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99" r:id="rId2"/>
    <p:sldId id="500" r:id="rId3"/>
    <p:sldId id="4545" r:id="rId4"/>
    <p:sldId id="4546" r:id="rId5"/>
    <p:sldId id="4547" r:id="rId6"/>
    <p:sldId id="4548" r:id="rId7"/>
    <p:sldId id="45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D205D-A7AC-4542-BA96-656AB74FC6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41515-68B8-4C54-9200-BDD898680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8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Response to Covid surge flow, GP </a:t>
            </a:r>
            <a:r>
              <a:rPr lang="en-GB" dirty="0" err="1"/>
              <a:t>inreach</a:t>
            </a:r>
            <a:r>
              <a:rPr lang="en-GB" dirty="0"/>
              <a:t>.</a:t>
            </a:r>
          </a:p>
          <a:p>
            <a:r>
              <a:rPr lang="en-GB" dirty="0"/>
              <a:t>Here an update on transformation programmes from Martin.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7A22C-C70D-6042-94F8-5FE63D65C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2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7A22C-C70D-6042-94F8-5FE63D65C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92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V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882" y="1523987"/>
            <a:ext cx="6744677" cy="2831939"/>
          </a:xfrm>
        </p:spPr>
        <p:txBody>
          <a:bodyPr anchor="b" anchorCtr="0">
            <a:noAutofit/>
          </a:bodyPr>
          <a:lstStyle>
            <a:lvl1pPr algn="l">
              <a:defRPr sz="5333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882" y="4667725"/>
            <a:ext cx="5285805" cy="518245"/>
          </a:xfrm>
          <a:solidFill>
            <a:srgbClr val="003087"/>
          </a:solidFill>
        </p:spPr>
        <p:txBody>
          <a:bodyPr wrap="square" lIns="108000" tIns="50400" rIns="108000" bIns="50400">
            <a:sp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61881" y="6214179"/>
            <a:ext cx="8125401" cy="232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en-US" sz="2267" b="0" i="0" u="none" strike="noStrike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Bringing together Croydon, Kingston, Merton, Richmond, Sutton and </a:t>
            </a:r>
            <a:r>
              <a:rPr lang="en-US" sz="2267" b="0" i="0" u="none" strike="noStrike" kern="1200" baseline="300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Wandsworth</a:t>
            </a:r>
            <a:endParaRPr lang="en-US" sz="2267" b="0" i="0" u="none" strike="noStrike" kern="1200" baseline="30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5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128760" y="2123180"/>
            <a:ext cx="7148472" cy="2227384"/>
          </a:xfrm>
        </p:spPr>
        <p:txBody>
          <a:bodyPr anchor="b" anchorCtr="1">
            <a:noAutofit/>
          </a:bodyPr>
          <a:lstStyle>
            <a:lvl1pPr algn="ctr">
              <a:defRPr sz="5333" b="1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8760" y="4554070"/>
            <a:ext cx="7148472" cy="518245"/>
          </a:xfrm>
          <a:solidFill>
            <a:srgbClr val="003087"/>
          </a:solidFill>
        </p:spPr>
        <p:txBody>
          <a:bodyPr wrap="square" lIns="108000" tIns="50400" rIns="108000" bIns="50400">
            <a:sp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8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86B9-1A5F-BA41-B3E3-9C0B06B756DF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6B88A0-38B0-B149-869F-0D32C701A5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0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128760" y="2123180"/>
            <a:ext cx="7148472" cy="2227384"/>
          </a:xfrm>
        </p:spPr>
        <p:txBody>
          <a:bodyPr anchor="b" anchorCtr="1">
            <a:noAutofit/>
          </a:bodyPr>
          <a:lstStyle>
            <a:lvl1pPr algn="ctr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8760" y="4554070"/>
            <a:ext cx="7148472" cy="518245"/>
          </a:xfrm>
          <a:solidFill>
            <a:srgbClr val="003087"/>
          </a:solidFill>
        </p:spPr>
        <p:txBody>
          <a:bodyPr wrap="square" lIns="108000" tIns="50400" rIns="108000" bIns="50400">
            <a:sp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4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1324E-65DB-1C48-8CB0-2E06AF86BC95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6B88A0-38B0-B149-869F-0D32C701A5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1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128760" y="2123180"/>
            <a:ext cx="7148472" cy="2227384"/>
          </a:xfrm>
        </p:spPr>
        <p:txBody>
          <a:bodyPr anchor="b" anchorCtr="1">
            <a:noAutofit/>
          </a:bodyPr>
          <a:lstStyle>
            <a:lvl1pPr algn="ctr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8760" y="4554070"/>
            <a:ext cx="7148472" cy="518245"/>
          </a:xfrm>
          <a:solidFill>
            <a:srgbClr val="003087"/>
          </a:solidFill>
        </p:spPr>
        <p:txBody>
          <a:bodyPr wrap="square" lIns="108000" tIns="50400" rIns="108000" bIns="50400">
            <a:sp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2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B6F7C-D3B1-0B4E-A791-F5A9A8B70047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6B88A0-38B0-B149-869F-0D32C701A5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F30F2F5F-FE06-40ED-883F-149E89C28E7E}" type="datetimeFigureOut">
              <a:rPr lang="en-GB" sz="2400" smtClean="0">
                <a:solidFill>
                  <a:prstClr val="black"/>
                </a:solidFill>
              </a:rPr>
              <a:pPr defTabSz="609585">
                <a:defRPr/>
              </a:pPr>
              <a:t>09/07/2021</a:t>
            </a:fld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4F127EC5-50FB-4D87-BCCF-79BC89B58D06}" type="slidenum">
              <a:rPr lang="en-GB" sz="2400" smtClean="0">
                <a:solidFill>
                  <a:prstClr val="black"/>
                </a:solidFill>
              </a:rPr>
              <a:pPr defTabSz="609585"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9639" y="1838408"/>
            <a:ext cx="4715284" cy="429666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6616" y="1838408"/>
            <a:ext cx="4665784" cy="429666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8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760" y="2123180"/>
            <a:ext cx="7148472" cy="2227384"/>
          </a:xfrm>
        </p:spPr>
        <p:txBody>
          <a:bodyPr anchor="b" anchorCtr="1">
            <a:noAutofit/>
          </a:bodyPr>
          <a:lstStyle>
            <a:lvl1pPr algn="ctr">
              <a:defRPr sz="5333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8760" y="4554070"/>
            <a:ext cx="7148472" cy="518245"/>
          </a:xfrm>
          <a:solidFill>
            <a:srgbClr val="003087"/>
          </a:solidFill>
        </p:spPr>
        <p:txBody>
          <a:bodyPr wrap="square" lIns="108000" tIns="50400" rIns="108000" bIns="50400">
            <a:sp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A6B0A-20D0-2541-A268-ED3F34D3472A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6B88A0-38B0-B149-869F-0D32C701A5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128760" y="2123180"/>
            <a:ext cx="7148472" cy="2227384"/>
          </a:xfrm>
        </p:spPr>
        <p:txBody>
          <a:bodyPr anchor="b" anchorCtr="1">
            <a:noAutofit/>
          </a:bodyPr>
          <a:lstStyle>
            <a:lvl1pPr algn="ctr">
              <a:defRPr sz="5333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8760" y="4554070"/>
            <a:ext cx="7148472" cy="518245"/>
          </a:xfrm>
          <a:solidFill>
            <a:srgbClr val="003087"/>
          </a:solidFill>
        </p:spPr>
        <p:txBody>
          <a:bodyPr wrap="square" lIns="108000" tIns="50400" rIns="108000" bIns="50400">
            <a:sp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90E3F-090A-F543-AC60-D3C707472A9B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6B88A0-38B0-B149-869F-0D32C701A5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128760" y="2123180"/>
            <a:ext cx="7148472" cy="2227384"/>
          </a:xfrm>
        </p:spPr>
        <p:txBody>
          <a:bodyPr anchor="b" anchorCtr="1">
            <a:noAutofit/>
          </a:bodyPr>
          <a:lstStyle>
            <a:lvl1pPr algn="ctr">
              <a:defRPr sz="5333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8760" y="4554070"/>
            <a:ext cx="7148472" cy="518245"/>
          </a:xfrm>
          <a:solidFill>
            <a:srgbClr val="003087"/>
          </a:solidFill>
        </p:spPr>
        <p:txBody>
          <a:bodyPr wrap="square" lIns="108000" tIns="50400" rIns="108000" bIns="50400">
            <a:sp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0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F77D5-EC4D-AB42-BF72-634257F7D3A8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6B88A0-38B0-B149-869F-0D32C701A5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9640" y="274639"/>
            <a:ext cx="973276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641" y="1691378"/>
            <a:ext cx="97327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49641" y="1417639"/>
            <a:ext cx="9732759" cy="0"/>
          </a:xfrm>
          <a:prstGeom prst="line">
            <a:avLst/>
          </a:prstGeom>
          <a:ln w="6350" cmpd="sng">
            <a:solidFill>
              <a:srgbClr val="003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C39C0C-8FF9-8046-B78F-3C71F18C2A76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6B88A0-38B0-B149-869F-0D32C701A5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5333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Clr>
          <a:schemeClr val="tx2"/>
        </a:buClr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Clr>
          <a:schemeClr val="tx2"/>
        </a:buClr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93" y="314580"/>
            <a:ext cx="9401347" cy="985581"/>
          </a:xfrm>
        </p:spPr>
        <p:txBody>
          <a:bodyPr>
            <a:normAutofit/>
          </a:bodyPr>
          <a:lstStyle/>
          <a:p>
            <a:r>
              <a:rPr lang="en-GB" sz="3200" dirty="0"/>
              <a:t>Working together to integrate care</a:t>
            </a:r>
            <a:br>
              <a:rPr lang="en-GB" sz="3200" dirty="0"/>
            </a:br>
            <a:r>
              <a:rPr lang="en-GB" sz="3200" dirty="0"/>
              <a:t>White Paper: published February 2021</a:t>
            </a:r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1272020" y="1438440"/>
            <a:ext cx="10986945" cy="3833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000" algn="l" defTabSz="457200" rtl="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619D"/>
              </a:buClr>
              <a:buSzPct val="150000"/>
              <a:buFont typeface="Wingdings" charset="2"/>
              <a:buChar char="§"/>
              <a:defRPr sz="1800" kern="1200">
                <a:solidFill>
                  <a:srgbClr val="404040"/>
                </a:solidFill>
                <a:latin typeface="Arial" pitchFamily="34" charset="0"/>
                <a:ea typeface="ＭＳ Ｐゴシック" pitchFamily="4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Hind Light"/>
                <a:ea typeface="ＭＳ Ｐゴシック" pitchFamily="4" charset="-128"/>
                <a:cs typeface="Hind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ind Light"/>
                <a:ea typeface="ＭＳ Ｐゴシック" pitchFamily="4" charset="-128"/>
                <a:cs typeface="Hind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ind Light"/>
                <a:ea typeface="ＭＳ Ｐゴシック" pitchFamily="4" charset="-128"/>
                <a:cs typeface="Hind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404040"/>
                </a:solidFill>
                <a:latin typeface="Hind Light"/>
                <a:ea typeface="ＭＳ Ｐゴシック" pitchFamily="4" charset="-128"/>
                <a:cs typeface="Hind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36" indent="-380990">
              <a:defRPr/>
            </a:pPr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Building on the NHS Long Term Plan, the white paper focuses on integrated care systems (ICS), </a:t>
            </a:r>
            <a:r>
              <a:rPr lang="en-GB" sz="1867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breaking down barriers to accessing health and social care </a:t>
            </a:r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separately, and building on lessons learnt in the pandemic</a:t>
            </a:r>
            <a:endParaRPr lang="en-GB" sz="1867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552436" indent="-380990">
              <a:spcAft>
                <a:spcPts val="0"/>
              </a:spcAft>
              <a:defRPr/>
            </a:pPr>
            <a:r>
              <a:rPr lang="en-GB" sz="1867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Statutory Integrated Care Systems (ICSs) </a:t>
            </a:r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 each area: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619D"/>
              </a:buClr>
              <a:buSzPct val="150000"/>
            </a:pPr>
            <a:r>
              <a:rPr lang="en-GB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Incorporate the functions of current CCGs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619D"/>
              </a:buClr>
              <a:buSzPct val="150000"/>
            </a:pPr>
            <a:r>
              <a:rPr lang="en-GB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Have two boards – an NHS ICS Board; and a Health and Care Partnership Board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619D"/>
              </a:buClr>
              <a:buSzPct val="150000"/>
            </a:pPr>
            <a:r>
              <a:rPr lang="en-GB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Take effect from 1 April 2022 (subject to legislation being passed) with shadow operation likely to be from October 2021</a:t>
            </a:r>
          </a:p>
          <a:p>
            <a:pPr marL="620167" indent="-380990"/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NHS and Local Authority </a:t>
            </a:r>
            <a:r>
              <a:rPr lang="en-GB" sz="1867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duty to collaborate </a:t>
            </a:r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(public health and social care)</a:t>
            </a:r>
          </a:p>
          <a:p>
            <a:pPr marL="620167" indent="-380990"/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The NHS will  be </a:t>
            </a:r>
            <a:r>
              <a:rPr lang="en-GB" sz="1867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free to make decisions on how it organises </a:t>
            </a:r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itself without the involvement of the Competition and Markets Authority (CMA)</a:t>
            </a:r>
          </a:p>
          <a:p>
            <a:pPr marL="620167" indent="-380990"/>
            <a:r>
              <a:rPr lang="en-GB" sz="1867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Procurement processes </a:t>
            </a:r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should only go ahead if they </a:t>
            </a:r>
            <a:r>
              <a:rPr lang="en-GB" sz="1867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add value</a:t>
            </a:r>
            <a:r>
              <a:rPr lang="en-GB" sz="1867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moving away from the notion of procuring services that deliver the biggest cost savings and rather focusing on improved patient outcomes.</a:t>
            </a:r>
          </a:p>
        </p:txBody>
      </p:sp>
    </p:spTree>
    <p:extLst>
      <p:ext uri="{BB962C8B-B14F-4D97-AF65-F5344CB8AC3E}">
        <p14:creationId xmlns:p14="http://schemas.microsoft.com/office/powerpoint/2010/main" val="44289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300" y="303585"/>
            <a:ext cx="10193737" cy="717284"/>
          </a:xfrm>
        </p:spPr>
        <p:txBody>
          <a:bodyPr>
            <a:noAutofit/>
          </a:bodyPr>
          <a:lstStyle/>
          <a:p>
            <a:r>
              <a:rPr lang="en-GB" sz="3733" dirty="0"/>
              <a:t>Core purpose of an integrated care system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2602" t="21066" r="13168" b="31194"/>
          <a:stretch/>
        </p:blipFill>
        <p:spPr bwMode="auto">
          <a:xfrm>
            <a:off x="1795035" y="1562439"/>
            <a:ext cx="8601931" cy="4467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695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D47F-8437-4187-A5AC-D5FE2D3A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31" y="494963"/>
            <a:ext cx="8202684" cy="646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800" dirty="0">
                <a:cs typeface="Calibri" panose="020F0502020204030204" pitchFamily="34" charset="0"/>
              </a:rPr>
              <a:t>Setting the context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72C6-4CC7-4969-BFEA-0943172F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59" y="1413947"/>
            <a:ext cx="7436003" cy="32254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67" dirty="0">
                <a:cs typeface="Calibri" panose="020F0502020204030204" pitchFamily="34" charset="0"/>
              </a:rPr>
              <a:t>We are starting from a position of </a:t>
            </a:r>
            <a:r>
              <a:rPr lang="en-GB" sz="1867" b="1" dirty="0">
                <a:cs typeface="Calibri" panose="020F0502020204030204" pitchFamily="34" charset="0"/>
              </a:rPr>
              <a:t>strong collaborative </a:t>
            </a:r>
            <a:r>
              <a:rPr lang="en-GB" sz="1867" dirty="0">
                <a:cs typeface="Calibri" panose="020F0502020204030204" pitchFamily="34" charset="0"/>
              </a:rPr>
              <a:t>working across partners.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67" dirty="0">
                <a:ea typeface="+mj-ea"/>
                <a:cs typeface="Calibri" panose="020F0502020204030204" pitchFamily="34" charset="0"/>
              </a:rPr>
              <a:t>Partnership working has been at the heart of our response to the coronavirus pandemic and the NHS vaccination programme.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67" dirty="0">
                <a:ea typeface="+mj-ea"/>
                <a:cs typeface="Calibri" panose="020F0502020204030204" pitchFamily="34" charset="0"/>
              </a:rPr>
              <a:t>We have seen what the NHS, our Council, voluntary sector and communities can do when we work together in the most testing period in our recent history.</a:t>
            </a:r>
            <a:r>
              <a:rPr lang="en-GB" sz="1867" b="1" dirty="0"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67" b="1" dirty="0">
                <a:cs typeface="Calibri" panose="020F0502020204030204" pitchFamily="34" charset="0"/>
              </a:rPr>
              <a:t>Good coherence </a:t>
            </a:r>
            <a:r>
              <a:rPr lang="en-GB" sz="1867" dirty="0">
                <a:cs typeface="Calibri" panose="020F0502020204030204" pitchFamily="34" charset="0"/>
              </a:rPr>
              <a:t>between Kingston and Richmond where it makes sense e.g. vaccination programme and some of the transformation programmes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67" dirty="0">
                <a:ea typeface="+mj-ea"/>
                <a:cs typeface="Calibri" panose="020F0502020204030204" pitchFamily="34" charset="0"/>
              </a:rPr>
              <a:t>Nationally, the NHS hopes that the establishment of ICSs across the country will help to ensure closer working leading to greater integration of care beyond the pandemic. </a:t>
            </a:r>
          </a:p>
          <a:p>
            <a:pPr marL="0" indent="0">
              <a:buNone/>
            </a:pPr>
            <a:br>
              <a:rPr lang="en-US" sz="1800" dirty="0">
                <a:ea typeface="+mj-ea"/>
                <a:cs typeface="+mj-cs"/>
              </a:rPr>
            </a:br>
            <a:endParaRPr lang="en-US" sz="1800" dirty="0">
              <a:ea typeface="+mj-ea"/>
              <a:cs typeface="+mj-cs"/>
            </a:endParaRPr>
          </a:p>
          <a:p>
            <a:pPr marL="0" indent="0">
              <a:buNone/>
            </a:pPr>
            <a:endParaRPr lang="en-GB" sz="1800" dirty="0">
              <a:ea typeface="+mj-ea"/>
              <a:cs typeface="+mj-cs"/>
            </a:endParaRPr>
          </a:p>
          <a:p>
            <a:endParaRPr lang="en-GB" sz="1800" dirty="0">
              <a:ea typeface="+mj-ea"/>
              <a:cs typeface="+mj-cs"/>
            </a:endParaRP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FC5B0-719F-4BE7-ADCA-FF5AD7A82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83" y="4128482"/>
            <a:ext cx="3131069" cy="176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outdoor, person, bicycle, group&#10;&#10;Description automatically generated">
            <a:extLst>
              <a:ext uri="{FF2B5EF4-FFF2-40B4-BE49-F238E27FC236}">
                <a16:creationId xmlns:a16="http://schemas.microsoft.com/office/drawing/2014/main" id="{6A6F3707-AFE3-4D1E-8A40-642B690F0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39" y="1670275"/>
            <a:ext cx="2697956" cy="202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22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186" y="1597608"/>
            <a:ext cx="9339569" cy="403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>
                <a:cs typeface="Calibri" panose="020F0502020204030204" pitchFamily="34" charset="0"/>
              </a:rPr>
              <a:t>The White Paper </a:t>
            </a:r>
            <a:r>
              <a:rPr lang="en-GB" sz="1800" dirty="0">
                <a:cs typeface="Calibri" panose="020F0502020204030204" pitchFamily="34" charset="0"/>
              </a:rPr>
              <a:t>outlines that place will work with partners such as the local authority and voluntary sector in an inclusive transparent and collaborative way and will have four main roles:</a:t>
            </a:r>
          </a:p>
          <a:p>
            <a:r>
              <a:rPr lang="en-GB" sz="1800" dirty="0">
                <a:cs typeface="Calibri" panose="020F0502020204030204" pitchFamily="34" charset="0"/>
              </a:rPr>
              <a:t>to </a:t>
            </a:r>
            <a:r>
              <a:rPr lang="en-GB" sz="1800" b="1" dirty="0">
                <a:cs typeface="Calibri" panose="020F0502020204030204" pitchFamily="34" charset="0"/>
              </a:rPr>
              <a:t>support and develop primary care networks </a:t>
            </a:r>
            <a:r>
              <a:rPr lang="en-GB" sz="1800" dirty="0">
                <a:cs typeface="Calibri" panose="020F0502020204030204" pitchFamily="34" charset="0"/>
              </a:rPr>
              <a:t>(PCNs) which join up primary and community services across local neighbourhoods;</a:t>
            </a:r>
          </a:p>
          <a:p>
            <a:r>
              <a:rPr lang="en-GB" sz="1800" dirty="0">
                <a:cs typeface="Calibri" panose="020F0502020204030204" pitchFamily="34" charset="0"/>
              </a:rPr>
              <a:t>to </a:t>
            </a:r>
            <a:r>
              <a:rPr lang="en-GB" sz="1800" b="1" dirty="0">
                <a:cs typeface="Calibri" panose="020F0502020204030204" pitchFamily="34" charset="0"/>
              </a:rPr>
              <a:t>simplify, modernise and join up health and care </a:t>
            </a:r>
            <a:r>
              <a:rPr lang="en-GB" sz="1800" dirty="0">
                <a:cs typeface="Calibri" panose="020F0502020204030204" pitchFamily="34" charset="0"/>
              </a:rPr>
              <a:t>(including through technology and by joining up primary and secondary care where appropriate);</a:t>
            </a:r>
          </a:p>
          <a:p>
            <a:r>
              <a:rPr lang="en-GB" sz="1800" dirty="0">
                <a:cs typeface="Calibri" panose="020F0502020204030204" pitchFamily="34" charset="0"/>
              </a:rPr>
              <a:t>to </a:t>
            </a:r>
            <a:r>
              <a:rPr lang="en-GB" sz="1800" b="1" dirty="0">
                <a:cs typeface="Calibri" panose="020F0502020204030204" pitchFamily="34" charset="0"/>
              </a:rPr>
              <a:t>understand and identify –using population health management techniques and other intelligence –people and families at risk </a:t>
            </a:r>
            <a:r>
              <a:rPr lang="en-GB" sz="1800" dirty="0">
                <a:cs typeface="Calibri" panose="020F0502020204030204" pitchFamily="34" charset="0"/>
              </a:rPr>
              <a:t>of being left behind and to organise proactive support for them; and </a:t>
            </a:r>
          </a:p>
          <a:p>
            <a:r>
              <a:rPr lang="en-GB" sz="1800" dirty="0">
                <a:cs typeface="Calibri" panose="020F0502020204030204" pitchFamily="34" charset="0"/>
              </a:rPr>
              <a:t>to </a:t>
            </a:r>
            <a:r>
              <a:rPr lang="en-GB" sz="1800" b="1" dirty="0">
                <a:cs typeface="Calibri" panose="020F0502020204030204" pitchFamily="34" charset="0"/>
              </a:rPr>
              <a:t>coordinate the local contribution to health, social and economic development </a:t>
            </a:r>
            <a:r>
              <a:rPr lang="en-GB" sz="1800" dirty="0">
                <a:cs typeface="Calibri" panose="020F0502020204030204" pitchFamily="34" charset="0"/>
              </a:rPr>
              <a:t>to prevent future risks to ill-health within different population groups.</a:t>
            </a:r>
            <a:r>
              <a:rPr lang="en-GB" sz="1800" b="1" dirty="0">
                <a:cs typeface="Calibri" panose="020F0502020204030204" pitchFamily="34" charset="0"/>
              </a:rPr>
              <a:t> </a:t>
            </a:r>
          </a:p>
          <a:p>
            <a:r>
              <a:rPr lang="en-GB" sz="1800" dirty="0">
                <a:cs typeface="Calibri" panose="020F0502020204030204" pitchFamily="34" charset="0"/>
              </a:rPr>
              <a:t>Ensuring that our </a:t>
            </a:r>
            <a:r>
              <a:rPr lang="en-GB" sz="1800" b="1" dirty="0">
                <a:cs typeface="Calibri" panose="020F0502020204030204" pitchFamily="34" charset="0"/>
              </a:rPr>
              <a:t>Places are representative </a:t>
            </a:r>
            <a:r>
              <a:rPr lang="en-GB" sz="1800" dirty="0">
                <a:cs typeface="Calibri" panose="020F0502020204030204" pitchFamily="34" charset="0"/>
              </a:rPr>
              <a:t>of the populations that we serve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2C3373-2E24-4124-97B0-09EEA912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Current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169136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7D80-3180-4047-AA79-9DFBE046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521" y="90361"/>
            <a:ext cx="10853737" cy="982064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place has an NHS Place leader, supported by a Transition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CB0C85-CD10-4711-BD40-9F51384F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3F223E1-C1F9-4FFA-A74E-3C73A8E74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584471"/>
              </p:ext>
            </p:extLst>
          </p:nvPr>
        </p:nvGraphicFramePr>
        <p:xfrm>
          <a:off x="559724" y="1243261"/>
          <a:ext cx="11504573" cy="4803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542">
                  <a:extLst>
                    <a:ext uri="{9D8B030D-6E8A-4147-A177-3AD203B41FA5}">
                      <a16:colId xmlns:a16="http://schemas.microsoft.com/office/drawing/2014/main" val="3797033977"/>
                    </a:ext>
                  </a:extLst>
                </a:gridCol>
                <a:gridCol w="1707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105">
                  <a:extLst>
                    <a:ext uri="{9D8B030D-6E8A-4147-A177-3AD203B41FA5}">
                      <a16:colId xmlns:a16="http://schemas.microsoft.com/office/drawing/2014/main" val="3497643130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3024545867"/>
                    </a:ext>
                  </a:extLst>
                </a:gridCol>
                <a:gridCol w="1520687">
                  <a:extLst>
                    <a:ext uri="{9D8B030D-6E8A-4147-A177-3AD203B41FA5}">
                      <a16:colId xmlns:a16="http://schemas.microsoft.com/office/drawing/2014/main" val="2723604574"/>
                    </a:ext>
                  </a:extLst>
                </a:gridCol>
                <a:gridCol w="1699591">
                  <a:extLst>
                    <a:ext uri="{9D8B030D-6E8A-4147-A177-3AD203B41FA5}">
                      <a16:colId xmlns:a16="http://schemas.microsoft.com/office/drawing/2014/main" val="2644295912"/>
                    </a:ext>
                  </a:extLst>
                </a:gridCol>
                <a:gridCol w="1888434">
                  <a:extLst>
                    <a:ext uri="{9D8B030D-6E8A-4147-A177-3AD203B41FA5}">
                      <a16:colId xmlns:a16="http://schemas.microsoft.com/office/drawing/2014/main" val="3605188660"/>
                    </a:ext>
                  </a:extLst>
                </a:gridCol>
              </a:tblGrid>
              <a:tr h="871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NHS Transition Place based lead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NHS Primary Care Lead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NHS Acute Care Lead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NHS Community Lead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Authority Lead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NHS Mental Health Lead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/>
                </a:tc>
                <a:extLst>
                  <a:ext uri="{0D108BD9-81ED-4DB2-BD59-A6C34878D82A}">
                    <a16:rowId xmlns:a16="http://schemas.microsoft.com/office/drawing/2014/main" val="2048771718"/>
                  </a:ext>
                </a:extLst>
              </a:tr>
              <a:tr h="8342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Croydon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Mathew Kershaw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Agnelo Fernandez/ Bill Jasper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Mathew Kershaw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Mathew Kershaw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Annette McPartland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James Lowell </a:t>
                      </a:r>
                      <a:endParaRPr lang="en-US" dirty="0"/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6118"/>
                  </a:ext>
                </a:extLst>
              </a:tr>
              <a:tr h="5355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Kingston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Naz Jivani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Naz Jivani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 Farrar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 Montgomery</a:t>
                      </a: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Sharon Houlden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Jen Allan /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Richard Morton</a:t>
                      </a:r>
                      <a:endParaRPr lang="en-GB" sz="16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37590"/>
                  </a:ext>
                </a:extLst>
              </a:tr>
              <a:tr h="555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Merton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Vanessa Ford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 Ganesaratnam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Suzanne Marcello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Alison Edgington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Doody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Vanessa Ford /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Jen Goddard</a:t>
                      </a:r>
                      <a:endParaRPr lang="en-GB" sz="16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08096"/>
                  </a:ext>
                </a:extLst>
              </a:tr>
              <a:tr h="6127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Richmond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 Farrar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Patrick Gibson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 Farrar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 Farrar</a:t>
                      </a: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Liz Bruce &amp; Susan Anderson-Carr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Dr Billy Boland / Richard Morton</a:t>
                      </a: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5350"/>
                  </a:ext>
                </a:extLst>
              </a:tr>
              <a:tr h="555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Sutton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Elkeles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Dino Pardhanani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Elkeles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Elkeles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Imran Choudhury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Amy Scammel /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Dr Victoria Hill</a:t>
                      </a:r>
                      <a:endParaRPr lang="en-GB" sz="16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98424"/>
                  </a:ext>
                </a:extLst>
              </a:tr>
              <a:tr h="8342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Wandsworth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Nicola Jones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Nicola jones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Andrew Grimshaw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Alison Edgington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Liz Bruce &amp; Susan Anderson-Carr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Vanessa Ford / 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Calibri"/>
                          <a:cs typeface="Calibri"/>
                        </a:rPr>
                        <a:t>Jen Goddard</a:t>
                      </a:r>
                      <a:endParaRPr lang="en-GB" sz="16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5071" marR="65071" marT="90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67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12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9562" y="1671311"/>
            <a:ext cx="9654228" cy="4576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1867" b="1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Aims are to:</a:t>
            </a:r>
          </a:p>
          <a:p>
            <a:pPr marL="342891" indent="-342891" defTabSz="609585">
              <a:spcAft>
                <a:spcPts val="1200"/>
              </a:spcAft>
              <a:buFont typeface="+mj-lt"/>
              <a:buAutoNum type="arabicPeriod"/>
            </a:pPr>
            <a:r>
              <a:rPr lang="en-GB" sz="1867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Communicate transparently to build understanding of ‘place’ – what is it, and what does it mean for our stakeholders – and what work we are doing together.</a:t>
            </a:r>
          </a:p>
          <a:p>
            <a:pPr marL="342891" indent="-342891" defTabSz="609585">
              <a:spcAft>
                <a:spcPts val="1200"/>
              </a:spcAft>
              <a:buFont typeface="+mj-lt"/>
              <a:buAutoNum type="arabicPeriod"/>
            </a:pPr>
            <a:r>
              <a:rPr lang="en-GB" sz="1867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Create common purpose for the partners at place level and our staff so that we understand what integrated working is and why it is important.</a:t>
            </a:r>
          </a:p>
          <a:p>
            <a:pPr marL="342891" indent="-342891" defTabSz="609585">
              <a:spcAft>
                <a:spcPts val="1200"/>
              </a:spcAft>
              <a:buFont typeface="+mj-lt"/>
              <a:buAutoNum type="arabicPeriod"/>
            </a:pPr>
            <a:r>
              <a:rPr lang="en-GB" sz="1867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Develop a clear and shared approach for community and patient engagement at place so that our work is informed by citizens</a:t>
            </a: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endParaRPr lang="en-GB" sz="1867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SWL CCG comms and engagement leads for Kingston and Richmond are bringing together a comms and engagement way of working for ‘place’. </a:t>
            </a: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endParaRPr lang="en-GB" sz="1867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This work will be done with the local authority communications and community engagement team and informed by the borough communications and engagement group.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79064" y="6488670"/>
            <a:ext cx="588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1100" dirty="0">
                <a:solidFill>
                  <a:srgbClr val="44546A"/>
                </a:solidFill>
                <a:latin typeface="Arial"/>
              </a:rPr>
              <a:t>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FB7DE3-E6E1-47D0-9C58-7A28F3B2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640" y="171528"/>
            <a:ext cx="9732760" cy="1143000"/>
          </a:xfrm>
        </p:spPr>
        <p:txBody>
          <a:bodyPr>
            <a:noAutofit/>
          </a:bodyPr>
          <a:lstStyle/>
          <a:p>
            <a:r>
              <a:rPr lang="en-GB" sz="3733" dirty="0"/>
              <a:t>Approach to communications and engagement at place</a:t>
            </a:r>
          </a:p>
        </p:txBody>
      </p:sp>
    </p:spTree>
    <p:extLst>
      <p:ext uri="{BB962C8B-B14F-4D97-AF65-F5344CB8AC3E}">
        <p14:creationId xmlns:p14="http://schemas.microsoft.com/office/powerpoint/2010/main" val="217969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A5A4-264A-4E66-8750-5F6410F4D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952FF-F7EE-460B-87D2-2F291F308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593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WL">
      <a:dk1>
        <a:sysClr val="windowText" lastClr="000000"/>
      </a:dk1>
      <a:lt1>
        <a:sysClr val="window" lastClr="FFFFFF"/>
      </a:lt1>
      <a:dk2>
        <a:srgbClr val="005EB8"/>
      </a:dk2>
      <a:lt2>
        <a:srgbClr val="E8EDEE"/>
      </a:lt2>
      <a:accent1>
        <a:srgbClr val="41B6E6"/>
      </a:accent1>
      <a:accent2>
        <a:srgbClr val="AE2573"/>
      </a:accent2>
      <a:accent3>
        <a:srgbClr val="78BE20"/>
      </a:accent3>
      <a:accent4>
        <a:srgbClr val="330072"/>
      </a:accent4>
      <a:accent5>
        <a:srgbClr val="00A499"/>
      </a:accent5>
      <a:accent6>
        <a:srgbClr val="FFB81C"/>
      </a:accent6>
      <a:hlink>
        <a:srgbClr val="005EB8"/>
      </a:hlink>
      <a:folHlink>
        <a:srgbClr val="AE25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754</Words>
  <Application>Microsoft Office PowerPoint</Application>
  <PresentationFormat>Widescreen</PresentationFormat>
  <Paragraphs>97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1_Office Theme</vt:lpstr>
      <vt:lpstr>Working together to integrate care White Paper: published February 2021</vt:lpstr>
      <vt:lpstr>Core purpose of an integrated care system</vt:lpstr>
      <vt:lpstr>Setting the context locally</vt:lpstr>
      <vt:lpstr>Current areas of focus</vt:lpstr>
      <vt:lpstr>Each place has an NHS Place leader, supported by a Transition Team</vt:lpstr>
      <vt:lpstr>Approach to communications and engagement at place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ICSs are being proposed to serve four fundamental purposes:</dc:title>
  <dc:creator>Caroline O'Neill (NHS South West London CCG)</dc:creator>
  <cp:lastModifiedBy>Rachael Swan (NHS South West London CCG)</cp:lastModifiedBy>
  <cp:revision>3</cp:revision>
  <dcterms:created xsi:type="dcterms:W3CDTF">2021-07-05T09:42:49Z</dcterms:created>
  <dcterms:modified xsi:type="dcterms:W3CDTF">2021-07-09T08:32:11Z</dcterms:modified>
</cp:coreProperties>
</file>