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82" r:id="rId5"/>
    <p:sldId id="284" r:id="rId6"/>
    <p:sldId id="285" r:id="rId7"/>
    <p:sldId id="286" r:id="rId8"/>
    <p:sldId id="258" r:id="rId9"/>
    <p:sldId id="287" r:id="rId10"/>
    <p:sldId id="290" r:id="rId11"/>
    <p:sldId id="289" r:id="rId12"/>
    <p:sldId id="291" r:id="rId13"/>
    <p:sldId id="303" r:id="rId14"/>
    <p:sldId id="292" r:id="rId15"/>
    <p:sldId id="304" r:id="rId16"/>
    <p:sldId id="293" r:id="rId17"/>
    <p:sldId id="294" r:id="rId18"/>
    <p:sldId id="295" r:id="rId19"/>
    <p:sldId id="261" r:id="rId20"/>
    <p:sldId id="296" r:id="rId21"/>
    <p:sldId id="297" r:id="rId22"/>
    <p:sldId id="298" r:id="rId23"/>
    <p:sldId id="259" r:id="rId24"/>
    <p:sldId id="299" r:id="rId25"/>
    <p:sldId id="300" r:id="rId26"/>
    <p:sldId id="301" r:id="rId27"/>
    <p:sldId id="260" r:id="rId28"/>
    <p:sldId id="264" r:id="rId29"/>
    <p:sldId id="302" r:id="rId30"/>
    <p:sldId id="265" r:id="rId31"/>
    <p:sldId id="30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ikucki" userId="8c4c2f1e-66b9-426d-9426-d7bb6b7592e8" providerId="ADAL" clId="{87CAA57A-FE29-4121-95ED-8660A4A1E856}"/>
    <pc:docChg chg="undo custSel addSld delSld modSld sldOrd">
      <pc:chgData name="John Mikucki" userId="8c4c2f1e-66b9-426d-9426-d7bb6b7592e8" providerId="ADAL" clId="{87CAA57A-FE29-4121-95ED-8660A4A1E856}" dt="2025-03-31T16:28:20.233" v="4942" actId="20577"/>
      <pc:docMkLst>
        <pc:docMk/>
      </pc:docMkLst>
      <pc:sldChg chg="modSp del mod">
        <pc:chgData name="John Mikucki" userId="8c4c2f1e-66b9-426d-9426-d7bb6b7592e8" providerId="ADAL" clId="{87CAA57A-FE29-4121-95ED-8660A4A1E856}" dt="2025-03-24T14:52:16.095" v="1745" actId="2696"/>
        <pc:sldMkLst>
          <pc:docMk/>
          <pc:sldMk cId="3507821847" sldId="256"/>
        </pc:sldMkLst>
      </pc:sldChg>
      <pc:sldChg chg="addSp delSp modSp new del mod chgLayout">
        <pc:chgData name="John Mikucki" userId="8c4c2f1e-66b9-426d-9426-d7bb6b7592e8" providerId="ADAL" clId="{87CAA57A-FE29-4121-95ED-8660A4A1E856}" dt="2025-03-24T14:58:32.421" v="1798" actId="2696"/>
        <pc:sldMkLst>
          <pc:docMk/>
          <pc:sldMk cId="246937777" sldId="257"/>
        </pc:sldMkLst>
      </pc:sldChg>
      <pc:sldChg chg="addSp modSp mod">
        <pc:chgData name="John Mikucki" userId="8c4c2f1e-66b9-426d-9426-d7bb6b7592e8" providerId="ADAL" clId="{87CAA57A-FE29-4121-95ED-8660A4A1E856}" dt="2025-03-24T15:16:40.569" v="1906" actId="115"/>
        <pc:sldMkLst>
          <pc:docMk/>
          <pc:sldMk cId="0" sldId="258"/>
        </pc:sldMkLst>
        <pc:spChg chg="mod">
          <ac:chgData name="John Mikucki" userId="8c4c2f1e-66b9-426d-9426-d7bb6b7592e8" providerId="ADAL" clId="{87CAA57A-FE29-4121-95ED-8660A4A1E856}" dt="2025-03-24T15:12:03.547" v="1872" actId="6549"/>
          <ac:spMkLst>
            <pc:docMk/>
            <pc:sldMk cId="0" sldId="258"/>
            <ac:spMk id="5" creationId="{00000000-0000-0000-0000-000000000000}"/>
          </ac:spMkLst>
        </pc:spChg>
        <pc:spChg chg="mod">
          <ac:chgData name="John Mikucki" userId="8c4c2f1e-66b9-426d-9426-d7bb6b7592e8" providerId="ADAL" clId="{87CAA57A-FE29-4121-95ED-8660A4A1E856}" dt="2025-03-24T15:11:59.469" v="1871" actId="6549"/>
          <ac:spMkLst>
            <pc:docMk/>
            <pc:sldMk cId="0" sldId="258"/>
            <ac:spMk id="6" creationId="{00000000-0000-0000-0000-000000000000}"/>
          </ac:spMkLst>
        </pc:spChg>
        <pc:spChg chg="mod">
          <ac:chgData name="John Mikucki" userId="8c4c2f1e-66b9-426d-9426-d7bb6b7592e8" providerId="ADAL" clId="{87CAA57A-FE29-4121-95ED-8660A4A1E856}" dt="2025-03-24T15:12:07.078" v="1873" actId="6549"/>
          <ac:spMkLst>
            <pc:docMk/>
            <pc:sldMk cId="0" sldId="258"/>
            <ac:spMk id="7" creationId="{00000000-0000-0000-0000-000000000000}"/>
          </ac:spMkLst>
        </pc:spChg>
        <pc:spChg chg="add mod">
          <ac:chgData name="John Mikucki" userId="8c4c2f1e-66b9-426d-9426-d7bb6b7592e8" providerId="ADAL" clId="{87CAA57A-FE29-4121-95ED-8660A4A1E856}" dt="2025-03-24T15:16:40.569" v="1906" actId="115"/>
          <ac:spMkLst>
            <pc:docMk/>
            <pc:sldMk cId="0" sldId="258"/>
            <ac:spMk id="11" creationId="{58F73A1C-F0B1-66B5-5421-76D1248509DE}"/>
          </ac:spMkLst>
        </pc:spChg>
      </pc:sldChg>
      <pc:sldChg chg="addSp delSp modSp new del mod modClrScheme chgLayout">
        <pc:chgData name="John Mikucki" userId="8c4c2f1e-66b9-426d-9426-d7bb6b7592e8" providerId="ADAL" clId="{87CAA57A-FE29-4121-95ED-8660A4A1E856}" dt="2025-03-24T15:05:04.090" v="1819" actId="2696"/>
        <pc:sldMkLst>
          <pc:docMk/>
          <pc:sldMk cId="2048485788" sldId="258"/>
        </pc:sldMkLst>
      </pc:sldChg>
      <pc:sldChg chg="addSp modSp mod">
        <pc:chgData name="John Mikucki" userId="8c4c2f1e-66b9-426d-9426-d7bb6b7592e8" providerId="ADAL" clId="{87CAA57A-FE29-4121-95ED-8660A4A1E856}" dt="2025-03-24T17:35:33.693" v="3565" actId="2711"/>
        <pc:sldMkLst>
          <pc:docMk/>
          <pc:sldMk cId="0" sldId="259"/>
        </pc:sldMkLst>
        <pc:spChg chg="add mod">
          <ac:chgData name="John Mikucki" userId="8c4c2f1e-66b9-426d-9426-d7bb6b7592e8" providerId="ADAL" clId="{87CAA57A-FE29-4121-95ED-8660A4A1E856}" dt="2025-03-24T17:35:33.693" v="3565" actId="2711"/>
          <ac:spMkLst>
            <pc:docMk/>
            <pc:sldMk cId="0" sldId="259"/>
            <ac:spMk id="13" creationId="{CA3CB901-D90D-1E85-1A69-3E4C087C74FC}"/>
          </ac:spMkLst>
        </pc:spChg>
      </pc:sldChg>
      <pc:sldChg chg="modSp new del mod">
        <pc:chgData name="John Mikucki" userId="8c4c2f1e-66b9-426d-9426-d7bb6b7592e8" providerId="ADAL" clId="{87CAA57A-FE29-4121-95ED-8660A4A1E856}" dt="2025-03-24T15:10:51.804" v="1869" actId="2696"/>
        <pc:sldMkLst>
          <pc:docMk/>
          <pc:sldMk cId="2880807911" sldId="259"/>
        </pc:sldMkLst>
      </pc:sldChg>
      <pc:sldChg chg="addSp modSp mod">
        <pc:chgData name="John Mikucki" userId="8c4c2f1e-66b9-426d-9426-d7bb6b7592e8" providerId="ADAL" clId="{87CAA57A-FE29-4121-95ED-8660A4A1E856}" dt="2025-03-24T17:36:21.933" v="3570" actId="2711"/>
        <pc:sldMkLst>
          <pc:docMk/>
          <pc:sldMk cId="0" sldId="260"/>
        </pc:sldMkLst>
        <pc:spChg chg="mod">
          <ac:chgData name="John Mikucki" userId="8c4c2f1e-66b9-426d-9426-d7bb6b7592e8" providerId="ADAL" clId="{87CAA57A-FE29-4121-95ED-8660A4A1E856}" dt="2025-03-24T16:36:02.301" v="2564" actId="6549"/>
          <ac:spMkLst>
            <pc:docMk/>
            <pc:sldMk cId="0" sldId="260"/>
            <ac:spMk id="8" creationId="{00000000-0000-0000-0000-000000000000}"/>
          </ac:spMkLst>
        </pc:spChg>
        <pc:spChg chg="mod">
          <ac:chgData name="John Mikucki" userId="8c4c2f1e-66b9-426d-9426-d7bb6b7592e8" providerId="ADAL" clId="{87CAA57A-FE29-4121-95ED-8660A4A1E856}" dt="2025-03-24T16:35:55.600" v="2562" actId="6549"/>
          <ac:spMkLst>
            <pc:docMk/>
            <pc:sldMk cId="0" sldId="260"/>
            <ac:spMk id="9" creationId="{00000000-0000-0000-0000-000000000000}"/>
          </ac:spMkLst>
        </pc:spChg>
        <pc:spChg chg="mod">
          <ac:chgData name="John Mikucki" userId="8c4c2f1e-66b9-426d-9426-d7bb6b7592e8" providerId="ADAL" clId="{87CAA57A-FE29-4121-95ED-8660A4A1E856}" dt="2025-03-24T16:35:59.229" v="2563" actId="6549"/>
          <ac:spMkLst>
            <pc:docMk/>
            <pc:sldMk cId="0" sldId="260"/>
            <ac:spMk id="10" creationId="{00000000-0000-0000-0000-000000000000}"/>
          </ac:spMkLst>
        </pc:spChg>
        <pc:spChg chg="add mod">
          <ac:chgData name="John Mikucki" userId="8c4c2f1e-66b9-426d-9426-d7bb6b7592e8" providerId="ADAL" clId="{87CAA57A-FE29-4121-95ED-8660A4A1E856}" dt="2025-03-24T17:36:21.933" v="3570" actId="2711"/>
          <ac:spMkLst>
            <pc:docMk/>
            <pc:sldMk cId="0" sldId="260"/>
            <ac:spMk id="12" creationId="{50CE1A4B-A607-E4A7-CCFE-9FEFB354AB30}"/>
          </ac:spMkLst>
        </pc:spChg>
      </pc:sldChg>
      <pc:sldChg chg="modSp new del mod">
        <pc:chgData name="John Mikucki" userId="8c4c2f1e-66b9-426d-9426-d7bb6b7592e8" providerId="ADAL" clId="{87CAA57A-FE29-4121-95ED-8660A4A1E856}" dt="2025-03-24T15:18:00.991" v="1910" actId="2696"/>
        <pc:sldMkLst>
          <pc:docMk/>
          <pc:sldMk cId="297737225" sldId="260"/>
        </pc:sldMkLst>
      </pc:sldChg>
      <pc:sldChg chg="addSp delSp modSp mod">
        <pc:chgData name="John Mikucki" userId="8c4c2f1e-66b9-426d-9426-d7bb6b7592e8" providerId="ADAL" clId="{87CAA57A-FE29-4121-95ED-8660A4A1E856}" dt="2025-03-31T16:25:52.103" v="4907" actId="1076"/>
        <pc:sldMkLst>
          <pc:docMk/>
          <pc:sldMk cId="0" sldId="261"/>
        </pc:sldMkLst>
        <pc:spChg chg="mod">
          <ac:chgData name="John Mikucki" userId="8c4c2f1e-66b9-426d-9426-d7bb6b7592e8" providerId="ADAL" clId="{87CAA57A-FE29-4121-95ED-8660A4A1E856}" dt="2025-03-31T16:25:52.103" v="4907" actId="1076"/>
          <ac:spMkLst>
            <pc:docMk/>
            <pc:sldMk cId="0" sldId="261"/>
            <ac:spMk id="2" creationId="{00000000-0000-0000-0000-000000000000}"/>
          </ac:spMkLst>
        </pc:spChg>
        <pc:spChg chg="mod">
          <ac:chgData name="John Mikucki" userId="8c4c2f1e-66b9-426d-9426-d7bb6b7592e8" providerId="ADAL" clId="{87CAA57A-FE29-4121-95ED-8660A4A1E856}" dt="2025-03-24T15:47:06.938" v="2138" actId="6549"/>
          <ac:spMkLst>
            <pc:docMk/>
            <pc:sldMk cId="0" sldId="261"/>
            <ac:spMk id="7" creationId="{00000000-0000-0000-0000-000000000000}"/>
          </ac:spMkLst>
        </pc:spChg>
        <pc:spChg chg="mod">
          <ac:chgData name="John Mikucki" userId="8c4c2f1e-66b9-426d-9426-d7bb6b7592e8" providerId="ADAL" clId="{87CAA57A-FE29-4121-95ED-8660A4A1E856}" dt="2025-03-24T15:47:13.277" v="2140" actId="6549"/>
          <ac:spMkLst>
            <pc:docMk/>
            <pc:sldMk cId="0" sldId="261"/>
            <ac:spMk id="8" creationId="{00000000-0000-0000-0000-000000000000}"/>
          </ac:spMkLst>
        </pc:spChg>
        <pc:spChg chg="mod">
          <ac:chgData name="John Mikucki" userId="8c4c2f1e-66b9-426d-9426-d7bb6b7592e8" providerId="ADAL" clId="{87CAA57A-FE29-4121-95ED-8660A4A1E856}" dt="2025-03-24T15:47:10.270" v="2139" actId="6549"/>
          <ac:spMkLst>
            <pc:docMk/>
            <pc:sldMk cId="0" sldId="261"/>
            <ac:spMk id="10" creationId="{00000000-0000-0000-0000-000000000000}"/>
          </ac:spMkLst>
        </pc:spChg>
        <pc:spChg chg="mod">
          <ac:chgData name="John Mikucki" userId="8c4c2f1e-66b9-426d-9426-d7bb6b7592e8" providerId="ADAL" clId="{87CAA57A-FE29-4121-95ED-8660A4A1E856}" dt="2025-03-24T15:47:27.803" v="2145" actId="6549"/>
          <ac:spMkLst>
            <pc:docMk/>
            <pc:sldMk cId="0" sldId="261"/>
            <ac:spMk id="11" creationId="{00000000-0000-0000-0000-000000000000}"/>
          </ac:spMkLst>
        </pc:spChg>
        <pc:spChg chg="mod">
          <ac:chgData name="John Mikucki" userId="8c4c2f1e-66b9-426d-9426-d7bb6b7592e8" providerId="ADAL" clId="{87CAA57A-FE29-4121-95ED-8660A4A1E856}" dt="2025-03-24T15:47:15.718" v="2141" actId="6549"/>
          <ac:spMkLst>
            <pc:docMk/>
            <pc:sldMk cId="0" sldId="261"/>
            <ac:spMk id="13" creationId="{00000000-0000-0000-0000-000000000000}"/>
          </ac:spMkLst>
        </pc:spChg>
        <pc:spChg chg="mod">
          <ac:chgData name="John Mikucki" userId="8c4c2f1e-66b9-426d-9426-d7bb6b7592e8" providerId="ADAL" clId="{87CAA57A-FE29-4121-95ED-8660A4A1E856}" dt="2025-03-24T15:47:18.314" v="2142" actId="6549"/>
          <ac:spMkLst>
            <pc:docMk/>
            <pc:sldMk cId="0" sldId="261"/>
            <ac:spMk id="14" creationId="{00000000-0000-0000-0000-000000000000}"/>
          </ac:spMkLst>
        </pc:spChg>
        <pc:spChg chg="mod">
          <ac:chgData name="John Mikucki" userId="8c4c2f1e-66b9-426d-9426-d7bb6b7592e8" providerId="ADAL" clId="{87CAA57A-FE29-4121-95ED-8660A4A1E856}" dt="2025-03-24T15:47:20.737" v="2143" actId="6549"/>
          <ac:spMkLst>
            <pc:docMk/>
            <pc:sldMk cId="0" sldId="261"/>
            <ac:spMk id="16" creationId="{00000000-0000-0000-0000-000000000000}"/>
          </ac:spMkLst>
        </pc:spChg>
        <pc:spChg chg="mod">
          <ac:chgData name="John Mikucki" userId="8c4c2f1e-66b9-426d-9426-d7bb6b7592e8" providerId="ADAL" clId="{87CAA57A-FE29-4121-95ED-8660A4A1E856}" dt="2025-03-24T15:47:24.495" v="2144" actId="6549"/>
          <ac:spMkLst>
            <pc:docMk/>
            <pc:sldMk cId="0" sldId="261"/>
            <ac:spMk id="17" creationId="{00000000-0000-0000-0000-000000000000}"/>
          </ac:spMkLst>
        </pc:spChg>
        <pc:spChg chg="add mod">
          <ac:chgData name="John Mikucki" userId="8c4c2f1e-66b9-426d-9426-d7bb6b7592e8" providerId="ADAL" clId="{87CAA57A-FE29-4121-95ED-8660A4A1E856}" dt="2025-03-31T16:25:51.688" v="4906" actId="113"/>
          <ac:spMkLst>
            <pc:docMk/>
            <pc:sldMk cId="0" sldId="261"/>
            <ac:spMk id="19" creationId="{F2F9F7B1-172B-A818-63A0-DA03456A5071}"/>
          </ac:spMkLst>
        </pc:spChg>
      </pc:sldChg>
      <pc:sldChg chg="modSp new del mod">
        <pc:chgData name="John Mikucki" userId="8c4c2f1e-66b9-426d-9426-d7bb6b7592e8" providerId="ADAL" clId="{87CAA57A-FE29-4121-95ED-8660A4A1E856}" dt="2025-03-24T15:33:44.787" v="2004" actId="2696"/>
        <pc:sldMkLst>
          <pc:docMk/>
          <pc:sldMk cId="3041196016" sldId="261"/>
        </pc:sldMkLst>
      </pc:sldChg>
      <pc:sldChg chg="modSp new del mod ord">
        <pc:chgData name="John Mikucki" userId="8c4c2f1e-66b9-426d-9426-d7bb6b7592e8" providerId="ADAL" clId="{87CAA57A-FE29-4121-95ED-8660A4A1E856}" dt="2025-03-24T15:23:57.255" v="1951" actId="2696"/>
        <pc:sldMkLst>
          <pc:docMk/>
          <pc:sldMk cId="2914403812" sldId="262"/>
        </pc:sldMkLst>
      </pc:sldChg>
      <pc:sldChg chg="modSp new del mod ord">
        <pc:chgData name="John Mikucki" userId="8c4c2f1e-66b9-426d-9426-d7bb6b7592e8" providerId="ADAL" clId="{87CAA57A-FE29-4121-95ED-8660A4A1E856}" dt="2025-03-24T15:24:02.991" v="1952" actId="2696"/>
        <pc:sldMkLst>
          <pc:docMk/>
          <pc:sldMk cId="3326354961" sldId="263"/>
        </pc:sldMkLst>
      </pc:sldChg>
      <pc:sldChg chg="addSp delSp modSp mod">
        <pc:chgData name="John Mikucki" userId="8c4c2f1e-66b9-426d-9426-d7bb6b7592e8" providerId="ADAL" clId="{87CAA57A-FE29-4121-95ED-8660A4A1E856}" dt="2025-03-31T16:26:50.840" v="4935" actId="20577"/>
        <pc:sldMkLst>
          <pc:docMk/>
          <pc:sldMk cId="0" sldId="264"/>
        </pc:sldMkLst>
        <pc:spChg chg="add del mod">
          <ac:chgData name="John Mikucki" userId="8c4c2f1e-66b9-426d-9426-d7bb6b7592e8" providerId="ADAL" clId="{87CAA57A-FE29-4121-95ED-8660A4A1E856}" dt="2025-03-31T16:26:50.840" v="4935" actId="20577"/>
          <ac:spMkLst>
            <pc:docMk/>
            <pc:sldMk cId="0" sldId="264"/>
            <ac:spMk id="9" creationId="{44F185D2-52EF-779F-0B9A-81AA2E1E0F77}"/>
          </ac:spMkLst>
        </pc:spChg>
        <pc:spChg chg="add mod">
          <ac:chgData name="John Mikucki" userId="8c4c2f1e-66b9-426d-9426-d7bb6b7592e8" providerId="ADAL" clId="{87CAA57A-FE29-4121-95ED-8660A4A1E856}" dt="2025-03-24T17:36:41.167" v="3572" actId="2711"/>
          <ac:spMkLst>
            <pc:docMk/>
            <pc:sldMk cId="0" sldId="264"/>
            <ac:spMk id="11" creationId="{CBB0333F-9842-12EC-41AC-9919966CFF01}"/>
          </ac:spMkLst>
        </pc:spChg>
      </pc:sldChg>
      <pc:sldChg chg="modSp new del mod">
        <pc:chgData name="John Mikucki" userId="8c4c2f1e-66b9-426d-9426-d7bb6b7592e8" providerId="ADAL" clId="{87CAA57A-FE29-4121-95ED-8660A4A1E856}" dt="2025-03-24T15:36:26.095" v="2042" actId="2696"/>
        <pc:sldMkLst>
          <pc:docMk/>
          <pc:sldMk cId="1246823820" sldId="264"/>
        </pc:sldMkLst>
      </pc:sldChg>
      <pc:sldChg chg="addSp modSp mod">
        <pc:chgData name="John Mikucki" userId="8c4c2f1e-66b9-426d-9426-d7bb6b7592e8" providerId="ADAL" clId="{87CAA57A-FE29-4121-95ED-8660A4A1E856}" dt="2025-03-31T15:09:59.720" v="4667" actId="20577"/>
        <pc:sldMkLst>
          <pc:docMk/>
          <pc:sldMk cId="0" sldId="265"/>
        </pc:sldMkLst>
        <pc:spChg chg="mod">
          <ac:chgData name="John Mikucki" userId="8c4c2f1e-66b9-426d-9426-d7bb6b7592e8" providerId="ADAL" clId="{87CAA57A-FE29-4121-95ED-8660A4A1E856}" dt="2025-03-24T16:42:29.976" v="2662" actId="6549"/>
          <ac:spMkLst>
            <pc:docMk/>
            <pc:sldMk cId="0" sldId="265"/>
            <ac:spMk id="7" creationId="{00000000-0000-0000-0000-000000000000}"/>
          </ac:spMkLst>
        </pc:spChg>
        <pc:spChg chg="mod">
          <ac:chgData name="John Mikucki" userId="8c4c2f1e-66b9-426d-9426-d7bb6b7592e8" providerId="ADAL" clId="{87CAA57A-FE29-4121-95ED-8660A4A1E856}" dt="2025-03-24T16:42:32.859" v="2663" actId="6549"/>
          <ac:spMkLst>
            <pc:docMk/>
            <pc:sldMk cId="0" sldId="265"/>
            <ac:spMk id="8" creationId="{00000000-0000-0000-0000-000000000000}"/>
          </ac:spMkLst>
        </pc:spChg>
        <pc:spChg chg="add mod">
          <ac:chgData name="John Mikucki" userId="8c4c2f1e-66b9-426d-9426-d7bb6b7592e8" providerId="ADAL" clId="{87CAA57A-FE29-4121-95ED-8660A4A1E856}" dt="2025-03-31T15:09:59.720" v="4667" actId="20577"/>
          <ac:spMkLst>
            <pc:docMk/>
            <pc:sldMk cId="0" sldId="265"/>
            <ac:spMk id="17" creationId="{1AC1330F-0872-CA14-42D4-F5220CBDD9A3}"/>
          </ac:spMkLst>
        </pc:spChg>
      </pc:sldChg>
      <pc:sldChg chg="modSp new del mod">
        <pc:chgData name="John Mikucki" userId="8c4c2f1e-66b9-426d-9426-d7bb6b7592e8" providerId="ADAL" clId="{87CAA57A-FE29-4121-95ED-8660A4A1E856}" dt="2025-03-24T15:38:04.220" v="2059" actId="2696"/>
        <pc:sldMkLst>
          <pc:docMk/>
          <pc:sldMk cId="1133758537" sldId="265"/>
        </pc:sldMkLst>
      </pc:sldChg>
      <pc:sldChg chg="new del">
        <pc:chgData name="John Mikucki" userId="8c4c2f1e-66b9-426d-9426-d7bb6b7592e8" providerId="ADAL" clId="{87CAA57A-FE29-4121-95ED-8660A4A1E856}" dt="2025-03-21T15:51:13.553" v="69" actId="680"/>
        <pc:sldMkLst>
          <pc:docMk/>
          <pc:sldMk cId="1765867817" sldId="265"/>
        </pc:sldMkLst>
      </pc:sldChg>
      <pc:sldChg chg="modSp new del mod">
        <pc:chgData name="John Mikucki" userId="8c4c2f1e-66b9-426d-9426-d7bb6b7592e8" providerId="ADAL" clId="{87CAA57A-FE29-4121-95ED-8660A4A1E856}" dt="2025-03-24T15:41:15.865" v="2087" actId="2696"/>
        <pc:sldMkLst>
          <pc:docMk/>
          <pc:sldMk cId="1068158493" sldId="266"/>
        </pc:sldMkLst>
      </pc:sldChg>
      <pc:sldChg chg="modSp new del mod">
        <pc:chgData name="John Mikucki" userId="8c4c2f1e-66b9-426d-9426-d7bb6b7592e8" providerId="ADAL" clId="{87CAA57A-FE29-4121-95ED-8660A4A1E856}" dt="2025-03-24T15:45:51.902" v="2136" actId="2696"/>
        <pc:sldMkLst>
          <pc:docMk/>
          <pc:sldMk cId="3159762734" sldId="267"/>
        </pc:sldMkLst>
      </pc:sldChg>
      <pc:sldChg chg="modSp new del mod">
        <pc:chgData name="John Mikucki" userId="8c4c2f1e-66b9-426d-9426-d7bb6b7592e8" providerId="ADAL" clId="{87CAA57A-FE29-4121-95ED-8660A4A1E856}" dt="2025-03-24T15:50:22.646" v="2232" actId="2696"/>
        <pc:sldMkLst>
          <pc:docMk/>
          <pc:sldMk cId="1366410370" sldId="268"/>
        </pc:sldMkLst>
      </pc:sldChg>
      <pc:sldChg chg="modSp new del mod">
        <pc:chgData name="John Mikucki" userId="8c4c2f1e-66b9-426d-9426-d7bb6b7592e8" providerId="ADAL" clId="{87CAA57A-FE29-4121-95ED-8660A4A1E856}" dt="2025-03-24T15:52:43.321" v="2309" actId="2696"/>
        <pc:sldMkLst>
          <pc:docMk/>
          <pc:sldMk cId="1212355867" sldId="269"/>
        </pc:sldMkLst>
      </pc:sldChg>
      <pc:sldChg chg="modSp new del mod">
        <pc:chgData name="John Mikucki" userId="8c4c2f1e-66b9-426d-9426-d7bb6b7592e8" providerId="ADAL" clId="{87CAA57A-FE29-4121-95ED-8660A4A1E856}" dt="2025-03-24T16:06:12.257" v="2396" actId="2696"/>
        <pc:sldMkLst>
          <pc:docMk/>
          <pc:sldMk cId="1947438817" sldId="270"/>
        </pc:sldMkLst>
      </pc:sldChg>
      <pc:sldChg chg="modSp new del mod">
        <pc:chgData name="John Mikucki" userId="8c4c2f1e-66b9-426d-9426-d7bb6b7592e8" providerId="ADAL" clId="{87CAA57A-FE29-4121-95ED-8660A4A1E856}" dt="2025-03-24T16:08:49.532" v="2444" actId="2696"/>
        <pc:sldMkLst>
          <pc:docMk/>
          <pc:sldMk cId="1319824590" sldId="271"/>
        </pc:sldMkLst>
      </pc:sldChg>
      <pc:sldChg chg="modSp new del mod">
        <pc:chgData name="John Mikucki" userId="8c4c2f1e-66b9-426d-9426-d7bb6b7592e8" providerId="ADAL" clId="{87CAA57A-FE29-4121-95ED-8660A4A1E856}" dt="2025-03-24T16:12:37.446" v="2476" actId="2696"/>
        <pc:sldMkLst>
          <pc:docMk/>
          <pc:sldMk cId="816139862" sldId="272"/>
        </pc:sldMkLst>
      </pc:sldChg>
      <pc:sldChg chg="modSp new del mod">
        <pc:chgData name="John Mikucki" userId="8c4c2f1e-66b9-426d-9426-d7bb6b7592e8" providerId="ADAL" clId="{87CAA57A-FE29-4121-95ED-8660A4A1E856}" dt="2025-03-24T16:15:26.976" v="2516" actId="2696"/>
        <pc:sldMkLst>
          <pc:docMk/>
          <pc:sldMk cId="3846663899" sldId="273"/>
        </pc:sldMkLst>
      </pc:sldChg>
      <pc:sldChg chg="modSp new add del mod">
        <pc:chgData name="John Mikucki" userId="8c4c2f1e-66b9-426d-9426-d7bb6b7592e8" providerId="ADAL" clId="{87CAA57A-FE29-4121-95ED-8660A4A1E856}" dt="2025-03-24T16:27:04.252" v="2533" actId="2696"/>
        <pc:sldMkLst>
          <pc:docMk/>
          <pc:sldMk cId="480846539" sldId="274"/>
        </pc:sldMkLst>
      </pc:sldChg>
      <pc:sldChg chg="modSp new del mod">
        <pc:chgData name="John Mikucki" userId="8c4c2f1e-66b9-426d-9426-d7bb6b7592e8" providerId="ADAL" clId="{87CAA57A-FE29-4121-95ED-8660A4A1E856}" dt="2025-03-24T16:34:50.902" v="2561" actId="2696"/>
        <pc:sldMkLst>
          <pc:docMk/>
          <pc:sldMk cId="2207245378" sldId="275"/>
        </pc:sldMkLst>
      </pc:sldChg>
      <pc:sldChg chg="modSp new del mod">
        <pc:chgData name="John Mikucki" userId="8c4c2f1e-66b9-426d-9426-d7bb6b7592e8" providerId="ADAL" clId="{87CAA57A-FE29-4121-95ED-8660A4A1E856}" dt="2025-03-24T16:37:26.392" v="2634" actId="2696"/>
        <pc:sldMkLst>
          <pc:docMk/>
          <pc:sldMk cId="1815754785" sldId="276"/>
        </pc:sldMkLst>
      </pc:sldChg>
      <pc:sldChg chg="modSp new del mod">
        <pc:chgData name="John Mikucki" userId="8c4c2f1e-66b9-426d-9426-d7bb6b7592e8" providerId="ADAL" clId="{87CAA57A-FE29-4121-95ED-8660A4A1E856}" dt="2025-03-24T16:41:10.260" v="2660" actId="2696"/>
        <pc:sldMkLst>
          <pc:docMk/>
          <pc:sldMk cId="3289133295" sldId="277"/>
        </pc:sldMkLst>
      </pc:sldChg>
      <pc:sldChg chg="modSp new del mod">
        <pc:chgData name="John Mikucki" userId="8c4c2f1e-66b9-426d-9426-d7bb6b7592e8" providerId="ADAL" clId="{87CAA57A-FE29-4121-95ED-8660A4A1E856}" dt="2025-03-24T16:44:01.339" v="2686" actId="2696"/>
        <pc:sldMkLst>
          <pc:docMk/>
          <pc:sldMk cId="678321565" sldId="278"/>
        </pc:sldMkLst>
      </pc:sldChg>
      <pc:sldChg chg="modSp del mod">
        <pc:chgData name="John Mikucki" userId="8c4c2f1e-66b9-426d-9426-d7bb6b7592e8" providerId="ADAL" clId="{87CAA57A-FE29-4121-95ED-8660A4A1E856}" dt="2025-03-24T15:08:39.780" v="1853" actId="2696"/>
        <pc:sldMkLst>
          <pc:docMk/>
          <pc:sldMk cId="3654460605" sldId="279"/>
        </pc:sldMkLst>
      </pc:sldChg>
      <pc:sldChg chg="modSp del mod">
        <pc:chgData name="John Mikucki" userId="8c4c2f1e-66b9-426d-9426-d7bb6b7592e8" providerId="ADAL" clId="{87CAA57A-FE29-4121-95ED-8660A4A1E856}" dt="2025-03-24T16:42:03.484" v="2661" actId="2696"/>
        <pc:sldMkLst>
          <pc:docMk/>
          <pc:sldMk cId="225574268" sldId="280"/>
        </pc:sldMkLst>
      </pc:sldChg>
      <pc:sldChg chg="modSp new del mod">
        <pc:chgData name="John Mikucki" userId="8c4c2f1e-66b9-426d-9426-d7bb6b7592e8" providerId="ADAL" clId="{87CAA57A-FE29-4121-95ED-8660A4A1E856}" dt="2025-03-24T15:45:35.206" v="2135" actId="2696"/>
        <pc:sldMkLst>
          <pc:docMk/>
          <pc:sldMk cId="3737451972" sldId="281"/>
        </pc:sldMkLst>
      </pc:sldChg>
      <pc:sldChg chg="addSp delSp modSp del mod">
        <pc:chgData name="John Mikucki" userId="8c4c2f1e-66b9-426d-9426-d7bb6b7592e8" providerId="ADAL" clId="{87CAA57A-FE29-4121-95ED-8660A4A1E856}" dt="2025-03-26T12:18:52.058" v="3652" actId="20577"/>
        <pc:sldMkLst>
          <pc:docMk/>
          <pc:sldMk cId="0" sldId="282"/>
        </pc:sldMkLst>
        <pc:spChg chg="del topLvl">
          <ac:chgData name="John Mikucki" userId="8c4c2f1e-66b9-426d-9426-d7bb6b7592e8" providerId="ADAL" clId="{87CAA57A-FE29-4121-95ED-8660A4A1E856}" dt="2025-03-24T14:45:59.193" v="1658" actId="478"/>
          <ac:spMkLst>
            <pc:docMk/>
            <pc:sldMk cId="0" sldId="282"/>
            <ac:spMk id="3" creationId="{00000000-0000-0000-0000-000000000000}"/>
          </ac:spMkLst>
        </pc:spChg>
        <pc:spChg chg="del mod">
          <ac:chgData name="John Mikucki" userId="8c4c2f1e-66b9-426d-9426-d7bb6b7592e8" providerId="ADAL" clId="{87CAA57A-FE29-4121-95ED-8660A4A1E856}" dt="2025-03-26T12:18:52.058" v="3652" actId="20577"/>
          <ac:spMkLst>
            <pc:docMk/>
            <pc:sldMk cId="0" sldId="282"/>
            <ac:spMk id="10" creationId="{00000000-0000-0000-0000-000000000000}"/>
          </ac:spMkLst>
        </pc:spChg>
        <pc:grpChg chg="del mod">
          <ac:chgData name="John Mikucki" userId="8c4c2f1e-66b9-426d-9426-d7bb6b7592e8" providerId="ADAL" clId="{87CAA57A-FE29-4121-95ED-8660A4A1E856}" dt="2025-03-24T16:51:56.806" v="2693" actId="1076"/>
          <ac:grpSpMkLst>
            <pc:docMk/>
            <pc:sldMk cId="0" sldId="282"/>
            <ac:grpSpMk id="2" creationId="{00000000-0000-0000-0000-000000000000}"/>
          </ac:grpSpMkLst>
        </pc:grpChg>
      </pc:sldChg>
      <pc:sldChg chg="new del">
        <pc:chgData name="John Mikucki" userId="8c4c2f1e-66b9-426d-9426-d7bb6b7592e8" providerId="ADAL" clId="{87CAA57A-FE29-4121-95ED-8660A4A1E856}" dt="2025-03-24T14:41:31.293" v="1622" actId="680"/>
        <pc:sldMkLst>
          <pc:docMk/>
          <pc:sldMk cId="2359059319" sldId="282"/>
        </pc:sldMkLst>
      </pc:sldChg>
      <pc:sldChg chg="addSp delSp modSp del mod">
        <pc:chgData name="John Mikucki" userId="8c4c2f1e-66b9-426d-9426-d7bb6b7592e8" providerId="ADAL" clId="{87CAA57A-FE29-4121-95ED-8660A4A1E856}" dt="2025-03-26T17:22:26.048" v="4052" actId="2696"/>
        <pc:sldMkLst>
          <pc:docMk/>
          <pc:sldMk cId="0" sldId="283"/>
        </pc:sldMkLst>
      </pc:sldChg>
      <pc:sldChg chg="addSp delSp modSp del mod">
        <pc:chgData name="John Mikucki" userId="8c4c2f1e-66b9-426d-9426-d7bb6b7592e8" providerId="ADAL" clId="{87CAA57A-FE29-4121-95ED-8660A4A1E856}" dt="2025-03-31T16:27:35.698" v="4936" actId="20577"/>
        <pc:sldMkLst>
          <pc:docMk/>
          <pc:sldMk cId="0" sldId="284"/>
        </pc:sldMkLst>
        <pc:spChg chg="add mod">
          <ac:chgData name="John Mikucki" userId="8c4c2f1e-66b9-426d-9426-d7bb6b7592e8" providerId="ADAL" clId="{87CAA57A-FE29-4121-95ED-8660A4A1E856}" dt="2025-03-31T16:27:35.698" v="4936" actId="20577"/>
          <ac:spMkLst>
            <pc:docMk/>
            <pc:sldMk cId="0" sldId="284"/>
            <ac:spMk id="11" creationId="{561D89F7-5F5F-4743-2F65-F8F1229AD0D3}"/>
          </ac:spMkLst>
        </pc:spChg>
      </pc:sldChg>
      <pc:sldChg chg="addSp modSp mod">
        <pc:chgData name="John Mikucki" userId="8c4c2f1e-66b9-426d-9426-d7bb6b7592e8" providerId="ADAL" clId="{87CAA57A-FE29-4121-95ED-8660A4A1E856}" dt="2025-03-31T12:33:34.280" v="4276" actId="1076"/>
        <pc:sldMkLst>
          <pc:docMk/>
          <pc:sldMk cId="0" sldId="285"/>
        </pc:sldMkLst>
        <pc:spChg chg="mod">
          <ac:chgData name="John Mikucki" userId="8c4c2f1e-66b9-426d-9426-d7bb6b7592e8" providerId="ADAL" clId="{87CAA57A-FE29-4121-95ED-8660A4A1E856}" dt="2025-03-24T15:05:53.429" v="1820" actId="6549"/>
          <ac:spMkLst>
            <pc:docMk/>
            <pc:sldMk cId="0" sldId="285"/>
            <ac:spMk id="9" creationId="{00000000-0000-0000-0000-000000000000}"/>
          </ac:spMkLst>
        </pc:spChg>
        <pc:spChg chg="mod">
          <ac:chgData name="John Mikucki" userId="8c4c2f1e-66b9-426d-9426-d7bb6b7592e8" providerId="ADAL" clId="{87CAA57A-FE29-4121-95ED-8660A4A1E856}" dt="2025-03-24T15:05:57.993" v="1821" actId="6549"/>
          <ac:spMkLst>
            <pc:docMk/>
            <pc:sldMk cId="0" sldId="285"/>
            <ac:spMk id="10" creationId="{00000000-0000-0000-0000-000000000000}"/>
          </ac:spMkLst>
        </pc:spChg>
        <pc:spChg chg="mod">
          <ac:chgData name="John Mikucki" userId="8c4c2f1e-66b9-426d-9426-d7bb6b7592e8" providerId="ADAL" clId="{87CAA57A-FE29-4121-95ED-8660A4A1E856}" dt="2025-03-24T15:06:01.239" v="1822" actId="6549"/>
          <ac:spMkLst>
            <pc:docMk/>
            <pc:sldMk cId="0" sldId="285"/>
            <ac:spMk id="11" creationId="{00000000-0000-0000-0000-000000000000}"/>
          </ac:spMkLst>
        </pc:spChg>
        <pc:spChg chg="add mod">
          <ac:chgData name="John Mikucki" userId="8c4c2f1e-66b9-426d-9426-d7bb6b7592e8" providerId="ADAL" clId="{87CAA57A-FE29-4121-95ED-8660A4A1E856}" dt="2025-03-27T16:20:03.697" v="4201" actId="20577"/>
          <ac:spMkLst>
            <pc:docMk/>
            <pc:sldMk cId="0" sldId="285"/>
            <ac:spMk id="13" creationId="{1B13549C-AD3B-005C-F8EE-04839C3C774C}"/>
          </ac:spMkLst>
        </pc:spChg>
        <pc:grpChg chg="mod">
          <ac:chgData name="John Mikucki" userId="8c4c2f1e-66b9-426d-9426-d7bb6b7592e8" providerId="ADAL" clId="{87CAA57A-FE29-4121-95ED-8660A4A1E856}" dt="2025-03-31T12:33:34.280" v="4276" actId="1076"/>
          <ac:grpSpMkLst>
            <pc:docMk/>
            <pc:sldMk cId="0" sldId="285"/>
            <ac:grpSpMk id="4" creationId="{00000000-0000-0000-0000-000000000000}"/>
          </ac:grpSpMkLst>
        </pc:grpChg>
      </pc:sldChg>
      <pc:sldChg chg="modSp mod">
        <pc:chgData name="John Mikucki" userId="8c4c2f1e-66b9-426d-9426-d7bb6b7592e8" providerId="ADAL" clId="{87CAA57A-FE29-4121-95ED-8660A4A1E856}" dt="2025-03-24T16:54:38.944" v="2712" actId="20577"/>
        <pc:sldMkLst>
          <pc:docMk/>
          <pc:sldMk cId="3198133390" sldId="286"/>
        </pc:sldMkLst>
        <pc:spChg chg="mod">
          <ac:chgData name="John Mikucki" userId="8c4c2f1e-66b9-426d-9426-d7bb6b7592e8" providerId="ADAL" clId="{87CAA57A-FE29-4121-95ED-8660A4A1E856}" dt="2025-03-24T16:54:38.944" v="2712" actId="20577"/>
          <ac:spMkLst>
            <pc:docMk/>
            <pc:sldMk cId="3198133390" sldId="286"/>
            <ac:spMk id="13" creationId="{8AED54E8-90C0-6CED-D11B-096F3710E6DD}"/>
          </ac:spMkLst>
        </pc:spChg>
      </pc:sldChg>
      <pc:sldChg chg="modSp mod">
        <pc:chgData name="John Mikucki" userId="8c4c2f1e-66b9-426d-9426-d7bb6b7592e8" providerId="ADAL" clId="{87CAA57A-FE29-4121-95ED-8660A4A1E856}" dt="2025-03-31T16:05:41.241" v="4836" actId="20577"/>
        <pc:sldMkLst>
          <pc:docMk/>
          <pc:sldMk cId="3506194637" sldId="287"/>
        </pc:sldMkLst>
        <pc:spChg chg="mod">
          <ac:chgData name="John Mikucki" userId="8c4c2f1e-66b9-426d-9426-d7bb6b7592e8" providerId="ADAL" clId="{87CAA57A-FE29-4121-95ED-8660A4A1E856}" dt="2025-03-31T16:05:41.241" v="4836" actId="20577"/>
          <ac:spMkLst>
            <pc:docMk/>
            <pc:sldMk cId="3506194637" sldId="287"/>
            <ac:spMk id="11" creationId="{CED7AD3A-FE2C-633B-535F-C962C9DC8698}"/>
          </ac:spMkLst>
        </pc:spChg>
      </pc:sldChg>
      <pc:sldChg chg="addSp modSp del mod">
        <pc:chgData name="John Mikucki" userId="8c4c2f1e-66b9-426d-9426-d7bb6b7592e8" providerId="ADAL" clId="{87CAA57A-FE29-4121-95ED-8660A4A1E856}" dt="2025-03-24T15:31:51.034" v="1972" actId="2696"/>
        <pc:sldMkLst>
          <pc:docMk/>
          <pc:sldMk cId="0" sldId="288"/>
        </pc:sldMkLst>
      </pc:sldChg>
      <pc:sldChg chg="modSp del mod">
        <pc:chgData name="John Mikucki" userId="8c4c2f1e-66b9-426d-9426-d7bb6b7592e8" providerId="ADAL" clId="{87CAA57A-FE29-4121-95ED-8660A4A1E856}" dt="2025-03-24T15:17:52.179" v="1909" actId="2696"/>
        <pc:sldMkLst>
          <pc:docMk/>
          <pc:sldMk cId="1669620431" sldId="288"/>
        </pc:sldMkLst>
      </pc:sldChg>
      <pc:sldChg chg="modSp mod">
        <pc:chgData name="John Mikucki" userId="8c4c2f1e-66b9-426d-9426-d7bb6b7592e8" providerId="ADAL" clId="{87CAA57A-FE29-4121-95ED-8660A4A1E856}" dt="2025-03-31T14:10:59.342" v="4539" actId="20577"/>
        <pc:sldMkLst>
          <pc:docMk/>
          <pc:sldMk cId="1649945269" sldId="289"/>
        </pc:sldMkLst>
        <pc:spChg chg="mod">
          <ac:chgData name="John Mikucki" userId="8c4c2f1e-66b9-426d-9426-d7bb6b7592e8" providerId="ADAL" clId="{87CAA57A-FE29-4121-95ED-8660A4A1E856}" dt="2025-03-31T14:10:59.342" v="4539" actId="20577"/>
          <ac:spMkLst>
            <pc:docMk/>
            <pc:sldMk cId="1649945269" sldId="289"/>
            <ac:spMk id="16" creationId="{C2466020-0CBE-18BB-8BC9-CF5F6AF66EB7}"/>
          </ac:spMkLst>
        </pc:spChg>
      </pc:sldChg>
      <pc:sldChg chg="modSp mod">
        <pc:chgData name="John Mikucki" userId="8c4c2f1e-66b9-426d-9426-d7bb6b7592e8" providerId="ADAL" clId="{87CAA57A-FE29-4121-95ED-8660A4A1E856}" dt="2025-03-31T16:28:20.233" v="4942" actId="20577"/>
        <pc:sldMkLst>
          <pc:docMk/>
          <pc:sldMk cId="2603499279" sldId="290"/>
        </pc:sldMkLst>
        <pc:spChg chg="mod">
          <ac:chgData name="John Mikucki" userId="8c4c2f1e-66b9-426d-9426-d7bb6b7592e8" providerId="ADAL" clId="{87CAA57A-FE29-4121-95ED-8660A4A1E856}" dt="2025-03-31T16:28:20.233" v="4942" actId="20577"/>
          <ac:spMkLst>
            <pc:docMk/>
            <pc:sldMk cId="2603499279" sldId="290"/>
            <ac:spMk id="13" creationId="{198D7904-B187-0279-6746-FE43D440B5A9}"/>
          </ac:spMkLst>
        </pc:spChg>
      </pc:sldChg>
      <pc:sldChg chg="addSp delSp modSp mod">
        <pc:chgData name="John Mikucki" userId="8c4c2f1e-66b9-426d-9426-d7bb6b7592e8" providerId="ADAL" clId="{87CAA57A-FE29-4121-95ED-8660A4A1E856}" dt="2025-03-31T14:26:24.124" v="4647" actId="20577"/>
        <pc:sldMkLst>
          <pc:docMk/>
          <pc:sldMk cId="1619733505" sldId="291"/>
        </pc:sldMkLst>
        <pc:spChg chg="add mod">
          <ac:chgData name="John Mikucki" userId="8c4c2f1e-66b9-426d-9426-d7bb6b7592e8" providerId="ADAL" clId="{87CAA57A-FE29-4121-95ED-8660A4A1E856}" dt="2025-03-31T14:26:24.124" v="4647" actId="20577"/>
          <ac:spMkLst>
            <pc:docMk/>
            <pc:sldMk cId="1619733505" sldId="291"/>
            <ac:spMk id="14" creationId="{51DF86CC-50A3-CF0B-8DB4-C9F68074909F}"/>
          </ac:spMkLst>
        </pc:spChg>
      </pc:sldChg>
      <pc:sldChg chg="modSp mod">
        <pc:chgData name="John Mikucki" userId="8c4c2f1e-66b9-426d-9426-d7bb6b7592e8" providerId="ADAL" clId="{87CAA57A-FE29-4121-95ED-8660A4A1E856}" dt="2025-03-27T16:23:23.105" v="4219" actId="20577"/>
        <pc:sldMkLst>
          <pc:docMk/>
          <pc:sldMk cId="4062835763" sldId="292"/>
        </pc:sldMkLst>
        <pc:spChg chg="mod">
          <ac:chgData name="John Mikucki" userId="8c4c2f1e-66b9-426d-9426-d7bb6b7592e8" providerId="ADAL" clId="{87CAA57A-FE29-4121-95ED-8660A4A1E856}" dt="2025-03-27T16:23:23.105" v="4219" actId="20577"/>
          <ac:spMkLst>
            <pc:docMk/>
            <pc:sldMk cId="4062835763" sldId="292"/>
            <ac:spMk id="11" creationId="{E20C97BF-7944-7D57-B99C-92E9C9FB4617}"/>
          </ac:spMkLst>
        </pc:spChg>
      </pc:sldChg>
      <pc:sldChg chg="modSp mod">
        <pc:chgData name="John Mikucki" userId="8c4c2f1e-66b9-426d-9426-d7bb6b7592e8" providerId="ADAL" clId="{87CAA57A-FE29-4121-95ED-8660A4A1E856}" dt="2025-03-31T14:14:36.593" v="4620" actId="6549"/>
        <pc:sldMkLst>
          <pc:docMk/>
          <pc:sldMk cId="3990491239" sldId="293"/>
        </pc:sldMkLst>
        <pc:spChg chg="mod">
          <ac:chgData name="John Mikucki" userId="8c4c2f1e-66b9-426d-9426-d7bb6b7592e8" providerId="ADAL" clId="{87CAA57A-FE29-4121-95ED-8660A4A1E856}" dt="2025-03-31T14:14:36.593" v="4620" actId="6549"/>
          <ac:spMkLst>
            <pc:docMk/>
            <pc:sldMk cId="3990491239" sldId="293"/>
            <ac:spMk id="11" creationId="{05E45606-BA3E-39C9-0056-C879EEB31C99}"/>
          </ac:spMkLst>
        </pc:spChg>
      </pc:sldChg>
      <pc:sldChg chg="modSp mod">
        <pc:chgData name="John Mikucki" userId="8c4c2f1e-66b9-426d-9426-d7bb6b7592e8" providerId="ADAL" clId="{87CAA57A-FE29-4121-95ED-8660A4A1E856}" dt="2025-03-31T16:26:02.513" v="4908" actId="113"/>
        <pc:sldMkLst>
          <pc:docMk/>
          <pc:sldMk cId="3438819053" sldId="294"/>
        </pc:sldMkLst>
        <pc:spChg chg="mod">
          <ac:chgData name="John Mikucki" userId="8c4c2f1e-66b9-426d-9426-d7bb6b7592e8" providerId="ADAL" clId="{87CAA57A-FE29-4121-95ED-8660A4A1E856}" dt="2025-03-31T16:26:02.513" v="4908" actId="113"/>
          <ac:spMkLst>
            <pc:docMk/>
            <pc:sldMk cId="3438819053" sldId="294"/>
            <ac:spMk id="16" creationId="{137AA512-18E2-AB87-23E5-17BE40B4E2AA}"/>
          </ac:spMkLst>
        </pc:spChg>
      </pc:sldChg>
      <pc:sldChg chg="addSp modSp mod">
        <pc:chgData name="John Mikucki" userId="8c4c2f1e-66b9-426d-9426-d7bb6b7592e8" providerId="ADAL" clId="{87CAA57A-FE29-4121-95ED-8660A4A1E856}" dt="2025-03-31T14:15:58.903" v="4621" actId="115"/>
        <pc:sldMkLst>
          <pc:docMk/>
          <pc:sldMk cId="3663783134" sldId="295"/>
        </pc:sldMkLst>
        <pc:spChg chg="mod">
          <ac:chgData name="John Mikucki" userId="8c4c2f1e-66b9-426d-9426-d7bb6b7592e8" providerId="ADAL" clId="{87CAA57A-FE29-4121-95ED-8660A4A1E856}" dt="2025-03-24T15:42:56.240" v="2088" actId="6549"/>
          <ac:spMkLst>
            <pc:docMk/>
            <pc:sldMk cId="3663783134" sldId="295"/>
            <ac:spMk id="13" creationId="{C5805D43-1DC8-BFD1-BDF9-442C81E2E5B5}"/>
          </ac:spMkLst>
        </pc:spChg>
        <pc:spChg chg="add mod">
          <ac:chgData name="John Mikucki" userId="8c4c2f1e-66b9-426d-9426-d7bb6b7592e8" providerId="ADAL" clId="{87CAA57A-FE29-4121-95ED-8660A4A1E856}" dt="2025-03-31T14:15:58.903" v="4621" actId="115"/>
          <ac:spMkLst>
            <pc:docMk/>
            <pc:sldMk cId="3663783134" sldId="295"/>
            <ac:spMk id="14" creationId="{0E6B91B9-136D-3809-B456-7DE4D08CA6C5}"/>
          </ac:spMkLst>
        </pc:spChg>
      </pc:sldChg>
      <pc:sldChg chg="modSp mod">
        <pc:chgData name="John Mikucki" userId="8c4c2f1e-66b9-426d-9426-d7bb6b7592e8" providerId="ADAL" clId="{87CAA57A-FE29-4121-95ED-8660A4A1E856}" dt="2025-03-31T14:16:38.884" v="4622" actId="20577"/>
        <pc:sldMkLst>
          <pc:docMk/>
          <pc:sldMk cId="2618785794" sldId="296"/>
        </pc:sldMkLst>
        <pc:spChg chg="mod">
          <ac:chgData name="John Mikucki" userId="8c4c2f1e-66b9-426d-9426-d7bb6b7592e8" providerId="ADAL" clId="{87CAA57A-FE29-4121-95ED-8660A4A1E856}" dt="2025-03-31T14:16:38.884" v="4622" actId="20577"/>
          <ac:spMkLst>
            <pc:docMk/>
            <pc:sldMk cId="2618785794" sldId="296"/>
            <ac:spMk id="16" creationId="{AA3298BA-0DFA-D0C0-0782-0FA4F770BFEB}"/>
          </ac:spMkLst>
        </pc:spChg>
      </pc:sldChg>
      <pc:sldChg chg="modSp mod">
        <pc:chgData name="John Mikucki" userId="8c4c2f1e-66b9-426d-9426-d7bb6b7592e8" providerId="ADAL" clId="{87CAA57A-FE29-4121-95ED-8660A4A1E856}" dt="2025-03-31T16:26:13.240" v="4909" actId="113"/>
        <pc:sldMkLst>
          <pc:docMk/>
          <pc:sldMk cId="4248180471" sldId="297"/>
        </pc:sldMkLst>
        <pc:spChg chg="mod">
          <ac:chgData name="John Mikucki" userId="8c4c2f1e-66b9-426d-9426-d7bb6b7592e8" providerId="ADAL" clId="{87CAA57A-FE29-4121-95ED-8660A4A1E856}" dt="2025-03-31T16:26:13.240" v="4909" actId="113"/>
          <ac:spMkLst>
            <pc:docMk/>
            <pc:sldMk cId="4248180471" sldId="297"/>
            <ac:spMk id="11" creationId="{F0A6AB16-96D8-EF3F-CA47-CE23A92658F2}"/>
          </ac:spMkLst>
        </pc:spChg>
      </pc:sldChg>
      <pc:sldChg chg="addSp modSp mod">
        <pc:chgData name="John Mikucki" userId="8c4c2f1e-66b9-426d-9426-d7bb6b7592e8" providerId="ADAL" clId="{87CAA57A-FE29-4121-95ED-8660A4A1E856}" dt="2025-03-31T14:20:15.478" v="4623" actId="6549"/>
        <pc:sldMkLst>
          <pc:docMk/>
          <pc:sldMk cId="1648945836" sldId="298"/>
        </pc:sldMkLst>
        <pc:spChg chg="mod">
          <ac:chgData name="John Mikucki" userId="8c4c2f1e-66b9-426d-9426-d7bb6b7592e8" providerId="ADAL" clId="{87CAA57A-FE29-4121-95ED-8660A4A1E856}" dt="2025-03-24T17:35:22.817" v="3564" actId="1076"/>
          <ac:spMkLst>
            <pc:docMk/>
            <pc:sldMk cId="1648945836" sldId="298"/>
            <ac:spMk id="11" creationId="{DC2028B5-A592-3965-7E73-382830EF7F6D}"/>
          </ac:spMkLst>
        </pc:spChg>
        <pc:spChg chg="add mod">
          <ac:chgData name="John Mikucki" userId="8c4c2f1e-66b9-426d-9426-d7bb6b7592e8" providerId="ADAL" clId="{87CAA57A-FE29-4121-95ED-8660A4A1E856}" dt="2025-03-31T14:20:15.478" v="4623" actId="6549"/>
          <ac:spMkLst>
            <pc:docMk/>
            <pc:sldMk cId="1648945836" sldId="298"/>
            <ac:spMk id="12" creationId="{ABB30FC2-1203-C8B6-62BE-8775866707C5}"/>
          </ac:spMkLst>
        </pc:spChg>
      </pc:sldChg>
      <pc:sldChg chg="addSp delSp modSp mod">
        <pc:chgData name="John Mikucki" userId="8c4c2f1e-66b9-426d-9426-d7bb6b7592e8" providerId="ADAL" clId="{87CAA57A-FE29-4121-95ED-8660A4A1E856}" dt="2025-03-24T17:35:41.040" v="3566" actId="2711"/>
        <pc:sldMkLst>
          <pc:docMk/>
          <pc:sldMk cId="1210723682" sldId="299"/>
        </pc:sldMkLst>
        <pc:spChg chg="add mod">
          <ac:chgData name="John Mikucki" userId="8c4c2f1e-66b9-426d-9426-d7bb6b7592e8" providerId="ADAL" clId="{87CAA57A-FE29-4121-95ED-8660A4A1E856}" dt="2025-03-24T17:35:41.040" v="3566" actId="2711"/>
          <ac:spMkLst>
            <pc:docMk/>
            <pc:sldMk cId="1210723682" sldId="299"/>
            <ac:spMk id="14" creationId="{7B7F7118-8335-5EED-5CA3-4676F07E8CAE}"/>
          </ac:spMkLst>
        </pc:spChg>
      </pc:sldChg>
      <pc:sldChg chg="addSp modSp mod">
        <pc:chgData name="John Mikucki" userId="8c4c2f1e-66b9-426d-9426-d7bb6b7592e8" providerId="ADAL" clId="{87CAA57A-FE29-4121-95ED-8660A4A1E856}" dt="2025-03-27T16:27:52.812" v="4222" actId="113"/>
        <pc:sldMkLst>
          <pc:docMk/>
          <pc:sldMk cId="2526270320" sldId="300"/>
        </pc:sldMkLst>
        <pc:spChg chg="mod">
          <ac:chgData name="John Mikucki" userId="8c4c2f1e-66b9-426d-9426-d7bb6b7592e8" providerId="ADAL" clId="{87CAA57A-FE29-4121-95ED-8660A4A1E856}" dt="2025-03-27T16:27:52.812" v="4222" actId="113"/>
          <ac:spMkLst>
            <pc:docMk/>
            <pc:sldMk cId="2526270320" sldId="300"/>
            <ac:spMk id="16" creationId="{D2D3F009-C48F-72AA-257A-FE4654BC13E5}"/>
          </ac:spMkLst>
        </pc:spChg>
        <pc:spChg chg="add mod">
          <ac:chgData name="John Mikucki" userId="8c4c2f1e-66b9-426d-9426-d7bb6b7592e8" providerId="ADAL" clId="{87CAA57A-FE29-4121-95ED-8660A4A1E856}" dt="2025-03-24T17:36:02.456" v="3568" actId="2711"/>
          <ac:spMkLst>
            <pc:docMk/>
            <pc:sldMk cId="2526270320" sldId="300"/>
            <ac:spMk id="17" creationId="{BDF07D8E-6A13-5767-341E-B3E604DF6619}"/>
          </ac:spMkLst>
        </pc:spChg>
      </pc:sldChg>
      <pc:sldChg chg="modSp mod">
        <pc:chgData name="John Mikucki" userId="8c4c2f1e-66b9-426d-9426-d7bb6b7592e8" providerId="ADAL" clId="{87CAA57A-FE29-4121-95ED-8660A4A1E856}" dt="2025-03-31T14:22:05.961" v="4626" actId="115"/>
        <pc:sldMkLst>
          <pc:docMk/>
          <pc:sldMk cId="264404988" sldId="301"/>
        </pc:sldMkLst>
        <pc:spChg chg="mod">
          <ac:chgData name="John Mikucki" userId="8c4c2f1e-66b9-426d-9426-d7bb6b7592e8" providerId="ADAL" clId="{87CAA57A-FE29-4121-95ED-8660A4A1E856}" dt="2025-03-31T14:22:05.961" v="4626" actId="115"/>
          <ac:spMkLst>
            <pc:docMk/>
            <pc:sldMk cId="264404988" sldId="301"/>
            <ac:spMk id="19" creationId="{7A33034D-9874-EDD5-7741-06E16356C03A}"/>
          </ac:spMkLst>
        </pc:spChg>
      </pc:sldChg>
      <pc:sldChg chg="modSp mod">
        <pc:chgData name="John Mikucki" userId="8c4c2f1e-66b9-426d-9426-d7bb6b7592e8" providerId="ADAL" clId="{87CAA57A-FE29-4121-95ED-8660A4A1E856}" dt="2025-03-27T16:31:18.704" v="4224" actId="1076"/>
        <pc:sldMkLst>
          <pc:docMk/>
          <pc:sldMk cId="672332820" sldId="302"/>
        </pc:sldMkLst>
        <pc:spChg chg="mod">
          <ac:chgData name="John Mikucki" userId="8c4c2f1e-66b9-426d-9426-d7bb6b7592e8" providerId="ADAL" clId="{87CAA57A-FE29-4121-95ED-8660A4A1E856}" dt="2025-03-27T16:31:18.307" v="4223" actId="113"/>
          <ac:spMkLst>
            <pc:docMk/>
            <pc:sldMk cId="672332820" sldId="302"/>
            <ac:spMk id="9" creationId="{C38C2979-18CE-9C88-6028-954C81C83953}"/>
          </ac:spMkLst>
        </pc:spChg>
        <pc:grpChg chg="mod">
          <ac:chgData name="John Mikucki" userId="8c4c2f1e-66b9-426d-9426-d7bb6b7592e8" providerId="ADAL" clId="{87CAA57A-FE29-4121-95ED-8660A4A1E856}" dt="2025-03-27T16:31:18.704" v="4224" actId="1076"/>
          <ac:grpSpMkLst>
            <pc:docMk/>
            <pc:sldMk cId="672332820" sldId="302"/>
            <ac:grpSpMk id="2" creationId="{2F41903B-515A-1D53-41A0-A263B0C422B7}"/>
          </ac:grpSpMkLst>
        </pc:grpChg>
      </pc:sldChg>
      <pc:sldChg chg="modSp mod">
        <pc:chgData name="John Mikucki" userId="8c4c2f1e-66b9-426d-9426-d7bb6b7592e8" providerId="ADAL" clId="{87CAA57A-FE29-4121-95ED-8660A4A1E856}" dt="2025-03-26T17:26:44.401" v="4116" actId="20577"/>
        <pc:sldMkLst>
          <pc:docMk/>
          <pc:sldMk cId="4200340702" sldId="303"/>
        </pc:sldMkLst>
        <pc:spChg chg="mod">
          <ac:chgData name="John Mikucki" userId="8c4c2f1e-66b9-426d-9426-d7bb6b7592e8" providerId="ADAL" clId="{87CAA57A-FE29-4121-95ED-8660A4A1E856}" dt="2025-03-26T17:26:44.401" v="4116" actId="20577"/>
          <ac:spMkLst>
            <pc:docMk/>
            <pc:sldMk cId="4200340702" sldId="303"/>
            <ac:spMk id="14" creationId="{DBD683BC-B738-A859-F414-9F9826E60678}"/>
          </ac:spMkLst>
        </pc:spChg>
      </pc:sldChg>
      <pc:sldChg chg="modSp add mod">
        <pc:chgData name="John Mikucki" userId="8c4c2f1e-66b9-426d-9426-d7bb6b7592e8" providerId="ADAL" clId="{87CAA57A-FE29-4121-95ED-8660A4A1E856}" dt="2025-03-31T16:24:49.429" v="4905" actId="20577"/>
        <pc:sldMkLst>
          <pc:docMk/>
          <pc:sldMk cId="1060954773" sldId="304"/>
        </pc:sldMkLst>
        <pc:spChg chg="mod">
          <ac:chgData name="John Mikucki" userId="8c4c2f1e-66b9-426d-9426-d7bb6b7592e8" providerId="ADAL" clId="{87CAA57A-FE29-4121-95ED-8660A4A1E856}" dt="2025-03-31T16:24:49.429" v="4905" actId="20577"/>
          <ac:spMkLst>
            <pc:docMk/>
            <pc:sldMk cId="1060954773" sldId="304"/>
            <ac:spMk id="11" creationId="{1C83C9C1-9752-9386-4EB4-D04DF580100D}"/>
          </ac:spMkLst>
        </pc:spChg>
      </pc:sldChg>
      <pc:sldChg chg="modSp add mod">
        <pc:chgData name="John Mikucki" userId="8c4c2f1e-66b9-426d-9426-d7bb6b7592e8" providerId="ADAL" clId="{87CAA57A-FE29-4121-95ED-8660A4A1E856}" dt="2025-03-31T16:00:30.012" v="4711" actId="255"/>
        <pc:sldMkLst>
          <pc:docMk/>
          <pc:sldMk cId="214870837" sldId="305"/>
        </pc:sldMkLst>
        <pc:spChg chg="mod">
          <ac:chgData name="John Mikucki" userId="8c4c2f1e-66b9-426d-9426-d7bb6b7592e8" providerId="ADAL" clId="{87CAA57A-FE29-4121-95ED-8660A4A1E856}" dt="2025-03-31T16:00:30.012" v="4711" actId="255"/>
          <ac:spMkLst>
            <pc:docMk/>
            <pc:sldMk cId="214870837" sldId="305"/>
            <ac:spMk id="12" creationId="{D0E97515-DE16-7F37-2383-F6FB53B2372A}"/>
          </ac:spMkLst>
        </pc:spChg>
        <pc:grpChg chg="mod">
          <ac:chgData name="John Mikucki" userId="8c4c2f1e-66b9-426d-9426-d7bb6b7592e8" providerId="ADAL" clId="{87CAA57A-FE29-4121-95ED-8660A4A1E856}" dt="2025-03-31T15:59:38.620" v="4669" actId="1076"/>
          <ac:grpSpMkLst>
            <pc:docMk/>
            <pc:sldMk cId="214870837" sldId="305"/>
            <ac:grpSpMk id="2" creationId="{36282517-089B-8276-9974-10620904EDFF}"/>
          </ac:grpSpMkLst>
        </pc:grpChg>
      </pc:sldChg>
    </pc:docChg>
  </pc:docChgLst>
  <pc:docChgLst>
    <pc:chgData name="Camilla Wheal" userId="346764f5-9897-4706-8652-5e6e8b741e4a" providerId="ADAL" clId="{A01F7CD8-DB47-4600-B01F-313CD908007B}"/>
    <pc:docChg chg="modSld">
      <pc:chgData name="Camilla Wheal" userId="346764f5-9897-4706-8652-5e6e8b741e4a" providerId="ADAL" clId="{A01F7CD8-DB47-4600-B01F-313CD908007B}" dt="2025-04-02T10:39:02.867" v="5" actId="14100"/>
      <pc:docMkLst>
        <pc:docMk/>
      </pc:docMkLst>
      <pc:sldChg chg="modSp mod">
        <pc:chgData name="Camilla Wheal" userId="346764f5-9897-4706-8652-5e6e8b741e4a" providerId="ADAL" clId="{A01F7CD8-DB47-4600-B01F-313CD908007B}" dt="2025-04-02T10:39:02.867" v="5" actId="14100"/>
        <pc:sldMkLst>
          <pc:docMk/>
          <pc:sldMk cId="0" sldId="282"/>
        </pc:sldMkLst>
        <pc:spChg chg="mod">
          <ac:chgData name="Camilla Wheal" userId="346764f5-9897-4706-8652-5e6e8b741e4a" providerId="ADAL" clId="{A01F7CD8-DB47-4600-B01F-313CD908007B}" dt="2025-04-02T10:39:02.867" v="5" actId="14100"/>
          <ac:spMkLst>
            <pc:docMk/>
            <pc:sldMk cId="0" sldId="282"/>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FBFE6-2696-4077-B602-9C3F42C8F793}" type="datetimeFigureOut">
              <a:rPr lang="en-GB" smtClean="0"/>
              <a:t>02/04/2025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FE221-DAFD-4284-95B8-C70100C4E52F}" type="slidenum">
              <a:rPr lang="en-GB" smtClean="0"/>
              <a:t>‹#›</a:t>
            </a:fld>
            <a:endParaRPr lang="en-GB"/>
          </a:p>
        </p:txBody>
      </p:sp>
    </p:spTree>
    <p:extLst>
      <p:ext uri="{BB962C8B-B14F-4D97-AF65-F5344CB8AC3E}">
        <p14:creationId xmlns:p14="http://schemas.microsoft.com/office/powerpoint/2010/main" val="1317039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365D3-04F6-6621-2A71-C921015EDD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A854D4-7C45-9AC1-7FD8-35D29E42ED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F422263-7743-A5CA-EA30-0B6FB0FE2C2A}"/>
              </a:ext>
            </a:extLst>
          </p:cNvPr>
          <p:cNvSpPr>
            <a:spLocks noGrp="1"/>
          </p:cNvSpPr>
          <p:nvPr>
            <p:ph type="dt" sz="half" idx="10"/>
          </p:nvPr>
        </p:nvSpPr>
        <p:spPr/>
        <p:txBody>
          <a:bodyPr/>
          <a:lstStyle/>
          <a:p>
            <a:fld id="{86D1E5E9-98BC-4BF5-A247-A1D845C72B0A}" type="datetimeFigureOut">
              <a:rPr lang="en-GB" smtClean="0"/>
              <a:t>02/04/2025</a:t>
            </a:fld>
            <a:endParaRPr lang="en-GB"/>
          </a:p>
        </p:txBody>
      </p:sp>
      <p:sp>
        <p:nvSpPr>
          <p:cNvPr id="5" name="Footer Placeholder 4">
            <a:extLst>
              <a:ext uri="{FF2B5EF4-FFF2-40B4-BE49-F238E27FC236}">
                <a16:creationId xmlns:a16="http://schemas.microsoft.com/office/drawing/2014/main" id="{D0B3B8B8-0780-7159-1749-319A6C028A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05F806-4276-1F30-4113-4145E0110941}"/>
              </a:ext>
            </a:extLst>
          </p:cNvPr>
          <p:cNvSpPr>
            <a:spLocks noGrp="1"/>
          </p:cNvSpPr>
          <p:nvPr>
            <p:ph type="sldNum" sz="quarter" idx="12"/>
          </p:nvPr>
        </p:nvSpPr>
        <p:spPr/>
        <p:txBody>
          <a:bodyPr/>
          <a:lstStyle/>
          <a:p>
            <a:fld id="{2479CB4F-ED9D-4432-9A85-82DB1B633598}" type="slidenum">
              <a:rPr lang="en-GB" smtClean="0"/>
              <a:t>‹#›</a:t>
            </a:fld>
            <a:endParaRPr lang="en-GB"/>
          </a:p>
        </p:txBody>
      </p:sp>
    </p:spTree>
    <p:extLst>
      <p:ext uri="{BB962C8B-B14F-4D97-AF65-F5344CB8AC3E}">
        <p14:creationId xmlns:p14="http://schemas.microsoft.com/office/powerpoint/2010/main" val="24635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99C1-D3A6-BB5A-E851-8B3A41A512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C41597-C266-9348-62F6-685B4CC3BD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4F5AA0-B9C0-182E-3B4A-8BBC9157B447}"/>
              </a:ext>
            </a:extLst>
          </p:cNvPr>
          <p:cNvSpPr>
            <a:spLocks noGrp="1"/>
          </p:cNvSpPr>
          <p:nvPr>
            <p:ph type="dt" sz="half" idx="10"/>
          </p:nvPr>
        </p:nvSpPr>
        <p:spPr/>
        <p:txBody>
          <a:bodyPr/>
          <a:lstStyle/>
          <a:p>
            <a:fld id="{86D1E5E9-98BC-4BF5-A247-A1D845C72B0A}" type="datetimeFigureOut">
              <a:rPr lang="en-GB" smtClean="0"/>
              <a:t>02/04/2025</a:t>
            </a:fld>
            <a:endParaRPr lang="en-GB"/>
          </a:p>
        </p:txBody>
      </p:sp>
      <p:sp>
        <p:nvSpPr>
          <p:cNvPr id="5" name="Footer Placeholder 4">
            <a:extLst>
              <a:ext uri="{FF2B5EF4-FFF2-40B4-BE49-F238E27FC236}">
                <a16:creationId xmlns:a16="http://schemas.microsoft.com/office/drawing/2014/main" id="{93C51AE5-C8A8-62CF-6E39-B8EC0224FB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BB6DAD-3A1E-F37D-FB67-C6D2FF0CBE66}"/>
              </a:ext>
            </a:extLst>
          </p:cNvPr>
          <p:cNvSpPr>
            <a:spLocks noGrp="1"/>
          </p:cNvSpPr>
          <p:nvPr>
            <p:ph type="sldNum" sz="quarter" idx="12"/>
          </p:nvPr>
        </p:nvSpPr>
        <p:spPr/>
        <p:txBody>
          <a:bodyPr/>
          <a:lstStyle/>
          <a:p>
            <a:fld id="{2479CB4F-ED9D-4432-9A85-82DB1B633598}" type="slidenum">
              <a:rPr lang="en-GB" smtClean="0"/>
              <a:t>‹#›</a:t>
            </a:fld>
            <a:endParaRPr lang="en-GB"/>
          </a:p>
        </p:txBody>
      </p:sp>
    </p:spTree>
    <p:extLst>
      <p:ext uri="{BB962C8B-B14F-4D97-AF65-F5344CB8AC3E}">
        <p14:creationId xmlns:p14="http://schemas.microsoft.com/office/powerpoint/2010/main" val="2265093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D59999-CC15-6A63-54E7-1627E34BCB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F09547-119A-5D1B-BCC9-CBD05A4F64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8BC981-F05F-E3F7-D543-A5532BA991C9}"/>
              </a:ext>
            </a:extLst>
          </p:cNvPr>
          <p:cNvSpPr>
            <a:spLocks noGrp="1"/>
          </p:cNvSpPr>
          <p:nvPr>
            <p:ph type="dt" sz="half" idx="10"/>
          </p:nvPr>
        </p:nvSpPr>
        <p:spPr/>
        <p:txBody>
          <a:bodyPr/>
          <a:lstStyle/>
          <a:p>
            <a:fld id="{86D1E5E9-98BC-4BF5-A247-A1D845C72B0A}" type="datetimeFigureOut">
              <a:rPr lang="en-GB" smtClean="0"/>
              <a:t>02/04/2025</a:t>
            </a:fld>
            <a:endParaRPr lang="en-GB"/>
          </a:p>
        </p:txBody>
      </p:sp>
      <p:sp>
        <p:nvSpPr>
          <p:cNvPr id="5" name="Footer Placeholder 4">
            <a:extLst>
              <a:ext uri="{FF2B5EF4-FFF2-40B4-BE49-F238E27FC236}">
                <a16:creationId xmlns:a16="http://schemas.microsoft.com/office/drawing/2014/main" id="{A6FBA1DE-338A-B274-7C39-5299E51816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A2DD47-807C-4B92-C533-4F59E07B889A}"/>
              </a:ext>
            </a:extLst>
          </p:cNvPr>
          <p:cNvSpPr>
            <a:spLocks noGrp="1"/>
          </p:cNvSpPr>
          <p:nvPr>
            <p:ph type="sldNum" sz="quarter" idx="12"/>
          </p:nvPr>
        </p:nvSpPr>
        <p:spPr/>
        <p:txBody>
          <a:bodyPr/>
          <a:lstStyle/>
          <a:p>
            <a:fld id="{2479CB4F-ED9D-4432-9A85-82DB1B633598}" type="slidenum">
              <a:rPr lang="en-GB" smtClean="0"/>
              <a:t>‹#›</a:t>
            </a:fld>
            <a:endParaRPr lang="en-GB"/>
          </a:p>
        </p:txBody>
      </p:sp>
    </p:spTree>
    <p:extLst>
      <p:ext uri="{BB962C8B-B14F-4D97-AF65-F5344CB8AC3E}">
        <p14:creationId xmlns:p14="http://schemas.microsoft.com/office/powerpoint/2010/main" val="382915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E797-2D90-FEF7-2DE4-0BADABA4E0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18DE72-0E14-7446-1B0F-F67B7206F3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622555-67CC-4840-4318-F04E34E7BCB1}"/>
              </a:ext>
            </a:extLst>
          </p:cNvPr>
          <p:cNvSpPr>
            <a:spLocks noGrp="1"/>
          </p:cNvSpPr>
          <p:nvPr>
            <p:ph type="dt" sz="half" idx="10"/>
          </p:nvPr>
        </p:nvSpPr>
        <p:spPr/>
        <p:txBody>
          <a:bodyPr/>
          <a:lstStyle/>
          <a:p>
            <a:fld id="{86D1E5E9-98BC-4BF5-A247-A1D845C72B0A}" type="datetimeFigureOut">
              <a:rPr lang="en-GB" smtClean="0"/>
              <a:t>02/04/2025</a:t>
            </a:fld>
            <a:endParaRPr lang="en-GB"/>
          </a:p>
        </p:txBody>
      </p:sp>
      <p:sp>
        <p:nvSpPr>
          <p:cNvPr id="5" name="Footer Placeholder 4">
            <a:extLst>
              <a:ext uri="{FF2B5EF4-FFF2-40B4-BE49-F238E27FC236}">
                <a16:creationId xmlns:a16="http://schemas.microsoft.com/office/drawing/2014/main" id="{831DB3D0-89F3-EB7D-9F06-E2EA727651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AADCA7-85AE-7FD6-9031-511B242C4215}"/>
              </a:ext>
            </a:extLst>
          </p:cNvPr>
          <p:cNvSpPr>
            <a:spLocks noGrp="1"/>
          </p:cNvSpPr>
          <p:nvPr>
            <p:ph type="sldNum" sz="quarter" idx="12"/>
          </p:nvPr>
        </p:nvSpPr>
        <p:spPr/>
        <p:txBody>
          <a:bodyPr/>
          <a:lstStyle/>
          <a:p>
            <a:fld id="{2479CB4F-ED9D-4432-9A85-82DB1B633598}" type="slidenum">
              <a:rPr lang="en-GB" smtClean="0"/>
              <a:t>‹#›</a:t>
            </a:fld>
            <a:endParaRPr lang="en-GB"/>
          </a:p>
        </p:txBody>
      </p:sp>
    </p:spTree>
    <p:extLst>
      <p:ext uri="{BB962C8B-B14F-4D97-AF65-F5344CB8AC3E}">
        <p14:creationId xmlns:p14="http://schemas.microsoft.com/office/powerpoint/2010/main" val="362366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850C8-F355-8625-11E8-EE2408910D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D70304-840D-95B2-2AA9-BFB1B3FA8E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F515B1-9A10-EB92-D51D-45E0EEA721C1}"/>
              </a:ext>
            </a:extLst>
          </p:cNvPr>
          <p:cNvSpPr>
            <a:spLocks noGrp="1"/>
          </p:cNvSpPr>
          <p:nvPr>
            <p:ph type="dt" sz="half" idx="10"/>
          </p:nvPr>
        </p:nvSpPr>
        <p:spPr/>
        <p:txBody>
          <a:bodyPr/>
          <a:lstStyle/>
          <a:p>
            <a:fld id="{86D1E5E9-98BC-4BF5-A247-A1D845C72B0A}" type="datetimeFigureOut">
              <a:rPr lang="en-GB" smtClean="0"/>
              <a:t>02/04/2025</a:t>
            </a:fld>
            <a:endParaRPr lang="en-GB"/>
          </a:p>
        </p:txBody>
      </p:sp>
      <p:sp>
        <p:nvSpPr>
          <p:cNvPr id="5" name="Footer Placeholder 4">
            <a:extLst>
              <a:ext uri="{FF2B5EF4-FFF2-40B4-BE49-F238E27FC236}">
                <a16:creationId xmlns:a16="http://schemas.microsoft.com/office/drawing/2014/main" id="{1ABD9E98-DCAE-1955-75CB-225CB1BCB6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E62724-14F1-1298-2BC5-6A69CFE74301}"/>
              </a:ext>
            </a:extLst>
          </p:cNvPr>
          <p:cNvSpPr>
            <a:spLocks noGrp="1"/>
          </p:cNvSpPr>
          <p:nvPr>
            <p:ph type="sldNum" sz="quarter" idx="12"/>
          </p:nvPr>
        </p:nvSpPr>
        <p:spPr/>
        <p:txBody>
          <a:bodyPr/>
          <a:lstStyle/>
          <a:p>
            <a:fld id="{2479CB4F-ED9D-4432-9A85-82DB1B633598}" type="slidenum">
              <a:rPr lang="en-GB" smtClean="0"/>
              <a:t>‹#›</a:t>
            </a:fld>
            <a:endParaRPr lang="en-GB"/>
          </a:p>
        </p:txBody>
      </p:sp>
    </p:spTree>
    <p:extLst>
      <p:ext uri="{BB962C8B-B14F-4D97-AF65-F5344CB8AC3E}">
        <p14:creationId xmlns:p14="http://schemas.microsoft.com/office/powerpoint/2010/main" val="21629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8684F-A7AD-B6D6-0B89-FAF3811595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5043A2-4C66-5B09-A7F1-5CC85E1782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8A88E7-966A-762B-9112-BD890A60DD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17625B2-2AEB-7535-03B1-E59E5CC20490}"/>
              </a:ext>
            </a:extLst>
          </p:cNvPr>
          <p:cNvSpPr>
            <a:spLocks noGrp="1"/>
          </p:cNvSpPr>
          <p:nvPr>
            <p:ph type="dt" sz="half" idx="10"/>
          </p:nvPr>
        </p:nvSpPr>
        <p:spPr/>
        <p:txBody>
          <a:bodyPr/>
          <a:lstStyle/>
          <a:p>
            <a:fld id="{86D1E5E9-98BC-4BF5-A247-A1D845C72B0A}" type="datetimeFigureOut">
              <a:rPr lang="en-GB" smtClean="0"/>
              <a:t>02/04/2025</a:t>
            </a:fld>
            <a:endParaRPr lang="en-GB"/>
          </a:p>
        </p:txBody>
      </p:sp>
      <p:sp>
        <p:nvSpPr>
          <p:cNvPr id="6" name="Footer Placeholder 5">
            <a:extLst>
              <a:ext uri="{FF2B5EF4-FFF2-40B4-BE49-F238E27FC236}">
                <a16:creationId xmlns:a16="http://schemas.microsoft.com/office/drawing/2014/main" id="{BC5B7B96-2DFF-1C2E-FF49-E4B399B6F4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DEFA24-0C6F-99FA-AE49-25732E4986DD}"/>
              </a:ext>
            </a:extLst>
          </p:cNvPr>
          <p:cNvSpPr>
            <a:spLocks noGrp="1"/>
          </p:cNvSpPr>
          <p:nvPr>
            <p:ph type="sldNum" sz="quarter" idx="12"/>
          </p:nvPr>
        </p:nvSpPr>
        <p:spPr/>
        <p:txBody>
          <a:bodyPr/>
          <a:lstStyle/>
          <a:p>
            <a:fld id="{2479CB4F-ED9D-4432-9A85-82DB1B633598}" type="slidenum">
              <a:rPr lang="en-GB" smtClean="0"/>
              <a:t>‹#›</a:t>
            </a:fld>
            <a:endParaRPr lang="en-GB"/>
          </a:p>
        </p:txBody>
      </p:sp>
    </p:spTree>
    <p:extLst>
      <p:ext uri="{BB962C8B-B14F-4D97-AF65-F5344CB8AC3E}">
        <p14:creationId xmlns:p14="http://schemas.microsoft.com/office/powerpoint/2010/main" val="4294083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18A2B-3CD7-DFB2-4DDA-31B301021F9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1E8DA6-7FD6-5AF5-2887-EDBA2979FF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CFD128-2A2B-BAEE-DB67-0B0530D194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F393F9-082E-AD19-56A2-FE39A34983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6C5DDA-2643-D4C6-366F-A9A6AD29EF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6795B9F-A64D-DD10-2AC8-B171C7B91344}"/>
              </a:ext>
            </a:extLst>
          </p:cNvPr>
          <p:cNvSpPr>
            <a:spLocks noGrp="1"/>
          </p:cNvSpPr>
          <p:nvPr>
            <p:ph type="dt" sz="half" idx="10"/>
          </p:nvPr>
        </p:nvSpPr>
        <p:spPr/>
        <p:txBody>
          <a:bodyPr/>
          <a:lstStyle/>
          <a:p>
            <a:fld id="{86D1E5E9-98BC-4BF5-A247-A1D845C72B0A}" type="datetimeFigureOut">
              <a:rPr lang="en-GB" smtClean="0"/>
              <a:t>02/04/2025</a:t>
            </a:fld>
            <a:endParaRPr lang="en-GB"/>
          </a:p>
        </p:txBody>
      </p:sp>
      <p:sp>
        <p:nvSpPr>
          <p:cNvPr id="8" name="Footer Placeholder 7">
            <a:extLst>
              <a:ext uri="{FF2B5EF4-FFF2-40B4-BE49-F238E27FC236}">
                <a16:creationId xmlns:a16="http://schemas.microsoft.com/office/drawing/2014/main" id="{B5A81FC5-BF58-69FA-D3A4-BB82827D5D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9B6104-EE43-E9B7-C955-C03C00157F0B}"/>
              </a:ext>
            </a:extLst>
          </p:cNvPr>
          <p:cNvSpPr>
            <a:spLocks noGrp="1"/>
          </p:cNvSpPr>
          <p:nvPr>
            <p:ph type="sldNum" sz="quarter" idx="12"/>
          </p:nvPr>
        </p:nvSpPr>
        <p:spPr/>
        <p:txBody>
          <a:bodyPr/>
          <a:lstStyle/>
          <a:p>
            <a:fld id="{2479CB4F-ED9D-4432-9A85-82DB1B633598}" type="slidenum">
              <a:rPr lang="en-GB" smtClean="0"/>
              <a:t>‹#›</a:t>
            </a:fld>
            <a:endParaRPr lang="en-GB"/>
          </a:p>
        </p:txBody>
      </p:sp>
    </p:spTree>
    <p:extLst>
      <p:ext uri="{BB962C8B-B14F-4D97-AF65-F5344CB8AC3E}">
        <p14:creationId xmlns:p14="http://schemas.microsoft.com/office/powerpoint/2010/main" val="8667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A6B65-4F38-662E-51C5-8F4B2D69EA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11061C-DD60-F069-8D53-F9465FDEBA01}"/>
              </a:ext>
            </a:extLst>
          </p:cNvPr>
          <p:cNvSpPr>
            <a:spLocks noGrp="1"/>
          </p:cNvSpPr>
          <p:nvPr>
            <p:ph type="dt" sz="half" idx="10"/>
          </p:nvPr>
        </p:nvSpPr>
        <p:spPr/>
        <p:txBody>
          <a:bodyPr/>
          <a:lstStyle/>
          <a:p>
            <a:fld id="{86D1E5E9-98BC-4BF5-A247-A1D845C72B0A}" type="datetimeFigureOut">
              <a:rPr lang="en-GB" smtClean="0"/>
              <a:t>02/04/2025</a:t>
            </a:fld>
            <a:endParaRPr lang="en-GB"/>
          </a:p>
        </p:txBody>
      </p:sp>
      <p:sp>
        <p:nvSpPr>
          <p:cNvPr id="4" name="Footer Placeholder 3">
            <a:extLst>
              <a:ext uri="{FF2B5EF4-FFF2-40B4-BE49-F238E27FC236}">
                <a16:creationId xmlns:a16="http://schemas.microsoft.com/office/drawing/2014/main" id="{F83EA2C3-02D1-DAB2-9A1D-E69A8D8917E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8F17055-0A23-AB5D-DCFB-20183F7576FF}"/>
              </a:ext>
            </a:extLst>
          </p:cNvPr>
          <p:cNvSpPr>
            <a:spLocks noGrp="1"/>
          </p:cNvSpPr>
          <p:nvPr>
            <p:ph type="sldNum" sz="quarter" idx="12"/>
          </p:nvPr>
        </p:nvSpPr>
        <p:spPr/>
        <p:txBody>
          <a:bodyPr/>
          <a:lstStyle/>
          <a:p>
            <a:fld id="{2479CB4F-ED9D-4432-9A85-82DB1B633598}" type="slidenum">
              <a:rPr lang="en-GB" smtClean="0"/>
              <a:t>‹#›</a:t>
            </a:fld>
            <a:endParaRPr lang="en-GB"/>
          </a:p>
        </p:txBody>
      </p:sp>
    </p:spTree>
    <p:extLst>
      <p:ext uri="{BB962C8B-B14F-4D97-AF65-F5344CB8AC3E}">
        <p14:creationId xmlns:p14="http://schemas.microsoft.com/office/powerpoint/2010/main" val="818898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48356A-2F94-BBC2-15CE-F7B1D020BEFA}"/>
              </a:ext>
            </a:extLst>
          </p:cNvPr>
          <p:cNvSpPr>
            <a:spLocks noGrp="1"/>
          </p:cNvSpPr>
          <p:nvPr>
            <p:ph type="dt" sz="half" idx="10"/>
          </p:nvPr>
        </p:nvSpPr>
        <p:spPr/>
        <p:txBody>
          <a:bodyPr/>
          <a:lstStyle/>
          <a:p>
            <a:fld id="{86D1E5E9-98BC-4BF5-A247-A1D845C72B0A}" type="datetimeFigureOut">
              <a:rPr lang="en-GB" smtClean="0"/>
              <a:t>02/04/2025</a:t>
            </a:fld>
            <a:endParaRPr lang="en-GB"/>
          </a:p>
        </p:txBody>
      </p:sp>
      <p:sp>
        <p:nvSpPr>
          <p:cNvPr id="3" name="Footer Placeholder 2">
            <a:extLst>
              <a:ext uri="{FF2B5EF4-FFF2-40B4-BE49-F238E27FC236}">
                <a16:creationId xmlns:a16="http://schemas.microsoft.com/office/drawing/2014/main" id="{00203854-41BB-AC58-47E3-0C1E33F8BF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A62475-48CD-B4F8-63E5-8D49FCA040B9}"/>
              </a:ext>
            </a:extLst>
          </p:cNvPr>
          <p:cNvSpPr>
            <a:spLocks noGrp="1"/>
          </p:cNvSpPr>
          <p:nvPr>
            <p:ph type="sldNum" sz="quarter" idx="12"/>
          </p:nvPr>
        </p:nvSpPr>
        <p:spPr/>
        <p:txBody>
          <a:bodyPr/>
          <a:lstStyle/>
          <a:p>
            <a:fld id="{2479CB4F-ED9D-4432-9A85-82DB1B633598}" type="slidenum">
              <a:rPr lang="en-GB" smtClean="0"/>
              <a:t>‹#›</a:t>
            </a:fld>
            <a:endParaRPr lang="en-GB"/>
          </a:p>
        </p:txBody>
      </p:sp>
    </p:spTree>
    <p:extLst>
      <p:ext uri="{BB962C8B-B14F-4D97-AF65-F5344CB8AC3E}">
        <p14:creationId xmlns:p14="http://schemas.microsoft.com/office/powerpoint/2010/main" val="4259134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51DD-70DA-D80C-9B1B-2EF2DD384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D94B3EA-1FE5-E5FB-E627-B9499C6A8E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1E435A-17E4-B8F3-A95C-DD76C1E65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798701-E361-EA5D-2BA1-25812F198A32}"/>
              </a:ext>
            </a:extLst>
          </p:cNvPr>
          <p:cNvSpPr>
            <a:spLocks noGrp="1"/>
          </p:cNvSpPr>
          <p:nvPr>
            <p:ph type="dt" sz="half" idx="10"/>
          </p:nvPr>
        </p:nvSpPr>
        <p:spPr/>
        <p:txBody>
          <a:bodyPr/>
          <a:lstStyle/>
          <a:p>
            <a:fld id="{86D1E5E9-98BC-4BF5-A247-A1D845C72B0A}" type="datetimeFigureOut">
              <a:rPr lang="en-GB" smtClean="0"/>
              <a:t>02/04/2025</a:t>
            </a:fld>
            <a:endParaRPr lang="en-GB"/>
          </a:p>
        </p:txBody>
      </p:sp>
      <p:sp>
        <p:nvSpPr>
          <p:cNvPr id="6" name="Footer Placeholder 5">
            <a:extLst>
              <a:ext uri="{FF2B5EF4-FFF2-40B4-BE49-F238E27FC236}">
                <a16:creationId xmlns:a16="http://schemas.microsoft.com/office/drawing/2014/main" id="{D91D4B21-FDE2-4FCE-2FC9-EA989C8785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5314E2-7C53-C381-84C3-FA9840973A4E}"/>
              </a:ext>
            </a:extLst>
          </p:cNvPr>
          <p:cNvSpPr>
            <a:spLocks noGrp="1"/>
          </p:cNvSpPr>
          <p:nvPr>
            <p:ph type="sldNum" sz="quarter" idx="12"/>
          </p:nvPr>
        </p:nvSpPr>
        <p:spPr/>
        <p:txBody>
          <a:bodyPr/>
          <a:lstStyle/>
          <a:p>
            <a:fld id="{2479CB4F-ED9D-4432-9A85-82DB1B633598}" type="slidenum">
              <a:rPr lang="en-GB" smtClean="0"/>
              <a:t>‹#›</a:t>
            </a:fld>
            <a:endParaRPr lang="en-GB"/>
          </a:p>
        </p:txBody>
      </p:sp>
    </p:spTree>
    <p:extLst>
      <p:ext uri="{BB962C8B-B14F-4D97-AF65-F5344CB8AC3E}">
        <p14:creationId xmlns:p14="http://schemas.microsoft.com/office/powerpoint/2010/main" val="186601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AAC1-D2E8-4644-7C8D-D97D095C07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139433-0C57-56AC-6249-7E324BB50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5CC27F-D745-8EEC-42B4-1586168EF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22474E-B67A-8D3F-DD35-B7C309BCE7FF}"/>
              </a:ext>
            </a:extLst>
          </p:cNvPr>
          <p:cNvSpPr>
            <a:spLocks noGrp="1"/>
          </p:cNvSpPr>
          <p:nvPr>
            <p:ph type="dt" sz="half" idx="10"/>
          </p:nvPr>
        </p:nvSpPr>
        <p:spPr/>
        <p:txBody>
          <a:bodyPr/>
          <a:lstStyle/>
          <a:p>
            <a:fld id="{86D1E5E9-98BC-4BF5-A247-A1D845C72B0A}" type="datetimeFigureOut">
              <a:rPr lang="en-GB" smtClean="0"/>
              <a:t>02/04/2025</a:t>
            </a:fld>
            <a:endParaRPr lang="en-GB"/>
          </a:p>
        </p:txBody>
      </p:sp>
      <p:sp>
        <p:nvSpPr>
          <p:cNvPr id="6" name="Footer Placeholder 5">
            <a:extLst>
              <a:ext uri="{FF2B5EF4-FFF2-40B4-BE49-F238E27FC236}">
                <a16:creationId xmlns:a16="http://schemas.microsoft.com/office/drawing/2014/main" id="{62D6D281-F473-4FE4-F506-5A10E1B3DB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674D23-FBAE-C78F-69EC-12D04A4447F0}"/>
              </a:ext>
            </a:extLst>
          </p:cNvPr>
          <p:cNvSpPr>
            <a:spLocks noGrp="1"/>
          </p:cNvSpPr>
          <p:nvPr>
            <p:ph type="sldNum" sz="quarter" idx="12"/>
          </p:nvPr>
        </p:nvSpPr>
        <p:spPr/>
        <p:txBody>
          <a:bodyPr/>
          <a:lstStyle/>
          <a:p>
            <a:fld id="{2479CB4F-ED9D-4432-9A85-82DB1B633598}" type="slidenum">
              <a:rPr lang="en-GB" smtClean="0"/>
              <a:t>‹#›</a:t>
            </a:fld>
            <a:endParaRPr lang="en-GB"/>
          </a:p>
        </p:txBody>
      </p:sp>
    </p:spTree>
    <p:extLst>
      <p:ext uri="{BB962C8B-B14F-4D97-AF65-F5344CB8AC3E}">
        <p14:creationId xmlns:p14="http://schemas.microsoft.com/office/powerpoint/2010/main" val="287081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483C53-7196-AAA0-6F1C-306C6C9891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49F92-E424-9ACD-413D-22F80E9C21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F4D97E-B451-7A03-67DD-4237090424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D1E5E9-98BC-4BF5-A247-A1D845C72B0A}" type="datetimeFigureOut">
              <a:rPr lang="en-GB" smtClean="0"/>
              <a:t>02/04/2025</a:t>
            </a:fld>
            <a:endParaRPr lang="en-GB"/>
          </a:p>
        </p:txBody>
      </p:sp>
      <p:sp>
        <p:nvSpPr>
          <p:cNvPr id="5" name="Footer Placeholder 4">
            <a:extLst>
              <a:ext uri="{FF2B5EF4-FFF2-40B4-BE49-F238E27FC236}">
                <a16:creationId xmlns:a16="http://schemas.microsoft.com/office/drawing/2014/main" id="{FAB605A2-68F3-4279-946E-4DC636B5BC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8AC9BF7-0AD7-46B2-371E-EDE2BAA98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79CB4F-ED9D-4432-9A85-82DB1B633598}" type="slidenum">
              <a:rPr lang="en-GB" smtClean="0"/>
              <a:t>‹#›</a:t>
            </a:fld>
            <a:endParaRPr lang="en-GB"/>
          </a:p>
        </p:txBody>
      </p:sp>
    </p:spTree>
    <p:extLst>
      <p:ext uri="{BB962C8B-B14F-4D97-AF65-F5344CB8AC3E}">
        <p14:creationId xmlns:p14="http://schemas.microsoft.com/office/powerpoint/2010/main" val="755408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75461" y="-756644"/>
            <a:ext cx="6914629" cy="9145977"/>
            <a:chOff x="0" y="0"/>
            <a:chExt cx="2354580" cy="3114402"/>
          </a:xfrm>
        </p:grpSpPr>
        <p:sp>
          <p:nvSpPr>
            <p:cNvPr id="3" name="Freeform 3"/>
            <p:cNvSpPr/>
            <p:nvPr/>
          </p:nvSpPr>
          <p:spPr>
            <a:xfrm>
              <a:off x="0" y="0"/>
              <a:ext cx="2353310" cy="3114403"/>
            </a:xfrm>
            <a:custGeom>
              <a:avLst/>
              <a:gdLst/>
              <a:ahLst/>
              <a:cxnLst/>
              <a:rect l="l" t="t" r="r" b="b"/>
              <a:pathLst>
                <a:path w="2353310" h="3114403">
                  <a:moveTo>
                    <a:pt x="784860" y="3047092"/>
                  </a:moveTo>
                  <a:cubicBezTo>
                    <a:pt x="905510" y="3087732"/>
                    <a:pt x="1042670" y="3114403"/>
                    <a:pt x="1177290" y="3114403"/>
                  </a:cubicBezTo>
                  <a:cubicBezTo>
                    <a:pt x="1311910" y="3114403"/>
                    <a:pt x="1441450" y="3091542"/>
                    <a:pt x="1560830" y="3050903"/>
                  </a:cubicBezTo>
                  <a:cubicBezTo>
                    <a:pt x="1563370" y="3049632"/>
                    <a:pt x="1565910" y="3049632"/>
                    <a:pt x="1568450" y="3048363"/>
                  </a:cubicBezTo>
                  <a:cubicBezTo>
                    <a:pt x="2016760" y="2885803"/>
                    <a:pt x="2346960" y="2456542"/>
                    <a:pt x="2353310" y="1954137"/>
                  </a:cubicBezTo>
                  <a:lnTo>
                    <a:pt x="2353310" y="0"/>
                  </a:lnTo>
                  <a:lnTo>
                    <a:pt x="0" y="0"/>
                  </a:lnTo>
                  <a:lnTo>
                    <a:pt x="0" y="1952678"/>
                  </a:lnTo>
                  <a:cubicBezTo>
                    <a:pt x="6350" y="2459082"/>
                    <a:pt x="331470" y="2888342"/>
                    <a:pt x="784860" y="3047092"/>
                  </a:cubicBezTo>
                  <a:close/>
                </a:path>
              </a:pathLst>
            </a:custGeom>
            <a:solidFill>
              <a:srgbClr val="FFFFFF"/>
            </a:solidFill>
          </p:spPr>
          <p:txBody>
            <a:bodyPr/>
            <a:lstStyle/>
            <a:p>
              <a:endParaRPr lang="en-GB" sz="1200" dirty="0"/>
            </a:p>
          </p:txBody>
        </p:sp>
      </p:grpSp>
      <p:grpSp>
        <p:nvGrpSpPr>
          <p:cNvPr id="5" name="Group 5"/>
          <p:cNvGrpSpPr/>
          <p:nvPr/>
        </p:nvGrpSpPr>
        <p:grpSpPr>
          <a:xfrm>
            <a:off x="10715408" y="1952408"/>
            <a:ext cx="2953185" cy="2953185"/>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E4899"/>
            </a:solidFill>
          </p:spPr>
          <p:txBody>
            <a:bodyPr/>
            <a:lstStyle/>
            <a:p>
              <a:endParaRPr lang="en-GB" sz="1200"/>
            </a:p>
          </p:txBody>
        </p:sp>
      </p:grpSp>
      <p:grpSp>
        <p:nvGrpSpPr>
          <p:cNvPr id="7" name="Group 7"/>
          <p:cNvGrpSpPr/>
          <p:nvPr/>
        </p:nvGrpSpPr>
        <p:grpSpPr>
          <a:xfrm>
            <a:off x="10187486" y="3864860"/>
            <a:ext cx="1437857" cy="1437857"/>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7338"/>
            </a:solidFill>
          </p:spPr>
          <p:txBody>
            <a:bodyPr/>
            <a:lstStyle/>
            <a:p>
              <a:endParaRPr lang="en-GB" sz="1200"/>
            </a:p>
          </p:txBody>
        </p:sp>
      </p:grpSp>
      <p:sp>
        <p:nvSpPr>
          <p:cNvPr id="9" name="Freeform 9"/>
          <p:cNvSpPr/>
          <p:nvPr/>
        </p:nvSpPr>
        <p:spPr>
          <a:xfrm>
            <a:off x="685801" y="4905593"/>
            <a:ext cx="1550731" cy="1593377"/>
          </a:xfrm>
          <a:custGeom>
            <a:avLst/>
            <a:gdLst/>
            <a:ahLst/>
            <a:cxnLst/>
            <a:rect l="l" t="t" r="r" b="b"/>
            <a:pathLst>
              <a:path w="2326097" h="2390065">
                <a:moveTo>
                  <a:pt x="0" y="0"/>
                </a:moveTo>
                <a:lnTo>
                  <a:pt x="2326097" y="0"/>
                </a:lnTo>
                <a:lnTo>
                  <a:pt x="2326097" y="2390065"/>
                </a:lnTo>
                <a:lnTo>
                  <a:pt x="0" y="2390065"/>
                </a:lnTo>
                <a:lnTo>
                  <a:pt x="0" y="0"/>
                </a:lnTo>
                <a:close/>
              </a:path>
            </a:pathLst>
          </a:custGeom>
          <a:blipFill>
            <a:blip r:embed="rId2"/>
            <a:stretch>
              <a:fillRect/>
            </a:stretch>
          </a:blipFill>
        </p:spPr>
        <p:txBody>
          <a:bodyPr/>
          <a:lstStyle/>
          <a:p>
            <a:endParaRPr lang="en-GB" sz="1200"/>
          </a:p>
        </p:txBody>
      </p:sp>
      <p:sp>
        <p:nvSpPr>
          <p:cNvPr id="10" name="TextBox 10"/>
          <p:cNvSpPr txBox="1"/>
          <p:nvPr/>
        </p:nvSpPr>
        <p:spPr>
          <a:xfrm>
            <a:off x="766309" y="669718"/>
            <a:ext cx="11052797" cy="4863576"/>
          </a:xfrm>
          <a:prstGeom prst="rect">
            <a:avLst/>
          </a:prstGeom>
        </p:spPr>
        <p:txBody>
          <a:bodyPr wrap="square" lIns="0" tIns="0" rIns="0" bIns="0" rtlCol="0" anchor="t">
            <a:spAutoFit/>
          </a:bodyPr>
          <a:lstStyle/>
          <a:p>
            <a:pPr>
              <a:lnSpc>
                <a:spcPts val="2939"/>
              </a:lnSpc>
            </a:pPr>
            <a:endParaRPr lang="en-US" sz="5400" b="1" spc="-49" dirty="0">
              <a:solidFill>
                <a:srgbClr val="23344D"/>
              </a:solidFill>
              <a:ea typeface="Poppins Semi-Bold"/>
              <a:cs typeface="Poppins" panose="00000500000000000000" pitchFamily="2" charset="0"/>
              <a:sym typeface="Poppins Semi-Bold"/>
            </a:endParaRPr>
          </a:p>
          <a:p>
            <a:pPr>
              <a:lnSpc>
                <a:spcPts val="2939"/>
              </a:lnSpc>
            </a:pPr>
            <a:endParaRPr lang="en-US" sz="5400" b="1" spc="-49" dirty="0">
              <a:solidFill>
                <a:srgbClr val="23344D"/>
              </a:solidFill>
              <a:ea typeface="Poppins Semi-Bold"/>
              <a:cs typeface="Poppins" panose="00000500000000000000" pitchFamily="2" charset="0"/>
              <a:sym typeface="Poppins Semi-Bold"/>
            </a:endParaRPr>
          </a:p>
          <a:p>
            <a:pPr>
              <a:lnSpc>
                <a:spcPts val="2939"/>
              </a:lnSpc>
            </a:pPr>
            <a:r>
              <a:rPr lang="en-US" sz="5400" b="1" spc="-49" dirty="0">
                <a:solidFill>
                  <a:srgbClr val="23344D"/>
                </a:solidFill>
                <a:ea typeface="Poppins Semi-Bold"/>
                <a:cs typeface="Poppins" panose="00000500000000000000" pitchFamily="2" charset="0"/>
                <a:sym typeface="Poppins Semi-Bold"/>
              </a:rPr>
              <a:t>Why do Funding applications Fail?</a:t>
            </a:r>
          </a:p>
          <a:p>
            <a:pPr>
              <a:lnSpc>
                <a:spcPts val="2939"/>
              </a:lnSpc>
            </a:pPr>
            <a:endParaRPr lang="en-US" sz="5400" b="1" spc="-49" dirty="0">
              <a:solidFill>
                <a:srgbClr val="23344D"/>
              </a:solidFill>
              <a:ea typeface="Poppins Semi-Bold"/>
              <a:cs typeface="Poppins" panose="00000500000000000000" pitchFamily="2" charset="0"/>
              <a:sym typeface="Poppins Semi-Bold"/>
            </a:endParaRPr>
          </a:p>
          <a:p>
            <a:pPr>
              <a:lnSpc>
                <a:spcPts val="2939"/>
              </a:lnSpc>
            </a:pPr>
            <a:endParaRPr lang="en-GB" sz="5400" b="1" dirty="0">
              <a:cs typeface="Poppins" panose="00000500000000000000" pitchFamily="2" charset="0"/>
            </a:endParaRPr>
          </a:p>
          <a:p>
            <a:pPr>
              <a:lnSpc>
                <a:spcPts val="2939"/>
              </a:lnSpc>
            </a:pPr>
            <a:r>
              <a:rPr lang="en-GB" sz="3200" b="1" dirty="0">
                <a:cs typeface="Poppins" panose="00000500000000000000" pitchFamily="2" charset="0"/>
              </a:rPr>
              <a:t>(And how they can succeed)</a:t>
            </a:r>
          </a:p>
          <a:p>
            <a:pPr>
              <a:lnSpc>
                <a:spcPts val="2939"/>
              </a:lnSpc>
            </a:pPr>
            <a:endParaRPr lang="en-GB" sz="3200" b="1" dirty="0">
              <a:cs typeface="Poppins" panose="00000500000000000000" pitchFamily="2" charset="0"/>
            </a:endParaRPr>
          </a:p>
          <a:p>
            <a:pPr>
              <a:lnSpc>
                <a:spcPts val="2939"/>
              </a:lnSpc>
            </a:pPr>
            <a:endParaRPr lang="en-GB" sz="3200" b="1" dirty="0">
              <a:cs typeface="Poppins" panose="00000500000000000000" pitchFamily="2" charset="0"/>
            </a:endParaRPr>
          </a:p>
          <a:p>
            <a:pPr>
              <a:lnSpc>
                <a:spcPts val="2939"/>
              </a:lnSpc>
            </a:pPr>
            <a:r>
              <a:rPr lang="en-GB" sz="3200" b="1" dirty="0">
                <a:cs typeface="Poppins" panose="00000500000000000000" pitchFamily="2" charset="0"/>
              </a:rPr>
              <a:t>John Mikucki – Fundraising Officer </a:t>
            </a:r>
          </a:p>
          <a:p>
            <a:pPr>
              <a:lnSpc>
                <a:spcPts val="2939"/>
              </a:lnSpc>
            </a:pPr>
            <a:endParaRPr lang="en-GB" sz="3200" b="1" dirty="0">
              <a:cs typeface="Poppins" panose="00000500000000000000" pitchFamily="2" charset="0"/>
            </a:endParaRPr>
          </a:p>
          <a:p>
            <a:pPr>
              <a:lnSpc>
                <a:spcPts val="2939"/>
              </a:lnSpc>
            </a:pPr>
            <a:r>
              <a:rPr lang="en-GB" sz="3200" b="1" dirty="0">
                <a:cs typeface="Poppins" panose="00000500000000000000" pitchFamily="2" charset="0"/>
              </a:rPr>
              <a:t>john.mikucki@kva.org.uk</a:t>
            </a:r>
          </a:p>
          <a:p>
            <a:pPr>
              <a:lnSpc>
                <a:spcPts val="2939"/>
              </a:lnSpc>
            </a:pPr>
            <a:endParaRPr lang="en-GB" sz="3200" b="1" dirty="0">
              <a:cs typeface="Poppins" panose="00000500000000000000" pitchFamily="2" charset="0"/>
            </a:endParaRPr>
          </a:p>
          <a:p>
            <a:pPr>
              <a:lnSpc>
                <a:spcPts val="2939"/>
              </a:lnSpc>
            </a:pPr>
            <a:endParaRPr lang="en-US" sz="3600" b="1" spc="-49" dirty="0">
              <a:solidFill>
                <a:srgbClr val="23344D"/>
              </a:solidFill>
              <a:latin typeface="Poppins Semi-Bold"/>
              <a:ea typeface="Poppins Semi-Bold"/>
              <a:cs typeface="Poppins Semi-Bold"/>
              <a:sym typeface="Poppi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042FB-D104-C698-104F-705603417AC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4F99833-1CFB-45AF-953F-06C6C82EC67B}"/>
              </a:ext>
            </a:extLst>
          </p:cNvPr>
          <p:cNvGrpSpPr/>
          <p:nvPr/>
        </p:nvGrpSpPr>
        <p:grpSpPr>
          <a:xfrm rot="-5400000">
            <a:off x="8836835" y="1067499"/>
            <a:ext cx="4422664" cy="2287667"/>
            <a:chOff x="0" y="0"/>
            <a:chExt cx="2354580" cy="1217930"/>
          </a:xfrm>
        </p:grpSpPr>
        <p:sp>
          <p:nvSpPr>
            <p:cNvPr id="3" name="Freeform 3">
              <a:extLst>
                <a:ext uri="{FF2B5EF4-FFF2-40B4-BE49-F238E27FC236}">
                  <a16:creationId xmlns:a16="http://schemas.microsoft.com/office/drawing/2014/main" id="{BA82DC84-A220-4AD9-F3CD-73495508481D}"/>
                </a:ext>
              </a:extLst>
            </p:cNvPr>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46A3B7"/>
            </a:solidFill>
          </p:spPr>
          <p:txBody>
            <a:bodyPr/>
            <a:lstStyle/>
            <a:p>
              <a:endParaRPr lang="en-GB" sz="1200"/>
            </a:p>
          </p:txBody>
        </p:sp>
      </p:grpSp>
      <p:grpSp>
        <p:nvGrpSpPr>
          <p:cNvPr id="4" name="Group 4">
            <a:extLst>
              <a:ext uri="{FF2B5EF4-FFF2-40B4-BE49-F238E27FC236}">
                <a16:creationId xmlns:a16="http://schemas.microsoft.com/office/drawing/2014/main" id="{D145C81B-7526-44E4-F3EA-2FB102B29903}"/>
              </a:ext>
            </a:extLst>
          </p:cNvPr>
          <p:cNvGrpSpPr/>
          <p:nvPr/>
        </p:nvGrpSpPr>
        <p:grpSpPr>
          <a:xfrm rot="5400000">
            <a:off x="6549168" y="3502835"/>
            <a:ext cx="4422664" cy="2287667"/>
            <a:chOff x="0" y="0"/>
            <a:chExt cx="2354580" cy="1217930"/>
          </a:xfrm>
        </p:grpSpPr>
        <p:sp>
          <p:nvSpPr>
            <p:cNvPr id="5" name="Freeform 5">
              <a:extLst>
                <a:ext uri="{FF2B5EF4-FFF2-40B4-BE49-F238E27FC236}">
                  <a16:creationId xmlns:a16="http://schemas.microsoft.com/office/drawing/2014/main" id="{A0CF882A-2AC2-1BE1-9FC7-439386F4B2ED}"/>
                </a:ext>
              </a:extLst>
            </p:cNvPr>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9BD8D7"/>
            </a:solidFill>
          </p:spPr>
          <p:txBody>
            <a:bodyPr/>
            <a:lstStyle/>
            <a:p>
              <a:endParaRPr lang="en-GB" sz="1200"/>
            </a:p>
          </p:txBody>
        </p:sp>
      </p:grpSp>
      <p:grpSp>
        <p:nvGrpSpPr>
          <p:cNvPr id="6" name="Group 6">
            <a:extLst>
              <a:ext uri="{FF2B5EF4-FFF2-40B4-BE49-F238E27FC236}">
                <a16:creationId xmlns:a16="http://schemas.microsoft.com/office/drawing/2014/main" id="{D21E7C6E-A563-1385-FF60-0537E25DBF03}"/>
              </a:ext>
            </a:extLst>
          </p:cNvPr>
          <p:cNvGrpSpPr/>
          <p:nvPr/>
        </p:nvGrpSpPr>
        <p:grpSpPr>
          <a:xfrm>
            <a:off x="6681631" y="419557"/>
            <a:ext cx="1712963" cy="1712963"/>
            <a:chOff x="0" y="0"/>
            <a:chExt cx="6350000" cy="6350000"/>
          </a:xfrm>
        </p:grpSpPr>
        <p:sp>
          <p:nvSpPr>
            <p:cNvPr id="7" name="Freeform 7">
              <a:extLst>
                <a:ext uri="{FF2B5EF4-FFF2-40B4-BE49-F238E27FC236}">
                  <a16:creationId xmlns:a16="http://schemas.microsoft.com/office/drawing/2014/main" id="{1CC2EE34-1417-2E38-C192-BC6EDF7AD067}"/>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7338"/>
            </a:solidFill>
          </p:spPr>
          <p:txBody>
            <a:bodyPr/>
            <a:lstStyle/>
            <a:p>
              <a:endParaRPr lang="en-GB" sz="1200"/>
            </a:p>
          </p:txBody>
        </p:sp>
      </p:grpSp>
      <p:grpSp>
        <p:nvGrpSpPr>
          <p:cNvPr id="8" name="Group 8">
            <a:extLst>
              <a:ext uri="{FF2B5EF4-FFF2-40B4-BE49-F238E27FC236}">
                <a16:creationId xmlns:a16="http://schemas.microsoft.com/office/drawing/2014/main" id="{8BBABDF2-5CD7-96F8-77AE-645A145389BF}"/>
              </a:ext>
            </a:extLst>
          </p:cNvPr>
          <p:cNvGrpSpPr/>
          <p:nvPr/>
        </p:nvGrpSpPr>
        <p:grpSpPr>
          <a:xfrm>
            <a:off x="1148763" y="1782402"/>
            <a:ext cx="4927552" cy="3039560"/>
            <a:chOff x="0" y="0"/>
            <a:chExt cx="9855104" cy="6079119"/>
          </a:xfrm>
        </p:grpSpPr>
        <p:sp>
          <p:nvSpPr>
            <p:cNvPr id="9" name="TextBox 9">
              <a:extLst>
                <a:ext uri="{FF2B5EF4-FFF2-40B4-BE49-F238E27FC236}">
                  <a16:creationId xmlns:a16="http://schemas.microsoft.com/office/drawing/2014/main" id="{860165B4-0670-D42E-240B-EB790840599F}"/>
                </a:ext>
              </a:extLst>
            </p:cNvPr>
            <p:cNvSpPr txBox="1"/>
            <p:nvPr/>
          </p:nvSpPr>
          <p:spPr>
            <a:xfrm>
              <a:off x="0" y="0"/>
              <a:ext cx="9658606" cy="1667124"/>
            </a:xfrm>
            <a:prstGeom prst="rect">
              <a:avLst/>
            </a:prstGeom>
          </p:spPr>
          <p:txBody>
            <a:bodyPr lIns="0" tIns="0" rIns="0" bIns="0" rtlCol="0" anchor="t">
              <a:spAutoFit/>
            </a:bodyPr>
            <a:lstStyle/>
            <a:p>
              <a:pPr>
                <a:lnSpc>
                  <a:spcPts val="6454"/>
                </a:lnSpc>
              </a:pPr>
              <a:endParaRPr lang="en-US" sz="5866" b="1" dirty="0">
                <a:solidFill>
                  <a:srgbClr val="23344D"/>
                </a:solidFill>
                <a:latin typeface="Poppins Heavy"/>
                <a:ea typeface="Poppins Heavy"/>
                <a:cs typeface="Poppins Heavy"/>
                <a:sym typeface="Poppins Heavy"/>
              </a:endParaRPr>
            </a:p>
          </p:txBody>
        </p:sp>
        <p:sp>
          <p:nvSpPr>
            <p:cNvPr id="10" name="TextBox 10">
              <a:extLst>
                <a:ext uri="{FF2B5EF4-FFF2-40B4-BE49-F238E27FC236}">
                  <a16:creationId xmlns:a16="http://schemas.microsoft.com/office/drawing/2014/main" id="{22C9A0A5-57EB-6F76-1770-BCBB4782A42A}"/>
                </a:ext>
              </a:extLst>
            </p:cNvPr>
            <p:cNvSpPr txBox="1"/>
            <p:nvPr/>
          </p:nvSpPr>
          <p:spPr>
            <a:xfrm>
              <a:off x="0" y="4159463"/>
              <a:ext cx="9855104" cy="739562"/>
            </a:xfrm>
            <a:prstGeom prst="rect">
              <a:avLst/>
            </a:prstGeom>
          </p:spPr>
          <p:txBody>
            <a:bodyPr lIns="0" tIns="0" rIns="0" bIns="0" rtlCol="0" anchor="t">
              <a:spAutoFit/>
            </a:bodyPr>
            <a:lstStyle/>
            <a:p>
              <a:pPr>
                <a:lnSpc>
                  <a:spcPts val="2952"/>
                </a:lnSpc>
              </a:pPr>
              <a:endParaRPr lang="en-US" sz="2400" b="1" dirty="0">
                <a:solidFill>
                  <a:srgbClr val="FF7338"/>
                </a:solidFill>
                <a:latin typeface="Poppins Ultra-Bold"/>
                <a:ea typeface="Poppins Ultra-Bold"/>
                <a:cs typeface="Poppins Ultra-Bold"/>
                <a:sym typeface="Poppins Ultra-Bold"/>
              </a:endParaRPr>
            </a:p>
          </p:txBody>
        </p:sp>
        <p:sp>
          <p:nvSpPr>
            <p:cNvPr id="11" name="TextBox 11">
              <a:extLst>
                <a:ext uri="{FF2B5EF4-FFF2-40B4-BE49-F238E27FC236}">
                  <a16:creationId xmlns:a16="http://schemas.microsoft.com/office/drawing/2014/main" id="{BDFED3B2-48A5-C703-6F6E-B63F078A5FCF}"/>
                </a:ext>
              </a:extLst>
            </p:cNvPr>
            <p:cNvSpPr txBox="1"/>
            <p:nvPr/>
          </p:nvSpPr>
          <p:spPr>
            <a:xfrm>
              <a:off x="0" y="5593985"/>
              <a:ext cx="8976856" cy="485134"/>
            </a:xfrm>
            <a:prstGeom prst="rect">
              <a:avLst/>
            </a:prstGeom>
          </p:spPr>
          <p:txBody>
            <a:bodyPr lIns="0" tIns="0" rIns="0" bIns="0" rtlCol="0" anchor="t">
              <a:spAutoFit/>
            </a:bodyPr>
            <a:lstStyle/>
            <a:p>
              <a:pPr>
                <a:lnSpc>
                  <a:spcPts val="2001"/>
                </a:lnSpc>
              </a:pPr>
              <a:endParaRPr lang="en-US" sz="1399" dirty="0">
                <a:solidFill>
                  <a:srgbClr val="23344D"/>
                </a:solidFill>
                <a:latin typeface="Poppins"/>
                <a:ea typeface="Poppins"/>
                <a:cs typeface="Poppins"/>
                <a:sym typeface="Poppins"/>
              </a:endParaRPr>
            </a:p>
          </p:txBody>
        </p:sp>
      </p:grpSp>
      <p:sp>
        <p:nvSpPr>
          <p:cNvPr id="14" name="TextBox 13">
            <a:extLst>
              <a:ext uri="{FF2B5EF4-FFF2-40B4-BE49-F238E27FC236}">
                <a16:creationId xmlns:a16="http://schemas.microsoft.com/office/drawing/2014/main" id="{DBD683BC-B738-A859-F414-9F9826E60678}"/>
              </a:ext>
            </a:extLst>
          </p:cNvPr>
          <p:cNvSpPr txBox="1"/>
          <p:nvPr/>
        </p:nvSpPr>
        <p:spPr>
          <a:xfrm>
            <a:off x="510209" y="483705"/>
            <a:ext cx="8633791" cy="12157174"/>
          </a:xfrm>
          <a:prstGeom prst="rect">
            <a:avLst/>
          </a:prstGeom>
          <a:noFill/>
        </p:spPr>
        <p:txBody>
          <a:bodyPr wrap="square">
            <a:spAutoFit/>
          </a:bodyPr>
          <a:lstStyle/>
          <a:p>
            <a:endParaRPr lang="en-GB" kern="100" dirty="0">
              <a:ea typeface="Aptos" panose="020B0004020202020204" pitchFamily="34" charset="0"/>
              <a:cs typeface="Times New Roman" panose="02020603050405020304" pitchFamily="18" charset="0"/>
            </a:endParaRPr>
          </a:p>
          <a:p>
            <a:endParaRPr lang="en-GB" kern="100" dirty="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GB" kern="100" dirty="0">
              <a:latin typeface="Arial" panose="020B06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GB" kern="100" dirty="0">
              <a:latin typeface="Arial" panose="020B06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GB" kern="100" dirty="0">
              <a:latin typeface="Arial" panose="020B06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GB" kern="100" dirty="0">
              <a:latin typeface="Arial" panose="020B06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GB" kern="100" dirty="0">
              <a:latin typeface="Arial" panose="020B06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3200" kern="100" dirty="0">
                <a:latin typeface="Arial" panose="020B0604020202020204" pitchFamily="34" charset="0"/>
                <a:ea typeface="Aptos" panose="020B0004020202020204" pitchFamily="34" charset="0"/>
                <a:cs typeface="Times New Roman" panose="02020603050405020304" pitchFamily="18" charset="0"/>
              </a:rPr>
              <a:t>Last Year the </a:t>
            </a:r>
            <a:r>
              <a:rPr lang="en-GB" sz="3200" kern="100" dirty="0" err="1">
                <a:latin typeface="Arial" panose="020B0604020202020204" pitchFamily="34" charset="0"/>
                <a:ea typeface="Aptos" panose="020B0004020202020204" pitchFamily="34" charset="0"/>
                <a:cs typeface="Times New Roman" panose="02020603050405020304" pitchFamily="18" charset="0"/>
              </a:rPr>
              <a:t>Leathersellers</a:t>
            </a:r>
            <a:r>
              <a:rPr lang="en-GB" sz="3200" kern="100" dirty="0">
                <a:latin typeface="Arial" panose="020B0604020202020204" pitchFamily="34" charset="0"/>
                <a:ea typeface="Aptos" panose="020B0004020202020204" pitchFamily="34" charset="0"/>
                <a:cs typeface="Times New Roman" panose="02020603050405020304" pitchFamily="18" charset="0"/>
              </a:rPr>
              <a:t>’ Foundation received 498 expressions of interest for their main grants programme.</a:t>
            </a:r>
          </a:p>
          <a:p>
            <a:pPr marL="285750" indent="-285750">
              <a:buFont typeface="Arial" panose="020B0604020202020204" pitchFamily="34" charset="0"/>
              <a:buChar char="•"/>
            </a:pPr>
            <a:r>
              <a:rPr lang="en-GB" sz="3200" kern="100" dirty="0">
                <a:latin typeface="Arial" panose="020B0604020202020204" pitchFamily="34" charset="0"/>
                <a:ea typeface="Aptos" panose="020B0004020202020204" pitchFamily="34" charset="0"/>
                <a:cs typeface="Times New Roman" panose="02020603050405020304" pitchFamily="18" charset="0"/>
              </a:rPr>
              <a:t>50 organisations were invited to apply</a:t>
            </a:r>
          </a:p>
          <a:p>
            <a:pPr marL="285750" indent="-285750">
              <a:buFont typeface="Arial" panose="020B0604020202020204" pitchFamily="34" charset="0"/>
              <a:buChar char="•"/>
            </a:pPr>
            <a:r>
              <a:rPr lang="en-GB" sz="3200" kern="100" dirty="0">
                <a:latin typeface="Arial" panose="020B0604020202020204" pitchFamily="34" charset="0"/>
                <a:ea typeface="Aptos" panose="020B0004020202020204" pitchFamily="34" charset="0"/>
                <a:cs typeface="Times New Roman" panose="02020603050405020304" pitchFamily="18" charset="0"/>
              </a:rPr>
              <a:t>17 grants allocated</a:t>
            </a:r>
          </a:p>
          <a:p>
            <a:pPr marL="285750" indent="-285750">
              <a:buFont typeface="Arial" panose="020B0604020202020204" pitchFamily="34" charset="0"/>
              <a:buChar char="•"/>
            </a:pPr>
            <a:r>
              <a:rPr lang="en-GB" sz="3200" kern="100" dirty="0">
                <a:latin typeface="Arial" panose="020B0604020202020204" pitchFamily="34" charset="0"/>
                <a:ea typeface="Aptos" panose="020B0004020202020204" pitchFamily="34" charset="0"/>
                <a:cs typeface="Times New Roman" panose="02020603050405020304" pitchFamily="18" charset="0"/>
              </a:rPr>
              <a:t>Success rate = 3.4 % from EOI</a:t>
            </a:r>
          </a:p>
          <a:p>
            <a:pPr marL="285750" indent="-285750">
              <a:buFont typeface="Arial" panose="020B0604020202020204" pitchFamily="34" charset="0"/>
              <a:buChar char="•"/>
            </a:pPr>
            <a:r>
              <a:rPr lang="en-GB" sz="3200" kern="100" dirty="0">
                <a:latin typeface="Arial" panose="020B0604020202020204" pitchFamily="34" charset="0"/>
                <a:ea typeface="Aptos" panose="020B0004020202020204" pitchFamily="34" charset="0"/>
                <a:cs typeface="Times New Roman" panose="02020603050405020304" pitchFamily="18" charset="0"/>
              </a:rPr>
              <a:t>Success rate from full application = 34% (1 in 3)</a:t>
            </a:r>
            <a:br>
              <a:rPr lang="en-GB" sz="3200" kern="100" dirty="0">
                <a:latin typeface="Arial" panose="020B0604020202020204" pitchFamily="34" charset="0"/>
                <a:ea typeface="Aptos" panose="020B0004020202020204" pitchFamily="34" charset="0"/>
                <a:cs typeface="Times New Roman" panose="02020603050405020304" pitchFamily="18" charset="0"/>
              </a:rPr>
            </a:br>
            <a:endParaRPr lang="en-GB" sz="3200" kern="100" dirty="0">
              <a:latin typeface="Arial" panose="020B0604020202020204" pitchFamily="34" charset="0"/>
              <a:ea typeface="Aptos" panose="020B0004020202020204" pitchFamily="34" charset="0"/>
              <a:cs typeface="Times New Roman" panose="02020603050405020304" pitchFamily="18" charset="0"/>
            </a:endParaRPr>
          </a:p>
          <a:p>
            <a:endParaRPr lang="en-GB" sz="3200" kern="100" dirty="0">
              <a:latin typeface="Arial" panose="020B0604020202020204" pitchFamily="34" charset="0"/>
              <a:ea typeface="Aptos" panose="020B0004020202020204" pitchFamily="34" charset="0"/>
              <a:cs typeface="Times New Roman" panose="02020603050405020304" pitchFamily="18" charset="0"/>
            </a:endParaRPr>
          </a:p>
          <a:p>
            <a:r>
              <a:rPr lang="en-GB" sz="3200" kern="100" dirty="0">
                <a:latin typeface="Arial" panose="020B0604020202020204" pitchFamily="34" charset="0"/>
                <a:ea typeface="Aptos" panose="020B0004020202020204" pitchFamily="34" charset="0"/>
                <a:cs typeface="Times New Roman" panose="02020603050405020304" pitchFamily="18" charset="0"/>
              </a:rPr>
              <a:t>   </a:t>
            </a: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br>
              <a:rPr lang="en-GB" kern="100" dirty="0">
                <a:latin typeface="Arial" panose="020B0604020202020204" pitchFamily="34" charset="0"/>
                <a:ea typeface="Aptos" panose="020B000402020202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4200340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EC04A-FD79-4713-CD0A-403E09AC3C8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68FE223-BD1F-FC0B-B1BA-CF627FE3339A}"/>
              </a:ext>
            </a:extLst>
          </p:cNvPr>
          <p:cNvGrpSpPr/>
          <p:nvPr/>
        </p:nvGrpSpPr>
        <p:grpSpPr>
          <a:xfrm rot="-10800000">
            <a:off x="3491566" y="5632269"/>
            <a:ext cx="5208869" cy="2694340"/>
            <a:chOff x="0" y="0"/>
            <a:chExt cx="2354580" cy="1217930"/>
          </a:xfrm>
        </p:grpSpPr>
        <p:sp>
          <p:nvSpPr>
            <p:cNvPr id="3" name="Freeform 3">
              <a:extLst>
                <a:ext uri="{FF2B5EF4-FFF2-40B4-BE49-F238E27FC236}">
                  <a16:creationId xmlns:a16="http://schemas.microsoft.com/office/drawing/2014/main" id="{592B11E8-FFAD-F28F-287D-7C05FE3FB896}"/>
                </a:ext>
              </a:extLst>
            </p:cNvPr>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ED6B06"/>
            </a:solidFill>
          </p:spPr>
          <p:txBody>
            <a:bodyPr/>
            <a:lstStyle/>
            <a:p>
              <a:endParaRPr lang="en-GB" sz="1200"/>
            </a:p>
          </p:txBody>
        </p:sp>
      </p:grpSp>
      <p:grpSp>
        <p:nvGrpSpPr>
          <p:cNvPr id="4" name="Group 4">
            <a:extLst>
              <a:ext uri="{FF2B5EF4-FFF2-40B4-BE49-F238E27FC236}">
                <a16:creationId xmlns:a16="http://schemas.microsoft.com/office/drawing/2014/main" id="{5737408D-6048-914F-85C5-762146EDAB6F}"/>
              </a:ext>
            </a:extLst>
          </p:cNvPr>
          <p:cNvGrpSpPr/>
          <p:nvPr/>
        </p:nvGrpSpPr>
        <p:grpSpPr>
          <a:xfrm>
            <a:off x="1113100" y="1874097"/>
            <a:ext cx="9965800" cy="2845484"/>
            <a:chOff x="0" y="-38100"/>
            <a:chExt cx="19931600" cy="5690967"/>
          </a:xfrm>
        </p:grpSpPr>
        <p:sp>
          <p:nvSpPr>
            <p:cNvPr id="5" name="TextBox 5">
              <a:extLst>
                <a:ext uri="{FF2B5EF4-FFF2-40B4-BE49-F238E27FC236}">
                  <a16:creationId xmlns:a16="http://schemas.microsoft.com/office/drawing/2014/main" id="{0FFF0400-DB16-23AF-4612-89BB8EDEAE42}"/>
                </a:ext>
              </a:extLst>
            </p:cNvPr>
            <p:cNvSpPr txBox="1"/>
            <p:nvPr/>
          </p:nvSpPr>
          <p:spPr>
            <a:xfrm>
              <a:off x="0" y="1671592"/>
              <a:ext cx="19931600" cy="1268040"/>
            </a:xfrm>
            <a:prstGeom prst="rect">
              <a:avLst/>
            </a:prstGeom>
          </p:spPr>
          <p:txBody>
            <a:bodyPr lIns="0" tIns="0" rIns="0" bIns="0" rtlCol="0" anchor="t">
              <a:spAutoFit/>
            </a:bodyPr>
            <a:lstStyle/>
            <a:p>
              <a:pPr algn="ctr">
                <a:lnSpc>
                  <a:spcPts val="4752"/>
                </a:lnSpc>
              </a:pPr>
              <a:endParaRPr lang="en-US" sz="4800" dirty="0">
                <a:solidFill>
                  <a:srgbClr val="23344D"/>
                </a:solidFill>
                <a:latin typeface="Poppins"/>
                <a:ea typeface="Poppins"/>
                <a:cs typeface="Poppins"/>
                <a:sym typeface="Poppins"/>
              </a:endParaRPr>
            </a:p>
          </p:txBody>
        </p:sp>
        <p:sp>
          <p:nvSpPr>
            <p:cNvPr id="6" name="TextBox 6">
              <a:extLst>
                <a:ext uri="{FF2B5EF4-FFF2-40B4-BE49-F238E27FC236}">
                  <a16:creationId xmlns:a16="http://schemas.microsoft.com/office/drawing/2014/main" id="{BC3F8958-A9A9-0CB6-DFD2-40FE3A7B9FF0}"/>
                </a:ext>
              </a:extLst>
            </p:cNvPr>
            <p:cNvSpPr txBox="1"/>
            <p:nvPr/>
          </p:nvSpPr>
          <p:spPr>
            <a:xfrm>
              <a:off x="0" y="-38100"/>
              <a:ext cx="19931600" cy="840230"/>
            </a:xfrm>
            <a:prstGeom prst="rect">
              <a:avLst/>
            </a:prstGeom>
          </p:spPr>
          <p:txBody>
            <a:bodyPr lIns="0" tIns="0" rIns="0" bIns="0" rtlCol="0" anchor="t">
              <a:spAutoFit/>
            </a:bodyPr>
            <a:lstStyle/>
            <a:p>
              <a:pPr algn="ctr">
                <a:lnSpc>
                  <a:spcPts val="3517"/>
                </a:lnSpc>
              </a:pPr>
              <a:endParaRPr lang="en-US" sz="2859" b="1" dirty="0">
                <a:solidFill>
                  <a:srgbClr val="FF7338"/>
                </a:solidFill>
                <a:latin typeface="Poppins Ultra-Bold"/>
                <a:ea typeface="Poppins Ultra-Bold"/>
                <a:cs typeface="Poppins Ultra-Bold"/>
                <a:sym typeface="Poppins Ultra-Bold"/>
              </a:endParaRPr>
            </a:p>
          </p:txBody>
        </p:sp>
        <p:sp>
          <p:nvSpPr>
            <p:cNvPr id="7" name="TextBox 7">
              <a:extLst>
                <a:ext uri="{FF2B5EF4-FFF2-40B4-BE49-F238E27FC236}">
                  <a16:creationId xmlns:a16="http://schemas.microsoft.com/office/drawing/2014/main" id="{E900A949-4DD7-6042-C1BC-7C6BE5B9F773}"/>
                </a:ext>
              </a:extLst>
            </p:cNvPr>
            <p:cNvSpPr txBox="1"/>
            <p:nvPr/>
          </p:nvSpPr>
          <p:spPr>
            <a:xfrm>
              <a:off x="0" y="4908305"/>
              <a:ext cx="19931600" cy="744562"/>
            </a:xfrm>
            <a:prstGeom prst="rect">
              <a:avLst/>
            </a:prstGeom>
          </p:spPr>
          <p:txBody>
            <a:bodyPr lIns="0" tIns="0" rIns="0" bIns="0" rtlCol="0" anchor="t">
              <a:spAutoFit/>
            </a:bodyPr>
            <a:lstStyle/>
            <a:p>
              <a:pPr algn="ctr">
                <a:lnSpc>
                  <a:spcPts val="2986"/>
                </a:lnSpc>
              </a:pPr>
              <a:endParaRPr lang="en-US" sz="2333" dirty="0">
                <a:solidFill>
                  <a:srgbClr val="23344D"/>
                </a:solidFill>
                <a:latin typeface="Poppins"/>
                <a:ea typeface="Poppins"/>
                <a:cs typeface="Poppins"/>
                <a:sym typeface="Poppins"/>
              </a:endParaRPr>
            </a:p>
          </p:txBody>
        </p:sp>
      </p:grpSp>
      <p:grpSp>
        <p:nvGrpSpPr>
          <p:cNvPr id="8" name="Group 8">
            <a:extLst>
              <a:ext uri="{FF2B5EF4-FFF2-40B4-BE49-F238E27FC236}">
                <a16:creationId xmlns:a16="http://schemas.microsoft.com/office/drawing/2014/main" id="{7D8CCDB7-37DD-FD36-6324-DF7992AA541B}"/>
              </a:ext>
            </a:extLst>
          </p:cNvPr>
          <p:cNvGrpSpPr>
            <a:grpSpLocks noChangeAspect="1"/>
          </p:cNvGrpSpPr>
          <p:nvPr/>
        </p:nvGrpSpPr>
        <p:grpSpPr>
          <a:xfrm>
            <a:off x="4856123" y="-1418172"/>
            <a:ext cx="2479754" cy="2479754"/>
            <a:chOff x="0" y="0"/>
            <a:chExt cx="1708150" cy="1708150"/>
          </a:xfrm>
        </p:grpSpPr>
        <p:sp>
          <p:nvSpPr>
            <p:cNvPr id="9" name="Freeform 9">
              <a:extLst>
                <a:ext uri="{FF2B5EF4-FFF2-40B4-BE49-F238E27FC236}">
                  <a16:creationId xmlns:a16="http://schemas.microsoft.com/office/drawing/2014/main" id="{E81CA905-D99B-C6B9-4FE3-57FFF244DDF8}"/>
                </a:ext>
              </a:extLst>
            </p:cNvPr>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E4899"/>
            </a:solidFill>
          </p:spPr>
          <p:txBody>
            <a:bodyPr/>
            <a:lstStyle/>
            <a:p>
              <a:endParaRPr lang="en-GB" sz="1200"/>
            </a:p>
          </p:txBody>
        </p:sp>
      </p:grpSp>
      <p:sp>
        <p:nvSpPr>
          <p:cNvPr id="11" name="TextBox 10">
            <a:extLst>
              <a:ext uri="{FF2B5EF4-FFF2-40B4-BE49-F238E27FC236}">
                <a16:creationId xmlns:a16="http://schemas.microsoft.com/office/drawing/2014/main" id="{E20C97BF-7944-7D57-B99C-92E9C9FB4617}"/>
              </a:ext>
            </a:extLst>
          </p:cNvPr>
          <p:cNvSpPr txBox="1"/>
          <p:nvPr/>
        </p:nvSpPr>
        <p:spPr>
          <a:xfrm>
            <a:off x="708991" y="420603"/>
            <a:ext cx="7580243" cy="7028591"/>
          </a:xfrm>
          <a:prstGeom prst="rect">
            <a:avLst/>
          </a:prstGeom>
          <a:noFill/>
        </p:spPr>
        <p:txBody>
          <a:bodyPr wrap="square">
            <a:spAutoFit/>
          </a:bodyPr>
          <a:lstStyle/>
          <a:p>
            <a:pPr>
              <a:lnSpc>
                <a:spcPct val="115000"/>
              </a:lnSpc>
              <a:spcAft>
                <a:spcPts val="800"/>
              </a:spcAft>
            </a:pPr>
            <a:endParaRPr lang="en-GB" sz="1800" b="1" i="1"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GB" sz="3600" b="1" u="sng" kern="100" dirty="0">
              <a:effectLst/>
              <a:ea typeface="Aptos" panose="020B0004020202020204" pitchFamily="34" charset="0"/>
              <a:cs typeface="Times New Roman" panose="02020603050405020304" pitchFamily="18" charset="0"/>
            </a:endParaRPr>
          </a:p>
          <a:p>
            <a:endParaRPr lang="en-GB" sz="3600" b="1" u="sng" kern="100" dirty="0">
              <a:ea typeface="Aptos" panose="020B0004020202020204" pitchFamily="34" charset="0"/>
              <a:cs typeface="Times New Roman" panose="02020603050405020304" pitchFamily="18" charset="0"/>
            </a:endParaRPr>
          </a:p>
          <a:p>
            <a:r>
              <a:rPr lang="en-GB" sz="3600" b="1" u="sng" kern="100" dirty="0">
                <a:effectLst/>
                <a:ea typeface="Aptos" panose="020B0004020202020204" pitchFamily="34" charset="0"/>
                <a:cs typeface="Times New Roman" panose="02020603050405020304" pitchFamily="18" charset="0"/>
              </a:rPr>
              <a:t>Someone must read your application</a:t>
            </a:r>
            <a:r>
              <a:rPr lang="en-GB" sz="3600" b="1" u="sng" kern="100" dirty="0">
                <a:ea typeface="Aptos" panose="020B0004020202020204" pitchFamily="34" charset="0"/>
                <a:cs typeface="Times New Roman" panose="02020603050405020304" pitchFamily="18" charset="0"/>
              </a:rPr>
              <a:t> – </a:t>
            </a:r>
            <a:r>
              <a:rPr lang="en-GB" sz="3600" u="sng" kern="100" dirty="0">
                <a:ea typeface="Aptos" panose="020B0004020202020204" pitchFamily="34" charset="0"/>
                <a:cs typeface="Times New Roman" panose="02020603050405020304" pitchFamily="18" charset="0"/>
              </a:rPr>
              <a:t>make their job easier and provide the right amount of information</a:t>
            </a:r>
          </a:p>
          <a:p>
            <a:pPr>
              <a:lnSpc>
                <a:spcPct val="115000"/>
              </a:lnSpc>
              <a:spcAft>
                <a:spcPts val="800"/>
              </a:spcAft>
            </a:pPr>
            <a:endParaRPr lang="en-GB" sz="1800" kern="100" dirty="0">
              <a:effectLst/>
              <a:ea typeface="Aptos" panose="020B00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062835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520BE-4299-EE35-2678-C07E9326607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D3469A4-A073-B4ED-47E6-5EA54061618A}"/>
              </a:ext>
            </a:extLst>
          </p:cNvPr>
          <p:cNvGrpSpPr/>
          <p:nvPr/>
        </p:nvGrpSpPr>
        <p:grpSpPr>
          <a:xfrm rot="-10800000">
            <a:off x="3491566" y="5632269"/>
            <a:ext cx="5208869" cy="2694340"/>
            <a:chOff x="0" y="0"/>
            <a:chExt cx="2354580" cy="1217930"/>
          </a:xfrm>
        </p:grpSpPr>
        <p:sp>
          <p:nvSpPr>
            <p:cNvPr id="3" name="Freeform 3">
              <a:extLst>
                <a:ext uri="{FF2B5EF4-FFF2-40B4-BE49-F238E27FC236}">
                  <a16:creationId xmlns:a16="http://schemas.microsoft.com/office/drawing/2014/main" id="{DAF30CB7-2B19-C865-2997-1DBE3CC35C31}"/>
                </a:ext>
              </a:extLst>
            </p:cNvPr>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ED6B06"/>
            </a:solidFill>
          </p:spPr>
          <p:txBody>
            <a:bodyPr/>
            <a:lstStyle/>
            <a:p>
              <a:endParaRPr lang="en-GB" sz="1200"/>
            </a:p>
          </p:txBody>
        </p:sp>
      </p:grpSp>
      <p:grpSp>
        <p:nvGrpSpPr>
          <p:cNvPr id="4" name="Group 4">
            <a:extLst>
              <a:ext uri="{FF2B5EF4-FFF2-40B4-BE49-F238E27FC236}">
                <a16:creationId xmlns:a16="http://schemas.microsoft.com/office/drawing/2014/main" id="{7515FD77-FB2E-D7C9-340A-B666B5DE6360}"/>
              </a:ext>
            </a:extLst>
          </p:cNvPr>
          <p:cNvGrpSpPr/>
          <p:nvPr/>
        </p:nvGrpSpPr>
        <p:grpSpPr>
          <a:xfrm>
            <a:off x="1113100" y="1874097"/>
            <a:ext cx="9965800" cy="2845484"/>
            <a:chOff x="0" y="-38100"/>
            <a:chExt cx="19931600" cy="5690967"/>
          </a:xfrm>
        </p:grpSpPr>
        <p:sp>
          <p:nvSpPr>
            <p:cNvPr id="5" name="TextBox 5">
              <a:extLst>
                <a:ext uri="{FF2B5EF4-FFF2-40B4-BE49-F238E27FC236}">
                  <a16:creationId xmlns:a16="http://schemas.microsoft.com/office/drawing/2014/main" id="{DCB3AEA3-B419-AD06-182F-E47796D2DE93}"/>
                </a:ext>
              </a:extLst>
            </p:cNvPr>
            <p:cNvSpPr txBox="1"/>
            <p:nvPr/>
          </p:nvSpPr>
          <p:spPr>
            <a:xfrm>
              <a:off x="0" y="1671592"/>
              <a:ext cx="19931600" cy="1268040"/>
            </a:xfrm>
            <a:prstGeom prst="rect">
              <a:avLst/>
            </a:prstGeom>
          </p:spPr>
          <p:txBody>
            <a:bodyPr lIns="0" tIns="0" rIns="0" bIns="0" rtlCol="0" anchor="t">
              <a:spAutoFit/>
            </a:bodyPr>
            <a:lstStyle/>
            <a:p>
              <a:pPr algn="ctr">
                <a:lnSpc>
                  <a:spcPts val="4752"/>
                </a:lnSpc>
              </a:pPr>
              <a:endParaRPr lang="en-US" sz="4800" dirty="0">
                <a:solidFill>
                  <a:srgbClr val="23344D"/>
                </a:solidFill>
                <a:latin typeface="Poppins"/>
                <a:ea typeface="Poppins"/>
                <a:cs typeface="Poppins"/>
                <a:sym typeface="Poppins"/>
              </a:endParaRPr>
            </a:p>
          </p:txBody>
        </p:sp>
        <p:sp>
          <p:nvSpPr>
            <p:cNvPr id="6" name="TextBox 6">
              <a:extLst>
                <a:ext uri="{FF2B5EF4-FFF2-40B4-BE49-F238E27FC236}">
                  <a16:creationId xmlns:a16="http://schemas.microsoft.com/office/drawing/2014/main" id="{1758222A-0981-A0FD-1FB9-96DBA2511277}"/>
                </a:ext>
              </a:extLst>
            </p:cNvPr>
            <p:cNvSpPr txBox="1"/>
            <p:nvPr/>
          </p:nvSpPr>
          <p:spPr>
            <a:xfrm>
              <a:off x="0" y="-38100"/>
              <a:ext cx="19931600" cy="840230"/>
            </a:xfrm>
            <a:prstGeom prst="rect">
              <a:avLst/>
            </a:prstGeom>
          </p:spPr>
          <p:txBody>
            <a:bodyPr lIns="0" tIns="0" rIns="0" bIns="0" rtlCol="0" anchor="t">
              <a:spAutoFit/>
            </a:bodyPr>
            <a:lstStyle/>
            <a:p>
              <a:pPr algn="ctr">
                <a:lnSpc>
                  <a:spcPts val="3517"/>
                </a:lnSpc>
              </a:pPr>
              <a:endParaRPr lang="en-US" sz="2859" b="1" dirty="0">
                <a:solidFill>
                  <a:srgbClr val="FF7338"/>
                </a:solidFill>
                <a:latin typeface="Poppins Ultra-Bold"/>
                <a:ea typeface="Poppins Ultra-Bold"/>
                <a:cs typeface="Poppins Ultra-Bold"/>
                <a:sym typeface="Poppins Ultra-Bold"/>
              </a:endParaRPr>
            </a:p>
          </p:txBody>
        </p:sp>
        <p:sp>
          <p:nvSpPr>
            <p:cNvPr id="7" name="TextBox 7">
              <a:extLst>
                <a:ext uri="{FF2B5EF4-FFF2-40B4-BE49-F238E27FC236}">
                  <a16:creationId xmlns:a16="http://schemas.microsoft.com/office/drawing/2014/main" id="{4E8C1B5E-1D3E-7BEB-E985-1EC97641C58C}"/>
                </a:ext>
              </a:extLst>
            </p:cNvPr>
            <p:cNvSpPr txBox="1"/>
            <p:nvPr/>
          </p:nvSpPr>
          <p:spPr>
            <a:xfrm>
              <a:off x="0" y="4908305"/>
              <a:ext cx="19931600" cy="744562"/>
            </a:xfrm>
            <a:prstGeom prst="rect">
              <a:avLst/>
            </a:prstGeom>
          </p:spPr>
          <p:txBody>
            <a:bodyPr lIns="0" tIns="0" rIns="0" bIns="0" rtlCol="0" anchor="t">
              <a:spAutoFit/>
            </a:bodyPr>
            <a:lstStyle/>
            <a:p>
              <a:pPr algn="ctr">
                <a:lnSpc>
                  <a:spcPts val="2986"/>
                </a:lnSpc>
              </a:pPr>
              <a:endParaRPr lang="en-US" sz="2333" dirty="0">
                <a:solidFill>
                  <a:srgbClr val="23344D"/>
                </a:solidFill>
                <a:latin typeface="Poppins"/>
                <a:ea typeface="Poppins"/>
                <a:cs typeface="Poppins"/>
                <a:sym typeface="Poppins"/>
              </a:endParaRPr>
            </a:p>
          </p:txBody>
        </p:sp>
      </p:grpSp>
      <p:grpSp>
        <p:nvGrpSpPr>
          <p:cNvPr id="8" name="Group 8">
            <a:extLst>
              <a:ext uri="{FF2B5EF4-FFF2-40B4-BE49-F238E27FC236}">
                <a16:creationId xmlns:a16="http://schemas.microsoft.com/office/drawing/2014/main" id="{7202AC52-4467-F2DD-F142-9514D5C66DD8}"/>
              </a:ext>
            </a:extLst>
          </p:cNvPr>
          <p:cNvGrpSpPr>
            <a:grpSpLocks noChangeAspect="1"/>
          </p:cNvGrpSpPr>
          <p:nvPr/>
        </p:nvGrpSpPr>
        <p:grpSpPr>
          <a:xfrm>
            <a:off x="4856123" y="-1418172"/>
            <a:ext cx="2479754" cy="2479754"/>
            <a:chOff x="0" y="0"/>
            <a:chExt cx="1708150" cy="1708150"/>
          </a:xfrm>
        </p:grpSpPr>
        <p:sp>
          <p:nvSpPr>
            <p:cNvPr id="9" name="Freeform 9">
              <a:extLst>
                <a:ext uri="{FF2B5EF4-FFF2-40B4-BE49-F238E27FC236}">
                  <a16:creationId xmlns:a16="http://schemas.microsoft.com/office/drawing/2014/main" id="{1A04A246-0040-324F-7CEB-83664384157F}"/>
                </a:ext>
              </a:extLst>
            </p:cNvPr>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E4899"/>
            </a:solidFill>
          </p:spPr>
          <p:txBody>
            <a:bodyPr/>
            <a:lstStyle/>
            <a:p>
              <a:endParaRPr lang="en-GB" sz="1200"/>
            </a:p>
          </p:txBody>
        </p:sp>
      </p:grpSp>
      <p:sp>
        <p:nvSpPr>
          <p:cNvPr id="11" name="TextBox 10">
            <a:extLst>
              <a:ext uri="{FF2B5EF4-FFF2-40B4-BE49-F238E27FC236}">
                <a16:creationId xmlns:a16="http://schemas.microsoft.com/office/drawing/2014/main" id="{1C83C9C1-9752-9386-4EB4-D04DF580100D}"/>
              </a:ext>
            </a:extLst>
          </p:cNvPr>
          <p:cNvSpPr txBox="1"/>
          <p:nvPr/>
        </p:nvSpPr>
        <p:spPr>
          <a:xfrm>
            <a:off x="708991" y="420603"/>
            <a:ext cx="7580243" cy="8581836"/>
          </a:xfrm>
          <a:prstGeom prst="rect">
            <a:avLst/>
          </a:prstGeom>
          <a:noFill/>
        </p:spPr>
        <p:txBody>
          <a:bodyPr wrap="square">
            <a:spAutoFit/>
          </a:bodyPr>
          <a:lstStyle/>
          <a:p>
            <a:pPr>
              <a:lnSpc>
                <a:spcPct val="115000"/>
              </a:lnSpc>
              <a:spcAft>
                <a:spcPts val="800"/>
              </a:spcAft>
            </a:pPr>
            <a:endParaRPr lang="en-GB" sz="1800" b="1" i="1" kern="100" dirty="0">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ea typeface="Aptos" panose="020B0004020202020204" pitchFamily="34" charset="0"/>
              <a:cs typeface="Times New Roman" panose="02020603050405020304" pitchFamily="18" charset="0"/>
            </a:endParaRPr>
          </a:p>
          <a:p>
            <a:pPr marL="342900" indent="-342900">
              <a:lnSpc>
                <a:spcPct val="115000"/>
              </a:lnSpc>
              <a:spcAft>
                <a:spcPts val="800"/>
              </a:spcAft>
              <a:buFont typeface="Arial" panose="020B0604020202020204" pitchFamily="34" charset="0"/>
              <a:buChar char="•"/>
            </a:pPr>
            <a:r>
              <a:rPr lang="en-GB" sz="2400" b="1" u="sng" kern="100" dirty="0">
                <a:ea typeface="Aptos" panose="020B0004020202020204" pitchFamily="34" charset="0"/>
                <a:cs typeface="Times New Roman" panose="02020603050405020304" pitchFamily="18" charset="0"/>
              </a:rPr>
              <a:t>Trustees do not see your application </a:t>
            </a:r>
          </a:p>
          <a:p>
            <a:pPr marL="342900" indent="-342900">
              <a:lnSpc>
                <a:spcPct val="115000"/>
              </a:lnSpc>
              <a:spcAft>
                <a:spcPts val="800"/>
              </a:spcAft>
              <a:buFont typeface="Arial" panose="020B0604020202020204" pitchFamily="34" charset="0"/>
              <a:buChar char="•"/>
            </a:pPr>
            <a:r>
              <a:rPr lang="en-GB" sz="2400" kern="100" dirty="0">
                <a:ea typeface="Aptos" panose="020B0004020202020204" pitchFamily="34" charset="0"/>
                <a:cs typeface="Times New Roman" panose="02020603050405020304" pitchFamily="18" charset="0"/>
              </a:rPr>
              <a:t>It is </a:t>
            </a:r>
            <a:r>
              <a:rPr lang="en-GB" sz="2400" kern="100" dirty="0">
                <a:effectLst/>
                <a:ea typeface="Aptos" panose="020B0004020202020204" pitchFamily="34" charset="0"/>
                <a:cs typeface="Times New Roman" panose="02020603050405020304" pitchFamily="18" charset="0"/>
              </a:rPr>
              <a:t>rarely the decision maker who reads your application.  It is usually an assessor</a:t>
            </a:r>
            <a:r>
              <a:rPr lang="en-GB" sz="2400" kern="100" dirty="0">
                <a:ea typeface="Aptos" panose="020B0004020202020204" pitchFamily="34" charset="0"/>
                <a:cs typeface="Times New Roman" panose="02020603050405020304" pitchFamily="18" charset="0"/>
              </a:rPr>
              <a:t> who makes a decision on your eligibility and whether you meet their priorities.</a:t>
            </a:r>
            <a:r>
              <a:rPr lang="en-GB" sz="2400" kern="100" dirty="0">
                <a:effectLst/>
                <a:ea typeface="Aptos" panose="020B0004020202020204" pitchFamily="34" charset="0"/>
                <a:cs typeface="Times New Roman" panose="02020603050405020304" pitchFamily="18" charset="0"/>
              </a:rPr>
              <a:t> The </a:t>
            </a:r>
            <a:r>
              <a:rPr lang="en-GB" sz="2400" kern="100" dirty="0">
                <a:ea typeface="Aptos" panose="020B0004020202020204" pitchFamily="34" charset="0"/>
                <a:cs typeface="Times New Roman" panose="02020603050405020304" pitchFamily="18" charset="0"/>
              </a:rPr>
              <a:t>assessor</a:t>
            </a:r>
            <a:r>
              <a:rPr lang="en-GB" sz="2400" kern="100" dirty="0">
                <a:effectLst/>
                <a:ea typeface="Aptos" panose="020B0004020202020204" pitchFamily="34" charset="0"/>
                <a:cs typeface="Times New Roman" panose="02020603050405020304" pitchFamily="18" charset="0"/>
              </a:rPr>
              <a:t> will complete a summary of your application (or  a report) – usually 1 to 2 pages – so if you have written 20 pages you have wasted your time and probably bored the assessor to death. You will fail.</a:t>
            </a:r>
            <a:r>
              <a:rPr lang="en-GB" sz="2400" kern="100" dirty="0">
                <a:ea typeface="Aptos" panose="020B0004020202020204" pitchFamily="34" charset="0"/>
                <a:cs typeface="Times New Roman" panose="02020603050405020304" pitchFamily="18" charset="0"/>
              </a:rPr>
              <a:t> Assessors work to deadlines and are often looking at 40 or 50 applications a week. Have pity on them!</a:t>
            </a:r>
            <a:endParaRPr lang="en-GB" sz="2400" kern="100" dirty="0">
              <a:effectLst/>
              <a:ea typeface="Aptos" panose="020B00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060954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5E3A8-2742-C3C2-FD6C-075EF5CDE5D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6C63040-9D75-46EC-9157-415B1093FF42}"/>
              </a:ext>
            </a:extLst>
          </p:cNvPr>
          <p:cNvGrpSpPr/>
          <p:nvPr/>
        </p:nvGrpSpPr>
        <p:grpSpPr>
          <a:xfrm rot="-10800000">
            <a:off x="3491566" y="5632269"/>
            <a:ext cx="5208869" cy="2694340"/>
            <a:chOff x="0" y="0"/>
            <a:chExt cx="2354580" cy="1217930"/>
          </a:xfrm>
        </p:grpSpPr>
        <p:sp>
          <p:nvSpPr>
            <p:cNvPr id="3" name="Freeform 3">
              <a:extLst>
                <a:ext uri="{FF2B5EF4-FFF2-40B4-BE49-F238E27FC236}">
                  <a16:creationId xmlns:a16="http://schemas.microsoft.com/office/drawing/2014/main" id="{A6DBA8D2-F528-85E0-B988-8F2AC72113C4}"/>
                </a:ext>
              </a:extLst>
            </p:cNvPr>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ED6B06"/>
            </a:solidFill>
          </p:spPr>
          <p:txBody>
            <a:bodyPr/>
            <a:lstStyle/>
            <a:p>
              <a:endParaRPr lang="en-GB" sz="1200"/>
            </a:p>
          </p:txBody>
        </p:sp>
      </p:grpSp>
      <p:grpSp>
        <p:nvGrpSpPr>
          <p:cNvPr id="4" name="Group 4">
            <a:extLst>
              <a:ext uri="{FF2B5EF4-FFF2-40B4-BE49-F238E27FC236}">
                <a16:creationId xmlns:a16="http://schemas.microsoft.com/office/drawing/2014/main" id="{B4DE107A-FFC8-5F67-3667-9FB6656046BB}"/>
              </a:ext>
            </a:extLst>
          </p:cNvPr>
          <p:cNvGrpSpPr/>
          <p:nvPr/>
        </p:nvGrpSpPr>
        <p:grpSpPr>
          <a:xfrm>
            <a:off x="1113100" y="1874097"/>
            <a:ext cx="9965800" cy="2845484"/>
            <a:chOff x="0" y="-38100"/>
            <a:chExt cx="19931600" cy="5690967"/>
          </a:xfrm>
        </p:grpSpPr>
        <p:sp>
          <p:nvSpPr>
            <p:cNvPr id="5" name="TextBox 5">
              <a:extLst>
                <a:ext uri="{FF2B5EF4-FFF2-40B4-BE49-F238E27FC236}">
                  <a16:creationId xmlns:a16="http://schemas.microsoft.com/office/drawing/2014/main" id="{5AE072E2-C6DA-3ABE-D0B4-C3E27960697C}"/>
                </a:ext>
              </a:extLst>
            </p:cNvPr>
            <p:cNvSpPr txBox="1"/>
            <p:nvPr/>
          </p:nvSpPr>
          <p:spPr>
            <a:xfrm>
              <a:off x="0" y="1671592"/>
              <a:ext cx="19931600" cy="1268040"/>
            </a:xfrm>
            <a:prstGeom prst="rect">
              <a:avLst/>
            </a:prstGeom>
          </p:spPr>
          <p:txBody>
            <a:bodyPr lIns="0" tIns="0" rIns="0" bIns="0" rtlCol="0" anchor="t">
              <a:spAutoFit/>
            </a:bodyPr>
            <a:lstStyle/>
            <a:p>
              <a:pPr algn="ctr">
                <a:lnSpc>
                  <a:spcPts val="4752"/>
                </a:lnSpc>
              </a:pPr>
              <a:endParaRPr lang="en-US" sz="4800" dirty="0">
                <a:solidFill>
                  <a:srgbClr val="23344D"/>
                </a:solidFill>
                <a:latin typeface="Poppins"/>
                <a:ea typeface="Poppins"/>
                <a:cs typeface="Poppins"/>
                <a:sym typeface="Poppins"/>
              </a:endParaRPr>
            </a:p>
          </p:txBody>
        </p:sp>
        <p:sp>
          <p:nvSpPr>
            <p:cNvPr id="6" name="TextBox 6">
              <a:extLst>
                <a:ext uri="{FF2B5EF4-FFF2-40B4-BE49-F238E27FC236}">
                  <a16:creationId xmlns:a16="http://schemas.microsoft.com/office/drawing/2014/main" id="{564C48C4-78D8-DD75-B078-014EC5537AFD}"/>
                </a:ext>
              </a:extLst>
            </p:cNvPr>
            <p:cNvSpPr txBox="1"/>
            <p:nvPr/>
          </p:nvSpPr>
          <p:spPr>
            <a:xfrm>
              <a:off x="0" y="-38100"/>
              <a:ext cx="19931600" cy="840230"/>
            </a:xfrm>
            <a:prstGeom prst="rect">
              <a:avLst/>
            </a:prstGeom>
          </p:spPr>
          <p:txBody>
            <a:bodyPr lIns="0" tIns="0" rIns="0" bIns="0" rtlCol="0" anchor="t">
              <a:spAutoFit/>
            </a:bodyPr>
            <a:lstStyle/>
            <a:p>
              <a:pPr algn="ctr">
                <a:lnSpc>
                  <a:spcPts val="3517"/>
                </a:lnSpc>
              </a:pPr>
              <a:endParaRPr lang="en-US" sz="2859" b="1" dirty="0">
                <a:solidFill>
                  <a:srgbClr val="FF7338"/>
                </a:solidFill>
                <a:latin typeface="Poppins Ultra-Bold"/>
                <a:ea typeface="Poppins Ultra-Bold"/>
                <a:cs typeface="Poppins Ultra-Bold"/>
                <a:sym typeface="Poppins Ultra-Bold"/>
              </a:endParaRPr>
            </a:p>
          </p:txBody>
        </p:sp>
        <p:sp>
          <p:nvSpPr>
            <p:cNvPr id="7" name="TextBox 7">
              <a:extLst>
                <a:ext uri="{FF2B5EF4-FFF2-40B4-BE49-F238E27FC236}">
                  <a16:creationId xmlns:a16="http://schemas.microsoft.com/office/drawing/2014/main" id="{2DAF8088-DCB6-32D2-DF83-0BE61A66E636}"/>
                </a:ext>
              </a:extLst>
            </p:cNvPr>
            <p:cNvSpPr txBox="1"/>
            <p:nvPr/>
          </p:nvSpPr>
          <p:spPr>
            <a:xfrm>
              <a:off x="0" y="4908305"/>
              <a:ext cx="19931600" cy="744562"/>
            </a:xfrm>
            <a:prstGeom prst="rect">
              <a:avLst/>
            </a:prstGeom>
          </p:spPr>
          <p:txBody>
            <a:bodyPr lIns="0" tIns="0" rIns="0" bIns="0" rtlCol="0" anchor="t">
              <a:spAutoFit/>
            </a:bodyPr>
            <a:lstStyle/>
            <a:p>
              <a:pPr algn="ctr">
                <a:lnSpc>
                  <a:spcPts val="2986"/>
                </a:lnSpc>
              </a:pPr>
              <a:endParaRPr lang="en-US" sz="2333" dirty="0">
                <a:solidFill>
                  <a:srgbClr val="23344D"/>
                </a:solidFill>
                <a:latin typeface="Poppins"/>
                <a:ea typeface="Poppins"/>
                <a:cs typeface="Poppins"/>
                <a:sym typeface="Poppins"/>
              </a:endParaRPr>
            </a:p>
          </p:txBody>
        </p:sp>
      </p:grpSp>
      <p:grpSp>
        <p:nvGrpSpPr>
          <p:cNvPr id="8" name="Group 8">
            <a:extLst>
              <a:ext uri="{FF2B5EF4-FFF2-40B4-BE49-F238E27FC236}">
                <a16:creationId xmlns:a16="http://schemas.microsoft.com/office/drawing/2014/main" id="{1E73D100-EBF1-3643-5714-CC2D66D16F2E}"/>
              </a:ext>
            </a:extLst>
          </p:cNvPr>
          <p:cNvGrpSpPr>
            <a:grpSpLocks noChangeAspect="1"/>
          </p:cNvGrpSpPr>
          <p:nvPr/>
        </p:nvGrpSpPr>
        <p:grpSpPr>
          <a:xfrm>
            <a:off x="4856123" y="-1418172"/>
            <a:ext cx="2479754" cy="2479754"/>
            <a:chOff x="0" y="0"/>
            <a:chExt cx="1708150" cy="1708150"/>
          </a:xfrm>
        </p:grpSpPr>
        <p:sp>
          <p:nvSpPr>
            <p:cNvPr id="9" name="Freeform 9">
              <a:extLst>
                <a:ext uri="{FF2B5EF4-FFF2-40B4-BE49-F238E27FC236}">
                  <a16:creationId xmlns:a16="http://schemas.microsoft.com/office/drawing/2014/main" id="{4879D4B3-3CEA-B8E2-091F-FE0B268D838F}"/>
                </a:ext>
              </a:extLst>
            </p:cNvPr>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E4899"/>
            </a:solidFill>
          </p:spPr>
          <p:txBody>
            <a:bodyPr/>
            <a:lstStyle/>
            <a:p>
              <a:endParaRPr lang="en-GB" sz="1200"/>
            </a:p>
          </p:txBody>
        </p:sp>
      </p:grpSp>
      <p:sp>
        <p:nvSpPr>
          <p:cNvPr id="11" name="TextBox 10">
            <a:extLst>
              <a:ext uri="{FF2B5EF4-FFF2-40B4-BE49-F238E27FC236}">
                <a16:creationId xmlns:a16="http://schemas.microsoft.com/office/drawing/2014/main" id="{05E45606-BA3E-39C9-0056-C879EEB31C99}"/>
              </a:ext>
            </a:extLst>
          </p:cNvPr>
          <p:cNvSpPr txBox="1"/>
          <p:nvPr/>
        </p:nvSpPr>
        <p:spPr>
          <a:xfrm>
            <a:off x="496957" y="1061581"/>
            <a:ext cx="7792277" cy="8099846"/>
          </a:xfrm>
          <a:prstGeom prst="rect">
            <a:avLst/>
          </a:prstGeom>
          <a:noFill/>
        </p:spPr>
        <p:txBody>
          <a:bodyPr wrap="square">
            <a:spAutoFit/>
          </a:bodyPr>
          <a:lstStyle/>
          <a:p>
            <a:pPr marL="285750" indent="-285750">
              <a:lnSpc>
                <a:spcPct val="115000"/>
              </a:lnSpc>
              <a:spcAft>
                <a:spcPts val="800"/>
              </a:spcAft>
              <a:buFont typeface="Arial" panose="020B0604020202020204" pitchFamily="34" charset="0"/>
              <a:buChar char="•"/>
            </a:pPr>
            <a:r>
              <a:rPr lang="en-GB" sz="1800" kern="100" dirty="0">
                <a:effectLst/>
                <a:ea typeface="Aptos" panose="020B0004020202020204" pitchFamily="34" charset="0"/>
                <a:cs typeface="Times New Roman" panose="02020603050405020304" pitchFamily="18" charset="0"/>
              </a:rPr>
              <a:t>For th</a:t>
            </a:r>
            <a:r>
              <a:rPr lang="en-GB" kern="100" dirty="0">
                <a:ea typeface="Aptos" panose="020B0004020202020204" pitchFamily="34" charset="0"/>
                <a:cs typeface="Times New Roman" panose="02020603050405020304" pitchFamily="18" charset="0"/>
              </a:rPr>
              <a:t>e Assessor, </a:t>
            </a:r>
            <a:r>
              <a:rPr lang="en-GB" sz="1800" kern="100" dirty="0">
                <a:effectLst/>
                <a:ea typeface="Aptos" panose="020B0004020202020204" pitchFamily="34" charset="0"/>
                <a:cs typeface="Times New Roman" panose="02020603050405020304" pitchFamily="18" charset="0"/>
              </a:rPr>
              <a:t> who is reading loads of applications, to suddenly be confronted with something that has no paragraphs, really long sentences and very dense text will find that off putting.</a:t>
            </a:r>
          </a:p>
          <a:p>
            <a:pPr marL="285750" indent="-285750">
              <a:lnSpc>
                <a:spcPct val="115000"/>
              </a:lnSpc>
              <a:spcAft>
                <a:spcPts val="800"/>
              </a:spcAft>
              <a:buFont typeface="Arial" panose="020B0604020202020204" pitchFamily="34" charset="0"/>
              <a:buChar char="•"/>
            </a:pPr>
            <a:r>
              <a:rPr lang="en-GB" sz="1800" kern="100" dirty="0">
                <a:ea typeface="Aptos" panose="020B0004020202020204" pitchFamily="34" charset="0"/>
                <a:cs typeface="Times New Roman" panose="02020603050405020304" pitchFamily="18" charset="0"/>
              </a:rPr>
              <a:t>It is a good idea to ask someone not connected with your organisation to read your grant applications before they are sent to ensure they make sense.</a:t>
            </a:r>
          </a:p>
          <a:p>
            <a:pPr marL="285750" indent="-285750">
              <a:lnSpc>
                <a:spcPct val="115000"/>
              </a:lnSpc>
              <a:spcAft>
                <a:spcPts val="800"/>
              </a:spcAft>
              <a:buFont typeface="Arial" panose="020B0604020202020204" pitchFamily="34" charset="0"/>
              <a:buChar char="•"/>
            </a:pPr>
            <a:r>
              <a:rPr lang="en-GB" sz="1800" kern="100" dirty="0">
                <a:effectLst/>
                <a:ea typeface="Aptos" panose="020B0004020202020204" pitchFamily="34" charset="0"/>
                <a:cs typeface="Times New Roman" panose="02020603050405020304" pitchFamily="18" charset="0"/>
              </a:rPr>
              <a:t>Don’t include photos unless it adds something to the application, don’t include case studies unless asked for, don’t include feedback unless asked for.</a:t>
            </a:r>
          </a:p>
          <a:p>
            <a:pPr marL="285750" indent="-285750">
              <a:lnSpc>
                <a:spcPct val="115000"/>
              </a:lnSpc>
              <a:spcAft>
                <a:spcPts val="800"/>
              </a:spcAft>
              <a:buFont typeface="Arial" panose="020B0604020202020204" pitchFamily="34" charset="0"/>
              <a:buChar char="•"/>
            </a:pPr>
            <a:r>
              <a:rPr lang="en-GB" sz="1800" kern="100" dirty="0">
                <a:effectLst/>
                <a:ea typeface="Aptos" panose="020B0004020202020204" pitchFamily="34" charset="0"/>
                <a:cs typeface="Times New Roman" panose="02020603050405020304" pitchFamily="18" charset="0"/>
              </a:rPr>
              <a:t>If they are not an outcome funder they won’t be interested in your outcomes – don’t include them.</a:t>
            </a:r>
          </a:p>
          <a:p>
            <a:pPr marL="285750" indent="-285750">
              <a:lnSpc>
                <a:spcPct val="115000"/>
              </a:lnSpc>
              <a:spcAft>
                <a:spcPts val="800"/>
              </a:spcAft>
              <a:buFont typeface="Arial" panose="020B0604020202020204" pitchFamily="34" charset="0"/>
              <a:buChar char="•"/>
            </a:pPr>
            <a:r>
              <a:rPr lang="en-GB" sz="1800" kern="100" dirty="0">
                <a:effectLst/>
                <a:ea typeface="Aptos" panose="020B0004020202020204" pitchFamily="34" charset="0"/>
                <a:cs typeface="Times New Roman" panose="02020603050405020304" pitchFamily="18" charset="0"/>
              </a:rPr>
              <a:t>Don’t include additional reports – reference them by all means  </a:t>
            </a:r>
          </a:p>
          <a:p>
            <a:pPr marL="285750" indent="-285750">
              <a:lnSpc>
                <a:spcPct val="115000"/>
              </a:lnSpc>
              <a:spcAft>
                <a:spcPts val="800"/>
              </a:spcAft>
              <a:buFont typeface="Arial" panose="020B0604020202020204" pitchFamily="34" charset="0"/>
              <a:buChar char="•"/>
            </a:pPr>
            <a:r>
              <a:rPr lang="en-GB" sz="1800" kern="100" dirty="0">
                <a:effectLst/>
                <a:ea typeface="Aptos" panose="020B0004020202020204" pitchFamily="34" charset="0"/>
                <a:cs typeface="Times New Roman" panose="02020603050405020304" pitchFamily="18" charset="0"/>
              </a:rPr>
              <a:t>Avoid jargon </a:t>
            </a:r>
          </a:p>
          <a:p>
            <a:pPr marL="285750" indent="-285750">
              <a:lnSpc>
                <a:spcPct val="115000"/>
              </a:lnSpc>
              <a:spcAft>
                <a:spcPts val="800"/>
              </a:spcAft>
              <a:buFont typeface="Arial" panose="020B0604020202020204" pitchFamily="34" charset="0"/>
              <a:buChar char="•"/>
            </a:pPr>
            <a:r>
              <a:rPr lang="en-GB" sz="1800" kern="100" dirty="0">
                <a:effectLst/>
                <a:ea typeface="Aptos" panose="020B0004020202020204" pitchFamily="34" charset="0"/>
                <a:cs typeface="Times New Roman" panose="02020603050405020304" pitchFamily="18" charset="0"/>
              </a:rPr>
              <a:t>Avoid buzz words</a:t>
            </a:r>
          </a:p>
          <a:p>
            <a:pPr marL="285750" indent="-285750">
              <a:lnSpc>
                <a:spcPct val="115000"/>
              </a:lnSpc>
              <a:spcAft>
                <a:spcPts val="800"/>
              </a:spcAft>
              <a:buFont typeface="Arial" panose="020B0604020202020204" pitchFamily="34" charset="0"/>
              <a:buChar char="•"/>
            </a:pPr>
            <a:r>
              <a:rPr lang="en-GB" sz="1800" b="0" kern="100" dirty="0">
                <a:effectLst/>
                <a:ea typeface="Aptos" panose="020B0004020202020204" pitchFamily="34" charset="0"/>
                <a:cs typeface="Times New Roman" panose="02020603050405020304" pitchFamily="18" charset="0"/>
              </a:rPr>
              <a:t>Avoid Acronyms</a:t>
            </a:r>
            <a:endParaRPr lang="en-GB" kern="100" dirty="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endParaRPr lang="en-GB" sz="1800" kern="100" dirty="0">
              <a:effectLst/>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endParaRPr lang="en-GB" kern="100" dirty="0">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endParaRPr lang="en-GB" sz="1800" kern="100" dirty="0">
              <a:effectLst/>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endParaRPr lang="en-GB" kern="100" dirty="0">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endParaRPr lang="en-GB" sz="1800" kern="100" dirty="0">
              <a:effectLst/>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90491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4C41E-614A-A008-C7E9-9E4200EDFA7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63EC87B-8433-711A-8382-11E074E23793}"/>
              </a:ext>
            </a:extLst>
          </p:cNvPr>
          <p:cNvGrpSpPr/>
          <p:nvPr/>
        </p:nvGrpSpPr>
        <p:grpSpPr>
          <a:xfrm>
            <a:off x="892030" y="819884"/>
            <a:ext cx="6016842" cy="1484011"/>
            <a:chOff x="0" y="-76200"/>
            <a:chExt cx="12033684" cy="2968021"/>
          </a:xfrm>
        </p:grpSpPr>
        <p:sp>
          <p:nvSpPr>
            <p:cNvPr id="3" name="TextBox 3">
              <a:extLst>
                <a:ext uri="{FF2B5EF4-FFF2-40B4-BE49-F238E27FC236}">
                  <a16:creationId xmlns:a16="http://schemas.microsoft.com/office/drawing/2014/main" id="{8EC56320-4D72-1855-2DAF-8430FABBCFB4}"/>
                </a:ext>
              </a:extLst>
            </p:cNvPr>
            <p:cNvSpPr txBox="1"/>
            <p:nvPr/>
          </p:nvSpPr>
          <p:spPr>
            <a:xfrm>
              <a:off x="0" y="-76200"/>
              <a:ext cx="12033684" cy="1714315"/>
            </a:xfrm>
            <a:prstGeom prst="rect">
              <a:avLst/>
            </a:prstGeom>
          </p:spPr>
          <p:txBody>
            <a:bodyPr lIns="0" tIns="0" rIns="0" bIns="0" rtlCol="0" anchor="t">
              <a:spAutoFit/>
            </a:bodyPr>
            <a:lstStyle/>
            <a:p>
              <a:pPr>
                <a:lnSpc>
                  <a:spcPts val="6788"/>
                </a:lnSpc>
              </a:pPr>
              <a:endParaRPr lang="en-US" sz="5657" b="1" dirty="0">
                <a:solidFill>
                  <a:srgbClr val="23344D"/>
                </a:solidFill>
                <a:latin typeface="Poppins Bold"/>
                <a:ea typeface="Poppins Bold"/>
                <a:cs typeface="Poppins Bold"/>
                <a:sym typeface="Poppins Bold"/>
              </a:endParaRPr>
            </a:p>
          </p:txBody>
        </p:sp>
        <p:sp>
          <p:nvSpPr>
            <p:cNvPr id="4" name="TextBox 4">
              <a:extLst>
                <a:ext uri="{FF2B5EF4-FFF2-40B4-BE49-F238E27FC236}">
                  <a16:creationId xmlns:a16="http://schemas.microsoft.com/office/drawing/2014/main" id="{B15E3FCA-E3AE-3C9B-3C1F-52CADAADFF5B}"/>
                </a:ext>
              </a:extLst>
            </p:cNvPr>
            <p:cNvSpPr txBox="1"/>
            <p:nvPr/>
          </p:nvSpPr>
          <p:spPr>
            <a:xfrm>
              <a:off x="0" y="2142513"/>
              <a:ext cx="12033684" cy="749308"/>
            </a:xfrm>
            <a:prstGeom prst="rect">
              <a:avLst/>
            </a:prstGeom>
          </p:spPr>
          <p:txBody>
            <a:bodyPr lIns="0" tIns="0" rIns="0" bIns="0" rtlCol="0" anchor="t">
              <a:spAutoFit/>
            </a:bodyPr>
            <a:lstStyle/>
            <a:p>
              <a:pPr>
                <a:lnSpc>
                  <a:spcPts val="2951"/>
                </a:lnSpc>
              </a:pPr>
              <a:endParaRPr lang="en-US" sz="2399" b="1" spc="-47" dirty="0">
                <a:solidFill>
                  <a:srgbClr val="23344D"/>
                </a:solidFill>
                <a:latin typeface="Poppins Bold"/>
                <a:ea typeface="Poppins Bold"/>
                <a:cs typeface="Poppins Bold"/>
                <a:sym typeface="Poppins Bold"/>
              </a:endParaRPr>
            </a:p>
          </p:txBody>
        </p:sp>
      </p:grpSp>
      <p:grpSp>
        <p:nvGrpSpPr>
          <p:cNvPr id="5" name="Group 5">
            <a:extLst>
              <a:ext uri="{FF2B5EF4-FFF2-40B4-BE49-F238E27FC236}">
                <a16:creationId xmlns:a16="http://schemas.microsoft.com/office/drawing/2014/main" id="{B04F8045-C7A2-82CF-1C25-1BF2AF77EA93}"/>
              </a:ext>
            </a:extLst>
          </p:cNvPr>
          <p:cNvGrpSpPr/>
          <p:nvPr/>
        </p:nvGrpSpPr>
        <p:grpSpPr>
          <a:xfrm>
            <a:off x="892030" y="4682853"/>
            <a:ext cx="2095913" cy="811648"/>
            <a:chOff x="0" y="-57151"/>
            <a:chExt cx="4191827" cy="1623296"/>
          </a:xfrm>
        </p:grpSpPr>
        <p:sp>
          <p:nvSpPr>
            <p:cNvPr id="6" name="TextBox 6">
              <a:extLst>
                <a:ext uri="{FF2B5EF4-FFF2-40B4-BE49-F238E27FC236}">
                  <a16:creationId xmlns:a16="http://schemas.microsoft.com/office/drawing/2014/main" id="{43153D1A-7DE9-C0DB-A52D-1763B1EFD70E}"/>
                </a:ext>
              </a:extLst>
            </p:cNvPr>
            <p:cNvSpPr txBox="1"/>
            <p:nvPr/>
          </p:nvSpPr>
          <p:spPr>
            <a:xfrm>
              <a:off x="0" y="-57151"/>
              <a:ext cx="4191827" cy="744562"/>
            </a:xfrm>
            <a:prstGeom prst="rect">
              <a:avLst/>
            </a:prstGeom>
          </p:spPr>
          <p:txBody>
            <a:bodyPr lIns="0" tIns="0" rIns="0" bIns="0" rtlCol="0" anchor="t">
              <a:spAutoFit/>
            </a:bodyPr>
            <a:lstStyle/>
            <a:p>
              <a:pPr>
                <a:lnSpc>
                  <a:spcPts val="2986"/>
                </a:lnSpc>
              </a:pPr>
              <a:endParaRPr lang="en-US" sz="2333" b="1" spc="-46" dirty="0">
                <a:solidFill>
                  <a:srgbClr val="FF7338"/>
                </a:solidFill>
                <a:latin typeface="Poppins Bold"/>
                <a:ea typeface="Poppins Bold"/>
                <a:cs typeface="Poppins Bold"/>
                <a:sym typeface="Poppins Bold"/>
              </a:endParaRPr>
            </a:p>
          </p:txBody>
        </p:sp>
        <p:sp>
          <p:nvSpPr>
            <p:cNvPr id="7" name="TextBox 7">
              <a:extLst>
                <a:ext uri="{FF2B5EF4-FFF2-40B4-BE49-F238E27FC236}">
                  <a16:creationId xmlns:a16="http://schemas.microsoft.com/office/drawing/2014/main" id="{55BA3601-F818-7F9F-E753-F6613A786ABF}"/>
                </a:ext>
              </a:extLst>
            </p:cNvPr>
            <p:cNvSpPr txBox="1"/>
            <p:nvPr/>
          </p:nvSpPr>
          <p:spPr>
            <a:xfrm>
              <a:off x="0" y="1081011"/>
              <a:ext cx="4191827" cy="485134"/>
            </a:xfrm>
            <a:prstGeom prst="rect">
              <a:avLst/>
            </a:prstGeom>
          </p:spPr>
          <p:txBody>
            <a:bodyPr lIns="0" tIns="0" rIns="0" bIns="0" rtlCol="0" anchor="t">
              <a:spAutoFit/>
            </a:bodyPr>
            <a:lstStyle/>
            <a:p>
              <a:pPr>
                <a:lnSpc>
                  <a:spcPts val="2001"/>
                </a:lnSpc>
              </a:pPr>
              <a:endParaRPr lang="en-US" sz="1399" dirty="0">
                <a:solidFill>
                  <a:srgbClr val="23344D"/>
                </a:solidFill>
                <a:latin typeface="Poppins"/>
                <a:ea typeface="Poppins"/>
                <a:cs typeface="Poppins"/>
                <a:sym typeface="Poppins"/>
              </a:endParaRPr>
            </a:p>
          </p:txBody>
        </p:sp>
      </p:grpSp>
      <p:grpSp>
        <p:nvGrpSpPr>
          <p:cNvPr id="8" name="Group 8">
            <a:extLst>
              <a:ext uri="{FF2B5EF4-FFF2-40B4-BE49-F238E27FC236}">
                <a16:creationId xmlns:a16="http://schemas.microsoft.com/office/drawing/2014/main" id="{469EC4E7-E749-72D7-A5E6-E0A4CD9D03AD}"/>
              </a:ext>
            </a:extLst>
          </p:cNvPr>
          <p:cNvGrpSpPr/>
          <p:nvPr/>
        </p:nvGrpSpPr>
        <p:grpSpPr>
          <a:xfrm>
            <a:off x="3480884" y="4682853"/>
            <a:ext cx="2095913" cy="811648"/>
            <a:chOff x="0" y="-57151"/>
            <a:chExt cx="4191827" cy="1623296"/>
          </a:xfrm>
        </p:grpSpPr>
        <p:sp>
          <p:nvSpPr>
            <p:cNvPr id="9" name="TextBox 9">
              <a:extLst>
                <a:ext uri="{FF2B5EF4-FFF2-40B4-BE49-F238E27FC236}">
                  <a16:creationId xmlns:a16="http://schemas.microsoft.com/office/drawing/2014/main" id="{96B046A9-CC7A-E0D5-5A28-75EC80946BD0}"/>
                </a:ext>
              </a:extLst>
            </p:cNvPr>
            <p:cNvSpPr txBox="1"/>
            <p:nvPr/>
          </p:nvSpPr>
          <p:spPr>
            <a:xfrm>
              <a:off x="0" y="-57151"/>
              <a:ext cx="4191827" cy="744562"/>
            </a:xfrm>
            <a:prstGeom prst="rect">
              <a:avLst/>
            </a:prstGeom>
          </p:spPr>
          <p:txBody>
            <a:bodyPr lIns="0" tIns="0" rIns="0" bIns="0" rtlCol="0" anchor="t">
              <a:spAutoFit/>
            </a:bodyPr>
            <a:lstStyle/>
            <a:p>
              <a:pPr>
                <a:lnSpc>
                  <a:spcPts val="2986"/>
                </a:lnSpc>
              </a:pPr>
              <a:endParaRPr lang="en-US" sz="2333" b="1" spc="-46" dirty="0">
                <a:solidFill>
                  <a:srgbClr val="FF7338"/>
                </a:solidFill>
                <a:latin typeface="Poppins Bold"/>
                <a:ea typeface="Poppins Bold"/>
                <a:cs typeface="Poppins Bold"/>
                <a:sym typeface="Poppins Bold"/>
              </a:endParaRPr>
            </a:p>
          </p:txBody>
        </p:sp>
        <p:sp>
          <p:nvSpPr>
            <p:cNvPr id="10" name="TextBox 10">
              <a:extLst>
                <a:ext uri="{FF2B5EF4-FFF2-40B4-BE49-F238E27FC236}">
                  <a16:creationId xmlns:a16="http://schemas.microsoft.com/office/drawing/2014/main" id="{DF50228B-7D71-8F88-355D-ADCBB1B6F17A}"/>
                </a:ext>
              </a:extLst>
            </p:cNvPr>
            <p:cNvSpPr txBox="1"/>
            <p:nvPr/>
          </p:nvSpPr>
          <p:spPr>
            <a:xfrm>
              <a:off x="0" y="1081011"/>
              <a:ext cx="4191827" cy="485134"/>
            </a:xfrm>
            <a:prstGeom prst="rect">
              <a:avLst/>
            </a:prstGeom>
          </p:spPr>
          <p:txBody>
            <a:bodyPr lIns="0" tIns="0" rIns="0" bIns="0" rtlCol="0" anchor="t">
              <a:spAutoFit/>
            </a:bodyPr>
            <a:lstStyle/>
            <a:p>
              <a:pPr>
                <a:lnSpc>
                  <a:spcPts val="2001"/>
                </a:lnSpc>
              </a:pPr>
              <a:endParaRPr lang="en-US" sz="1399" dirty="0">
                <a:solidFill>
                  <a:srgbClr val="23344D"/>
                </a:solidFill>
                <a:latin typeface="Poppins"/>
                <a:ea typeface="Poppins"/>
                <a:cs typeface="Poppins"/>
                <a:sym typeface="Poppins"/>
              </a:endParaRPr>
            </a:p>
          </p:txBody>
        </p:sp>
      </p:grpSp>
      <p:grpSp>
        <p:nvGrpSpPr>
          <p:cNvPr id="11" name="Group 11">
            <a:extLst>
              <a:ext uri="{FF2B5EF4-FFF2-40B4-BE49-F238E27FC236}">
                <a16:creationId xmlns:a16="http://schemas.microsoft.com/office/drawing/2014/main" id="{F9144FCC-3790-C5E7-9C1C-16536D1F2217}"/>
              </a:ext>
            </a:extLst>
          </p:cNvPr>
          <p:cNvGrpSpPr/>
          <p:nvPr/>
        </p:nvGrpSpPr>
        <p:grpSpPr>
          <a:xfrm>
            <a:off x="6076830" y="4682853"/>
            <a:ext cx="2095913" cy="811712"/>
            <a:chOff x="0" y="-57151"/>
            <a:chExt cx="4191827" cy="1623423"/>
          </a:xfrm>
        </p:grpSpPr>
        <p:sp>
          <p:nvSpPr>
            <p:cNvPr id="12" name="TextBox 12">
              <a:extLst>
                <a:ext uri="{FF2B5EF4-FFF2-40B4-BE49-F238E27FC236}">
                  <a16:creationId xmlns:a16="http://schemas.microsoft.com/office/drawing/2014/main" id="{E4D7507C-40C5-35ED-A22C-53AB647908A1}"/>
                </a:ext>
              </a:extLst>
            </p:cNvPr>
            <p:cNvSpPr txBox="1"/>
            <p:nvPr/>
          </p:nvSpPr>
          <p:spPr>
            <a:xfrm>
              <a:off x="0" y="-57151"/>
              <a:ext cx="4191827" cy="744561"/>
            </a:xfrm>
            <a:prstGeom prst="rect">
              <a:avLst/>
            </a:prstGeom>
          </p:spPr>
          <p:txBody>
            <a:bodyPr lIns="0" tIns="0" rIns="0" bIns="0" rtlCol="0" anchor="t">
              <a:spAutoFit/>
            </a:bodyPr>
            <a:lstStyle/>
            <a:p>
              <a:pPr>
                <a:lnSpc>
                  <a:spcPts val="2986"/>
                </a:lnSpc>
              </a:pPr>
              <a:endParaRPr lang="en-US" sz="2333" b="1" spc="-46" dirty="0">
                <a:solidFill>
                  <a:srgbClr val="FF7338"/>
                </a:solidFill>
                <a:latin typeface="Poppins Bold"/>
                <a:ea typeface="Poppins Bold"/>
                <a:cs typeface="Poppins Bold"/>
                <a:sym typeface="Poppins Bold"/>
              </a:endParaRPr>
            </a:p>
          </p:txBody>
        </p:sp>
        <p:sp>
          <p:nvSpPr>
            <p:cNvPr id="13" name="TextBox 13">
              <a:extLst>
                <a:ext uri="{FF2B5EF4-FFF2-40B4-BE49-F238E27FC236}">
                  <a16:creationId xmlns:a16="http://schemas.microsoft.com/office/drawing/2014/main" id="{2C0E7BA1-6134-7B51-938E-E6C3209F5EB1}"/>
                </a:ext>
              </a:extLst>
            </p:cNvPr>
            <p:cNvSpPr txBox="1"/>
            <p:nvPr/>
          </p:nvSpPr>
          <p:spPr>
            <a:xfrm>
              <a:off x="0" y="1081010"/>
              <a:ext cx="4191827" cy="485262"/>
            </a:xfrm>
            <a:prstGeom prst="rect">
              <a:avLst/>
            </a:prstGeom>
          </p:spPr>
          <p:txBody>
            <a:bodyPr lIns="0" tIns="0" rIns="0" bIns="0" rtlCol="0" anchor="t">
              <a:spAutoFit/>
            </a:bodyPr>
            <a:lstStyle/>
            <a:p>
              <a:pPr>
                <a:lnSpc>
                  <a:spcPts val="2002"/>
                </a:lnSpc>
              </a:pPr>
              <a:endParaRPr lang="en-US" sz="1400" dirty="0">
                <a:solidFill>
                  <a:srgbClr val="23344D"/>
                </a:solidFill>
                <a:latin typeface="Poppins"/>
                <a:ea typeface="Poppins"/>
                <a:cs typeface="Poppins"/>
                <a:sym typeface="Poppins"/>
              </a:endParaRPr>
            </a:p>
          </p:txBody>
        </p:sp>
      </p:grpSp>
      <p:sp>
        <p:nvSpPr>
          <p:cNvPr id="14" name="Freeform 14">
            <a:extLst>
              <a:ext uri="{FF2B5EF4-FFF2-40B4-BE49-F238E27FC236}">
                <a16:creationId xmlns:a16="http://schemas.microsoft.com/office/drawing/2014/main" id="{5ED0D5CB-5F4F-2959-C6A0-261806233790}"/>
              </a:ext>
            </a:extLst>
          </p:cNvPr>
          <p:cNvSpPr/>
          <p:nvPr/>
        </p:nvSpPr>
        <p:spPr>
          <a:xfrm rot="-5400000" flipH="1" flipV="1">
            <a:off x="7048500" y="1714500"/>
            <a:ext cx="6858000" cy="3429000"/>
          </a:xfrm>
          <a:custGeom>
            <a:avLst/>
            <a:gdLst/>
            <a:ahLst/>
            <a:cxnLst/>
            <a:rect l="l" t="t" r="r" b="b"/>
            <a:pathLst>
              <a:path w="10287000" h="5143500">
                <a:moveTo>
                  <a:pt x="10287000" y="5143500"/>
                </a:moveTo>
                <a:lnTo>
                  <a:pt x="0" y="5143500"/>
                </a:lnTo>
                <a:lnTo>
                  <a:pt x="0" y="0"/>
                </a:lnTo>
                <a:lnTo>
                  <a:pt x="10287000" y="0"/>
                </a:lnTo>
                <a:lnTo>
                  <a:pt x="10287000" y="51435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16" name="TextBox 15">
            <a:extLst>
              <a:ext uri="{FF2B5EF4-FFF2-40B4-BE49-F238E27FC236}">
                <a16:creationId xmlns:a16="http://schemas.microsoft.com/office/drawing/2014/main" id="{137AA512-18E2-AB87-23E5-17BE40B4E2AA}"/>
              </a:ext>
            </a:extLst>
          </p:cNvPr>
          <p:cNvSpPr txBox="1"/>
          <p:nvPr/>
        </p:nvSpPr>
        <p:spPr>
          <a:xfrm>
            <a:off x="516836" y="624754"/>
            <a:ext cx="8640417" cy="8488478"/>
          </a:xfrm>
          <a:prstGeom prst="rect">
            <a:avLst/>
          </a:prstGeom>
          <a:noFill/>
        </p:spPr>
        <p:txBody>
          <a:bodyPr wrap="square">
            <a:spAutoFit/>
          </a:bodyPr>
          <a:lstStyle/>
          <a:p>
            <a:pPr algn="ctr"/>
            <a:endParaRPr lang="en-GB" sz="3600" b="1" u="sng"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r>
              <a:rPr lang="en-GB" sz="3600" b="1" u="sng" kern="100" dirty="0">
                <a:ea typeface="Aptos" panose="020B0004020202020204" pitchFamily="34" charset="0"/>
                <a:cs typeface="Times New Roman" panose="02020603050405020304" pitchFamily="18" charset="0"/>
              </a:rPr>
              <a:t>Keep your application simple</a:t>
            </a:r>
          </a:p>
          <a:p>
            <a:endParaRPr lang="en-GB" kern="100" dirty="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GB" sz="2400" b="1" u="sng" kern="100" dirty="0">
                <a:effectLst/>
                <a:ea typeface="Aptos" panose="020B0004020202020204" pitchFamily="34" charset="0"/>
                <a:cs typeface="Times New Roman" panose="02020603050405020304" pitchFamily="18" charset="0"/>
              </a:rPr>
              <a:t>In simple terms it is likely that shorter applications do better. If they need more information they will contact you. </a:t>
            </a:r>
          </a:p>
          <a:p>
            <a:pPr marL="285750" indent="-285750">
              <a:lnSpc>
                <a:spcPct val="115000"/>
              </a:lnSpc>
              <a:spcAft>
                <a:spcPts val="800"/>
              </a:spcAft>
              <a:buFont typeface="Arial" panose="020B0604020202020204" pitchFamily="34" charset="0"/>
              <a:buChar char="•"/>
            </a:pPr>
            <a:r>
              <a:rPr lang="en-GB" sz="2400" kern="100" dirty="0">
                <a:ea typeface="Aptos" panose="020B0004020202020204" pitchFamily="34" charset="0"/>
                <a:cs typeface="Times New Roman" panose="02020603050405020304" pitchFamily="18" charset="0"/>
              </a:rPr>
              <a:t>F</a:t>
            </a:r>
            <a:r>
              <a:rPr lang="en-GB" sz="2400" kern="100" dirty="0">
                <a:effectLst/>
                <a:ea typeface="Aptos" panose="020B0004020202020204" pitchFamily="34" charset="0"/>
                <a:cs typeface="Times New Roman" panose="02020603050405020304" pitchFamily="18" charset="0"/>
              </a:rPr>
              <a:t>unders have word counts- to limit the amount of information you can give them</a:t>
            </a:r>
          </a:p>
          <a:p>
            <a:pPr marL="285750" indent="-285750">
              <a:lnSpc>
                <a:spcPct val="115000"/>
              </a:lnSpc>
              <a:spcAft>
                <a:spcPts val="800"/>
              </a:spcAft>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Take your time - if there is a deadline there will usually be no advantage in being early</a:t>
            </a: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438819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46CA0-0DEA-4EE0-5EE5-F8D70D8D599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1FC1AB4-82CF-B65C-4785-4D69C888D9CF}"/>
              </a:ext>
            </a:extLst>
          </p:cNvPr>
          <p:cNvGrpSpPr/>
          <p:nvPr/>
        </p:nvGrpSpPr>
        <p:grpSpPr>
          <a:xfrm rot="-5400000">
            <a:off x="8836835" y="1067499"/>
            <a:ext cx="4422664" cy="2287667"/>
            <a:chOff x="0" y="0"/>
            <a:chExt cx="2354580" cy="1217930"/>
          </a:xfrm>
        </p:grpSpPr>
        <p:sp>
          <p:nvSpPr>
            <p:cNvPr id="3" name="Freeform 3">
              <a:extLst>
                <a:ext uri="{FF2B5EF4-FFF2-40B4-BE49-F238E27FC236}">
                  <a16:creationId xmlns:a16="http://schemas.microsoft.com/office/drawing/2014/main" id="{71951E5B-45BE-2A30-FD0D-E8C67FB01650}"/>
                </a:ext>
              </a:extLst>
            </p:cNvPr>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46A3B7"/>
            </a:solidFill>
          </p:spPr>
          <p:txBody>
            <a:bodyPr/>
            <a:lstStyle/>
            <a:p>
              <a:endParaRPr lang="en-GB" sz="1200"/>
            </a:p>
          </p:txBody>
        </p:sp>
      </p:grpSp>
      <p:grpSp>
        <p:nvGrpSpPr>
          <p:cNvPr id="4" name="Group 4">
            <a:extLst>
              <a:ext uri="{FF2B5EF4-FFF2-40B4-BE49-F238E27FC236}">
                <a16:creationId xmlns:a16="http://schemas.microsoft.com/office/drawing/2014/main" id="{15EE11FA-2B64-663E-3582-4DF0B7537C4C}"/>
              </a:ext>
            </a:extLst>
          </p:cNvPr>
          <p:cNvGrpSpPr/>
          <p:nvPr/>
        </p:nvGrpSpPr>
        <p:grpSpPr>
          <a:xfrm rot="5400000">
            <a:off x="6549168" y="3502835"/>
            <a:ext cx="4422664" cy="2287667"/>
            <a:chOff x="0" y="0"/>
            <a:chExt cx="2354580" cy="1217930"/>
          </a:xfrm>
        </p:grpSpPr>
        <p:sp>
          <p:nvSpPr>
            <p:cNvPr id="5" name="Freeform 5">
              <a:extLst>
                <a:ext uri="{FF2B5EF4-FFF2-40B4-BE49-F238E27FC236}">
                  <a16:creationId xmlns:a16="http://schemas.microsoft.com/office/drawing/2014/main" id="{543F48ED-EF2D-AF19-B848-C7949A15B777}"/>
                </a:ext>
              </a:extLst>
            </p:cNvPr>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9BD8D7"/>
            </a:solidFill>
          </p:spPr>
          <p:txBody>
            <a:bodyPr/>
            <a:lstStyle/>
            <a:p>
              <a:endParaRPr lang="en-GB" sz="1200"/>
            </a:p>
          </p:txBody>
        </p:sp>
      </p:grpSp>
      <p:grpSp>
        <p:nvGrpSpPr>
          <p:cNvPr id="6" name="Group 6">
            <a:extLst>
              <a:ext uri="{FF2B5EF4-FFF2-40B4-BE49-F238E27FC236}">
                <a16:creationId xmlns:a16="http://schemas.microsoft.com/office/drawing/2014/main" id="{4516E697-6537-370C-6CCE-DA0817E42154}"/>
              </a:ext>
            </a:extLst>
          </p:cNvPr>
          <p:cNvGrpSpPr/>
          <p:nvPr/>
        </p:nvGrpSpPr>
        <p:grpSpPr>
          <a:xfrm>
            <a:off x="6681631" y="419557"/>
            <a:ext cx="1712963" cy="1712963"/>
            <a:chOff x="0" y="0"/>
            <a:chExt cx="6350000" cy="6350000"/>
          </a:xfrm>
        </p:grpSpPr>
        <p:sp>
          <p:nvSpPr>
            <p:cNvPr id="7" name="Freeform 7">
              <a:extLst>
                <a:ext uri="{FF2B5EF4-FFF2-40B4-BE49-F238E27FC236}">
                  <a16:creationId xmlns:a16="http://schemas.microsoft.com/office/drawing/2014/main" id="{EC8E8B37-847A-E253-CD1C-DDEDA135CE25}"/>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7338"/>
            </a:solidFill>
          </p:spPr>
          <p:txBody>
            <a:bodyPr/>
            <a:lstStyle/>
            <a:p>
              <a:endParaRPr lang="en-GB" sz="1200"/>
            </a:p>
          </p:txBody>
        </p:sp>
      </p:grpSp>
      <p:grpSp>
        <p:nvGrpSpPr>
          <p:cNvPr id="8" name="Group 8">
            <a:extLst>
              <a:ext uri="{FF2B5EF4-FFF2-40B4-BE49-F238E27FC236}">
                <a16:creationId xmlns:a16="http://schemas.microsoft.com/office/drawing/2014/main" id="{7CCB143F-EA55-F25A-73E3-8AC9E3B1F5CB}"/>
              </a:ext>
            </a:extLst>
          </p:cNvPr>
          <p:cNvGrpSpPr/>
          <p:nvPr/>
        </p:nvGrpSpPr>
        <p:grpSpPr>
          <a:xfrm>
            <a:off x="1148763" y="1782402"/>
            <a:ext cx="4927552" cy="3039560"/>
            <a:chOff x="0" y="0"/>
            <a:chExt cx="9855104" cy="6079119"/>
          </a:xfrm>
        </p:grpSpPr>
        <p:sp>
          <p:nvSpPr>
            <p:cNvPr id="9" name="TextBox 9">
              <a:extLst>
                <a:ext uri="{FF2B5EF4-FFF2-40B4-BE49-F238E27FC236}">
                  <a16:creationId xmlns:a16="http://schemas.microsoft.com/office/drawing/2014/main" id="{33626C69-EE57-D0D1-ADFA-AFEB0298652A}"/>
                </a:ext>
              </a:extLst>
            </p:cNvPr>
            <p:cNvSpPr txBox="1"/>
            <p:nvPr/>
          </p:nvSpPr>
          <p:spPr>
            <a:xfrm>
              <a:off x="0" y="0"/>
              <a:ext cx="9658606" cy="1667124"/>
            </a:xfrm>
            <a:prstGeom prst="rect">
              <a:avLst/>
            </a:prstGeom>
          </p:spPr>
          <p:txBody>
            <a:bodyPr lIns="0" tIns="0" rIns="0" bIns="0" rtlCol="0" anchor="t">
              <a:spAutoFit/>
            </a:bodyPr>
            <a:lstStyle/>
            <a:p>
              <a:pPr>
                <a:lnSpc>
                  <a:spcPts val="6454"/>
                </a:lnSpc>
              </a:pPr>
              <a:endParaRPr lang="en-US" sz="5866" b="1" dirty="0">
                <a:solidFill>
                  <a:srgbClr val="23344D"/>
                </a:solidFill>
                <a:latin typeface="Poppins Heavy"/>
                <a:ea typeface="Poppins Heavy"/>
                <a:cs typeface="Poppins Heavy"/>
                <a:sym typeface="Poppins Heavy"/>
              </a:endParaRPr>
            </a:p>
          </p:txBody>
        </p:sp>
        <p:sp>
          <p:nvSpPr>
            <p:cNvPr id="10" name="TextBox 10">
              <a:extLst>
                <a:ext uri="{FF2B5EF4-FFF2-40B4-BE49-F238E27FC236}">
                  <a16:creationId xmlns:a16="http://schemas.microsoft.com/office/drawing/2014/main" id="{89746AFC-53BC-4430-EE70-1F66F4711DE8}"/>
                </a:ext>
              </a:extLst>
            </p:cNvPr>
            <p:cNvSpPr txBox="1"/>
            <p:nvPr/>
          </p:nvSpPr>
          <p:spPr>
            <a:xfrm>
              <a:off x="0" y="4159463"/>
              <a:ext cx="9855104" cy="739562"/>
            </a:xfrm>
            <a:prstGeom prst="rect">
              <a:avLst/>
            </a:prstGeom>
          </p:spPr>
          <p:txBody>
            <a:bodyPr lIns="0" tIns="0" rIns="0" bIns="0" rtlCol="0" anchor="t">
              <a:spAutoFit/>
            </a:bodyPr>
            <a:lstStyle/>
            <a:p>
              <a:pPr>
                <a:lnSpc>
                  <a:spcPts val="2952"/>
                </a:lnSpc>
              </a:pPr>
              <a:endParaRPr lang="en-US" sz="2400" b="1" dirty="0">
                <a:solidFill>
                  <a:srgbClr val="FF7338"/>
                </a:solidFill>
                <a:latin typeface="Poppins Ultra-Bold"/>
                <a:ea typeface="Poppins Ultra-Bold"/>
                <a:cs typeface="Poppins Ultra-Bold"/>
                <a:sym typeface="Poppins Ultra-Bold"/>
              </a:endParaRPr>
            </a:p>
          </p:txBody>
        </p:sp>
        <p:sp>
          <p:nvSpPr>
            <p:cNvPr id="11" name="TextBox 11">
              <a:extLst>
                <a:ext uri="{FF2B5EF4-FFF2-40B4-BE49-F238E27FC236}">
                  <a16:creationId xmlns:a16="http://schemas.microsoft.com/office/drawing/2014/main" id="{97EE2880-6ABD-FB84-373C-64B5FD587F24}"/>
                </a:ext>
              </a:extLst>
            </p:cNvPr>
            <p:cNvSpPr txBox="1"/>
            <p:nvPr/>
          </p:nvSpPr>
          <p:spPr>
            <a:xfrm>
              <a:off x="0" y="5593985"/>
              <a:ext cx="8976856" cy="485134"/>
            </a:xfrm>
            <a:prstGeom prst="rect">
              <a:avLst/>
            </a:prstGeom>
          </p:spPr>
          <p:txBody>
            <a:bodyPr lIns="0" tIns="0" rIns="0" bIns="0" rtlCol="0" anchor="t">
              <a:spAutoFit/>
            </a:bodyPr>
            <a:lstStyle/>
            <a:p>
              <a:pPr>
                <a:lnSpc>
                  <a:spcPts val="2001"/>
                </a:lnSpc>
              </a:pPr>
              <a:endParaRPr lang="en-US" sz="1399" dirty="0">
                <a:solidFill>
                  <a:srgbClr val="23344D"/>
                </a:solidFill>
                <a:latin typeface="Poppins"/>
                <a:ea typeface="Poppins"/>
                <a:cs typeface="Poppins"/>
                <a:sym typeface="Poppins"/>
              </a:endParaRPr>
            </a:p>
          </p:txBody>
        </p:sp>
      </p:grpSp>
      <p:sp>
        <p:nvSpPr>
          <p:cNvPr id="13" name="TextBox 12">
            <a:extLst>
              <a:ext uri="{FF2B5EF4-FFF2-40B4-BE49-F238E27FC236}">
                <a16:creationId xmlns:a16="http://schemas.microsoft.com/office/drawing/2014/main" id="{C5805D43-1DC8-BFD1-BDF9-442C81E2E5B5}"/>
              </a:ext>
            </a:extLst>
          </p:cNvPr>
          <p:cNvSpPr txBox="1"/>
          <p:nvPr/>
        </p:nvSpPr>
        <p:spPr>
          <a:xfrm>
            <a:off x="1148763" y="1153236"/>
            <a:ext cx="7976472" cy="2862322"/>
          </a:xfrm>
          <a:prstGeom prst="rect">
            <a:avLst/>
          </a:prstGeom>
          <a:noFill/>
        </p:spPr>
        <p:txBody>
          <a:bodyPr wrap="square">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 </a:t>
            </a:r>
          </a:p>
        </p:txBody>
      </p:sp>
      <p:sp>
        <p:nvSpPr>
          <p:cNvPr id="14" name="TextBox 13">
            <a:extLst>
              <a:ext uri="{FF2B5EF4-FFF2-40B4-BE49-F238E27FC236}">
                <a16:creationId xmlns:a16="http://schemas.microsoft.com/office/drawing/2014/main" id="{0E6B91B9-136D-3809-B456-7DE4D08CA6C5}"/>
              </a:ext>
            </a:extLst>
          </p:cNvPr>
          <p:cNvSpPr txBox="1"/>
          <p:nvPr/>
        </p:nvSpPr>
        <p:spPr>
          <a:xfrm>
            <a:off x="357809" y="596348"/>
            <a:ext cx="8786191" cy="10064294"/>
          </a:xfrm>
          <a:prstGeom prst="rect">
            <a:avLst/>
          </a:prstGeom>
          <a:noFill/>
        </p:spPr>
        <p:txBody>
          <a:bodyPr wrap="square">
            <a:spAutoFit/>
          </a:bodyPr>
          <a:lstStyle/>
          <a:p>
            <a:r>
              <a:rPr lang="en-GB" sz="3600" b="1" u="sng" dirty="0"/>
              <a:t>Using Artificial Intelligence</a:t>
            </a:r>
          </a:p>
          <a:p>
            <a:endParaRPr lang="en-GB" dirty="0"/>
          </a:p>
          <a:p>
            <a:endParaRPr lang="en-GB" dirty="0"/>
          </a:p>
          <a:p>
            <a:endParaRPr lang="en-GB" dirty="0"/>
          </a:p>
          <a:p>
            <a:endParaRPr lang="en-GB" dirty="0"/>
          </a:p>
          <a:p>
            <a:pPr marL="285750" indent="-285750">
              <a:buFont typeface="Arial" panose="020B0604020202020204" pitchFamily="34" charset="0"/>
              <a:buChar char="•"/>
            </a:pPr>
            <a:r>
              <a:rPr lang="en-GB" sz="2400" kern="100" dirty="0">
                <a:ea typeface="Aptos" panose="020B0004020202020204" pitchFamily="34" charset="0"/>
                <a:cs typeface="Times New Roman" panose="02020603050405020304" pitchFamily="18" charset="0"/>
              </a:rPr>
              <a:t>Use it if you feel confident doing so but only as a drafting tool. </a:t>
            </a:r>
          </a:p>
          <a:p>
            <a:pPr marL="285750" indent="-285750">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Funders usually want charities to apply in their own words. Make sure those words are readable. </a:t>
            </a:r>
          </a:p>
          <a:p>
            <a:pPr marL="285750" indent="-285750">
              <a:buFont typeface="Arial" panose="020B0604020202020204" pitchFamily="34" charset="0"/>
              <a:buChar char="•"/>
            </a:pPr>
            <a:r>
              <a:rPr lang="en-GB" sz="2400" kern="100" dirty="0">
                <a:ea typeface="Aptos" panose="020B0004020202020204" pitchFamily="34" charset="0"/>
                <a:cs typeface="Times New Roman" panose="02020603050405020304" pitchFamily="18" charset="0"/>
              </a:rPr>
              <a:t>Don’t forget that most AI tools will have a USA centred approach.</a:t>
            </a:r>
          </a:p>
          <a:p>
            <a:pPr marL="285750" indent="-285750">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You may be </a:t>
            </a:r>
            <a:r>
              <a:rPr lang="en-GB" sz="2400" kern="100" dirty="0">
                <a:ea typeface="Aptos" panose="020B0004020202020204" pitchFamily="34" charset="0"/>
                <a:cs typeface="Times New Roman" panose="02020603050405020304" pitchFamily="18" charset="0"/>
              </a:rPr>
              <a:t>uploading confidential financial and other information which may not be protected (GDPR considerations)</a:t>
            </a:r>
          </a:p>
          <a:p>
            <a:pPr marL="285750" indent="-285750">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AI may </a:t>
            </a:r>
            <a:r>
              <a:rPr lang="en-GB" sz="2400" u="sng" kern="100" dirty="0">
                <a:effectLst/>
                <a:ea typeface="Aptos" panose="020B0004020202020204" pitchFamily="34" charset="0"/>
                <a:cs typeface="Times New Roman" panose="02020603050405020304" pitchFamily="18" charset="0"/>
              </a:rPr>
              <a:t>not</a:t>
            </a:r>
            <a:r>
              <a:rPr lang="en-GB" sz="2400" kern="100" dirty="0">
                <a:effectLst/>
                <a:ea typeface="Aptos" panose="020B0004020202020204" pitchFamily="34" charset="0"/>
                <a:cs typeface="Times New Roman" panose="02020603050405020304" pitchFamily="18" charset="0"/>
              </a:rPr>
              <a:t> answer questions such as ho</a:t>
            </a:r>
            <a:r>
              <a:rPr lang="en-GB" sz="2400" kern="100" dirty="0">
                <a:ea typeface="Aptos" panose="020B0004020202020204" pitchFamily="34" charset="0"/>
                <a:cs typeface="Times New Roman" panose="02020603050405020304" pitchFamily="18" charset="0"/>
              </a:rPr>
              <a:t>w are your services embedded locally and how are service  users involved in designing services</a:t>
            </a:r>
            <a:endParaRPr lang="en-GB" sz="2400" kern="100" dirty="0">
              <a:effectLst/>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GB" sz="2400"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663783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701238" y="2006048"/>
            <a:ext cx="6858000" cy="3429000"/>
          </a:xfrm>
          <a:custGeom>
            <a:avLst/>
            <a:gdLst/>
            <a:ahLst/>
            <a:cxnLst/>
            <a:rect l="l" t="t" r="r" b="b"/>
            <a:pathLst>
              <a:path w="10287000" h="5143500">
                <a:moveTo>
                  <a:pt x="0" y="0"/>
                </a:moveTo>
                <a:lnTo>
                  <a:pt x="10287000" y="0"/>
                </a:lnTo>
                <a:lnTo>
                  <a:pt x="10287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grpSp>
        <p:nvGrpSpPr>
          <p:cNvPr id="4" name="Group 4"/>
          <p:cNvGrpSpPr/>
          <p:nvPr/>
        </p:nvGrpSpPr>
        <p:grpSpPr>
          <a:xfrm>
            <a:off x="1314826" y="4189758"/>
            <a:ext cx="2308859" cy="2308859"/>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B53A4"/>
            </a:solidFill>
          </p:spPr>
          <p:txBody>
            <a:bodyPr/>
            <a:lstStyle/>
            <a:p>
              <a:endParaRPr lang="en-GB" sz="1200"/>
            </a:p>
          </p:txBody>
        </p:sp>
      </p:grpSp>
      <p:grpSp>
        <p:nvGrpSpPr>
          <p:cNvPr id="6" name="Group 6"/>
          <p:cNvGrpSpPr/>
          <p:nvPr/>
        </p:nvGrpSpPr>
        <p:grpSpPr>
          <a:xfrm>
            <a:off x="4386453" y="3347705"/>
            <a:ext cx="3216480" cy="657230"/>
            <a:chOff x="0" y="-38100"/>
            <a:chExt cx="6432960" cy="1314461"/>
          </a:xfrm>
        </p:grpSpPr>
        <p:sp>
          <p:nvSpPr>
            <p:cNvPr id="7" name="TextBox 7"/>
            <p:cNvSpPr txBox="1"/>
            <p:nvPr/>
          </p:nvSpPr>
          <p:spPr>
            <a:xfrm>
              <a:off x="0" y="-38100"/>
              <a:ext cx="6432960" cy="653257"/>
            </a:xfrm>
            <a:prstGeom prst="rect">
              <a:avLst/>
            </a:prstGeom>
          </p:spPr>
          <p:txBody>
            <a:bodyPr lIns="0" tIns="0" rIns="0" bIns="0" rtlCol="0" anchor="t">
              <a:spAutoFit/>
            </a:bodyPr>
            <a:lstStyle/>
            <a:p>
              <a:pPr>
                <a:lnSpc>
                  <a:spcPts val="2624"/>
                </a:lnSpc>
              </a:pPr>
              <a:endParaRPr lang="en-US" sz="2133" b="1" dirty="0">
                <a:solidFill>
                  <a:srgbClr val="FF7338"/>
                </a:solidFill>
                <a:latin typeface="Poppins Bold"/>
                <a:ea typeface="Poppins Bold"/>
                <a:cs typeface="Poppins Bold"/>
                <a:sym typeface="Poppins Bold"/>
              </a:endParaRPr>
            </a:p>
          </p:txBody>
        </p:sp>
        <p:sp>
          <p:nvSpPr>
            <p:cNvPr id="8" name="TextBox 8"/>
            <p:cNvSpPr txBox="1"/>
            <p:nvPr/>
          </p:nvSpPr>
          <p:spPr>
            <a:xfrm>
              <a:off x="0" y="882407"/>
              <a:ext cx="6432960" cy="393954"/>
            </a:xfrm>
            <a:prstGeom prst="rect">
              <a:avLst/>
            </a:prstGeom>
          </p:spPr>
          <p:txBody>
            <a:bodyPr lIns="0" tIns="0" rIns="0" bIns="0" rtlCol="0" anchor="t">
              <a:spAutoFit/>
            </a:bodyPr>
            <a:lstStyle/>
            <a:p>
              <a:pPr>
                <a:lnSpc>
                  <a:spcPts val="1620"/>
                </a:lnSpc>
              </a:pPr>
              <a:endParaRPr lang="en-US" sz="1200" dirty="0">
                <a:solidFill>
                  <a:srgbClr val="23344D"/>
                </a:solidFill>
                <a:latin typeface="Poppins"/>
                <a:ea typeface="Poppins"/>
                <a:cs typeface="Poppins"/>
                <a:sym typeface="Poppins"/>
              </a:endParaRPr>
            </a:p>
          </p:txBody>
        </p:sp>
      </p:grpSp>
      <p:grpSp>
        <p:nvGrpSpPr>
          <p:cNvPr id="9" name="Group 9"/>
          <p:cNvGrpSpPr/>
          <p:nvPr/>
        </p:nvGrpSpPr>
        <p:grpSpPr>
          <a:xfrm>
            <a:off x="4386453" y="4835962"/>
            <a:ext cx="3216480" cy="657230"/>
            <a:chOff x="0" y="-38100"/>
            <a:chExt cx="6432960" cy="1314461"/>
          </a:xfrm>
        </p:grpSpPr>
        <p:sp>
          <p:nvSpPr>
            <p:cNvPr id="10" name="TextBox 10"/>
            <p:cNvSpPr txBox="1"/>
            <p:nvPr/>
          </p:nvSpPr>
          <p:spPr>
            <a:xfrm>
              <a:off x="0" y="-38100"/>
              <a:ext cx="6432960" cy="653257"/>
            </a:xfrm>
            <a:prstGeom prst="rect">
              <a:avLst/>
            </a:prstGeom>
          </p:spPr>
          <p:txBody>
            <a:bodyPr lIns="0" tIns="0" rIns="0" bIns="0" rtlCol="0" anchor="t">
              <a:spAutoFit/>
            </a:bodyPr>
            <a:lstStyle/>
            <a:p>
              <a:pPr>
                <a:lnSpc>
                  <a:spcPts val="2624"/>
                </a:lnSpc>
              </a:pPr>
              <a:endParaRPr lang="en-US" sz="2133" b="1" dirty="0">
                <a:solidFill>
                  <a:srgbClr val="FF7338"/>
                </a:solidFill>
                <a:latin typeface="Poppins Bold"/>
                <a:ea typeface="Poppins Bold"/>
                <a:cs typeface="Poppins Bold"/>
                <a:sym typeface="Poppins Bold"/>
              </a:endParaRPr>
            </a:p>
          </p:txBody>
        </p:sp>
        <p:sp>
          <p:nvSpPr>
            <p:cNvPr id="11" name="TextBox 11"/>
            <p:cNvSpPr txBox="1"/>
            <p:nvPr/>
          </p:nvSpPr>
          <p:spPr>
            <a:xfrm>
              <a:off x="0" y="882407"/>
              <a:ext cx="6432960" cy="393954"/>
            </a:xfrm>
            <a:prstGeom prst="rect">
              <a:avLst/>
            </a:prstGeom>
          </p:spPr>
          <p:txBody>
            <a:bodyPr lIns="0" tIns="0" rIns="0" bIns="0" rtlCol="0" anchor="t">
              <a:spAutoFit/>
            </a:bodyPr>
            <a:lstStyle/>
            <a:p>
              <a:pPr>
                <a:lnSpc>
                  <a:spcPts val="1620"/>
                </a:lnSpc>
              </a:pPr>
              <a:endParaRPr lang="en-US" sz="1200" dirty="0">
                <a:solidFill>
                  <a:srgbClr val="23344D"/>
                </a:solidFill>
                <a:latin typeface="Poppins"/>
                <a:ea typeface="Poppins"/>
                <a:cs typeface="Poppins"/>
                <a:sym typeface="Poppins"/>
              </a:endParaRPr>
            </a:p>
          </p:txBody>
        </p:sp>
      </p:grpSp>
      <p:grpSp>
        <p:nvGrpSpPr>
          <p:cNvPr id="12" name="Group 12"/>
          <p:cNvGrpSpPr/>
          <p:nvPr/>
        </p:nvGrpSpPr>
        <p:grpSpPr>
          <a:xfrm>
            <a:off x="8137968" y="3346451"/>
            <a:ext cx="3220327" cy="657230"/>
            <a:chOff x="0" y="-38100"/>
            <a:chExt cx="6440653" cy="1314461"/>
          </a:xfrm>
        </p:grpSpPr>
        <p:sp>
          <p:nvSpPr>
            <p:cNvPr id="13" name="TextBox 13"/>
            <p:cNvSpPr txBox="1"/>
            <p:nvPr/>
          </p:nvSpPr>
          <p:spPr>
            <a:xfrm>
              <a:off x="0" y="-38100"/>
              <a:ext cx="6440653" cy="653257"/>
            </a:xfrm>
            <a:prstGeom prst="rect">
              <a:avLst/>
            </a:prstGeom>
          </p:spPr>
          <p:txBody>
            <a:bodyPr lIns="0" tIns="0" rIns="0" bIns="0" rtlCol="0" anchor="t">
              <a:spAutoFit/>
            </a:bodyPr>
            <a:lstStyle/>
            <a:p>
              <a:pPr>
                <a:lnSpc>
                  <a:spcPts val="2624"/>
                </a:lnSpc>
              </a:pPr>
              <a:endParaRPr lang="en-US" sz="2133" b="1" dirty="0">
                <a:solidFill>
                  <a:srgbClr val="FF7338"/>
                </a:solidFill>
                <a:latin typeface="Poppins Bold"/>
                <a:ea typeface="Poppins Bold"/>
                <a:cs typeface="Poppins Bold"/>
                <a:sym typeface="Poppins Bold"/>
              </a:endParaRPr>
            </a:p>
          </p:txBody>
        </p:sp>
        <p:sp>
          <p:nvSpPr>
            <p:cNvPr id="14" name="TextBox 14"/>
            <p:cNvSpPr txBox="1"/>
            <p:nvPr/>
          </p:nvSpPr>
          <p:spPr>
            <a:xfrm>
              <a:off x="0" y="882407"/>
              <a:ext cx="6440653" cy="393954"/>
            </a:xfrm>
            <a:prstGeom prst="rect">
              <a:avLst/>
            </a:prstGeom>
          </p:spPr>
          <p:txBody>
            <a:bodyPr lIns="0" tIns="0" rIns="0" bIns="0" rtlCol="0" anchor="t">
              <a:spAutoFit/>
            </a:bodyPr>
            <a:lstStyle/>
            <a:p>
              <a:pPr>
                <a:lnSpc>
                  <a:spcPts val="1620"/>
                </a:lnSpc>
              </a:pPr>
              <a:endParaRPr lang="en-US" sz="1200" dirty="0">
                <a:solidFill>
                  <a:srgbClr val="23344D"/>
                </a:solidFill>
                <a:latin typeface="Poppins"/>
                <a:ea typeface="Poppins"/>
                <a:cs typeface="Poppins"/>
                <a:sym typeface="Poppins"/>
              </a:endParaRPr>
            </a:p>
          </p:txBody>
        </p:sp>
      </p:grpSp>
      <p:grpSp>
        <p:nvGrpSpPr>
          <p:cNvPr id="15" name="Group 15"/>
          <p:cNvGrpSpPr/>
          <p:nvPr/>
        </p:nvGrpSpPr>
        <p:grpSpPr>
          <a:xfrm>
            <a:off x="8137968" y="4835962"/>
            <a:ext cx="3220327" cy="657230"/>
            <a:chOff x="0" y="-38100"/>
            <a:chExt cx="6440653" cy="1314461"/>
          </a:xfrm>
        </p:grpSpPr>
        <p:sp>
          <p:nvSpPr>
            <p:cNvPr id="16" name="TextBox 16"/>
            <p:cNvSpPr txBox="1"/>
            <p:nvPr/>
          </p:nvSpPr>
          <p:spPr>
            <a:xfrm>
              <a:off x="0" y="-38100"/>
              <a:ext cx="6440653" cy="653257"/>
            </a:xfrm>
            <a:prstGeom prst="rect">
              <a:avLst/>
            </a:prstGeom>
          </p:spPr>
          <p:txBody>
            <a:bodyPr lIns="0" tIns="0" rIns="0" bIns="0" rtlCol="0" anchor="t">
              <a:spAutoFit/>
            </a:bodyPr>
            <a:lstStyle/>
            <a:p>
              <a:pPr>
                <a:lnSpc>
                  <a:spcPts val="2624"/>
                </a:lnSpc>
              </a:pPr>
              <a:endParaRPr lang="en-US" sz="2133" b="1" dirty="0">
                <a:solidFill>
                  <a:srgbClr val="FF7338"/>
                </a:solidFill>
                <a:latin typeface="Poppins Bold"/>
                <a:ea typeface="Poppins Bold"/>
                <a:cs typeface="Poppins Bold"/>
                <a:sym typeface="Poppins Bold"/>
              </a:endParaRPr>
            </a:p>
          </p:txBody>
        </p:sp>
        <p:sp>
          <p:nvSpPr>
            <p:cNvPr id="17" name="TextBox 17"/>
            <p:cNvSpPr txBox="1"/>
            <p:nvPr/>
          </p:nvSpPr>
          <p:spPr>
            <a:xfrm>
              <a:off x="0" y="882407"/>
              <a:ext cx="6440653" cy="393954"/>
            </a:xfrm>
            <a:prstGeom prst="rect">
              <a:avLst/>
            </a:prstGeom>
          </p:spPr>
          <p:txBody>
            <a:bodyPr lIns="0" tIns="0" rIns="0" bIns="0" rtlCol="0" anchor="t">
              <a:spAutoFit/>
            </a:bodyPr>
            <a:lstStyle/>
            <a:p>
              <a:pPr>
                <a:lnSpc>
                  <a:spcPts val="1620"/>
                </a:lnSpc>
              </a:pPr>
              <a:endParaRPr lang="en-US" sz="1200" dirty="0">
                <a:solidFill>
                  <a:srgbClr val="23344D"/>
                </a:solidFill>
                <a:latin typeface="Poppins"/>
                <a:ea typeface="Poppins"/>
                <a:cs typeface="Poppins"/>
                <a:sym typeface="Poppins"/>
              </a:endParaRPr>
            </a:p>
          </p:txBody>
        </p:sp>
      </p:grpSp>
      <p:sp>
        <p:nvSpPr>
          <p:cNvPr id="19" name="TextBox 18">
            <a:extLst>
              <a:ext uri="{FF2B5EF4-FFF2-40B4-BE49-F238E27FC236}">
                <a16:creationId xmlns:a16="http://schemas.microsoft.com/office/drawing/2014/main" id="{F2F9F7B1-172B-A818-63A0-DA03456A5071}"/>
              </a:ext>
            </a:extLst>
          </p:cNvPr>
          <p:cNvSpPr txBox="1"/>
          <p:nvPr/>
        </p:nvSpPr>
        <p:spPr>
          <a:xfrm>
            <a:off x="3756992" y="0"/>
            <a:ext cx="8269355" cy="10437729"/>
          </a:xfrm>
          <a:prstGeom prst="rect">
            <a:avLst/>
          </a:prstGeom>
          <a:noFill/>
        </p:spPr>
        <p:txBody>
          <a:bodyPr wrap="square">
            <a:spAutoFit/>
          </a:bodyPr>
          <a:lstStyle/>
          <a:p>
            <a:r>
              <a:rPr lang="en-GB" sz="3600" b="1" u="sng" kern="100" dirty="0">
                <a:ea typeface="Aptos" panose="020B0004020202020204" pitchFamily="34" charset="0"/>
                <a:cs typeface="Times New Roman" panose="02020603050405020304" pitchFamily="18" charset="0"/>
              </a:rPr>
              <a:t>C</a:t>
            </a:r>
            <a:r>
              <a:rPr lang="en-GB" sz="3600" b="1" u="sng" kern="100" dirty="0">
                <a:effectLst/>
                <a:ea typeface="Aptos" panose="020B0004020202020204" pitchFamily="34" charset="0"/>
                <a:cs typeface="Times New Roman" panose="02020603050405020304" pitchFamily="18" charset="0"/>
              </a:rPr>
              <a:t>learly describe what your organisation  does</a:t>
            </a:r>
          </a:p>
          <a:p>
            <a:endParaRPr lang="en-GB" sz="900" kern="100" dirty="0">
              <a:effectLst/>
              <a:ea typeface="Aptos" panose="020B0004020202020204" pitchFamily="34" charset="0"/>
              <a:cs typeface="Times New Roman" panose="02020603050405020304" pitchFamily="18" charset="0"/>
            </a:endParaRPr>
          </a:p>
          <a:p>
            <a:endParaRPr lang="en-GB" sz="900" kern="100" dirty="0">
              <a:ea typeface="Aptos" panose="020B0004020202020204" pitchFamily="34" charset="0"/>
              <a:cs typeface="Times New Roman" panose="02020603050405020304" pitchFamily="18" charset="0"/>
            </a:endParaRPr>
          </a:p>
          <a:p>
            <a:pPr marL="171450" indent="-171450">
              <a:lnSpc>
                <a:spcPct val="115000"/>
              </a:lnSpc>
              <a:spcAft>
                <a:spcPts val="800"/>
              </a:spcAft>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You may know all about your charity, but don't expect the outside world to know what you do. Don’t make the assumption that the funder is familiar with your work or forget to provide a basic explanation. </a:t>
            </a:r>
          </a:p>
          <a:p>
            <a:pPr marL="171450" indent="-171450">
              <a:lnSpc>
                <a:spcPct val="115000"/>
              </a:lnSpc>
              <a:spcAft>
                <a:spcPts val="800"/>
              </a:spcAft>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Applicants often don't describe the very basic things about who the beneficiaries are, what the project does, how they do it and what impact they have. </a:t>
            </a:r>
          </a:p>
          <a:p>
            <a:pPr marL="171450" indent="-171450">
              <a:lnSpc>
                <a:spcPct val="115000"/>
              </a:lnSpc>
              <a:spcAft>
                <a:spcPts val="800"/>
              </a:spcAft>
              <a:buFont typeface="Arial" panose="020B0604020202020204" pitchFamily="34" charset="0"/>
              <a:buChar char="•"/>
            </a:pPr>
            <a:r>
              <a:rPr lang="en-GB" sz="2400" u="sng" kern="100" dirty="0">
                <a:ea typeface="Aptos" panose="020B0004020202020204" pitchFamily="34" charset="0"/>
                <a:cs typeface="Times New Roman" panose="02020603050405020304" pitchFamily="18" charset="0"/>
              </a:rPr>
              <a:t>U</a:t>
            </a:r>
            <a:r>
              <a:rPr lang="en-GB" sz="2400" u="sng" kern="100" dirty="0">
                <a:effectLst/>
                <a:ea typeface="Aptos" panose="020B0004020202020204" pitchFamily="34" charset="0"/>
                <a:cs typeface="Times New Roman" panose="02020603050405020304" pitchFamily="18" charset="0"/>
              </a:rPr>
              <a:t>se bullet points for greater clarity.</a:t>
            </a:r>
            <a:endParaRPr lang="en-GB" sz="2400" kern="100" dirty="0">
              <a:effectLst/>
              <a:ea typeface="Aptos" panose="020B0004020202020204" pitchFamily="34" charset="0"/>
              <a:cs typeface="Times New Roman" panose="02020603050405020304" pitchFamily="18" charset="0"/>
            </a:endParaRPr>
          </a:p>
          <a:p>
            <a:pPr marL="171450" indent="-171450">
              <a:lnSpc>
                <a:spcPct val="115000"/>
              </a:lnSpc>
              <a:spcAft>
                <a:spcPts val="800"/>
              </a:spcAft>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The assessor may look at your website or your annual report or look on the charity commissioner’s website for further information</a:t>
            </a:r>
          </a:p>
          <a:p>
            <a:endParaRPr lang="en-GB" sz="9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GB" sz="900" kern="100" dirty="0">
              <a:latin typeface="Arial" panose="020B0604020202020204" pitchFamily="34" charset="0"/>
              <a:ea typeface="Aptos" panose="020B0004020202020204" pitchFamily="34" charset="0"/>
              <a:cs typeface="Times New Roman" panose="02020603050405020304" pitchFamily="18" charset="0"/>
            </a:endParaRPr>
          </a:p>
          <a:p>
            <a:endParaRPr lang="en-GB" sz="9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GB" sz="900" kern="100" dirty="0">
              <a:latin typeface="Arial" panose="020B0604020202020204" pitchFamily="34" charset="0"/>
              <a:ea typeface="Aptos" panose="020B0004020202020204" pitchFamily="34" charset="0"/>
              <a:cs typeface="Times New Roman" panose="02020603050405020304" pitchFamily="18" charset="0"/>
            </a:endParaRPr>
          </a:p>
          <a:p>
            <a:endParaRPr lang="en-GB" sz="9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GB" sz="900" kern="100" dirty="0">
              <a:latin typeface="Arial" panose="020B0604020202020204" pitchFamily="34" charset="0"/>
              <a:ea typeface="Aptos" panose="020B0004020202020204" pitchFamily="34" charset="0"/>
              <a:cs typeface="Times New Roman" panose="02020603050405020304" pitchFamily="18" charset="0"/>
            </a:endParaRPr>
          </a:p>
          <a:p>
            <a:endParaRPr lang="en-GB" sz="9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GB" sz="900" kern="100" dirty="0">
              <a:latin typeface="Arial" panose="020B0604020202020204" pitchFamily="34" charset="0"/>
              <a:ea typeface="Aptos" panose="020B0004020202020204" pitchFamily="34" charset="0"/>
              <a:cs typeface="Times New Roman" panose="02020603050405020304" pitchFamily="18" charset="0"/>
            </a:endParaRPr>
          </a:p>
          <a:p>
            <a:endParaRPr lang="en-GB" sz="9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GB" sz="900" kern="100" dirty="0">
              <a:latin typeface="Arial" panose="020B0604020202020204" pitchFamily="34" charset="0"/>
              <a:ea typeface="Aptos" panose="020B0004020202020204" pitchFamily="34" charset="0"/>
              <a:cs typeface="Times New Roman" panose="02020603050405020304" pitchFamily="18" charset="0"/>
            </a:endParaRPr>
          </a:p>
          <a:p>
            <a:endParaRPr lang="en-GB" sz="9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GB" sz="900" kern="100" dirty="0">
              <a:latin typeface="Arial" panose="020B0604020202020204" pitchFamily="34" charset="0"/>
              <a:ea typeface="Aptos" panose="020B0004020202020204" pitchFamily="34" charset="0"/>
              <a:cs typeface="Times New Roman" panose="02020603050405020304" pitchFamily="18" charset="0"/>
            </a:endParaRPr>
          </a:p>
          <a:p>
            <a:endParaRPr lang="en-GB" sz="9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GB" sz="900" kern="100" dirty="0">
              <a:latin typeface="Arial" panose="020B0604020202020204" pitchFamily="34" charset="0"/>
              <a:ea typeface="Aptos" panose="020B0004020202020204" pitchFamily="34" charset="0"/>
              <a:cs typeface="Times New Roman" panose="02020603050405020304" pitchFamily="18" charset="0"/>
            </a:endParaRPr>
          </a:p>
          <a:p>
            <a:endParaRPr lang="en-GB" sz="9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GB" sz="900" kern="100" dirty="0">
              <a:latin typeface="Arial" panose="020B0604020202020204" pitchFamily="34" charset="0"/>
              <a:ea typeface="Aptos" panose="020B0004020202020204" pitchFamily="34" charset="0"/>
              <a:cs typeface="Times New Roman" panose="02020603050405020304" pitchFamily="18" charset="0"/>
            </a:endParaRPr>
          </a:p>
          <a:p>
            <a:endParaRPr lang="en-GB" sz="9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GB" sz="900" kern="100" dirty="0">
              <a:latin typeface="Arial" panose="020B0604020202020204" pitchFamily="34" charset="0"/>
              <a:ea typeface="Aptos" panose="020B0004020202020204" pitchFamily="34" charset="0"/>
              <a:cs typeface="Times New Roman" panose="02020603050405020304" pitchFamily="18" charset="0"/>
            </a:endParaRPr>
          </a:p>
          <a:p>
            <a:endParaRPr lang="en-GB" sz="9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GB" sz="900" kern="100" dirty="0">
              <a:latin typeface="Arial" panose="020B0604020202020204" pitchFamily="34" charset="0"/>
              <a:ea typeface="Aptos" panose="020B0004020202020204" pitchFamily="34" charset="0"/>
              <a:cs typeface="Times New Roman" panose="02020603050405020304" pitchFamily="18" charset="0"/>
            </a:endParaRPr>
          </a:p>
          <a:p>
            <a:endParaRPr lang="en-GB" sz="9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GB" sz="900" kern="100" dirty="0">
              <a:latin typeface="Arial" panose="020B0604020202020204" pitchFamily="34" charset="0"/>
              <a:ea typeface="Aptos" panose="020B0004020202020204" pitchFamily="34" charset="0"/>
              <a:cs typeface="Times New Roman" panose="02020603050405020304" pitchFamily="18" charset="0"/>
            </a:endParaRPr>
          </a:p>
          <a:p>
            <a:endParaRPr lang="en-GB" sz="9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GB" sz="900" kern="100" dirty="0">
              <a:latin typeface="Arial" panose="020B0604020202020204" pitchFamily="34" charset="0"/>
              <a:ea typeface="Aptos" panose="020B0004020202020204" pitchFamily="34" charset="0"/>
              <a:cs typeface="Times New Roman" panose="02020603050405020304" pitchFamily="18" charset="0"/>
            </a:endParaRPr>
          </a:p>
          <a:p>
            <a:endParaRPr lang="en-GB" sz="900" kern="100" dirty="0">
              <a:effectLst/>
              <a:latin typeface="Arial" panose="020B0604020202020204" pitchFamily="34" charset="0"/>
              <a:ea typeface="Aptos" panose="020B0004020202020204" pitchFamily="34" charset="0"/>
              <a:cs typeface="Times New Roman" panose="02020603050405020304" pitchFamily="18" charset="0"/>
            </a:endParaRPr>
          </a:p>
          <a:p>
            <a:br>
              <a:rPr lang="en-GB" sz="900" kern="100" dirty="0">
                <a:effectLst/>
                <a:latin typeface="Aptos" panose="020B0004020202020204" pitchFamily="34" charset="0"/>
                <a:ea typeface="Aptos" panose="020B0004020202020204" pitchFamily="34" charset="0"/>
                <a:cs typeface="Times New Roman" panose="02020603050405020304" pitchFamily="18" charset="0"/>
              </a:rPr>
            </a:b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FCF56-EA72-03B1-38F0-1C6342646AB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8E30992-4CD3-89C8-5357-898ECB5FE3C8}"/>
              </a:ext>
            </a:extLst>
          </p:cNvPr>
          <p:cNvGrpSpPr/>
          <p:nvPr/>
        </p:nvGrpSpPr>
        <p:grpSpPr>
          <a:xfrm>
            <a:off x="892030" y="819884"/>
            <a:ext cx="6016842" cy="1484011"/>
            <a:chOff x="0" y="-76200"/>
            <a:chExt cx="12033684" cy="2968021"/>
          </a:xfrm>
        </p:grpSpPr>
        <p:sp>
          <p:nvSpPr>
            <p:cNvPr id="3" name="TextBox 3">
              <a:extLst>
                <a:ext uri="{FF2B5EF4-FFF2-40B4-BE49-F238E27FC236}">
                  <a16:creationId xmlns:a16="http://schemas.microsoft.com/office/drawing/2014/main" id="{F0149002-F184-B2CA-20EC-8A50D1CC6A72}"/>
                </a:ext>
              </a:extLst>
            </p:cNvPr>
            <p:cNvSpPr txBox="1"/>
            <p:nvPr/>
          </p:nvSpPr>
          <p:spPr>
            <a:xfrm>
              <a:off x="0" y="-76200"/>
              <a:ext cx="12033684" cy="1714315"/>
            </a:xfrm>
            <a:prstGeom prst="rect">
              <a:avLst/>
            </a:prstGeom>
          </p:spPr>
          <p:txBody>
            <a:bodyPr lIns="0" tIns="0" rIns="0" bIns="0" rtlCol="0" anchor="t">
              <a:spAutoFit/>
            </a:bodyPr>
            <a:lstStyle/>
            <a:p>
              <a:pPr>
                <a:lnSpc>
                  <a:spcPts val="6788"/>
                </a:lnSpc>
              </a:pPr>
              <a:endParaRPr lang="en-US" sz="5657" b="1" dirty="0">
                <a:solidFill>
                  <a:srgbClr val="23344D"/>
                </a:solidFill>
                <a:latin typeface="Poppins Bold"/>
                <a:ea typeface="Poppins Bold"/>
                <a:cs typeface="Poppins Bold"/>
                <a:sym typeface="Poppins Bold"/>
              </a:endParaRPr>
            </a:p>
          </p:txBody>
        </p:sp>
        <p:sp>
          <p:nvSpPr>
            <p:cNvPr id="4" name="TextBox 4">
              <a:extLst>
                <a:ext uri="{FF2B5EF4-FFF2-40B4-BE49-F238E27FC236}">
                  <a16:creationId xmlns:a16="http://schemas.microsoft.com/office/drawing/2014/main" id="{5CFC6FFA-0B9E-4420-223B-3551EE2F9454}"/>
                </a:ext>
              </a:extLst>
            </p:cNvPr>
            <p:cNvSpPr txBox="1"/>
            <p:nvPr/>
          </p:nvSpPr>
          <p:spPr>
            <a:xfrm>
              <a:off x="0" y="2142513"/>
              <a:ext cx="12033684" cy="749308"/>
            </a:xfrm>
            <a:prstGeom prst="rect">
              <a:avLst/>
            </a:prstGeom>
          </p:spPr>
          <p:txBody>
            <a:bodyPr lIns="0" tIns="0" rIns="0" bIns="0" rtlCol="0" anchor="t">
              <a:spAutoFit/>
            </a:bodyPr>
            <a:lstStyle/>
            <a:p>
              <a:pPr>
                <a:lnSpc>
                  <a:spcPts val="2951"/>
                </a:lnSpc>
              </a:pPr>
              <a:endParaRPr lang="en-US" sz="2399" b="1" spc="-47" dirty="0">
                <a:solidFill>
                  <a:srgbClr val="23344D"/>
                </a:solidFill>
                <a:latin typeface="Poppins Bold"/>
                <a:ea typeface="Poppins Bold"/>
                <a:cs typeface="Poppins Bold"/>
                <a:sym typeface="Poppins Bold"/>
              </a:endParaRPr>
            </a:p>
          </p:txBody>
        </p:sp>
      </p:grpSp>
      <p:grpSp>
        <p:nvGrpSpPr>
          <p:cNvPr id="5" name="Group 5">
            <a:extLst>
              <a:ext uri="{FF2B5EF4-FFF2-40B4-BE49-F238E27FC236}">
                <a16:creationId xmlns:a16="http://schemas.microsoft.com/office/drawing/2014/main" id="{88B2AF3B-AD30-BCFE-25FA-72A47E215AA7}"/>
              </a:ext>
            </a:extLst>
          </p:cNvPr>
          <p:cNvGrpSpPr/>
          <p:nvPr/>
        </p:nvGrpSpPr>
        <p:grpSpPr>
          <a:xfrm>
            <a:off x="892030" y="4682853"/>
            <a:ext cx="2095913" cy="811648"/>
            <a:chOff x="0" y="-57151"/>
            <a:chExt cx="4191827" cy="1623296"/>
          </a:xfrm>
        </p:grpSpPr>
        <p:sp>
          <p:nvSpPr>
            <p:cNvPr id="6" name="TextBox 6">
              <a:extLst>
                <a:ext uri="{FF2B5EF4-FFF2-40B4-BE49-F238E27FC236}">
                  <a16:creationId xmlns:a16="http://schemas.microsoft.com/office/drawing/2014/main" id="{0D0FF390-E6AA-660F-CB49-A5ECBF24A505}"/>
                </a:ext>
              </a:extLst>
            </p:cNvPr>
            <p:cNvSpPr txBox="1"/>
            <p:nvPr/>
          </p:nvSpPr>
          <p:spPr>
            <a:xfrm>
              <a:off x="0" y="-57151"/>
              <a:ext cx="4191827" cy="744562"/>
            </a:xfrm>
            <a:prstGeom prst="rect">
              <a:avLst/>
            </a:prstGeom>
          </p:spPr>
          <p:txBody>
            <a:bodyPr lIns="0" tIns="0" rIns="0" bIns="0" rtlCol="0" anchor="t">
              <a:spAutoFit/>
            </a:bodyPr>
            <a:lstStyle/>
            <a:p>
              <a:pPr>
                <a:lnSpc>
                  <a:spcPts val="2986"/>
                </a:lnSpc>
              </a:pPr>
              <a:endParaRPr lang="en-US" sz="2333" b="1" spc="-46" dirty="0">
                <a:solidFill>
                  <a:srgbClr val="FF7338"/>
                </a:solidFill>
                <a:latin typeface="Poppins Bold"/>
                <a:ea typeface="Poppins Bold"/>
                <a:cs typeface="Poppins Bold"/>
                <a:sym typeface="Poppins Bold"/>
              </a:endParaRPr>
            </a:p>
          </p:txBody>
        </p:sp>
        <p:sp>
          <p:nvSpPr>
            <p:cNvPr id="7" name="TextBox 7">
              <a:extLst>
                <a:ext uri="{FF2B5EF4-FFF2-40B4-BE49-F238E27FC236}">
                  <a16:creationId xmlns:a16="http://schemas.microsoft.com/office/drawing/2014/main" id="{FB156DDF-2C81-A032-E26D-60964452EF78}"/>
                </a:ext>
              </a:extLst>
            </p:cNvPr>
            <p:cNvSpPr txBox="1"/>
            <p:nvPr/>
          </p:nvSpPr>
          <p:spPr>
            <a:xfrm>
              <a:off x="0" y="1081011"/>
              <a:ext cx="4191827" cy="485134"/>
            </a:xfrm>
            <a:prstGeom prst="rect">
              <a:avLst/>
            </a:prstGeom>
          </p:spPr>
          <p:txBody>
            <a:bodyPr lIns="0" tIns="0" rIns="0" bIns="0" rtlCol="0" anchor="t">
              <a:spAutoFit/>
            </a:bodyPr>
            <a:lstStyle/>
            <a:p>
              <a:pPr>
                <a:lnSpc>
                  <a:spcPts val="2001"/>
                </a:lnSpc>
              </a:pPr>
              <a:endParaRPr lang="en-US" sz="1399" dirty="0">
                <a:solidFill>
                  <a:srgbClr val="23344D"/>
                </a:solidFill>
                <a:latin typeface="Poppins"/>
                <a:ea typeface="Poppins"/>
                <a:cs typeface="Poppins"/>
                <a:sym typeface="Poppins"/>
              </a:endParaRPr>
            </a:p>
          </p:txBody>
        </p:sp>
      </p:grpSp>
      <p:grpSp>
        <p:nvGrpSpPr>
          <p:cNvPr id="8" name="Group 8">
            <a:extLst>
              <a:ext uri="{FF2B5EF4-FFF2-40B4-BE49-F238E27FC236}">
                <a16:creationId xmlns:a16="http://schemas.microsoft.com/office/drawing/2014/main" id="{8F28D839-D05E-172A-5C94-869635C69353}"/>
              </a:ext>
            </a:extLst>
          </p:cNvPr>
          <p:cNvGrpSpPr/>
          <p:nvPr/>
        </p:nvGrpSpPr>
        <p:grpSpPr>
          <a:xfrm>
            <a:off x="3480884" y="4682853"/>
            <a:ext cx="2095913" cy="811648"/>
            <a:chOff x="0" y="-57151"/>
            <a:chExt cx="4191827" cy="1623296"/>
          </a:xfrm>
        </p:grpSpPr>
        <p:sp>
          <p:nvSpPr>
            <p:cNvPr id="9" name="TextBox 9">
              <a:extLst>
                <a:ext uri="{FF2B5EF4-FFF2-40B4-BE49-F238E27FC236}">
                  <a16:creationId xmlns:a16="http://schemas.microsoft.com/office/drawing/2014/main" id="{F7D05044-780B-52C0-4849-141F70EEE1E3}"/>
                </a:ext>
              </a:extLst>
            </p:cNvPr>
            <p:cNvSpPr txBox="1"/>
            <p:nvPr/>
          </p:nvSpPr>
          <p:spPr>
            <a:xfrm>
              <a:off x="0" y="-57151"/>
              <a:ext cx="4191827" cy="744562"/>
            </a:xfrm>
            <a:prstGeom prst="rect">
              <a:avLst/>
            </a:prstGeom>
          </p:spPr>
          <p:txBody>
            <a:bodyPr lIns="0" tIns="0" rIns="0" bIns="0" rtlCol="0" anchor="t">
              <a:spAutoFit/>
            </a:bodyPr>
            <a:lstStyle/>
            <a:p>
              <a:pPr>
                <a:lnSpc>
                  <a:spcPts val="2986"/>
                </a:lnSpc>
              </a:pPr>
              <a:endParaRPr lang="en-US" sz="2333" b="1" spc="-46" dirty="0">
                <a:solidFill>
                  <a:srgbClr val="FF7338"/>
                </a:solidFill>
                <a:latin typeface="Poppins Bold"/>
                <a:ea typeface="Poppins Bold"/>
                <a:cs typeface="Poppins Bold"/>
                <a:sym typeface="Poppins Bold"/>
              </a:endParaRPr>
            </a:p>
          </p:txBody>
        </p:sp>
        <p:sp>
          <p:nvSpPr>
            <p:cNvPr id="10" name="TextBox 10">
              <a:extLst>
                <a:ext uri="{FF2B5EF4-FFF2-40B4-BE49-F238E27FC236}">
                  <a16:creationId xmlns:a16="http://schemas.microsoft.com/office/drawing/2014/main" id="{193AABDC-5AC1-FB67-E5A5-6CE5F33952EE}"/>
                </a:ext>
              </a:extLst>
            </p:cNvPr>
            <p:cNvSpPr txBox="1"/>
            <p:nvPr/>
          </p:nvSpPr>
          <p:spPr>
            <a:xfrm>
              <a:off x="0" y="1081011"/>
              <a:ext cx="4191827" cy="485134"/>
            </a:xfrm>
            <a:prstGeom prst="rect">
              <a:avLst/>
            </a:prstGeom>
          </p:spPr>
          <p:txBody>
            <a:bodyPr lIns="0" tIns="0" rIns="0" bIns="0" rtlCol="0" anchor="t">
              <a:spAutoFit/>
            </a:bodyPr>
            <a:lstStyle/>
            <a:p>
              <a:pPr>
                <a:lnSpc>
                  <a:spcPts val="2001"/>
                </a:lnSpc>
              </a:pPr>
              <a:endParaRPr lang="en-US" sz="1399" dirty="0">
                <a:solidFill>
                  <a:srgbClr val="23344D"/>
                </a:solidFill>
                <a:latin typeface="Poppins"/>
                <a:ea typeface="Poppins"/>
                <a:cs typeface="Poppins"/>
                <a:sym typeface="Poppins"/>
              </a:endParaRPr>
            </a:p>
          </p:txBody>
        </p:sp>
      </p:grpSp>
      <p:grpSp>
        <p:nvGrpSpPr>
          <p:cNvPr id="11" name="Group 11">
            <a:extLst>
              <a:ext uri="{FF2B5EF4-FFF2-40B4-BE49-F238E27FC236}">
                <a16:creationId xmlns:a16="http://schemas.microsoft.com/office/drawing/2014/main" id="{7815539C-63DF-4090-574C-BA3240401FB3}"/>
              </a:ext>
            </a:extLst>
          </p:cNvPr>
          <p:cNvGrpSpPr/>
          <p:nvPr/>
        </p:nvGrpSpPr>
        <p:grpSpPr>
          <a:xfrm>
            <a:off x="6076830" y="4682853"/>
            <a:ext cx="2095913" cy="811712"/>
            <a:chOff x="0" y="-57151"/>
            <a:chExt cx="4191827" cy="1623423"/>
          </a:xfrm>
        </p:grpSpPr>
        <p:sp>
          <p:nvSpPr>
            <p:cNvPr id="12" name="TextBox 12">
              <a:extLst>
                <a:ext uri="{FF2B5EF4-FFF2-40B4-BE49-F238E27FC236}">
                  <a16:creationId xmlns:a16="http://schemas.microsoft.com/office/drawing/2014/main" id="{3FBCD97C-61F8-0133-62E7-B2A24A8FDECD}"/>
                </a:ext>
              </a:extLst>
            </p:cNvPr>
            <p:cNvSpPr txBox="1"/>
            <p:nvPr/>
          </p:nvSpPr>
          <p:spPr>
            <a:xfrm>
              <a:off x="0" y="-57151"/>
              <a:ext cx="4191827" cy="744561"/>
            </a:xfrm>
            <a:prstGeom prst="rect">
              <a:avLst/>
            </a:prstGeom>
          </p:spPr>
          <p:txBody>
            <a:bodyPr lIns="0" tIns="0" rIns="0" bIns="0" rtlCol="0" anchor="t">
              <a:spAutoFit/>
            </a:bodyPr>
            <a:lstStyle/>
            <a:p>
              <a:pPr>
                <a:lnSpc>
                  <a:spcPts val="2986"/>
                </a:lnSpc>
              </a:pPr>
              <a:endParaRPr lang="en-US" sz="2333" b="1" spc="-46" dirty="0">
                <a:solidFill>
                  <a:srgbClr val="FF7338"/>
                </a:solidFill>
                <a:latin typeface="Poppins Bold"/>
                <a:ea typeface="Poppins Bold"/>
                <a:cs typeface="Poppins Bold"/>
                <a:sym typeface="Poppins Bold"/>
              </a:endParaRPr>
            </a:p>
          </p:txBody>
        </p:sp>
        <p:sp>
          <p:nvSpPr>
            <p:cNvPr id="13" name="TextBox 13">
              <a:extLst>
                <a:ext uri="{FF2B5EF4-FFF2-40B4-BE49-F238E27FC236}">
                  <a16:creationId xmlns:a16="http://schemas.microsoft.com/office/drawing/2014/main" id="{94079690-A32A-9E5E-7543-C762DEF467F9}"/>
                </a:ext>
              </a:extLst>
            </p:cNvPr>
            <p:cNvSpPr txBox="1"/>
            <p:nvPr/>
          </p:nvSpPr>
          <p:spPr>
            <a:xfrm>
              <a:off x="0" y="1081010"/>
              <a:ext cx="4191827" cy="485262"/>
            </a:xfrm>
            <a:prstGeom prst="rect">
              <a:avLst/>
            </a:prstGeom>
          </p:spPr>
          <p:txBody>
            <a:bodyPr lIns="0" tIns="0" rIns="0" bIns="0" rtlCol="0" anchor="t">
              <a:spAutoFit/>
            </a:bodyPr>
            <a:lstStyle/>
            <a:p>
              <a:pPr>
                <a:lnSpc>
                  <a:spcPts val="2002"/>
                </a:lnSpc>
              </a:pPr>
              <a:endParaRPr lang="en-US" sz="1400" dirty="0">
                <a:solidFill>
                  <a:srgbClr val="23344D"/>
                </a:solidFill>
                <a:latin typeface="Poppins"/>
                <a:ea typeface="Poppins"/>
                <a:cs typeface="Poppins"/>
                <a:sym typeface="Poppins"/>
              </a:endParaRPr>
            </a:p>
          </p:txBody>
        </p:sp>
      </p:grpSp>
      <p:sp>
        <p:nvSpPr>
          <p:cNvPr id="14" name="Freeform 14">
            <a:extLst>
              <a:ext uri="{FF2B5EF4-FFF2-40B4-BE49-F238E27FC236}">
                <a16:creationId xmlns:a16="http://schemas.microsoft.com/office/drawing/2014/main" id="{3D8677F8-6D2F-0C81-E356-797B2612296F}"/>
              </a:ext>
            </a:extLst>
          </p:cNvPr>
          <p:cNvSpPr/>
          <p:nvPr/>
        </p:nvSpPr>
        <p:spPr>
          <a:xfrm rot="-5400000" flipH="1" flipV="1">
            <a:off x="7048500" y="1714500"/>
            <a:ext cx="6858000" cy="3429000"/>
          </a:xfrm>
          <a:custGeom>
            <a:avLst/>
            <a:gdLst/>
            <a:ahLst/>
            <a:cxnLst/>
            <a:rect l="l" t="t" r="r" b="b"/>
            <a:pathLst>
              <a:path w="10287000" h="5143500">
                <a:moveTo>
                  <a:pt x="10287000" y="5143500"/>
                </a:moveTo>
                <a:lnTo>
                  <a:pt x="0" y="5143500"/>
                </a:lnTo>
                <a:lnTo>
                  <a:pt x="0" y="0"/>
                </a:lnTo>
                <a:lnTo>
                  <a:pt x="10287000" y="0"/>
                </a:lnTo>
                <a:lnTo>
                  <a:pt x="10287000" y="51435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16" name="TextBox 15">
            <a:extLst>
              <a:ext uri="{FF2B5EF4-FFF2-40B4-BE49-F238E27FC236}">
                <a16:creationId xmlns:a16="http://schemas.microsoft.com/office/drawing/2014/main" id="{AA3298BA-0DFA-D0C0-0782-0FA4F770BFEB}"/>
              </a:ext>
            </a:extLst>
          </p:cNvPr>
          <p:cNvSpPr txBox="1"/>
          <p:nvPr/>
        </p:nvSpPr>
        <p:spPr>
          <a:xfrm>
            <a:off x="503583" y="567685"/>
            <a:ext cx="8640417" cy="8503353"/>
          </a:xfrm>
          <a:prstGeom prst="rect">
            <a:avLst/>
          </a:prstGeom>
          <a:noFill/>
        </p:spPr>
        <p:txBody>
          <a:bodyPr wrap="square">
            <a:spAutoFit/>
          </a:bodyPr>
          <a:lstStyle/>
          <a:p>
            <a:pPr algn="ctr"/>
            <a:r>
              <a:rPr lang="en-GB" sz="3600" b="1" u="sng" kern="100" dirty="0">
                <a:ea typeface="Aptos" panose="020B0004020202020204" pitchFamily="34" charset="0"/>
                <a:cs typeface="Aptos Serif" panose="020B0502040204020203" pitchFamily="18" charset="0"/>
              </a:rPr>
              <a:t>C</a:t>
            </a:r>
            <a:r>
              <a:rPr lang="en-GB" sz="3600" b="1" u="sng" kern="100" dirty="0">
                <a:effectLst/>
                <a:ea typeface="Aptos" panose="020B0004020202020204" pitchFamily="34" charset="0"/>
                <a:cs typeface="Aptos Serif" panose="020B0502040204020203" pitchFamily="18" charset="0"/>
              </a:rPr>
              <a:t>learly describe what the project will do</a:t>
            </a:r>
            <a:endParaRPr lang="en-GB" sz="3600" b="1" u="sng" kern="100" dirty="0">
              <a:ea typeface="Aptos" panose="020B0004020202020204" pitchFamily="34" charset="0"/>
              <a:cs typeface="Aptos Serif" panose="020B0502040204020203" pitchFamily="18" charset="0"/>
            </a:endParaRPr>
          </a:p>
          <a:p>
            <a:endParaRPr lang="en-GB" kern="100" dirty="0">
              <a:cs typeface="Times New Roman" panose="02020603050405020304" pitchFamily="18" charset="0"/>
            </a:endParaRPr>
          </a:p>
          <a:p>
            <a:endParaRPr lang="en-GB" kern="100" dirty="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Describe your project clearly. What are you trying to achieve.</a:t>
            </a:r>
          </a:p>
          <a:p>
            <a:pPr marL="285750" indent="-285750">
              <a:lnSpc>
                <a:spcPct val="115000"/>
              </a:lnSpc>
              <a:spcAft>
                <a:spcPts val="800"/>
              </a:spcAft>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Be clear on what you are applying for:</a:t>
            </a:r>
          </a:p>
          <a:p>
            <a:pPr marL="800100" lvl="1" indent="-342900">
              <a:lnSpc>
                <a:spcPct val="115000"/>
              </a:lnSpc>
              <a:buFont typeface="Symbol" panose="05050102010706020507" pitchFamily="18" charset="2"/>
              <a:buChar char=""/>
            </a:pPr>
            <a:r>
              <a:rPr lang="en-GB" sz="2400" kern="100" dirty="0">
                <a:effectLst/>
                <a:ea typeface="Aptos" panose="020B0004020202020204" pitchFamily="34" charset="0"/>
                <a:cs typeface="Times New Roman" panose="02020603050405020304" pitchFamily="18" charset="0"/>
              </a:rPr>
              <a:t>Is it an existing service</a:t>
            </a:r>
          </a:p>
          <a:p>
            <a:pPr marL="800100" lvl="1" indent="-342900">
              <a:lnSpc>
                <a:spcPct val="115000"/>
              </a:lnSpc>
              <a:buFont typeface="Symbol" panose="05050102010706020507" pitchFamily="18" charset="2"/>
              <a:buChar char=""/>
            </a:pPr>
            <a:r>
              <a:rPr lang="en-GB" sz="2400" kern="100" dirty="0">
                <a:effectLst/>
                <a:ea typeface="Aptos" panose="020B0004020202020204" pitchFamily="34" charset="0"/>
                <a:cs typeface="Times New Roman" panose="02020603050405020304" pitchFamily="18" charset="0"/>
              </a:rPr>
              <a:t>Is it an expansion of an existing service</a:t>
            </a:r>
          </a:p>
          <a:p>
            <a:pPr marL="800100" lvl="1" indent="-342900">
              <a:lnSpc>
                <a:spcPct val="115000"/>
              </a:lnSpc>
              <a:buFont typeface="Symbol" panose="05050102010706020507" pitchFamily="18" charset="2"/>
              <a:buChar char=""/>
            </a:pPr>
            <a:r>
              <a:rPr lang="en-GB" sz="2400" kern="100" dirty="0">
                <a:effectLst/>
                <a:ea typeface="Aptos" panose="020B0004020202020204" pitchFamily="34" charset="0"/>
                <a:cs typeface="Times New Roman" panose="02020603050405020304" pitchFamily="18" charset="0"/>
              </a:rPr>
              <a:t>Is it a new service</a:t>
            </a:r>
          </a:p>
          <a:p>
            <a:pPr marL="800100" lvl="1" indent="-342900">
              <a:lnSpc>
                <a:spcPct val="115000"/>
              </a:lnSpc>
              <a:buFont typeface="Symbol" panose="05050102010706020507" pitchFamily="18" charset="2"/>
              <a:buChar char=""/>
            </a:pPr>
            <a:r>
              <a:rPr lang="en-GB" sz="2400" kern="100" dirty="0">
                <a:effectLst/>
                <a:ea typeface="Aptos" panose="020B0004020202020204" pitchFamily="34" charset="0"/>
                <a:cs typeface="Times New Roman" panose="02020603050405020304" pitchFamily="18" charset="0"/>
              </a:rPr>
              <a:t>Is it for core/unrestricted funding</a:t>
            </a:r>
          </a:p>
          <a:p>
            <a:pPr marL="800100" lvl="1" indent="-342900">
              <a:lnSpc>
                <a:spcPct val="115000"/>
              </a:lnSpc>
              <a:spcAft>
                <a:spcPts val="800"/>
              </a:spcAft>
              <a:buFont typeface="Symbol" panose="05050102010706020507" pitchFamily="18" charset="2"/>
              <a:buChar char=""/>
            </a:pPr>
            <a:r>
              <a:rPr lang="en-GB" sz="2400" kern="100" dirty="0">
                <a:effectLst/>
                <a:ea typeface="Aptos" panose="020B0004020202020204" pitchFamily="34" charset="0"/>
                <a:cs typeface="Times New Roman" panose="02020603050405020304" pitchFamily="18" charset="0"/>
              </a:rPr>
              <a:t>Is it for capital – one off items of expenditure </a:t>
            </a:r>
          </a:p>
          <a:p>
            <a:pPr>
              <a:lnSpc>
                <a:spcPct val="115000"/>
              </a:lnSpc>
              <a:spcAft>
                <a:spcPts val="800"/>
              </a:spcAft>
            </a:pPr>
            <a:endParaRPr lang="en-GB" sz="1800" kern="100" dirty="0">
              <a:effectLst/>
              <a:ea typeface="Aptos" panose="020B00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618785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382DB-7FF1-C581-2744-35171E97D31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924DC04-9B99-E1B2-6495-B93FD96CD08E}"/>
              </a:ext>
            </a:extLst>
          </p:cNvPr>
          <p:cNvGrpSpPr/>
          <p:nvPr/>
        </p:nvGrpSpPr>
        <p:grpSpPr>
          <a:xfrm rot="-10800000">
            <a:off x="3491566" y="5632269"/>
            <a:ext cx="5208869" cy="2694340"/>
            <a:chOff x="0" y="0"/>
            <a:chExt cx="2354580" cy="1217930"/>
          </a:xfrm>
        </p:grpSpPr>
        <p:sp>
          <p:nvSpPr>
            <p:cNvPr id="3" name="Freeform 3">
              <a:extLst>
                <a:ext uri="{FF2B5EF4-FFF2-40B4-BE49-F238E27FC236}">
                  <a16:creationId xmlns:a16="http://schemas.microsoft.com/office/drawing/2014/main" id="{AA04A923-A3BD-3D3E-2C29-C2C3E99EEB7C}"/>
                </a:ext>
              </a:extLst>
            </p:cNvPr>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ED6B06"/>
            </a:solidFill>
          </p:spPr>
          <p:txBody>
            <a:bodyPr/>
            <a:lstStyle/>
            <a:p>
              <a:endParaRPr lang="en-GB" sz="1200"/>
            </a:p>
          </p:txBody>
        </p:sp>
      </p:grpSp>
      <p:grpSp>
        <p:nvGrpSpPr>
          <p:cNvPr id="4" name="Group 4">
            <a:extLst>
              <a:ext uri="{FF2B5EF4-FFF2-40B4-BE49-F238E27FC236}">
                <a16:creationId xmlns:a16="http://schemas.microsoft.com/office/drawing/2014/main" id="{D5F81C36-7707-E710-BAE8-26F7BB0E31B8}"/>
              </a:ext>
            </a:extLst>
          </p:cNvPr>
          <p:cNvGrpSpPr/>
          <p:nvPr/>
        </p:nvGrpSpPr>
        <p:grpSpPr>
          <a:xfrm>
            <a:off x="1113100" y="1874097"/>
            <a:ext cx="9965800" cy="2845484"/>
            <a:chOff x="0" y="-38100"/>
            <a:chExt cx="19931600" cy="5690967"/>
          </a:xfrm>
        </p:grpSpPr>
        <p:sp>
          <p:nvSpPr>
            <p:cNvPr id="5" name="TextBox 5">
              <a:extLst>
                <a:ext uri="{FF2B5EF4-FFF2-40B4-BE49-F238E27FC236}">
                  <a16:creationId xmlns:a16="http://schemas.microsoft.com/office/drawing/2014/main" id="{A2A621B3-D30C-0113-E899-434F83A85D10}"/>
                </a:ext>
              </a:extLst>
            </p:cNvPr>
            <p:cNvSpPr txBox="1"/>
            <p:nvPr/>
          </p:nvSpPr>
          <p:spPr>
            <a:xfrm>
              <a:off x="0" y="1671592"/>
              <a:ext cx="19931600" cy="1268040"/>
            </a:xfrm>
            <a:prstGeom prst="rect">
              <a:avLst/>
            </a:prstGeom>
          </p:spPr>
          <p:txBody>
            <a:bodyPr lIns="0" tIns="0" rIns="0" bIns="0" rtlCol="0" anchor="t">
              <a:spAutoFit/>
            </a:bodyPr>
            <a:lstStyle/>
            <a:p>
              <a:pPr algn="ctr">
                <a:lnSpc>
                  <a:spcPts val="4752"/>
                </a:lnSpc>
              </a:pPr>
              <a:endParaRPr lang="en-US" sz="4800" dirty="0">
                <a:solidFill>
                  <a:srgbClr val="23344D"/>
                </a:solidFill>
                <a:latin typeface="Poppins"/>
                <a:ea typeface="Poppins"/>
                <a:cs typeface="Poppins"/>
                <a:sym typeface="Poppins"/>
              </a:endParaRPr>
            </a:p>
          </p:txBody>
        </p:sp>
        <p:sp>
          <p:nvSpPr>
            <p:cNvPr id="6" name="TextBox 6">
              <a:extLst>
                <a:ext uri="{FF2B5EF4-FFF2-40B4-BE49-F238E27FC236}">
                  <a16:creationId xmlns:a16="http://schemas.microsoft.com/office/drawing/2014/main" id="{6F457CD6-830D-CDF5-F4F3-0F0BF5590216}"/>
                </a:ext>
              </a:extLst>
            </p:cNvPr>
            <p:cNvSpPr txBox="1"/>
            <p:nvPr/>
          </p:nvSpPr>
          <p:spPr>
            <a:xfrm>
              <a:off x="0" y="-38100"/>
              <a:ext cx="19931600" cy="840230"/>
            </a:xfrm>
            <a:prstGeom prst="rect">
              <a:avLst/>
            </a:prstGeom>
          </p:spPr>
          <p:txBody>
            <a:bodyPr lIns="0" tIns="0" rIns="0" bIns="0" rtlCol="0" anchor="t">
              <a:spAutoFit/>
            </a:bodyPr>
            <a:lstStyle/>
            <a:p>
              <a:pPr algn="ctr">
                <a:lnSpc>
                  <a:spcPts val="3517"/>
                </a:lnSpc>
              </a:pPr>
              <a:endParaRPr lang="en-US" sz="2859" b="1" dirty="0">
                <a:solidFill>
                  <a:srgbClr val="FF7338"/>
                </a:solidFill>
                <a:latin typeface="Poppins Ultra-Bold"/>
                <a:ea typeface="Poppins Ultra-Bold"/>
                <a:cs typeface="Poppins Ultra-Bold"/>
                <a:sym typeface="Poppins Ultra-Bold"/>
              </a:endParaRPr>
            </a:p>
          </p:txBody>
        </p:sp>
        <p:sp>
          <p:nvSpPr>
            <p:cNvPr id="7" name="TextBox 7">
              <a:extLst>
                <a:ext uri="{FF2B5EF4-FFF2-40B4-BE49-F238E27FC236}">
                  <a16:creationId xmlns:a16="http://schemas.microsoft.com/office/drawing/2014/main" id="{FDE626BF-EAB7-AF37-5A31-9CEDCEC93FCB}"/>
                </a:ext>
              </a:extLst>
            </p:cNvPr>
            <p:cNvSpPr txBox="1"/>
            <p:nvPr/>
          </p:nvSpPr>
          <p:spPr>
            <a:xfrm>
              <a:off x="0" y="4908305"/>
              <a:ext cx="19931600" cy="744562"/>
            </a:xfrm>
            <a:prstGeom prst="rect">
              <a:avLst/>
            </a:prstGeom>
          </p:spPr>
          <p:txBody>
            <a:bodyPr lIns="0" tIns="0" rIns="0" bIns="0" rtlCol="0" anchor="t">
              <a:spAutoFit/>
            </a:bodyPr>
            <a:lstStyle/>
            <a:p>
              <a:pPr algn="ctr">
                <a:lnSpc>
                  <a:spcPts val="2986"/>
                </a:lnSpc>
              </a:pPr>
              <a:endParaRPr lang="en-US" sz="2333" dirty="0">
                <a:solidFill>
                  <a:srgbClr val="23344D"/>
                </a:solidFill>
                <a:latin typeface="Poppins"/>
                <a:ea typeface="Poppins"/>
                <a:cs typeface="Poppins"/>
                <a:sym typeface="Poppins"/>
              </a:endParaRPr>
            </a:p>
          </p:txBody>
        </p:sp>
      </p:grpSp>
      <p:grpSp>
        <p:nvGrpSpPr>
          <p:cNvPr id="8" name="Group 8">
            <a:extLst>
              <a:ext uri="{FF2B5EF4-FFF2-40B4-BE49-F238E27FC236}">
                <a16:creationId xmlns:a16="http://schemas.microsoft.com/office/drawing/2014/main" id="{3FFF13B4-8833-7081-D4D3-6611C42CCB94}"/>
              </a:ext>
            </a:extLst>
          </p:cNvPr>
          <p:cNvGrpSpPr>
            <a:grpSpLocks noChangeAspect="1"/>
          </p:cNvGrpSpPr>
          <p:nvPr/>
        </p:nvGrpSpPr>
        <p:grpSpPr>
          <a:xfrm>
            <a:off x="4856123" y="-1418172"/>
            <a:ext cx="2479754" cy="2479754"/>
            <a:chOff x="0" y="0"/>
            <a:chExt cx="1708150" cy="1708150"/>
          </a:xfrm>
        </p:grpSpPr>
        <p:sp>
          <p:nvSpPr>
            <p:cNvPr id="9" name="Freeform 9">
              <a:extLst>
                <a:ext uri="{FF2B5EF4-FFF2-40B4-BE49-F238E27FC236}">
                  <a16:creationId xmlns:a16="http://schemas.microsoft.com/office/drawing/2014/main" id="{6D8514F9-E49C-C8C8-DBA2-72B8567BC40F}"/>
                </a:ext>
              </a:extLst>
            </p:cNvPr>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E4899"/>
            </a:solidFill>
          </p:spPr>
          <p:txBody>
            <a:bodyPr/>
            <a:lstStyle/>
            <a:p>
              <a:endParaRPr lang="en-GB" sz="1200"/>
            </a:p>
          </p:txBody>
        </p:sp>
      </p:grpSp>
      <p:sp>
        <p:nvSpPr>
          <p:cNvPr id="11" name="TextBox 10">
            <a:extLst>
              <a:ext uri="{FF2B5EF4-FFF2-40B4-BE49-F238E27FC236}">
                <a16:creationId xmlns:a16="http://schemas.microsoft.com/office/drawing/2014/main" id="{F0A6AB16-96D8-EF3F-CA47-CE23A92658F2}"/>
              </a:ext>
            </a:extLst>
          </p:cNvPr>
          <p:cNvSpPr txBox="1"/>
          <p:nvPr/>
        </p:nvSpPr>
        <p:spPr>
          <a:xfrm>
            <a:off x="980661" y="841513"/>
            <a:ext cx="7308573" cy="5718489"/>
          </a:xfrm>
          <a:prstGeom prst="rect">
            <a:avLst/>
          </a:prstGeom>
          <a:noFill/>
        </p:spPr>
        <p:txBody>
          <a:bodyPr wrap="square">
            <a:spAutoFit/>
          </a:bodyPr>
          <a:lstStyle/>
          <a:p>
            <a:endParaRPr lang="en-GB" kern="0" dirty="0">
              <a:latin typeface="Arial" panose="020B0604020202020204" pitchFamily="34" charset="0"/>
              <a:ea typeface="Times New Roman" panose="02020603050405020304" pitchFamily="18" charset="0"/>
              <a:cs typeface="Times New Roman" panose="02020603050405020304" pitchFamily="18" charset="0"/>
            </a:endParaRPr>
          </a:p>
          <a:p>
            <a:r>
              <a:rPr lang="en-GB" sz="3600" b="1" u="sng" kern="0" dirty="0">
                <a:effectLst/>
                <a:ea typeface="Times New Roman" panose="02020603050405020304" pitchFamily="18" charset="0"/>
                <a:cs typeface="Times New Roman" panose="02020603050405020304" pitchFamily="18" charset="0"/>
              </a:rPr>
              <a:t>Evidence the difference your service will make</a:t>
            </a:r>
          </a:p>
          <a:p>
            <a:endParaRPr lang="en-GB" sz="900" kern="0" dirty="0">
              <a:ea typeface="Aptos" panose="020B0004020202020204" pitchFamily="34" charset="0"/>
              <a:cs typeface="Times New Roman" panose="02020603050405020304" pitchFamily="18" charset="0"/>
            </a:endParaRPr>
          </a:p>
          <a:p>
            <a:pPr marL="342900" indent="-342900" fontAlgn="base">
              <a:lnSpc>
                <a:spcPct val="115000"/>
              </a:lnSpc>
              <a:spcAft>
                <a:spcPts val="800"/>
              </a:spcAft>
              <a:buFont typeface="Arial" panose="020B0604020202020204" pitchFamily="34" charset="0"/>
              <a:buChar char="•"/>
            </a:pPr>
            <a:r>
              <a:rPr lang="en-GB" sz="2400" kern="0" dirty="0">
                <a:ea typeface="Times New Roman" panose="02020603050405020304" pitchFamily="18" charset="0"/>
                <a:cs typeface="Times New Roman" panose="02020603050405020304" pitchFamily="18" charset="0"/>
              </a:rPr>
              <a:t>Is your work tried and tested. </a:t>
            </a:r>
          </a:p>
          <a:p>
            <a:pPr marL="342900" indent="-342900" fontAlgn="base">
              <a:lnSpc>
                <a:spcPct val="115000"/>
              </a:lnSpc>
              <a:spcAft>
                <a:spcPts val="800"/>
              </a:spcAft>
              <a:buFont typeface="Arial" panose="020B0604020202020204" pitchFamily="34" charset="0"/>
              <a:buChar char="•"/>
            </a:pPr>
            <a:r>
              <a:rPr lang="en-GB" sz="2400" kern="0" dirty="0">
                <a:ea typeface="Times New Roman" panose="02020603050405020304" pitchFamily="18" charset="0"/>
                <a:cs typeface="Times New Roman" panose="02020603050405020304" pitchFamily="18" charset="0"/>
              </a:rPr>
              <a:t>Your application should demonstrate that your organisation has experience delivering the work you are asking them to fund.  </a:t>
            </a:r>
            <a:endParaRPr lang="en-GB" sz="2400" kern="100" dirty="0">
              <a:ea typeface="Aptos" panose="020B0004020202020204" pitchFamily="34" charset="0"/>
              <a:cs typeface="Times New Roman" panose="02020603050405020304" pitchFamily="18" charset="0"/>
            </a:endParaRPr>
          </a:p>
          <a:p>
            <a:pPr marL="342900" indent="-342900" fontAlgn="base">
              <a:lnSpc>
                <a:spcPct val="115000"/>
              </a:lnSpc>
              <a:spcAft>
                <a:spcPts val="800"/>
              </a:spcAft>
              <a:buFont typeface="Arial" panose="020B0604020202020204" pitchFamily="34" charset="0"/>
              <a:buChar char="•"/>
            </a:pPr>
            <a:r>
              <a:rPr lang="en-GB" sz="2400" kern="0" dirty="0">
                <a:ea typeface="Times New Roman" panose="02020603050405020304" pitchFamily="18" charset="0"/>
                <a:cs typeface="Times New Roman" panose="02020603050405020304" pitchFamily="18" charset="0"/>
              </a:rPr>
              <a:t>And you have the ability and capacity which makes it best placed to deliver the work.</a:t>
            </a:r>
            <a:endParaRPr lang="en-GB" sz="2400" kern="100" dirty="0">
              <a:ea typeface="Aptos" panose="020B0004020202020204" pitchFamily="34" charset="0"/>
              <a:cs typeface="Times New Roman" panose="02020603050405020304" pitchFamily="18" charset="0"/>
            </a:endParaRPr>
          </a:p>
          <a:p>
            <a:endParaRPr lang="en-GB" sz="900" kern="0" dirty="0">
              <a:effectLst/>
              <a:latin typeface="Arial" panose="020B0604020202020204" pitchFamily="34" charset="0"/>
              <a:ea typeface="Aptos" panose="020B0004020202020204" pitchFamily="34" charset="0"/>
              <a:cs typeface="Times New Roman" panose="02020603050405020304" pitchFamily="18" charset="0"/>
            </a:endParaRPr>
          </a:p>
          <a:p>
            <a:endParaRPr lang="en-GB" sz="900" kern="0" dirty="0">
              <a:latin typeface="Arial" panose="020B0604020202020204" pitchFamily="34" charset="0"/>
              <a:ea typeface="Aptos" panose="020B0004020202020204" pitchFamily="34" charset="0"/>
              <a:cs typeface="Times New Roman" panose="02020603050405020304" pitchFamily="18" charset="0"/>
            </a:endParaRPr>
          </a:p>
          <a:p>
            <a:endParaRPr lang="en-GB" sz="900" kern="0" dirty="0">
              <a:effectLst/>
              <a:latin typeface="Arial" panose="020B0604020202020204" pitchFamily="34" charset="0"/>
              <a:ea typeface="Aptos" panose="020B0004020202020204" pitchFamily="34" charset="0"/>
              <a:cs typeface="Times New Roman" panose="02020603050405020304" pitchFamily="18" charset="0"/>
            </a:endParaRPr>
          </a:p>
          <a:p>
            <a:endParaRPr lang="en-GB" sz="900" kern="0" dirty="0">
              <a:latin typeface="Arial" panose="020B0604020202020204" pitchFamily="34" charset="0"/>
              <a:ea typeface="Aptos" panose="020B0004020202020204" pitchFamily="34" charset="0"/>
              <a:cs typeface="Times New Roman" panose="02020603050405020304" pitchFamily="18" charset="0"/>
            </a:endParaRPr>
          </a:p>
          <a:p>
            <a:endParaRPr lang="en-GB" sz="900" kern="0" dirty="0">
              <a:effectLst/>
              <a:latin typeface="Arial" panose="020B0604020202020204" pitchFamily="34" charset="0"/>
              <a:ea typeface="Aptos" panose="020B0004020202020204" pitchFamily="34" charset="0"/>
              <a:cs typeface="Times New Roman" panose="02020603050405020304" pitchFamily="18" charset="0"/>
            </a:endParaRPr>
          </a:p>
          <a:p>
            <a:endParaRPr lang="en-GB" sz="900" kern="0" dirty="0">
              <a:latin typeface="Arial" panose="020B0604020202020204" pitchFamily="34" charset="0"/>
              <a:ea typeface="Aptos" panose="020B0004020202020204" pitchFamily="34" charset="0"/>
              <a:cs typeface="Times New Roman" panose="02020603050405020304" pitchFamily="18" charset="0"/>
            </a:endParaRPr>
          </a:p>
          <a:p>
            <a:br>
              <a:rPr lang="en-GB" sz="900" kern="100" dirty="0">
                <a:effectLst/>
                <a:latin typeface="Aptos" panose="020B0004020202020204" pitchFamily="34" charset="0"/>
                <a:ea typeface="Aptos" panose="020B000402020202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4248180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66BA3-77E0-3B37-5335-4DC02665EFD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DA7881F-238F-9932-94D1-A144BD663600}"/>
              </a:ext>
            </a:extLst>
          </p:cNvPr>
          <p:cNvGrpSpPr/>
          <p:nvPr/>
        </p:nvGrpSpPr>
        <p:grpSpPr>
          <a:xfrm rot="-10800000">
            <a:off x="3491566" y="5632269"/>
            <a:ext cx="5208869" cy="2694340"/>
            <a:chOff x="0" y="0"/>
            <a:chExt cx="2354580" cy="1217930"/>
          </a:xfrm>
        </p:grpSpPr>
        <p:sp>
          <p:nvSpPr>
            <p:cNvPr id="3" name="Freeform 3">
              <a:extLst>
                <a:ext uri="{FF2B5EF4-FFF2-40B4-BE49-F238E27FC236}">
                  <a16:creationId xmlns:a16="http://schemas.microsoft.com/office/drawing/2014/main" id="{F93321E3-BB77-B0C4-13BF-444F5220EF78}"/>
                </a:ext>
              </a:extLst>
            </p:cNvPr>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ED6B06"/>
            </a:solidFill>
          </p:spPr>
          <p:txBody>
            <a:bodyPr/>
            <a:lstStyle/>
            <a:p>
              <a:endParaRPr lang="en-GB" sz="1200"/>
            </a:p>
          </p:txBody>
        </p:sp>
      </p:grpSp>
      <p:grpSp>
        <p:nvGrpSpPr>
          <p:cNvPr id="4" name="Group 4">
            <a:extLst>
              <a:ext uri="{FF2B5EF4-FFF2-40B4-BE49-F238E27FC236}">
                <a16:creationId xmlns:a16="http://schemas.microsoft.com/office/drawing/2014/main" id="{0A0583CD-F9FF-66E3-F4D9-4A2A49596F55}"/>
              </a:ext>
            </a:extLst>
          </p:cNvPr>
          <p:cNvGrpSpPr/>
          <p:nvPr/>
        </p:nvGrpSpPr>
        <p:grpSpPr>
          <a:xfrm>
            <a:off x="1113100" y="1874097"/>
            <a:ext cx="9965800" cy="2845484"/>
            <a:chOff x="0" y="-38100"/>
            <a:chExt cx="19931600" cy="5690967"/>
          </a:xfrm>
        </p:grpSpPr>
        <p:sp>
          <p:nvSpPr>
            <p:cNvPr id="5" name="TextBox 5">
              <a:extLst>
                <a:ext uri="{FF2B5EF4-FFF2-40B4-BE49-F238E27FC236}">
                  <a16:creationId xmlns:a16="http://schemas.microsoft.com/office/drawing/2014/main" id="{D5D50744-F93D-BB29-2AE7-0D02B0217A86}"/>
                </a:ext>
              </a:extLst>
            </p:cNvPr>
            <p:cNvSpPr txBox="1"/>
            <p:nvPr/>
          </p:nvSpPr>
          <p:spPr>
            <a:xfrm>
              <a:off x="0" y="1671592"/>
              <a:ext cx="19931600" cy="1268040"/>
            </a:xfrm>
            <a:prstGeom prst="rect">
              <a:avLst/>
            </a:prstGeom>
          </p:spPr>
          <p:txBody>
            <a:bodyPr lIns="0" tIns="0" rIns="0" bIns="0" rtlCol="0" anchor="t">
              <a:spAutoFit/>
            </a:bodyPr>
            <a:lstStyle/>
            <a:p>
              <a:pPr algn="ctr">
                <a:lnSpc>
                  <a:spcPts val="4752"/>
                </a:lnSpc>
              </a:pPr>
              <a:endParaRPr lang="en-US" sz="4800" dirty="0">
                <a:solidFill>
                  <a:srgbClr val="23344D"/>
                </a:solidFill>
                <a:latin typeface="Poppins"/>
                <a:ea typeface="Poppins"/>
                <a:cs typeface="Poppins"/>
                <a:sym typeface="Poppins"/>
              </a:endParaRPr>
            </a:p>
          </p:txBody>
        </p:sp>
        <p:sp>
          <p:nvSpPr>
            <p:cNvPr id="6" name="TextBox 6">
              <a:extLst>
                <a:ext uri="{FF2B5EF4-FFF2-40B4-BE49-F238E27FC236}">
                  <a16:creationId xmlns:a16="http://schemas.microsoft.com/office/drawing/2014/main" id="{81BFD590-68D5-6F42-03DC-52A623BFF43A}"/>
                </a:ext>
              </a:extLst>
            </p:cNvPr>
            <p:cNvSpPr txBox="1"/>
            <p:nvPr/>
          </p:nvSpPr>
          <p:spPr>
            <a:xfrm>
              <a:off x="0" y="-38100"/>
              <a:ext cx="19931600" cy="840230"/>
            </a:xfrm>
            <a:prstGeom prst="rect">
              <a:avLst/>
            </a:prstGeom>
          </p:spPr>
          <p:txBody>
            <a:bodyPr lIns="0" tIns="0" rIns="0" bIns="0" rtlCol="0" anchor="t">
              <a:spAutoFit/>
            </a:bodyPr>
            <a:lstStyle/>
            <a:p>
              <a:pPr algn="ctr">
                <a:lnSpc>
                  <a:spcPts val="3517"/>
                </a:lnSpc>
              </a:pPr>
              <a:endParaRPr lang="en-US" sz="2859" b="1" dirty="0">
                <a:solidFill>
                  <a:srgbClr val="FF7338"/>
                </a:solidFill>
                <a:latin typeface="Poppins Ultra-Bold"/>
                <a:ea typeface="Poppins Ultra-Bold"/>
                <a:cs typeface="Poppins Ultra-Bold"/>
                <a:sym typeface="Poppins Ultra-Bold"/>
              </a:endParaRPr>
            </a:p>
          </p:txBody>
        </p:sp>
        <p:sp>
          <p:nvSpPr>
            <p:cNvPr id="7" name="TextBox 7">
              <a:extLst>
                <a:ext uri="{FF2B5EF4-FFF2-40B4-BE49-F238E27FC236}">
                  <a16:creationId xmlns:a16="http://schemas.microsoft.com/office/drawing/2014/main" id="{9F4D4BAE-8598-4490-AA76-11C43DAA4DB4}"/>
                </a:ext>
              </a:extLst>
            </p:cNvPr>
            <p:cNvSpPr txBox="1"/>
            <p:nvPr/>
          </p:nvSpPr>
          <p:spPr>
            <a:xfrm>
              <a:off x="0" y="4908305"/>
              <a:ext cx="19931600" cy="744562"/>
            </a:xfrm>
            <a:prstGeom prst="rect">
              <a:avLst/>
            </a:prstGeom>
          </p:spPr>
          <p:txBody>
            <a:bodyPr lIns="0" tIns="0" rIns="0" bIns="0" rtlCol="0" anchor="t">
              <a:spAutoFit/>
            </a:bodyPr>
            <a:lstStyle/>
            <a:p>
              <a:pPr algn="ctr">
                <a:lnSpc>
                  <a:spcPts val="2986"/>
                </a:lnSpc>
              </a:pPr>
              <a:endParaRPr lang="en-US" sz="2333" dirty="0">
                <a:solidFill>
                  <a:srgbClr val="23344D"/>
                </a:solidFill>
                <a:latin typeface="Poppins"/>
                <a:ea typeface="Poppins"/>
                <a:cs typeface="Poppins"/>
                <a:sym typeface="Poppins"/>
              </a:endParaRPr>
            </a:p>
          </p:txBody>
        </p:sp>
      </p:grpSp>
      <p:grpSp>
        <p:nvGrpSpPr>
          <p:cNvPr id="8" name="Group 8">
            <a:extLst>
              <a:ext uri="{FF2B5EF4-FFF2-40B4-BE49-F238E27FC236}">
                <a16:creationId xmlns:a16="http://schemas.microsoft.com/office/drawing/2014/main" id="{318040B3-1D4E-8629-BF66-B91044B00393}"/>
              </a:ext>
            </a:extLst>
          </p:cNvPr>
          <p:cNvGrpSpPr>
            <a:grpSpLocks noChangeAspect="1"/>
          </p:cNvGrpSpPr>
          <p:nvPr/>
        </p:nvGrpSpPr>
        <p:grpSpPr>
          <a:xfrm>
            <a:off x="4856123" y="-1418172"/>
            <a:ext cx="2479754" cy="2479754"/>
            <a:chOff x="0" y="0"/>
            <a:chExt cx="1708150" cy="1708150"/>
          </a:xfrm>
        </p:grpSpPr>
        <p:sp>
          <p:nvSpPr>
            <p:cNvPr id="9" name="Freeform 9">
              <a:extLst>
                <a:ext uri="{FF2B5EF4-FFF2-40B4-BE49-F238E27FC236}">
                  <a16:creationId xmlns:a16="http://schemas.microsoft.com/office/drawing/2014/main" id="{64A6D82A-C570-FB3B-2908-4CA297189A1F}"/>
                </a:ext>
              </a:extLst>
            </p:cNvPr>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E4899"/>
            </a:solidFill>
          </p:spPr>
          <p:txBody>
            <a:bodyPr/>
            <a:lstStyle/>
            <a:p>
              <a:endParaRPr lang="en-GB" sz="1200"/>
            </a:p>
          </p:txBody>
        </p:sp>
      </p:grpSp>
      <p:sp>
        <p:nvSpPr>
          <p:cNvPr id="11" name="TextBox 10">
            <a:extLst>
              <a:ext uri="{FF2B5EF4-FFF2-40B4-BE49-F238E27FC236}">
                <a16:creationId xmlns:a16="http://schemas.microsoft.com/office/drawing/2014/main" id="{DC2028B5-A592-3965-7E73-382830EF7F6D}"/>
              </a:ext>
            </a:extLst>
          </p:cNvPr>
          <p:cNvSpPr txBox="1"/>
          <p:nvPr/>
        </p:nvSpPr>
        <p:spPr>
          <a:xfrm>
            <a:off x="1000540" y="816884"/>
            <a:ext cx="7308573" cy="1477328"/>
          </a:xfrm>
          <a:prstGeom prst="rect">
            <a:avLst/>
          </a:prstGeom>
          <a:noFill/>
        </p:spPr>
        <p:txBody>
          <a:bodyPr wrap="square">
            <a:spAutoFit/>
          </a:bodyPr>
          <a:lstStyle/>
          <a:p>
            <a:endParaRPr lang="en-GB" kern="0" dirty="0">
              <a:latin typeface="Arial" panose="020B0604020202020204" pitchFamily="34" charset="0"/>
              <a:ea typeface="Times New Roman" panose="02020603050405020304" pitchFamily="18" charset="0"/>
              <a:cs typeface="Times New Roman" panose="02020603050405020304" pitchFamily="18" charset="0"/>
            </a:endParaRPr>
          </a:p>
          <a:p>
            <a:endParaRPr lang="en-GB" sz="900" kern="0" dirty="0">
              <a:latin typeface="Arial" panose="020B0604020202020204" pitchFamily="34" charset="0"/>
              <a:ea typeface="Aptos" panose="020B0004020202020204" pitchFamily="34" charset="0"/>
              <a:cs typeface="Times New Roman" panose="02020603050405020304" pitchFamily="18" charset="0"/>
            </a:endParaRPr>
          </a:p>
          <a:p>
            <a:endParaRPr lang="en-GB" sz="900" kern="0" dirty="0">
              <a:effectLst/>
              <a:latin typeface="Arial" panose="020B0604020202020204" pitchFamily="34" charset="0"/>
              <a:ea typeface="Aptos" panose="020B0004020202020204" pitchFamily="34" charset="0"/>
              <a:cs typeface="Times New Roman" panose="02020603050405020304" pitchFamily="18" charset="0"/>
            </a:endParaRPr>
          </a:p>
          <a:p>
            <a:endParaRPr lang="en-GB" sz="900" kern="0" dirty="0">
              <a:latin typeface="Arial" panose="020B0604020202020204" pitchFamily="34" charset="0"/>
              <a:ea typeface="Aptos" panose="020B0004020202020204" pitchFamily="34" charset="0"/>
              <a:cs typeface="Times New Roman" panose="02020603050405020304" pitchFamily="18" charset="0"/>
            </a:endParaRPr>
          </a:p>
          <a:p>
            <a:endParaRPr lang="en-GB" sz="900" kern="0" dirty="0">
              <a:effectLst/>
              <a:latin typeface="Arial" panose="020B0604020202020204" pitchFamily="34" charset="0"/>
              <a:ea typeface="Aptos" panose="020B0004020202020204" pitchFamily="34" charset="0"/>
              <a:cs typeface="Times New Roman" panose="02020603050405020304" pitchFamily="18" charset="0"/>
            </a:endParaRPr>
          </a:p>
          <a:p>
            <a:endParaRPr lang="en-GB" sz="900" kern="0" dirty="0">
              <a:latin typeface="Arial" panose="020B0604020202020204" pitchFamily="34" charset="0"/>
              <a:ea typeface="Aptos" panose="020B0004020202020204" pitchFamily="34" charset="0"/>
              <a:cs typeface="Times New Roman" panose="02020603050405020304" pitchFamily="18" charset="0"/>
            </a:endParaRPr>
          </a:p>
          <a:p>
            <a:br>
              <a:rPr lang="en-GB" sz="900" kern="100" dirty="0">
                <a:effectLst/>
                <a:latin typeface="Aptos" panose="020B0004020202020204" pitchFamily="34" charset="0"/>
                <a:ea typeface="Aptos" panose="020B0004020202020204" pitchFamily="34" charset="0"/>
                <a:cs typeface="Times New Roman" panose="02020603050405020304" pitchFamily="18" charset="0"/>
              </a:rPr>
            </a:br>
            <a:endParaRPr lang="en-GB" dirty="0"/>
          </a:p>
        </p:txBody>
      </p:sp>
      <p:sp>
        <p:nvSpPr>
          <p:cNvPr id="12" name="TextBox 11">
            <a:extLst>
              <a:ext uri="{FF2B5EF4-FFF2-40B4-BE49-F238E27FC236}">
                <a16:creationId xmlns:a16="http://schemas.microsoft.com/office/drawing/2014/main" id="{ABB30FC2-1203-C8B6-62BE-8775866707C5}"/>
              </a:ext>
            </a:extLst>
          </p:cNvPr>
          <p:cNvSpPr txBox="1"/>
          <p:nvPr/>
        </p:nvSpPr>
        <p:spPr>
          <a:xfrm>
            <a:off x="1113100" y="1324695"/>
            <a:ext cx="8030900" cy="1770293"/>
          </a:xfrm>
          <a:prstGeom prst="rect">
            <a:avLst/>
          </a:prstGeom>
          <a:noFill/>
        </p:spPr>
        <p:txBody>
          <a:bodyPr wrap="square">
            <a:spAutoFit/>
          </a:bodyPr>
          <a:lstStyle/>
          <a:p>
            <a:pPr marL="285750" indent="-285750" fontAlgn="base">
              <a:lnSpc>
                <a:spcPct val="115000"/>
              </a:lnSpc>
              <a:spcAft>
                <a:spcPts val="800"/>
              </a:spcAft>
              <a:buFont typeface="Arial" panose="020B0604020202020204" pitchFamily="34" charset="0"/>
              <a:buChar char="•"/>
            </a:pPr>
            <a:r>
              <a:rPr lang="en-GB" sz="2400" kern="0" dirty="0">
                <a:effectLst/>
                <a:ea typeface="Times New Roman" panose="02020603050405020304" pitchFamily="18" charset="0"/>
                <a:cs typeface="Times New Roman" panose="02020603050405020304" pitchFamily="18" charset="0"/>
              </a:rPr>
              <a:t>Many applications provide only unsubstantiated or anecdotal information about their work, some provide no outcomes information, and others only case studies without any data to back up their claims about impact.</a:t>
            </a:r>
            <a:endParaRPr lang="en-GB" sz="24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48945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3491566" y="5632269"/>
            <a:ext cx="5208869" cy="2694340"/>
            <a:chOff x="0" y="0"/>
            <a:chExt cx="2354580" cy="1217930"/>
          </a:xfrm>
        </p:grpSpPr>
        <p:sp>
          <p:nvSpPr>
            <p:cNvPr id="3" name="Freeform 3"/>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ED6B06"/>
            </a:solidFill>
          </p:spPr>
          <p:txBody>
            <a:bodyPr/>
            <a:lstStyle/>
            <a:p>
              <a:endParaRPr lang="en-GB" sz="1200"/>
            </a:p>
          </p:txBody>
        </p:sp>
      </p:grpSp>
      <p:grpSp>
        <p:nvGrpSpPr>
          <p:cNvPr id="8" name="Group 8"/>
          <p:cNvGrpSpPr>
            <a:grpSpLocks noChangeAspect="1"/>
          </p:cNvGrpSpPr>
          <p:nvPr/>
        </p:nvGrpSpPr>
        <p:grpSpPr>
          <a:xfrm>
            <a:off x="4856123" y="-1418172"/>
            <a:ext cx="2479754" cy="2479754"/>
            <a:chOff x="0" y="0"/>
            <a:chExt cx="1708150" cy="1708150"/>
          </a:xfrm>
        </p:grpSpPr>
        <p:sp>
          <p:nvSpPr>
            <p:cNvPr id="9" name="Freeform 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E4899"/>
            </a:solidFill>
          </p:spPr>
          <p:txBody>
            <a:bodyPr/>
            <a:lstStyle/>
            <a:p>
              <a:endParaRPr lang="en-GB" sz="1200"/>
            </a:p>
          </p:txBody>
        </p:sp>
      </p:grpSp>
      <p:sp>
        <p:nvSpPr>
          <p:cNvPr id="11" name="TextBox 10">
            <a:extLst>
              <a:ext uri="{FF2B5EF4-FFF2-40B4-BE49-F238E27FC236}">
                <a16:creationId xmlns:a16="http://schemas.microsoft.com/office/drawing/2014/main" id="{561D89F7-5F5F-4743-2F65-F8F1229AD0D3}"/>
              </a:ext>
            </a:extLst>
          </p:cNvPr>
          <p:cNvSpPr txBox="1"/>
          <p:nvPr/>
        </p:nvSpPr>
        <p:spPr>
          <a:xfrm>
            <a:off x="3225990" y="1485163"/>
            <a:ext cx="6097136" cy="3877985"/>
          </a:xfrm>
          <a:prstGeom prst="rect">
            <a:avLst/>
          </a:prstGeom>
          <a:noFill/>
        </p:spPr>
        <p:txBody>
          <a:bodyPr wrap="square">
            <a:spAutoFit/>
          </a:bodyPr>
          <a:lstStyle/>
          <a:p>
            <a:pPr marL="0" indent="0" algn="ctr">
              <a:buNone/>
            </a:pPr>
            <a:r>
              <a:rPr lang="en-GB" sz="4000" b="1" u="sng" dirty="0"/>
              <a:t>Check the eligibility criteria</a:t>
            </a:r>
            <a:endParaRPr lang="en-GB" sz="3600" b="1" u="sng" dirty="0"/>
          </a:p>
          <a:p>
            <a:pPr marL="0" indent="0" algn="ctr">
              <a:buNone/>
            </a:pPr>
            <a:endParaRPr lang="en-GB" sz="3600" dirty="0"/>
          </a:p>
          <a:p>
            <a:pPr algn="ctr"/>
            <a:r>
              <a:rPr lang="en-GB" sz="2800" dirty="0"/>
              <a:t>“If only they had read our eligibility criteria, they would clearly see we don't fund that" </a:t>
            </a:r>
          </a:p>
          <a:p>
            <a:pPr marL="0" indent="0" algn="ctr">
              <a:buNone/>
            </a:pPr>
            <a:endParaRPr lang="en-GB" sz="2800" dirty="0"/>
          </a:p>
          <a:p>
            <a:pPr marL="0" indent="0">
              <a:buNone/>
            </a:pP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836835" y="1067499"/>
            <a:ext cx="4422664" cy="2287667"/>
            <a:chOff x="0" y="0"/>
            <a:chExt cx="2354580" cy="1217930"/>
          </a:xfrm>
        </p:grpSpPr>
        <p:sp>
          <p:nvSpPr>
            <p:cNvPr id="3" name="Freeform 3"/>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46A3B7"/>
            </a:solidFill>
          </p:spPr>
          <p:txBody>
            <a:bodyPr/>
            <a:lstStyle/>
            <a:p>
              <a:endParaRPr lang="en-GB" sz="1200"/>
            </a:p>
          </p:txBody>
        </p:sp>
      </p:grpSp>
      <p:grpSp>
        <p:nvGrpSpPr>
          <p:cNvPr id="4" name="Group 4"/>
          <p:cNvGrpSpPr/>
          <p:nvPr/>
        </p:nvGrpSpPr>
        <p:grpSpPr>
          <a:xfrm rot="5400000">
            <a:off x="6549168" y="3502835"/>
            <a:ext cx="4422664" cy="2287667"/>
            <a:chOff x="0" y="0"/>
            <a:chExt cx="2354580" cy="1217930"/>
          </a:xfrm>
        </p:grpSpPr>
        <p:sp>
          <p:nvSpPr>
            <p:cNvPr id="5" name="Freeform 5"/>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9BD8D7"/>
            </a:solidFill>
          </p:spPr>
          <p:txBody>
            <a:bodyPr/>
            <a:lstStyle/>
            <a:p>
              <a:endParaRPr lang="en-GB" sz="1200"/>
            </a:p>
          </p:txBody>
        </p:sp>
      </p:grpSp>
      <p:grpSp>
        <p:nvGrpSpPr>
          <p:cNvPr id="6" name="Group 6"/>
          <p:cNvGrpSpPr/>
          <p:nvPr/>
        </p:nvGrpSpPr>
        <p:grpSpPr>
          <a:xfrm>
            <a:off x="6681631" y="419557"/>
            <a:ext cx="1712963" cy="171296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7338"/>
            </a:solidFill>
          </p:spPr>
          <p:txBody>
            <a:bodyPr/>
            <a:lstStyle/>
            <a:p>
              <a:endParaRPr lang="en-GB" sz="1200"/>
            </a:p>
          </p:txBody>
        </p:sp>
      </p:grpSp>
      <p:grpSp>
        <p:nvGrpSpPr>
          <p:cNvPr id="8" name="Group 8"/>
          <p:cNvGrpSpPr/>
          <p:nvPr/>
        </p:nvGrpSpPr>
        <p:grpSpPr>
          <a:xfrm>
            <a:off x="1148763" y="1782402"/>
            <a:ext cx="4927552" cy="3039560"/>
            <a:chOff x="0" y="0"/>
            <a:chExt cx="9855104" cy="6079120"/>
          </a:xfrm>
        </p:grpSpPr>
        <p:sp>
          <p:nvSpPr>
            <p:cNvPr id="9" name="TextBox 9"/>
            <p:cNvSpPr txBox="1"/>
            <p:nvPr/>
          </p:nvSpPr>
          <p:spPr>
            <a:xfrm>
              <a:off x="0" y="0"/>
              <a:ext cx="9658606" cy="1667124"/>
            </a:xfrm>
            <a:prstGeom prst="rect">
              <a:avLst/>
            </a:prstGeom>
          </p:spPr>
          <p:txBody>
            <a:bodyPr lIns="0" tIns="0" rIns="0" bIns="0" rtlCol="0" anchor="t">
              <a:spAutoFit/>
            </a:bodyPr>
            <a:lstStyle/>
            <a:p>
              <a:pPr>
                <a:lnSpc>
                  <a:spcPts val="6454"/>
                </a:lnSpc>
              </a:pPr>
              <a:endParaRPr lang="en-US" sz="5866" b="1" dirty="0">
                <a:solidFill>
                  <a:srgbClr val="23344D"/>
                </a:solidFill>
                <a:latin typeface="Poppins Heavy"/>
                <a:ea typeface="Poppins Heavy"/>
                <a:cs typeface="Poppins Heavy"/>
                <a:sym typeface="Poppins Heavy"/>
              </a:endParaRPr>
            </a:p>
          </p:txBody>
        </p:sp>
        <p:sp>
          <p:nvSpPr>
            <p:cNvPr id="10" name="TextBox 10"/>
            <p:cNvSpPr txBox="1"/>
            <p:nvPr/>
          </p:nvSpPr>
          <p:spPr>
            <a:xfrm>
              <a:off x="0" y="4159462"/>
              <a:ext cx="9855104" cy="717376"/>
            </a:xfrm>
            <a:prstGeom prst="rect">
              <a:avLst/>
            </a:prstGeom>
          </p:spPr>
          <p:txBody>
            <a:bodyPr lIns="0" tIns="0" rIns="0" bIns="0" rtlCol="0" anchor="t">
              <a:spAutoFit/>
            </a:bodyPr>
            <a:lstStyle/>
            <a:p>
              <a:pPr>
                <a:lnSpc>
                  <a:spcPts val="2952"/>
                </a:lnSpc>
              </a:pPr>
              <a:endParaRPr lang="en-US" sz="2400" b="1" dirty="0">
                <a:solidFill>
                  <a:srgbClr val="FF7338"/>
                </a:solidFill>
                <a:latin typeface="Poppins Ultra-Bold"/>
                <a:ea typeface="Poppins Ultra-Bold"/>
                <a:cs typeface="Poppins Ultra-Bold"/>
                <a:sym typeface="Poppins Ultra-Bold"/>
              </a:endParaRPr>
            </a:p>
          </p:txBody>
        </p:sp>
        <p:sp>
          <p:nvSpPr>
            <p:cNvPr id="11" name="TextBox 11"/>
            <p:cNvSpPr txBox="1"/>
            <p:nvPr/>
          </p:nvSpPr>
          <p:spPr>
            <a:xfrm>
              <a:off x="0" y="5593986"/>
              <a:ext cx="8976856" cy="485134"/>
            </a:xfrm>
            <a:prstGeom prst="rect">
              <a:avLst/>
            </a:prstGeom>
          </p:spPr>
          <p:txBody>
            <a:bodyPr lIns="0" tIns="0" rIns="0" bIns="0" rtlCol="0" anchor="t">
              <a:spAutoFit/>
            </a:bodyPr>
            <a:lstStyle/>
            <a:p>
              <a:pPr>
                <a:lnSpc>
                  <a:spcPts val="2001"/>
                </a:lnSpc>
              </a:pPr>
              <a:endParaRPr lang="en-US" sz="1399" dirty="0">
                <a:solidFill>
                  <a:srgbClr val="23344D"/>
                </a:solidFill>
                <a:latin typeface="Poppins"/>
                <a:ea typeface="Poppins"/>
                <a:cs typeface="Poppins"/>
                <a:sym typeface="Poppins"/>
              </a:endParaRPr>
            </a:p>
          </p:txBody>
        </p:sp>
      </p:grpSp>
      <p:sp>
        <p:nvSpPr>
          <p:cNvPr id="13" name="TextBox 12">
            <a:extLst>
              <a:ext uri="{FF2B5EF4-FFF2-40B4-BE49-F238E27FC236}">
                <a16:creationId xmlns:a16="http://schemas.microsoft.com/office/drawing/2014/main" id="{CA3CB901-D90D-1E85-1A69-3E4C087C74FC}"/>
              </a:ext>
            </a:extLst>
          </p:cNvPr>
          <p:cNvSpPr txBox="1"/>
          <p:nvPr/>
        </p:nvSpPr>
        <p:spPr>
          <a:xfrm>
            <a:off x="198783" y="523461"/>
            <a:ext cx="8945217" cy="7843173"/>
          </a:xfrm>
          <a:prstGeom prst="rect">
            <a:avLst/>
          </a:prstGeom>
          <a:noFill/>
        </p:spPr>
        <p:txBody>
          <a:bodyPr wrap="square">
            <a:spAutoFit/>
          </a:bodyPr>
          <a:lstStyle/>
          <a:p>
            <a:r>
              <a:rPr lang="en-GB" sz="3600" b="1" u="sng" kern="100" dirty="0">
                <a:ea typeface="Aptos" panose="020B0004020202020204" pitchFamily="34" charset="0"/>
                <a:cs typeface="Times New Roman" panose="02020603050405020304" pitchFamily="18" charset="0"/>
              </a:rPr>
              <a:t>Have a </a:t>
            </a:r>
            <a:r>
              <a:rPr lang="en-GB" sz="3600" b="1" u="sng" kern="100" dirty="0">
                <a:effectLst/>
                <a:ea typeface="Aptos" panose="020B0004020202020204" pitchFamily="34" charset="0"/>
                <a:cs typeface="Times New Roman" panose="02020603050405020304" pitchFamily="18" charset="0"/>
              </a:rPr>
              <a:t>Clear Project Budget</a:t>
            </a:r>
          </a:p>
          <a:p>
            <a:endParaRPr lang="en-GB" kern="100" dirty="0">
              <a:ea typeface="Aptos" panose="020B0004020202020204" pitchFamily="34" charset="0"/>
              <a:cs typeface="Times New Roman" panose="02020603050405020304" pitchFamily="18" charset="0"/>
            </a:endParaRPr>
          </a:p>
          <a:p>
            <a:r>
              <a:rPr lang="en-GB" sz="2400" kern="100" dirty="0">
                <a:ea typeface="Aptos" panose="020B0004020202020204" pitchFamily="34" charset="0"/>
                <a:cs typeface="Times New Roman" panose="02020603050405020304" pitchFamily="18" charset="0"/>
              </a:rPr>
              <a:t>(don’t ask </a:t>
            </a:r>
            <a:r>
              <a:rPr lang="en-GB" sz="2400" kern="100" dirty="0">
                <a:effectLst/>
                <a:ea typeface="Aptos" panose="020B0004020202020204" pitchFamily="34" charset="0"/>
                <a:cs typeface="Times New Roman" panose="02020603050405020304" pitchFamily="18" charset="0"/>
              </a:rPr>
              <a:t>for too much money or not enough)</a:t>
            </a:r>
          </a:p>
          <a:p>
            <a:pPr marL="171450" indent="-171450">
              <a:buFont typeface="Arial" panose="020B0604020202020204" pitchFamily="34" charset="0"/>
              <a:buChar char="•"/>
            </a:pPr>
            <a:endParaRPr lang="en-GB" sz="2400" kern="100" dirty="0">
              <a:ea typeface="Aptos" panose="020B0004020202020204" pitchFamily="34" charset="0"/>
              <a:cs typeface="Times New Roman" panose="02020603050405020304" pitchFamily="18" charset="0"/>
            </a:endParaRPr>
          </a:p>
          <a:p>
            <a:pPr marL="171450" indent="-171450">
              <a:lnSpc>
                <a:spcPct val="115000"/>
              </a:lnSpc>
              <a:spcAft>
                <a:spcPts val="800"/>
              </a:spcAft>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Some applicants ask for less money than they need in the mistaken belief that this will increase their chances of success. It's an assumption that's not correct - be clear about the amount you need.</a:t>
            </a:r>
          </a:p>
          <a:p>
            <a:pPr marL="171450" indent="-171450">
              <a:lnSpc>
                <a:spcPct val="115000"/>
              </a:lnSpc>
              <a:spcAft>
                <a:spcPts val="800"/>
              </a:spcAft>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Detail the funding already secured for the project</a:t>
            </a:r>
          </a:p>
          <a:p>
            <a:pPr marL="171450" indent="-171450">
              <a:lnSpc>
                <a:spcPct val="115000"/>
              </a:lnSpc>
              <a:spcAft>
                <a:spcPts val="800"/>
              </a:spcAft>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Detail other applications you have made but are not yet determined - who else you have applied to and for how much?</a:t>
            </a:r>
          </a:p>
          <a:p>
            <a:pPr marL="171450" indent="-171450">
              <a:lnSpc>
                <a:spcPct val="115000"/>
              </a:lnSpc>
              <a:spcAft>
                <a:spcPts val="800"/>
              </a:spcAft>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Do you have a contingency plan – what will you do if you do not get all the money you want, could you scale down, or indeed scale up the project if you get more than you need.</a:t>
            </a:r>
          </a:p>
          <a:p>
            <a:endParaRPr lang="en-GB" sz="9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GB" sz="900" kern="100" dirty="0">
              <a:latin typeface="Arial" panose="020B0604020202020204" pitchFamily="34" charset="0"/>
              <a:ea typeface="Aptos" panose="020B0004020202020204" pitchFamily="34" charset="0"/>
              <a:cs typeface="Times New Roman" panose="02020603050405020304" pitchFamily="18" charset="0"/>
            </a:endParaRPr>
          </a:p>
          <a:p>
            <a:endParaRPr lang="en-GB" sz="9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GB" sz="900" kern="100" dirty="0">
              <a:latin typeface="Arial" panose="020B0604020202020204" pitchFamily="34" charset="0"/>
              <a:ea typeface="Aptos" panose="020B0004020202020204" pitchFamily="34" charset="0"/>
              <a:cs typeface="Times New Roman" panose="02020603050405020304" pitchFamily="18" charset="0"/>
            </a:endParaRPr>
          </a:p>
          <a:p>
            <a:endParaRPr lang="en-GB" sz="9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GB" sz="900" kern="100" dirty="0">
              <a:latin typeface="Arial" panose="020B0604020202020204" pitchFamily="34" charset="0"/>
              <a:ea typeface="Aptos" panose="020B0004020202020204" pitchFamily="34" charset="0"/>
              <a:cs typeface="Times New Roman" panose="02020603050405020304" pitchFamily="18" charset="0"/>
            </a:endParaRPr>
          </a:p>
          <a:p>
            <a:endParaRPr lang="en-GB" sz="9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GB" sz="900" kern="100" dirty="0">
              <a:latin typeface="Arial" panose="020B0604020202020204" pitchFamily="34" charset="0"/>
              <a:ea typeface="Aptos" panose="020B0004020202020204" pitchFamily="34" charset="0"/>
              <a:cs typeface="Times New Roman" panose="02020603050405020304" pitchFamily="18" charset="0"/>
            </a:endParaRPr>
          </a:p>
          <a:p>
            <a:br>
              <a:rPr lang="en-GB" sz="900" kern="100" dirty="0">
                <a:effectLst/>
                <a:latin typeface="Aptos" panose="020B0004020202020204" pitchFamily="34" charset="0"/>
                <a:ea typeface="Aptos" panose="020B0004020202020204" pitchFamily="34" charset="0"/>
                <a:cs typeface="Times New Roman" panose="02020603050405020304" pitchFamily="18" charset="0"/>
              </a:rPr>
            </a:b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DB5-9347-C017-D538-702DA5A108B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DD583BF-FC0C-AA70-A65B-35E6DF41787F}"/>
              </a:ext>
            </a:extLst>
          </p:cNvPr>
          <p:cNvGrpSpPr/>
          <p:nvPr/>
        </p:nvGrpSpPr>
        <p:grpSpPr>
          <a:xfrm rot="-5400000">
            <a:off x="8836835" y="1067499"/>
            <a:ext cx="4422664" cy="2287667"/>
            <a:chOff x="0" y="0"/>
            <a:chExt cx="2354580" cy="1217930"/>
          </a:xfrm>
        </p:grpSpPr>
        <p:sp>
          <p:nvSpPr>
            <p:cNvPr id="3" name="Freeform 3">
              <a:extLst>
                <a:ext uri="{FF2B5EF4-FFF2-40B4-BE49-F238E27FC236}">
                  <a16:creationId xmlns:a16="http://schemas.microsoft.com/office/drawing/2014/main" id="{AAFDB080-D373-CD3F-09F9-226A971FC4C7}"/>
                </a:ext>
              </a:extLst>
            </p:cNvPr>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46A3B7"/>
            </a:solidFill>
          </p:spPr>
          <p:txBody>
            <a:bodyPr/>
            <a:lstStyle/>
            <a:p>
              <a:endParaRPr lang="en-GB" sz="1200"/>
            </a:p>
          </p:txBody>
        </p:sp>
      </p:grpSp>
      <p:grpSp>
        <p:nvGrpSpPr>
          <p:cNvPr id="4" name="Group 4">
            <a:extLst>
              <a:ext uri="{FF2B5EF4-FFF2-40B4-BE49-F238E27FC236}">
                <a16:creationId xmlns:a16="http://schemas.microsoft.com/office/drawing/2014/main" id="{0B1E4D46-9CAA-587B-02CC-FE1E2ABFF4A6}"/>
              </a:ext>
            </a:extLst>
          </p:cNvPr>
          <p:cNvGrpSpPr/>
          <p:nvPr/>
        </p:nvGrpSpPr>
        <p:grpSpPr>
          <a:xfrm rot="5400000">
            <a:off x="6549168" y="3502835"/>
            <a:ext cx="4422664" cy="2287667"/>
            <a:chOff x="0" y="0"/>
            <a:chExt cx="2354580" cy="1217930"/>
          </a:xfrm>
        </p:grpSpPr>
        <p:sp>
          <p:nvSpPr>
            <p:cNvPr id="5" name="Freeform 5">
              <a:extLst>
                <a:ext uri="{FF2B5EF4-FFF2-40B4-BE49-F238E27FC236}">
                  <a16:creationId xmlns:a16="http://schemas.microsoft.com/office/drawing/2014/main" id="{7E483C5B-B248-2D0F-AF36-5E719D7356E4}"/>
                </a:ext>
              </a:extLst>
            </p:cNvPr>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9BD8D7"/>
            </a:solidFill>
          </p:spPr>
          <p:txBody>
            <a:bodyPr/>
            <a:lstStyle/>
            <a:p>
              <a:endParaRPr lang="en-GB" sz="1200"/>
            </a:p>
          </p:txBody>
        </p:sp>
      </p:grpSp>
      <p:grpSp>
        <p:nvGrpSpPr>
          <p:cNvPr id="6" name="Group 6">
            <a:extLst>
              <a:ext uri="{FF2B5EF4-FFF2-40B4-BE49-F238E27FC236}">
                <a16:creationId xmlns:a16="http://schemas.microsoft.com/office/drawing/2014/main" id="{2BCF1904-96E4-778A-69AE-F1C306B03F72}"/>
              </a:ext>
            </a:extLst>
          </p:cNvPr>
          <p:cNvGrpSpPr/>
          <p:nvPr/>
        </p:nvGrpSpPr>
        <p:grpSpPr>
          <a:xfrm>
            <a:off x="6681631" y="419557"/>
            <a:ext cx="1712963" cy="1712963"/>
            <a:chOff x="0" y="0"/>
            <a:chExt cx="6350000" cy="6350000"/>
          </a:xfrm>
        </p:grpSpPr>
        <p:sp>
          <p:nvSpPr>
            <p:cNvPr id="7" name="Freeform 7">
              <a:extLst>
                <a:ext uri="{FF2B5EF4-FFF2-40B4-BE49-F238E27FC236}">
                  <a16:creationId xmlns:a16="http://schemas.microsoft.com/office/drawing/2014/main" id="{8707DF5B-4EA4-AE69-F31B-1DCC62275CB2}"/>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7338"/>
            </a:solidFill>
          </p:spPr>
          <p:txBody>
            <a:bodyPr/>
            <a:lstStyle/>
            <a:p>
              <a:endParaRPr lang="en-GB" sz="1200"/>
            </a:p>
          </p:txBody>
        </p:sp>
      </p:grpSp>
      <p:grpSp>
        <p:nvGrpSpPr>
          <p:cNvPr id="8" name="Group 8">
            <a:extLst>
              <a:ext uri="{FF2B5EF4-FFF2-40B4-BE49-F238E27FC236}">
                <a16:creationId xmlns:a16="http://schemas.microsoft.com/office/drawing/2014/main" id="{74BD9526-D6AC-7946-0288-F080D19313E6}"/>
              </a:ext>
            </a:extLst>
          </p:cNvPr>
          <p:cNvGrpSpPr/>
          <p:nvPr/>
        </p:nvGrpSpPr>
        <p:grpSpPr>
          <a:xfrm>
            <a:off x="1148763" y="1782402"/>
            <a:ext cx="4927552" cy="3039560"/>
            <a:chOff x="0" y="0"/>
            <a:chExt cx="9855104" cy="6079120"/>
          </a:xfrm>
        </p:grpSpPr>
        <p:sp>
          <p:nvSpPr>
            <p:cNvPr id="9" name="TextBox 9">
              <a:extLst>
                <a:ext uri="{FF2B5EF4-FFF2-40B4-BE49-F238E27FC236}">
                  <a16:creationId xmlns:a16="http://schemas.microsoft.com/office/drawing/2014/main" id="{61F76448-C4B2-12FD-3847-2C5F00DA0D8F}"/>
                </a:ext>
              </a:extLst>
            </p:cNvPr>
            <p:cNvSpPr txBox="1"/>
            <p:nvPr/>
          </p:nvSpPr>
          <p:spPr>
            <a:xfrm>
              <a:off x="0" y="0"/>
              <a:ext cx="9658606" cy="1667124"/>
            </a:xfrm>
            <a:prstGeom prst="rect">
              <a:avLst/>
            </a:prstGeom>
          </p:spPr>
          <p:txBody>
            <a:bodyPr lIns="0" tIns="0" rIns="0" bIns="0" rtlCol="0" anchor="t">
              <a:spAutoFit/>
            </a:bodyPr>
            <a:lstStyle/>
            <a:p>
              <a:pPr>
                <a:lnSpc>
                  <a:spcPts val="6454"/>
                </a:lnSpc>
              </a:pPr>
              <a:endParaRPr lang="en-US" sz="5866" b="1" dirty="0">
                <a:solidFill>
                  <a:srgbClr val="23344D"/>
                </a:solidFill>
                <a:latin typeface="Poppins Heavy"/>
                <a:ea typeface="Poppins Heavy"/>
                <a:cs typeface="Poppins Heavy"/>
                <a:sym typeface="Poppins Heavy"/>
              </a:endParaRPr>
            </a:p>
          </p:txBody>
        </p:sp>
        <p:sp>
          <p:nvSpPr>
            <p:cNvPr id="10" name="TextBox 10">
              <a:extLst>
                <a:ext uri="{FF2B5EF4-FFF2-40B4-BE49-F238E27FC236}">
                  <a16:creationId xmlns:a16="http://schemas.microsoft.com/office/drawing/2014/main" id="{0702079F-ECF2-6963-7F0D-5C03F3EB9D10}"/>
                </a:ext>
              </a:extLst>
            </p:cNvPr>
            <p:cNvSpPr txBox="1"/>
            <p:nvPr/>
          </p:nvSpPr>
          <p:spPr>
            <a:xfrm>
              <a:off x="0" y="4159462"/>
              <a:ext cx="9855104" cy="717376"/>
            </a:xfrm>
            <a:prstGeom prst="rect">
              <a:avLst/>
            </a:prstGeom>
          </p:spPr>
          <p:txBody>
            <a:bodyPr lIns="0" tIns="0" rIns="0" bIns="0" rtlCol="0" anchor="t">
              <a:spAutoFit/>
            </a:bodyPr>
            <a:lstStyle/>
            <a:p>
              <a:pPr>
                <a:lnSpc>
                  <a:spcPts val="2952"/>
                </a:lnSpc>
              </a:pPr>
              <a:endParaRPr lang="en-US" sz="2400" b="1" dirty="0">
                <a:solidFill>
                  <a:srgbClr val="FF7338"/>
                </a:solidFill>
                <a:latin typeface="Poppins Ultra-Bold"/>
                <a:ea typeface="Poppins Ultra-Bold"/>
                <a:cs typeface="Poppins Ultra-Bold"/>
                <a:sym typeface="Poppins Ultra-Bold"/>
              </a:endParaRPr>
            </a:p>
          </p:txBody>
        </p:sp>
        <p:sp>
          <p:nvSpPr>
            <p:cNvPr id="11" name="TextBox 11">
              <a:extLst>
                <a:ext uri="{FF2B5EF4-FFF2-40B4-BE49-F238E27FC236}">
                  <a16:creationId xmlns:a16="http://schemas.microsoft.com/office/drawing/2014/main" id="{62786C55-9BDF-1529-59BC-D8609B9734F0}"/>
                </a:ext>
              </a:extLst>
            </p:cNvPr>
            <p:cNvSpPr txBox="1"/>
            <p:nvPr/>
          </p:nvSpPr>
          <p:spPr>
            <a:xfrm>
              <a:off x="0" y="5593986"/>
              <a:ext cx="8976856" cy="485134"/>
            </a:xfrm>
            <a:prstGeom prst="rect">
              <a:avLst/>
            </a:prstGeom>
          </p:spPr>
          <p:txBody>
            <a:bodyPr lIns="0" tIns="0" rIns="0" bIns="0" rtlCol="0" anchor="t">
              <a:spAutoFit/>
            </a:bodyPr>
            <a:lstStyle/>
            <a:p>
              <a:pPr>
                <a:lnSpc>
                  <a:spcPts val="2001"/>
                </a:lnSpc>
              </a:pPr>
              <a:endParaRPr lang="en-US" sz="1399" dirty="0">
                <a:solidFill>
                  <a:srgbClr val="23344D"/>
                </a:solidFill>
                <a:latin typeface="Poppins"/>
                <a:ea typeface="Poppins"/>
                <a:cs typeface="Poppins"/>
                <a:sym typeface="Poppins"/>
              </a:endParaRPr>
            </a:p>
          </p:txBody>
        </p:sp>
      </p:grpSp>
      <p:sp>
        <p:nvSpPr>
          <p:cNvPr id="14" name="TextBox 13">
            <a:extLst>
              <a:ext uri="{FF2B5EF4-FFF2-40B4-BE49-F238E27FC236}">
                <a16:creationId xmlns:a16="http://schemas.microsoft.com/office/drawing/2014/main" id="{7B7F7118-8335-5EED-5CA3-4676F07E8CAE}"/>
              </a:ext>
            </a:extLst>
          </p:cNvPr>
          <p:cNvSpPr txBox="1"/>
          <p:nvPr/>
        </p:nvSpPr>
        <p:spPr>
          <a:xfrm>
            <a:off x="245166" y="490330"/>
            <a:ext cx="9276522" cy="4725653"/>
          </a:xfrm>
          <a:prstGeom prst="rect">
            <a:avLst/>
          </a:prstGeom>
          <a:noFill/>
        </p:spPr>
        <p:txBody>
          <a:bodyPr wrap="square">
            <a:spAutoFit/>
          </a:bodyPr>
          <a:lstStyle/>
          <a:p>
            <a:pPr>
              <a:lnSpc>
                <a:spcPct val="115000"/>
              </a:lnSpc>
              <a:spcAft>
                <a:spcPts val="800"/>
              </a:spcAft>
            </a:pPr>
            <a:r>
              <a:rPr lang="en-GB" sz="3600" b="1" u="sng" kern="100" dirty="0">
                <a:effectLst/>
                <a:ea typeface="Aptos" panose="020B0004020202020204" pitchFamily="34" charset="0"/>
                <a:cs typeface="Times New Roman" panose="02020603050405020304" pitchFamily="18" charset="0"/>
              </a:rPr>
              <a:t>Full Cost </a:t>
            </a:r>
            <a:r>
              <a:rPr lang="en-GB" sz="3600" b="1" u="sng" kern="100" dirty="0">
                <a:ea typeface="Aptos" panose="020B0004020202020204" pitchFamily="34" charset="0"/>
                <a:cs typeface="Times New Roman" panose="02020603050405020304" pitchFamily="18" charset="0"/>
              </a:rPr>
              <a:t>R</a:t>
            </a:r>
            <a:r>
              <a:rPr lang="en-GB" sz="3600" b="1" u="sng" kern="100" dirty="0">
                <a:effectLst/>
                <a:ea typeface="Aptos" panose="020B0004020202020204" pitchFamily="34" charset="0"/>
                <a:cs typeface="Times New Roman" panose="02020603050405020304" pitchFamily="18" charset="0"/>
              </a:rPr>
              <a:t>ecovery</a:t>
            </a:r>
          </a:p>
          <a:p>
            <a:pPr marL="285750" indent="-285750">
              <a:lnSpc>
                <a:spcPct val="115000"/>
              </a:lnSpc>
              <a:spcAft>
                <a:spcPts val="800"/>
              </a:spcAft>
              <a:buFont typeface="Arial" panose="020B0604020202020204" pitchFamily="34" charset="0"/>
              <a:buChar char="•"/>
            </a:pPr>
            <a:endParaRPr lang="en-GB" kern="100" dirty="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endParaRPr lang="en-GB" kern="100" dirty="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If you are applying for project funding and want to include core costs clearly identify:</a:t>
            </a:r>
          </a:p>
          <a:p>
            <a:pPr marL="800100" lvl="1" indent="-342900">
              <a:lnSpc>
                <a:spcPct val="115000"/>
              </a:lnSpc>
              <a:buFont typeface="Symbol" panose="05050102010706020507" pitchFamily="18" charset="2"/>
              <a:buChar char=""/>
            </a:pPr>
            <a:r>
              <a:rPr lang="en-GB" sz="2400" u="sng" kern="100" dirty="0">
                <a:effectLst/>
                <a:ea typeface="Aptos" panose="020B0004020202020204" pitchFamily="34" charset="0"/>
                <a:cs typeface="Times New Roman" panose="02020603050405020304" pitchFamily="18" charset="0"/>
              </a:rPr>
              <a:t>Direct costs</a:t>
            </a:r>
            <a:r>
              <a:rPr lang="en-GB" sz="2400" kern="100" dirty="0">
                <a:effectLst/>
                <a:ea typeface="Aptos" panose="020B0004020202020204" pitchFamily="34" charset="0"/>
                <a:cs typeface="Times New Roman" panose="02020603050405020304" pitchFamily="18" charset="0"/>
              </a:rPr>
              <a:t> for the project. </a:t>
            </a:r>
          </a:p>
          <a:p>
            <a:pPr marL="800100" lvl="1" indent="-342900">
              <a:lnSpc>
                <a:spcPct val="115000"/>
              </a:lnSpc>
              <a:spcAft>
                <a:spcPts val="800"/>
              </a:spcAft>
              <a:buFont typeface="Symbol" panose="05050102010706020507" pitchFamily="18" charset="2"/>
              <a:buChar char=""/>
            </a:pPr>
            <a:r>
              <a:rPr lang="en-GB" sz="2400" u="sng" kern="100" dirty="0">
                <a:effectLst/>
                <a:ea typeface="Aptos" panose="020B0004020202020204" pitchFamily="34" charset="0"/>
                <a:cs typeface="Times New Roman" panose="02020603050405020304" pitchFamily="18" charset="0"/>
              </a:rPr>
              <a:t>Indirect costs</a:t>
            </a:r>
            <a:r>
              <a:rPr lang="en-GB" sz="2400" kern="100" dirty="0">
                <a:effectLst/>
                <a:ea typeface="Aptos" panose="020B0004020202020204" pitchFamily="34" charset="0"/>
                <a:cs typeface="Times New Roman" panose="02020603050405020304" pitchFamily="18" charset="0"/>
              </a:rPr>
              <a:t> – show how this is calculated. Is it a straight line % or based on number of staff or a direct calculation of additional costs, e.g. 3 hours of management supervision plus one hour of IT per week etc.</a:t>
            </a:r>
          </a:p>
        </p:txBody>
      </p:sp>
    </p:spTree>
    <p:extLst>
      <p:ext uri="{BB962C8B-B14F-4D97-AF65-F5344CB8AC3E}">
        <p14:creationId xmlns:p14="http://schemas.microsoft.com/office/powerpoint/2010/main" val="1210723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CD1D1-73C4-6CAC-6C6C-3D88ABF923A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91B62DE-C7DE-E8FE-880A-F4879978AA5F}"/>
              </a:ext>
            </a:extLst>
          </p:cNvPr>
          <p:cNvGrpSpPr/>
          <p:nvPr/>
        </p:nvGrpSpPr>
        <p:grpSpPr>
          <a:xfrm>
            <a:off x="892030" y="819884"/>
            <a:ext cx="6016842" cy="1484011"/>
            <a:chOff x="0" y="-76200"/>
            <a:chExt cx="12033684" cy="2968021"/>
          </a:xfrm>
        </p:grpSpPr>
        <p:sp>
          <p:nvSpPr>
            <p:cNvPr id="3" name="TextBox 3">
              <a:extLst>
                <a:ext uri="{FF2B5EF4-FFF2-40B4-BE49-F238E27FC236}">
                  <a16:creationId xmlns:a16="http://schemas.microsoft.com/office/drawing/2014/main" id="{A12EAF15-FCA6-5CB9-1A07-5085A8029318}"/>
                </a:ext>
              </a:extLst>
            </p:cNvPr>
            <p:cNvSpPr txBox="1"/>
            <p:nvPr/>
          </p:nvSpPr>
          <p:spPr>
            <a:xfrm>
              <a:off x="0" y="-76200"/>
              <a:ext cx="12033684" cy="1714315"/>
            </a:xfrm>
            <a:prstGeom prst="rect">
              <a:avLst/>
            </a:prstGeom>
          </p:spPr>
          <p:txBody>
            <a:bodyPr lIns="0" tIns="0" rIns="0" bIns="0" rtlCol="0" anchor="t">
              <a:spAutoFit/>
            </a:bodyPr>
            <a:lstStyle/>
            <a:p>
              <a:pPr>
                <a:lnSpc>
                  <a:spcPts val="6788"/>
                </a:lnSpc>
              </a:pPr>
              <a:endParaRPr lang="en-US" sz="5657" b="1" dirty="0">
                <a:solidFill>
                  <a:srgbClr val="23344D"/>
                </a:solidFill>
                <a:latin typeface="Poppins Bold"/>
                <a:ea typeface="Poppins Bold"/>
                <a:cs typeface="Poppins Bold"/>
                <a:sym typeface="Poppins Bold"/>
              </a:endParaRPr>
            </a:p>
          </p:txBody>
        </p:sp>
        <p:sp>
          <p:nvSpPr>
            <p:cNvPr id="4" name="TextBox 4">
              <a:extLst>
                <a:ext uri="{FF2B5EF4-FFF2-40B4-BE49-F238E27FC236}">
                  <a16:creationId xmlns:a16="http://schemas.microsoft.com/office/drawing/2014/main" id="{EE8A07B2-8ED6-175B-4150-18007C2EBD31}"/>
                </a:ext>
              </a:extLst>
            </p:cNvPr>
            <p:cNvSpPr txBox="1"/>
            <p:nvPr/>
          </p:nvSpPr>
          <p:spPr>
            <a:xfrm>
              <a:off x="0" y="2142513"/>
              <a:ext cx="12033684" cy="749308"/>
            </a:xfrm>
            <a:prstGeom prst="rect">
              <a:avLst/>
            </a:prstGeom>
          </p:spPr>
          <p:txBody>
            <a:bodyPr lIns="0" tIns="0" rIns="0" bIns="0" rtlCol="0" anchor="t">
              <a:spAutoFit/>
            </a:bodyPr>
            <a:lstStyle/>
            <a:p>
              <a:pPr>
                <a:lnSpc>
                  <a:spcPts val="2951"/>
                </a:lnSpc>
              </a:pPr>
              <a:endParaRPr lang="en-US" sz="2399" b="1" spc="-47" dirty="0">
                <a:solidFill>
                  <a:srgbClr val="23344D"/>
                </a:solidFill>
                <a:latin typeface="Poppins Bold"/>
                <a:ea typeface="Poppins Bold"/>
                <a:cs typeface="Poppins Bold"/>
                <a:sym typeface="Poppins Bold"/>
              </a:endParaRPr>
            </a:p>
          </p:txBody>
        </p:sp>
      </p:grpSp>
      <p:grpSp>
        <p:nvGrpSpPr>
          <p:cNvPr id="5" name="Group 5">
            <a:extLst>
              <a:ext uri="{FF2B5EF4-FFF2-40B4-BE49-F238E27FC236}">
                <a16:creationId xmlns:a16="http://schemas.microsoft.com/office/drawing/2014/main" id="{1E55F771-5366-7AE7-5DEE-68BF14D16322}"/>
              </a:ext>
            </a:extLst>
          </p:cNvPr>
          <p:cNvGrpSpPr/>
          <p:nvPr/>
        </p:nvGrpSpPr>
        <p:grpSpPr>
          <a:xfrm>
            <a:off x="892030" y="4682853"/>
            <a:ext cx="2095913" cy="811648"/>
            <a:chOff x="0" y="-57151"/>
            <a:chExt cx="4191827" cy="1623296"/>
          </a:xfrm>
        </p:grpSpPr>
        <p:sp>
          <p:nvSpPr>
            <p:cNvPr id="6" name="TextBox 6">
              <a:extLst>
                <a:ext uri="{FF2B5EF4-FFF2-40B4-BE49-F238E27FC236}">
                  <a16:creationId xmlns:a16="http://schemas.microsoft.com/office/drawing/2014/main" id="{3F2C2A35-0BD5-0B71-E4DB-B54AE71578DB}"/>
                </a:ext>
              </a:extLst>
            </p:cNvPr>
            <p:cNvSpPr txBox="1"/>
            <p:nvPr/>
          </p:nvSpPr>
          <p:spPr>
            <a:xfrm>
              <a:off x="0" y="-57151"/>
              <a:ext cx="4191827" cy="744562"/>
            </a:xfrm>
            <a:prstGeom prst="rect">
              <a:avLst/>
            </a:prstGeom>
          </p:spPr>
          <p:txBody>
            <a:bodyPr lIns="0" tIns="0" rIns="0" bIns="0" rtlCol="0" anchor="t">
              <a:spAutoFit/>
            </a:bodyPr>
            <a:lstStyle/>
            <a:p>
              <a:pPr>
                <a:lnSpc>
                  <a:spcPts val="2986"/>
                </a:lnSpc>
              </a:pPr>
              <a:endParaRPr lang="en-US" sz="2333" b="1" spc="-46" dirty="0">
                <a:solidFill>
                  <a:srgbClr val="FF7338"/>
                </a:solidFill>
                <a:latin typeface="Poppins Bold"/>
                <a:ea typeface="Poppins Bold"/>
                <a:cs typeface="Poppins Bold"/>
                <a:sym typeface="Poppins Bold"/>
              </a:endParaRPr>
            </a:p>
          </p:txBody>
        </p:sp>
        <p:sp>
          <p:nvSpPr>
            <p:cNvPr id="7" name="TextBox 7">
              <a:extLst>
                <a:ext uri="{FF2B5EF4-FFF2-40B4-BE49-F238E27FC236}">
                  <a16:creationId xmlns:a16="http://schemas.microsoft.com/office/drawing/2014/main" id="{A1F23273-E1A4-0337-FF7D-7568570469DB}"/>
                </a:ext>
              </a:extLst>
            </p:cNvPr>
            <p:cNvSpPr txBox="1"/>
            <p:nvPr/>
          </p:nvSpPr>
          <p:spPr>
            <a:xfrm>
              <a:off x="0" y="1081011"/>
              <a:ext cx="4191827" cy="485134"/>
            </a:xfrm>
            <a:prstGeom prst="rect">
              <a:avLst/>
            </a:prstGeom>
          </p:spPr>
          <p:txBody>
            <a:bodyPr lIns="0" tIns="0" rIns="0" bIns="0" rtlCol="0" anchor="t">
              <a:spAutoFit/>
            </a:bodyPr>
            <a:lstStyle/>
            <a:p>
              <a:pPr>
                <a:lnSpc>
                  <a:spcPts val="2001"/>
                </a:lnSpc>
              </a:pPr>
              <a:endParaRPr lang="en-US" sz="1399" dirty="0">
                <a:solidFill>
                  <a:srgbClr val="23344D"/>
                </a:solidFill>
                <a:latin typeface="Poppins"/>
                <a:ea typeface="Poppins"/>
                <a:cs typeface="Poppins"/>
                <a:sym typeface="Poppins"/>
              </a:endParaRPr>
            </a:p>
          </p:txBody>
        </p:sp>
      </p:grpSp>
      <p:grpSp>
        <p:nvGrpSpPr>
          <p:cNvPr id="8" name="Group 8">
            <a:extLst>
              <a:ext uri="{FF2B5EF4-FFF2-40B4-BE49-F238E27FC236}">
                <a16:creationId xmlns:a16="http://schemas.microsoft.com/office/drawing/2014/main" id="{1F0669F8-280A-072A-8BCE-D6A47047ED48}"/>
              </a:ext>
            </a:extLst>
          </p:cNvPr>
          <p:cNvGrpSpPr/>
          <p:nvPr/>
        </p:nvGrpSpPr>
        <p:grpSpPr>
          <a:xfrm>
            <a:off x="3480884" y="4682853"/>
            <a:ext cx="2095913" cy="811648"/>
            <a:chOff x="0" y="-57151"/>
            <a:chExt cx="4191827" cy="1623296"/>
          </a:xfrm>
        </p:grpSpPr>
        <p:sp>
          <p:nvSpPr>
            <p:cNvPr id="9" name="TextBox 9">
              <a:extLst>
                <a:ext uri="{FF2B5EF4-FFF2-40B4-BE49-F238E27FC236}">
                  <a16:creationId xmlns:a16="http://schemas.microsoft.com/office/drawing/2014/main" id="{82AC1818-AECE-D392-1B01-015C5D878239}"/>
                </a:ext>
              </a:extLst>
            </p:cNvPr>
            <p:cNvSpPr txBox="1"/>
            <p:nvPr/>
          </p:nvSpPr>
          <p:spPr>
            <a:xfrm>
              <a:off x="0" y="-57151"/>
              <a:ext cx="4191827" cy="744562"/>
            </a:xfrm>
            <a:prstGeom prst="rect">
              <a:avLst/>
            </a:prstGeom>
          </p:spPr>
          <p:txBody>
            <a:bodyPr lIns="0" tIns="0" rIns="0" bIns="0" rtlCol="0" anchor="t">
              <a:spAutoFit/>
            </a:bodyPr>
            <a:lstStyle/>
            <a:p>
              <a:pPr>
                <a:lnSpc>
                  <a:spcPts val="2986"/>
                </a:lnSpc>
              </a:pPr>
              <a:endParaRPr lang="en-US" sz="2333" b="1" spc="-46" dirty="0">
                <a:solidFill>
                  <a:srgbClr val="FF7338"/>
                </a:solidFill>
                <a:latin typeface="Poppins Bold"/>
                <a:ea typeface="Poppins Bold"/>
                <a:cs typeface="Poppins Bold"/>
                <a:sym typeface="Poppins Bold"/>
              </a:endParaRPr>
            </a:p>
          </p:txBody>
        </p:sp>
        <p:sp>
          <p:nvSpPr>
            <p:cNvPr id="10" name="TextBox 10">
              <a:extLst>
                <a:ext uri="{FF2B5EF4-FFF2-40B4-BE49-F238E27FC236}">
                  <a16:creationId xmlns:a16="http://schemas.microsoft.com/office/drawing/2014/main" id="{058FACE7-CAD8-C767-374C-3EFE93A93CE8}"/>
                </a:ext>
              </a:extLst>
            </p:cNvPr>
            <p:cNvSpPr txBox="1"/>
            <p:nvPr/>
          </p:nvSpPr>
          <p:spPr>
            <a:xfrm>
              <a:off x="0" y="1081011"/>
              <a:ext cx="4191827" cy="485134"/>
            </a:xfrm>
            <a:prstGeom prst="rect">
              <a:avLst/>
            </a:prstGeom>
          </p:spPr>
          <p:txBody>
            <a:bodyPr lIns="0" tIns="0" rIns="0" bIns="0" rtlCol="0" anchor="t">
              <a:spAutoFit/>
            </a:bodyPr>
            <a:lstStyle/>
            <a:p>
              <a:pPr>
                <a:lnSpc>
                  <a:spcPts val="2001"/>
                </a:lnSpc>
              </a:pPr>
              <a:endParaRPr lang="en-US" sz="1399" dirty="0">
                <a:solidFill>
                  <a:srgbClr val="23344D"/>
                </a:solidFill>
                <a:latin typeface="Poppins"/>
                <a:ea typeface="Poppins"/>
                <a:cs typeface="Poppins"/>
                <a:sym typeface="Poppins"/>
              </a:endParaRPr>
            </a:p>
          </p:txBody>
        </p:sp>
      </p:grpSp>
      <p:grpSp>
        <p:nvGrpSpPr>
          <p:cNvPr id="11" name="Group 11">
            <a:extLst>
              <a:ext uri="{FF2B5EF4-FFF2-40B4-BE49-F238E27FC236}">
                <a16:creationId xmlns:a16="http://schemas.microsoft.com/office/drawing/2014/main" id="{B7B3CE77-CABE-78B5-2E86-F098D6E2B91E}"/>
              </a:ext>
            </a:extLst>
          </p:cNvPr>
          <p:cNvGrpSpPr/>
          <p:nvPr/>
        </p:nvGrpSpPr>
        <p:grpSpPr>
          <a:xfrm>
            <a:off x="6076830" y="4682853"/>
            <a:ext cx="2095913" cy="811712"/>
            <a:chOff x="0" y="-57151"/>
            <a:chExt cx="4191827" cy="1623423"/>
          </a:xfrm>
        </p:grpSpPr>
        <p:sp>
          <p:nvSpPr>
            <p:cNvPr id="12" name="TextBox 12">
              <a:extLst>
                <a:ext uri="{FF2B5EF4-FFF2-40B4-BE49-F238E27FC236}">
                  <a16:creationId xmlns:a16="http://schemas.microsoft.com/office/drawing/2014/main" id="{C9953A62-04A6-A27C-055E-E4D433B53C87}"/>
                </a:ext>
              </a:extLst>
            </p:cNvPr>
            <p:cNvSpPr txBox="1"/>
            <p:nvPr/>
          </p:nvSpPr>
          <p:spPr>
            <a:xfrm>
              <a:off x="0" y="-57151"/>
              <a:ext cx="4191827" cy="744561"/>
            </a:xfrm>
            <a:prstGeom prst="rect">
              <a:avLst/>
            </a:prstGeom>
          </p:spPr>
          <p:txBody>
            <a:bodyPr lIns="0" tIns="0" rIns="0" bIns="0" rtlCol="0" anchor="t">
              <a:spAutoFit/>
            </a:bodyPr>
            <a:lstStyle/>
            <a:p>
              <a:pPr>
                <a:lnSpc>
                  <a:spcPts val="2986"/>
                </a:lnSpc>
              </a:pPr>
              <a:endParaRPr lang="en-US" sz="2333" b="1" spc="-46" dirty="0">
                <a:solidFill>
                  <a:srgbClr val="FF7338"/>
                </a:solidFill>
                <a:latin typeface="Poppins Bold"/>
                <a:ea typeface="Poppins Bold"/>
                <a:cs typeface="Poppins Bold"/>
                <a:sym typeface="Poppins Bold"/>
              </a:endParaRPr>
            </a:p>
          </p:txBody>
        </p:sp>
        <p:sp>
          <p:nvSpPr>
            <p:cNvPr id="13" name="TextBox 13">
              <a:extLst>
                <a:ext uri="{FF2B5EF4-FFF2-40B4-BE49-F238E27FC236}">
                  <a16:creationId xmlns:a16="http://schemas.microsoft.com/office/drawing/2014/main" id="{077605DD-D65F-B8E0-552F-D7FA2CA276F9}"/>
                </a:ext>
              </a:extLst>
            </p:cNvPr>
            <p:cNvSpPr txBox="1"/>
            <p:nvPr/>
          </p:nvSpPr>
          <p:spPr>
            <a:xfrm>
              <a:off x="0" y="1081010"/>
              <a:ext cx="4191827" cy="485262"/>
            </a:xfrm>
            <a:prstGeom prst="rect">
              <a:avLst/>
            </a:prstGeom>
          </p:spPr>
          <p:txBody>
            <a:bodyPr lIns="0" tIns="0" rIns="0" bIns="0" rtlCol="0" anchor="t">
              <a:spAutoFit/>
            </a:bodyPr>
            <a:lstStyle/>
            <a:p>
              <a:pPr>
                <a:lnSpc>
                  <a:spcPts val="2002"/>
                </a:lnSpc>
              </a:pPr>
              <a:endParaRPr lang="en-US" sz="1400" dirty="0">
                <a:solidFill>
                  <a:srgbClr val="23344D"/>
                </a:solidFill>
                <a:latin typeface="Poppins"/>
                <a:ea typeface="Poppins"/>
                <a:cs typeface="Poppins"/>
                <a:sym typeface="Poppins"/>
              </a:endParaRPr>
            </a:p>
          </p:txBody>
        </p:sp>
      </p:grpSp>
      <p:sp>
        <p:nvSpPr>
          <p:cNvPr id="14" name="Freeform 14">
            <a:extLst>
              <a:ext uri="{FF2B5EF4-FFF2-40B4-BE49-F238E27FC236}">
                <a16:creationId xmlns:a16="http://schemas.microsoft.com/office/drawing/2014/main" id="{F99A0123-31FB-54DF-35C1-0BBC22228540}"/>
              </a:ext>
            </a:extLst>
          </p:cNvPr>
          <p:cNvSpPr/>
          <p:nvPr/>
        </p:nvSpPr>
        <p:spPr>
          <a:xfrm rot="-5400000" flipH="1" flipV="1">
            <a:off x="7048500" y="1714500"/>
            <a:ext cx="6858000" cy="3429000"/>
          </a:xfrm>
          <a:custGeom>
            <a:avLst/>
            <a:gdLst/>
            <a:ahLst/>
            <a:cxnLst/>
            <a:rect l="l" t="t" r="r" b="b"/>
            <a:pathLst>
              <a:path w="10287000" h="5143500">
                <a:moveTo>
                  <a:pt x="10287000" y="5143500"/>
                </a:moveTo>
                <a:lnTo>
                  <a:pt x="0" y="5143500"/>
                </a:lnTo>
                <a:lnTo>
                  <a:pt x="0" y="0"/>
                </a:lnTo>
                <a:lnTo>
                  <a:pt x="10287000" y="0"/>
                </a:lnTo>
                <a:lnTo>
                  <a:pt x="10287000" y="51435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16" name="TextBox 15">
            <a:extLst>
              <a:ext uri="{FF2B5EF4-FFF2-40B4-BE49-F238E27FC236}">
                <a16:creationId xmlns:a16="http://schemas.microsoft.com/office/drawing/2014/main" id="{D2D3F009-C48F-72AA-257A-FE4654BC13E5}"/>
              </a:ext>
            </a:extLst>
          </p:cNvPr>
          <p:cNvSpPr txBox="1"/>
          <p:nvPr/>
        </p:nvSpPr>
        <p:spPr>
          <a:xfrm>
            <a:off x="503583" y="567685"/>
            <a:ext cx="8640417" cy="692947"/>
          </a:xfrm>
          <a:prstGeom prst="rect">
            <a:avLst/>
          </a:prstGeom>
          <a:noFill/>
        </p:spPr>
        <p:txBody>
          <a:bodyPr wrap="square">
            <a:spAutoFit/>
          </a:bodyPr>
          <a:lstStyle/>
          <a:p>
            <a:pPr lvl="1">
              <a:lnSpc>
                <a:spcPct val="115000"/>
              </a:lnSpc>
              <a:spcAft>
                <a:spcPts val="800"/>
              </a:spcAft>
            </a:pPr>
            <a:r>
              <a:rPr lang="en-GB" sz="3600" b="1" u="sng" kern="100" dirty="0">
                <a:ea typeface="Aptos" panose="020B0004020202020204" pitchFamily="34" charset="0"/>
                <a:cs typeface="Times New Roman" panose="02020603050405020304" pitchFamily="18" charset="0"/>
              </a:rPr>
              <a:t>Present Clear </a:t>
            </a:r>
            <a:r>
              <a:rPr lang="en-GB" sz="3600" b="1" u="sng" kern="100" dirty="0">
                <a:effectLst/>
                <a:ea typeface="Aptos" panose="020B0004020202020204" pitchFamily="34" charset="0"/>
                <a:cs typeface="Times New Roman" panose="02020603050405020304" pitchFamily="18" charset="0"/>
              </a:rPr>
              <a:t>Financial information</a:t>
            </a:r>
            <a:endParaRPr lang="en-GB" sz="3600" b="1" u="sng" dirty="0"/>
          </a:p>
        </p:txBody>
      </p:sp>
      <p:sp>
        <p:nvSpPr>
          <p:cNvPr id="17" name="TextBox 16">
            <a:extLst>
              <a:ext uri="{FF2B5EF4-FFF2-40B4-BE49-F238E27FC236}">
                <a16:creationId xmlns:a16="http://schemas.microsoft.com/office/drawing/2014/main" id="{BDF07D8E-6A13-5767-341E-B3E604DF6619}"/>
              </a:ext>
            </a:extLst>
          </p:cNvPr>
          <p:cNvSpPr txBox="1"/>
          <p:nvPr/>
        </p:nvSpPr>
        <p:spPr>
          <a:xfrm>
            <a:off x="689113" y="1363435"/>
            <a:ext cx="8454887" cy="5141087"/>
          </a:xfrm>
          <a:prstGeom prst="rect">
            <a:avLst/>
          </a:prstGeom>
          <a:noFill/>
        </p:spPr>
        <p:txBody>
          <a:bodyPr wrap="square">
            <a:spAutoFit/>
          </a:bodyPr>
          <a:lstStyle/>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GB" sz="1800" kern="100" dirty="0">
                <a:effectLst/>
                <a:ea typeface="Aptos" panose="020B0004020202020204" pitchFamily="34" charset="0"/>
                <a:cs typeface="Times New Roman" panose="02020603050405020304" pitchFamily="18" charset="0"/>
              </a:rPr>
              <a:t>It is important that you provide the requested financial information and that the figures presented on the application form mirror those in the most recent published accounts.  </a:t>
            </a:r>
          </a:p>
          <a:p>
            <a:pPr marL="285750" indent="-285750">
              <a:lnSpc>
                <a:spcPct val="115000"/>
              </a:lnSpc>
              <a:spcAft>
                <a:spcPts val="800"/>
              </a:spcAft>
              <a:buFont typeface="Arial" panose="020B0604020202020204" pitchFamily="34" charset="0"/>
              <a:buChar char="•"/>
            </a:pPr>
            <a:r>
              <a:rPr lang="en-GB" sz="1800" b="1" u="sng" kern="100" dirty="0">
                <a:effectLst/>
                <a:ea typeface="Aptos" panose="020B0004020202020204" pitchFamily="34" charset="0"/>
                <a:cs typeface="Times New Roman" panose="02020603050405020304" pitchFamily="18" charset="0"/>
              </a:rPr>
              <a:t>Make sure your budget adds up correctly.</a:t>
            </a:r>
            <a:endParaRPr lang="en-GB" sz="1800" kern="100" dirty="0">
              <a:effectLst/>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GB" sz="1800" kern="100" dirty="0">
                <a:effectLst/>
                <a:ea typeface="Aptos" panose="020B0004020202020204" pitchFamily="34" charset="0"/>
                <a:cs typeface="Times New Roman" panose="02020603050405020304" pitchFamily="18" charset="0"/>
              </a:rPr>
              <a:t>Check and double check that your figures add up – there is nothing more embarrassing than being told that you haven’t added up your budget correctly</a:t>
            </a:r>
          </a:p>
          <a:p>
            <a:pPr>
              <a:lnSpc>
                <a:spcPct val="115000"/>
              </a:lnSpc>
              <a:spcAft>
                <a:spcPts val="800"/>
              </a:spcAft>
            </a:pPr>
            <a:endParaRPr lang="en-GB" kern="100" dirty="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26270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63755-700B-E77A-C1CD-BF179C8FB87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DB7E89B-8162-0491-38A8-5F152F107DFB}"/>
              </a:ext>
            </a:extLst>
          </p:cNvPr>
          <p:cNvSpPr/>
          <p:nvPr/>
        </p:nvSpPr>
        <p:spPr>
          <a:xfrm rot="-5400000">
            <a:off x="-1714500" y="1714500"/>
            <a:ext cx="6858000" cy="3429000"/>
          </a:xfrm>
          <a:custGeom>
            <a:avLst/>
            <a:gdLst/>
            <a:ahLst/>
            <a:cxnLst/>
            <a:rect l="l" t="t" r="r" b="b"/>
            <a:pathLst>
              <a:path w="10287000" h="5143500">
                <a:moveTo>
                  <a:pt x="0" y="0"/>
                </a:moveTo>
                <a:lnTo>
                  <a:pt x="10287000" y="0"/>
                </a:lnTo>
                <a:lnTo>
                  <a:pt x="10287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grpSp>
        <p:nvGrpSpPr>
          <p:cNvPr id="4" name="Group 4">
            <a:extLst>
              <a:ext uri="{FF2B5EF4-FFF2-40B4-BE49-F238E27FC236}">
                <a16:creationId xmlns:a16="http://schemas.microsoft.com/office/drawing/2014/main" id="{4CE3E5F6-97D3-9758-5221-D12C7742C7B1}"/>
              </a:ext>
            </a:extLst>
          </p:cNvPr>
          <p:cNvGrpSpPr/>
          <p:nvPr/>
        </p:nvGrpSpPr>
        <p:grpSpPr>
          <a:xfrm>
            <a:off x="1314826" y="4189758"/>
            <a:ext cx="2308859" cy="2308859"/>
            <a:chOff x="0" y="0"/>
            <a:chExt cx="6350000" cy="6350000"/>
          </a:xfrm>
        </p:grpSpPr>
        <p:sp>
          <p:nvSpPr>
            <p:cNvPr id="5" name="Freeform 5">
              <a:extLst>
                <a:ext uri="{FF2B5EF4-FFF2-40B4-BE49-F238E27FC236}">
                  <a16:creationId xmlns:a16="http://schemas.microsoft.com/office/drawing/2014/main" id="{83BDBE5C-5AB9-251F-9638-124CE12E2745}"/>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B53A4"/>
            </a:solidFill>
          </p:spPr>
          <p:txBody>
            <a:bodyPr/>
            <a:lstStyle/>
            <a:p>
              <a:endParaRPr lang="en-GB" sz="1200"/>
            </a:p>
          </p:txBody>
        </p:sp>
      </p:grpSp>
      <p:grpSp>
        <p:nvGrpSpPr>
          <p:cNvPr id="6" name="Group 6">
            <a:extLst>
              <a:ext uri="{FF2B5EF4-FFF2-40B4-BE49-F238E27FC236}">
                <a16:creationId xmlns:a16="http://schemas.microsoft.com/office/drawing/2014/main" id="{FA0FDF62-A944-2D77-E7EA-5BF6C4B80ABE}"/>
              </a:ext>
            </a:extLst>
          </p:cNvPr>
          <p:cNvGrpSpPr/>
          <p:nvPr/>
        </p:nvGrpSpPr>
        <p:grpSpPr>
          <a:xfrm>
            <a:off x="4386453" y="3347705"/>
            <a:ext cx="3216480" cy="657230"/>
            <a:chOff x="0" y="-38100"/>
            <a:chExt cx="6432960" cy="1314461"/>
          </a:xfrm>
        </p:grpSpPr>
        <p:sp>
          <p:nvSpPr>
            <p:cNvPr id="7" name="TextBox 7">
              <a:extLst>
                <a:ext uri="{FF2B5EF4-FFF2-40B4-BE49-F238E27FC236}">
                  <a16:creationId xmlns:a16="http://schemas.microsoft.com/office/drawing/2014/main" id="{4B01EF6C-2388-5165-AEBE-BADC9AE41908}"/>
                </a:ext>
              </a:extLst>
            </p:cNvPr>
            <p:cNvSpPr txBox="1"/>
            <p:nvPr/>
          </p:nvSpPr>
          <p:spPr>
            <a:xfrm>
              <a:off x="0" y="-38100"/>
              <a:ext cx="6432960" cy="653257"/>
            </a:xfrm>
            <a:prstGeom prst="rect">
              <a:avLst/>
            </a:prstGeom>
          </p:spPr>
          <p:txBody>
            <a:bodyPr lIns="0" tIns="0" rIns="0" bIns="0" rtlCol="0" anchor="t">
              <a:spAutoFit/>
            </a:bodyPr>
            <a:lstStyle/>
            <a:p>
              <a:pPr>
                <a:lnSpc>
                  <a:spcPts val="2624"/>
                </a:lnSpc>
              </a:pPr>
              <a:endParaRPr lang="en-US" sz="2133" b="1" dirty="0">
                <a:solidFill>
                  <a:srgbClr val="FF7338"/>
                </a:solidFill>
                <a:latin typeface="Poppins Bold"/>
                <a:ea typeface="Poppins Bold"/>
                <a:cs typeface="Poppins Bold"/>
                <a:sym typeface="Poppins Bold"/>
              </a:endParaRPr>
            </a:p>
          </p:txBody>
        </p:sp>
        <p:sp>
          <p:nvSpPr>
            <p:cNvPr id="8" name="TextBox 8">
              <a:extLst>
                <a:ext uri="{FF2B5EF4-FFF2-40B4-BE49-F238E27FC236}">
                  <a16:creationId xmlns:a16="http://schemas.microsoft.com/office/drawing/2014/main" id="{83A59CA2-AA75-FA5A-FF96-A8AA22407A54}"/>
                </a:ext>
              </a:extLst>
            </p:cNvPr>
            <p:cNvSpPr txBox="1"/>
            <p:nvPr/>
          </p:nvSpPr>
          <p:spPr>
            <a:xfrm>
              <a:off x="0" y="882407"/>
              <a:ext cx="6432960" cy="393954"/>
            </a:xfrm>
            <a:prstGeom prst="rect">
              <a:avLst/>
            </a:prstGeom>
          </p:spPr>
          <p:txBody>
            <a:bodyPr lIns="0" tIns="0" rIns="0" bIns="0" rtlCol="0" anchor="t">
              <a:spAutoFit/>
            </a:bodyPr>
            <a:lstStyle/>
            <a:p>
              <a:pPr>
                <a:lnSpc>
                  <a:spcPts val="1620"/>
                </a:lnSpc>
              </a:pPr>
              <a:endParaRPr lang="en-US" sz="1200" dirty="0">
                <a:solidFill>
                  <a:srgbClr val="23344D"/>
                </a:solidFill>
                <a:latin typeface="Poppins"/>
                <a:ea typeface="Poppins"/>
                <a:cs typeface="Poppins"/>
                <a:sym typeface="Poppins"/>
              </a:endParaRPr>
            </a:p>
          </p:txBody>
        </p:sp>
      </p:grpSp>
      <p:grpSp>
        <p:nvGrpSpPr>
          <p:cNvPr id="9" name="Group 9">
            <a:extLst>
              <a:ext uri="{FF2B5EF4-FFF2-40B4-BE49-F238E27FC236}">
                <a16:creationId xmlns:a16="http://schemas.microsoft.com/office/drawing/2014/main" id="{A9C879D3-FA80-71FA-D9FB-45A71A9012D9}"/>
              </a:ext>
            </a:extLst>
          </p:cNvPr>
          <p:cNvGrpSpPr/>
          <p:nvPr/>
        </p:nvGrpSpPr>
        <p:grpSpPr>
          <a:xfrm>
            <a:off x="4386453" y="4835962"/>
            <a:ext cx="3216480" cy="657230"/>
            <a:chOff x="0" y="-38100"/>
            <a:chExt cx="6432960" cy="1314461"/>
          </a:xfrm>
        </p:grpSpPr>
        <p:sp>
          <p:nvSpPr>
            <p:cNvPr id="10" name="TextBox 10">
              <a:extLst>
                <a:ext uri="{FF2B5EF4-FFF2-40B4-BE49-F238E27FC236}">
                  <a16:creationId xmlns:a16="http://schemas.microsoft.com/office/drawing/2014/main" id="{95FE3BFB-453B-957A-49F4-BEDAA2952262}"/>
                </a:ext>
              </a:extLst>
            </p:cNvPr>
            <p:cNvSpPr txBox="1"/>
            <p:nvPr/>
          </p:nvSpPr>
          <p:spPr>
            <a:xfrm>
              <a:off x="0" y="-38100"/>
              <a:ext cx="6432960" cy="653257"/>
            </a:xfrm>
            <a:prstGeom prst="rect">
              <a:avLst/>
            </a:prstGeom>
          </p:spPr>
          <p:txBody>
            <a:bodyPr lIns="0" tIns="0" rIns="0" bIns="0" rtlCol="0" anchor="t">
              <a:spAutoFit/>
            </a:bodyPr>
            <a:lstStyle/>
            <a:p>
              <a:pPr>
                <a:lnSpc>
                  <a:spcPts val="2624"/>
                </a:lnSpc>
              </a:pPr>
              <a:endParaRPr lang="en-US" sz="2133" b="1" dirty="0">
                <a:solidFill>
                  <a:srgbClr val="FF7338"/>
                </a:solidFill>
                <a:latin typeface="Poppins Bold"/>
                <a:ea typeface="Poppins Bold"/>
                <a:cs typeface="Poppins Bold"/>
                <a:sym typeface="Poppins Bold"/>
              </a:endParaRPr>
            </a:p>
          </p:txBody>
        </p:sp>
        <p:sp>
          <p:nvSpPr>
            <p:cNvPr id="11" name="TextBox 11">
              <a:extLst>
                <a:ext uri="{FF2B5EF4-FFF2-40B4-BE49-F238E27FC236}">
                  <a16:creationId xmlns:a16="http://schemas.microsoft.com/office/drawing/2014/main" id="{36DFCC86-9F82-66EA-EBA2-4A462CF81D0E}"/>
                </a:ext>
              </a:extLst>
            </p:cNvPr>
            <p:cNvSpPr txBox="1"/>
            <p:nvPr/>
          </p:nvSpPr>
          <p:spPr>
            <a:xfrm>
              <a:off x="0" y="882407"/>
              <a:ext cx="6432960" cy="393954"/>
            </a:xfrm>
            <a:prstGeom prst="rect">
              <a:avLst/>
            </a:prstGeom>
          </p:spPr>
          <p:txBody>
            <a:bodyPr lIns="0" tIns="0" rIns="0" bIns="0" rtlCol="0" anchor="t">
              <a:spAutoFit/>
            </a:bodyPr>
            <a:lstStyle/>
            <a:p>
              <a:pPr>
                <a:lnSpc>
                  <a:spcPts val="1620"/>
                </a:lnSpc>
              </a:pPr>
              <a:endParaRPr lang="en-US" sz="1200" dirty="0">
                <a:solidFill>
                  <a:srgbClr val="23344D"/>
                </a:solidFill>
                <a:latin typeface="Poppins"/>
                <a:ea typeface="Poppins"/>
                <a:cs typeface="Poppins"/>
                <a:sym typeface="Poppins"/>
              </a:endParaRPr>
            </a:p>
          </p:txBody>
        </p:sp>
      </p:grpSp>
      <p:grpSp>
        <p:nvGrpSpPr>
          <p:cNvPr id="12" name="Group 12">
            <a:extLst>
              <a:ext uri="{FF2B5EF4-FFF2-40B4-BE49-F238E27FC236}">
                <a16:creationId xmlns:a16="http://schemas.microsoft.com/office/drawing/2014/main" id="{EFB5D1F5-40A3-72D5-3431-7FBDADE30A1B}"/>
              </a:ext>
            </a:extLst>
          </p:cNvPr>
          <p:cNvGrpSpPr/>
          <p:nvPr/>
        </p:nvGrpSpPr>
        <p:grpSpPr>
          <a:xfrm>
            <a:off x="8137968" y="3346451"/>
            <a:ext cx="3220327" cy="657230"/>
            <a:chOff x="0" y="-38100"/>
            <a:chExt cx="6440653" cy="1314461"/>
          </a:xfrm>
        </p:grpSpPr>
        <p:sp>
          <p:nvSpPr>
            <p:cNvPr id="13" name="TextBox 13">
              <a:extLst>
                <a:ext uri="{FF2B5EF4-FFF2-40B4-BE49-F238E27FC236}">
                  <a16:creationId xmlns:a16="http://schemas.microsoft.com/office/drawing/2014/main" id="{5A4EEF28-1B1B-8B9F-38E4-6F092790E16E}"/>
                </a:ext>
              </a:extLst>
            </p:cNvPr>
            <p:cNvSpPr txBox="1"/>
            <p:nvPr/>
          </p:nvSpPr>
          <p:spPr>
            <a:xfrm>
              <a:off x="0" y="-38100"/>
              <a:ext cx="6440653" cy="653257"/>
            </a:xfrm>
            <a:prstGeom prst="rect">
              <a:avLst/>
            </a:prstGeom>
          </p:spPr>
          <p:txBody>
            <a:bodyPr lIns="0" tIns="0" rIns="0" bIns="0" rtlCol="0" anchor="t">
              <a:spAutoFit/>
            </a:bodyPr>
            <a:lstStyle/>
            <a:p>
              <a:pPr>
                <a:lnSpc>
                  <a:spcPts val="2624"/>
                </a:lnSpc>
              </a:pPr>
              <a:endParaRPr lang="en-US" sz="2133" b="1" dirty="0">
                <a:solidFill>
                  <a:srgbClr val="FF7338"/>
                </a:solidFill>
                <a:latin typeface="Poppins Bold"/>
                <a:ea typeface="Poppins Bold"/>
                <a:cs typeface="Poppins Bold"/>
                <a:sym typeface="Poppins Bold"/>
              </a:endParaRPr>
            </a:p>
          </p:txBody>
        </p:sp>
        <p:sp>
          <p:nvSpPr>
            <p:cNvPr id="14" name="TextBox 14">
              <a:extLst>
                <a:ext uri="{FF2B5EF4-FFF2-40B4-BE49-F238E27FC236}">
                  <a16:creationId xmlns:a16="http://schemas.microsoft.com/office/drawing/2014/main" id="{BABC654D-99E7-6887-2904-97BB71C0D64D}"/>
                </a:ext>
              </a:extLst>
            </p:cNvPr>
            <p:cNvSpPr txBox="1"/>
            <p:nvPr/>
          </p:nvSpPr>
          <p:spPr>
            <a:xfrm>
              <a:off x="0" y="882407"/>
              <a:ext cx="6440653" cy="393954"/>
            </a:xfrm>
            <a:prstGeom prst="rect">
              <a:avLst/>
            </a:prstGeom>
          </p:spPr>
          <p:txBody>
            <a:bodyPr lIns="0" tIns="0" rIns="0" bIns="0" rtlCol="0" anchor="t">
              <a:spAutoFit/>
            </a:bodyPr>
            <a:lstStyle/>
            <a:p>
              <a:pPr>
                <a:lnSpc>
                  <a:spcPts val="1620"/>
                </a:lnSpc>
              </a:pPr>
              <a:endParaRPr lang="en-US" sz="1200" dirty="0">
                <a:solidFill>
                  <a:srgbClr val="23344D"/>
                </a:solidFill>
                <a:latin typeface="Poppins"/>
                <a:ea typeface="Poppins"/>
                <a:cs typeface="Poppins"/>
                <a:sym typeface="Poppins"/>
              </a:endParaRPr>
            </a:p>
          </p:txBody>
        </p:sp>
      </p:grpSp>
      <p:grpSp>
        <p:nvGrpSpPr>
          <p:cNvPr id="15" name="Group 15">
            <a:extLst>
              <a:ext uri="{FF2B5EF4-FFF2-40B4-BE49-F238E27FC236}">
                <a16:creationId xmlns:a16="http://schemas.microsoft.com/office/drawing/2014/main" id="{8676A36B-7CE0-328F-3950-0D0EF8B6F373}"/>
              </a:ext>
            </a:extLst>
          </p:cNvPr>
          <p:cNvGrpSpPr/>
          <p:nvPr/>
        </p:nvGrpSpPr>
        <p:grpSpPr>
          <a:xfrm>
            <a:off x="8137968" y="4835962"/>
            <a:ext cx="3220327" cy="657230"/>
            <a:chOff x="0" y="-38100"/>
            <a:chExt cx="6440653" cy="1314461"/>
          </a:xfrm>
        </p:grpSpPr>
        <p:sp>
          <p:nvSpPr>
            <p:cNvPr id="16" name="TextBox 16">
              <a:extLst>
                <a:ext uri="{FF2B5EF4-FFF2-40B4-BE49-F238E27FC236}">
                  <a16:creationId xmlns:a16="http://schemas.microsoft.com/office/drawing/2014/main" id="{A13D38AA-CCF9-D299-BEC6-81D90F64FBBE}"/>
                </a:ext>
              </a:extLst>
            </p:cNvPr>
            <p:cNvSpPr txBox="1"/>
            <p:nvPr/>
          </p:nvSpPr>
          <p:spPr>
            <a:xfrm>
              <a:off x="0" y="-38100"/>
              <a:ext cx="6440653" cy="653257"/>
            </a:xfrm>
            <a:prstGeom prst="rect">
              <a:avLst/>
            </a:prstGeom>
          </p:spPr>
          <p:txBody>
            <a:bodyPr lIns="0" tIns="0" rIns="0" bIns="0" rtlCol="0" anchor="t">
              <a:spAutoFit/>
            </a:bodyPr>
            <a:lstStyle/>
            <a:p>
              <a:pPr>
                <a:lnSpc>
                  <a:spcPts val="2624"/>
                </a:lnSpc>
              </a:pPr>
              <a:endParaRPr lang="en-US" sz="2133" b="1" dirty="0">
                <a:solidFill>
                  <a:srgbClr val="FF7338"/>
                </a:solidFill>
                <a:latin typeface="Poppins Bold"/>
                <a:ea typeface="Poppins Bold"/>
                <a:cs typeface="Poppins Bold"/>
                <a:sym typeface="Poppins Bold"/>
              </a:endParaRPr>
            </a:p>
          </p:txBody>
        </p:sp>
        <p:sp>
          <p:nvSpPr>
            <p:cNvPr id="17" name="TextBox 17">
              <a:extLst>
                <a:ext uri="{FF2B5EF4-FFF2-40B4-BE49-F238E27FC236}">
                  <a16:creationId xmlns:a16="http://schemas.microsoft.com/office/drawing/2014/main" id="{D693E26C-E1BA-D90B-91C5-0B5BED10E31E}"/>
                </a:ext>
              </a:extLst>
            </p:cNvPr>
            <p:cNvSpPr txBox="1"/>
            <p:nvPr/>
          </p:nvSpPr>
          <p:spPr>
            <a:xfrm>
              <a:off x="0" y="882407"/>
              <a:ext cx="6440653" cy="393954"/>
            </a:xfrm>
            <a:prstGeom prst="rect">
              <a:avLst/>
            </a:prstGeom>
          </p:spPr>
          <p:txBody>
            <a:bodyPr lIns="0" tIns="0" rIns="0" bIns="0" rtlCol="0" anchor="t">
              <a:spAutoFit/>
            </a:bodyPr>
            <a:lstStyle/>
            <a:p>
              <a:pPr>
                <a:lnSpc>
                  <a:spcPts val="1620"/>
                </a:lnSpc>
              </a:pPr>
              <a:endParaRPr lang="en-US" sz="1200" dirty="0">
                <a:solidFill>
                  <a:srgbClr val="23344D"/>
                </a:solidFill>
                <a:latin typeface="Poppins"/>
                <a:ea typeface="Poppins"/>
                <a:cs typeface="Poppins"/>
                <a:sym typeface="Poppins"/>
              </a:endParaRPr>
            </a:p>
          </p:txBody>
        </p:sp>
      </p:grpSp>
      <p:sp>
        <p:nvSpPr>
          <p:cNvPr id="19" name="TextBox 18">
            <a:extLst>
              <a:ext uri="{FF2B5EF4-FFF2-40B4-BE49-F238E27FC236}">
                <a16:creationId xmlns:a16="http://schemas.microsoft.com/office/drawing/2014/main" id="{7A33034D-9874-EDD5-7741-06E16356C03A}"/>
              </a:ext>
            </a:extLst>
          </p:cNvPr>
          <p:cNvSpPr txBox="1"/>
          <p:nvPr/>
        </p:nvSpPr>
        <p:spPr>
          <a:xfrm>
            <a:off x="3730488" y="0"/>
            <a:ext cx="8269355" cy="6385338"/>
          </a:xfrm>
          <a:prstGeom prst="rect">
            <a:avLst/>
          </a:prstGeom>
          <a:noFill/>
        </p:spPr>
        <p:txBody>
          <a:bodyPr wrap="square">
            <a:spAutoFit/>
          </a:bodyPr>
          <a:lstStyle/>
          <a:p>
            <a:pPr algn="ctr"/>
            <a:r>
              <a:rPr lang="en-GB" sz="3600" b="1" u="sng" kern="100" dirty="0">
                <a:effectLst/>
                <a:ea typeface="Aptos" panose="020B0004020202020204" pitchFamily="34" charset="0"/>
                <a:cs typeface="Times New Roman" panose="02020603050405020304" pitchFamily="18" charset="0"/>
              </a:rPr>
              <a:t>Free reserves</a:t>
            </a:r>
          </a:p>
          <a:p>
            <a:endParaRPr lang="en-GB" kern="100" dirty="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Many funders ask you for your level of free reserves – this will be any unrestricted funding less tangible fixed assets and designated funds.</a:t>
            </a:r>
          </a:p>
          <a:p>
            <a:pPr marL="285750" indent="-285750">
              <a:lnSpc>
                <a:spcPct val="115000"/>
              </a:lnSpc>
              <a:spcAft>
                <a:spcPts val="800"/>
              </a:spcAft>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Designate funds carefully– funders may ask questions </a:t>
            </a:r>
          </a:p>
          <a:p>
            <a:pPr marL="285750" indent="-285750">
              <a:lnSpc>
                <a:spcPct val="115000"/>
              </a:lnSpc>
              <a:spcAft>
                <a:spcPts val="800"/>
              </a:spcAft>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Generally, not less than 3 months free reserves – shows you are not in financial peril.</a:t>
            </a:r>
          </a:p>
          <a:p>
            <a:pPr>
              <a:lnSpc>
                <a:spcPct val="115000"/>
              </a:lnSpc>
              <a:spcAft>
                <a:spcPts val="800"/>
              </a:spcAft>
            </a:pPr>
            <a:r>
              <a:rPr lang="en-GB" sz="2400" kern="100" dirty="0">
                <a:effectLst/>
                <a:ea typeface="Aptos" panose="020B0004020202020204" pitchFamily="34" charset="0"/>
                <a:cs typeface="Times New Roman" panose="02020603050405020304" pitchFamily="18" charset="0"/>
              </a:rPr>
              <a:t>	</a:t>
            </a:r>
            <a:r>
              <a:rPr lang="en-GB" sz="2400" u="sng" kern="100" dirty="0">
                <a:effectLst/>
                <a:ea typeface="Aptos" panose="020B0004020202020204" pitchFamily="34" charset="0"/>
                <a:cs typeface="Times New Roman" panose="02020603050405020304" pitchFamily="18" charset="0"/>
              </a:rPr>
              <a:t>And</a:t>
            </a:r>
          </a:p>
          <a:p>
            <a:pPr marL="285750" indent="-285750">
              <a:lnSpc>
                <a:spcPct val="115000"/>
              </a:lnSpc>
              <a:spcAft>
                <a:spcPts val="800"/>
              </a:spcAft>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Generally, not more than </a:t>
            </a:r>
            <a:r>
              <a:rPr lang="en-GB" sz="2400" kern="100" dirty="0">
                <a:ea typeface="Aptos" panose="020B0004020202020204" pitchFamily="34" charset="0"/>
                <a:cs typeface="Times New Roman" panose="02020603050405020304" pitchFamily="18" charset="0"/>
              </a:rPr>
              <a:t>6 </a:t>
            </a:r>
            <a:r>
              <a:rPr lang="en-GB" sz="2400" kern="100" dirty="0">
                <a:effectLst/>
                <a:ea typeface="Aptos" panose="020B0004020202020204" pitchFamily="34" charset="0"/>
                <a:cs typeface="Times New Roman" panose="02020603050405020304" pitchFamily="18" charset="0"/>
              </a:rPr>
              <a:t>months, you don’t need their funding, use up your free reserves first. (The exception though is for very small organisations - where up to 12 months may be considered appropriate)</a:t>
            </a:r>
          </a:p>
          <a:p>
            <a:endParaRPr lang="en-GB" dirty="0"/>
          </a:p>
        </p:txBody>
      </p:sp>
    </p:spTree>
    <p:extLst>
      <p:ext uri="{BB962C8B-B14F-4D97-AF65-F5344CB8AC3E}">
        <p14:creationId xmlns:p14="http://schemas.microsoft.com/office/powerpoint/2010/main" val="264404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572000" cy="6858000"/>
            <a:chOff x="0" y="0"/>
            <a:chExt cx="2478351" cy="3717527"/>
          </a:xfrm>
        </p:grpSpPr>
        <p:sp>
          <p:nvSpPr>
            <p:cNvPr id="3" name="Freeform 3"/>
            <p:cNvSpPr/>
            <p:nvPr/>
          </p:nvSpPr>
          <p:spPr>
            <a:xfrm>
              <a:off x="0" y="0"/>
              <a:ext cx="2478351" cy="3717527"/>
            </a:xfrm>
            <a:custGeom>
              <a:avLst/>
              <a:gdLst/>
              <a:ahLst/>
              <a:cxnLst/>
              <a:rect l="l" t="t" r="r" b="b"/>
              <a:pathLst>
                <a:path w="2478351" h="3717527">
                  <a:moveTo>
                    <a:pt x="0" y="0"/>
                  </a:moveTo>
                  <a:lnTo>
                    <a:pt x="2478351" y="0"/>
                  </a:lnTo>
                  <a:lnTo>
                    <a:pt x="2478351" y="3717527"/>
                  </a:lnTo>
                  <a:lnTo>
                    <a:pt x="0" y="3717527"/>
                  </a:lnTo>
                  <a:close/>
                </a:path>
              </a:pathLst>
            </a:custGeom>
            <a:solidFill>
              <a:srgbClr val="9BD8D7"/>
            </a:solidFill>
          </p:spPr>
          <p:txBody>
            <a:bodyPr/>
            <a:lstStyle/>
            <a:p>
              <a:endParaRPr lang="en-GB" sz="1200"/>
            </a:p>
          </p:txBody>
        </p:sp>
      </p:grpSp>
      <p:sp>
        <p:nvSpPr>
          <p:cNvPr id="4" name="Freeform 4"/>
          <p:cNvSpPr/>
          <p:nvPr/>
        </p:nvSpPr>
        <p:spPr>
          <a:xfrm>
            <a:off x="0" y="4572000"/>
            <a:ext cx="4572000" cy="2286000"/>
          </a:xfrm>
          <a:custGeom>
            <a:avLst/>
            <a:gdLst/>
            <a:ahLst/>
            <a:cxnLst/>
            <a:rect l="l" t="t" r="r" b="b"/>
            <a:pathLst>
              <a:path w="6858000" h="3429000">
                <a:moveTo>
                  <a:pt x="0" y="0"/>
                </a:moveTo>
                <a:lnTo>
                  <a:pt x="6858000" y="0"/>
                </a:lnTo>
                <a:lnTo>
                  <a:pt x="6858000" y="3429000"/>
                </a:lnTo>
                <a:lnTo>
                  <a:pt x="0" y="3429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5" name="Freeform 5"/>
          <p:cNvSpPr/>
          <p:nvPr/>
        </p:nvSpPr>
        <p:spPr>
          <a:xfrm rot="-5400000">
            <a:off x="1143000" y="1143000"/>
            <a:ext cx="4572000" cy="2286000"/>
          </a:xfrm>
          <a:custGeom>
            <a:avLst/>
            <a:gdLst/>
            <a:ahLst/>
            <a:cxnLst/>
            <a:rect l="l" t="t" r="r" b="b"/>
            <a:pathLst>
              <a:path w="6858000" h="3429000">
                <a:moveTo>
                  <a:pt x="0" y="0"/>
                </a:moveTo>
                <a:lnTo>
                  <a:pt x="6858000" y="0"/>
                </a:lnTo>
                <a:lnTo>
                  <a:pt x="6858000" y="3429000"/>
                </a:lnTo>
                <a:lnTo>
                  <a:pt x="0" y="3429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6" name="Freeform 6"/>
          <p:cNvSpPr/>
          <p:nvPr/>
        </p:nvSpPr>
        <p:spPr>
          <a:xfrm>
            <a:off x="0" y="0"/>
            <a:ext cx="2286000" cy="2286000"/>
          </a:xfrm>
          <a:custGeom>
            <a:avLst/>
            <a:gdLst/>
            <a:ahLst/>
            <a:cxnLst/>
            <a:rect l="l" t="t" r="r" b="b"/>
            <a:pathLst>
              <a:path w="3429000" h="3429000">
                <a:moveTo>
                  <a:pt x="0" y="0"/>
                </a:moveTo>
                <a:lnTo>
                  <a:pt x="3429000" y="0"/>
                </a:lnTo>
                <a:lnTo>
                  <a:pt x="3429000" y="3429000"/>
                </a:lnTo>
                <a:lnTo>
                  <a:pt x="0" y="3429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grpSp>
        <p:nvGrpSpPr>
          <p:cNvPr id="7" name="Group 7"/>
          <p:cNvGrpSpPr/>
          <p:nvPr/>
        </p:nvGrpSpPr>
        <p:grpSpPr>
          <a:xfrm>
            <a:off x="5659965" y="1444506"/>
            <a:ext cx="5246448" cy="2993661"/>
            <a:chOff x="0" y="-133350"/>
            <a:chExt cx="10492896" cy="5987323"/>
          </a:xfrm>
        </p:grpSpPr>
        <p:sp>
          <p:nvSpPr>
            <p:cNvPr id="8" name="TextBox 8"/>
            <p:cNvSpPr txBox="1"/>
            <p:nvPr/>
          </p:nvSpPr>
          <p:spPr>
            <a:xfrm>
              <a:off x="0" y="5316005"/>
              <a:ext cx="10492896" cy="537968"/>
            </a:xfrm>
            <a:prstGeom prst="rect">
              <a:avLst/>
            </a:prstGeom>
          </p:spPr>
          <p:txBody>
            <a:bodyPr lIns="0" tIns="0" rIns="0" bIns="0" rtlCol="0" anchor="t">
              <a:spAutoFit/>
            </a:bodyPr>
            <a:lstStyle/>
            <a:p>
              <a:pPr>
                <a:lnSpc>
                  <a:spcPts val="2239"/>
                </a:lnSpc>
              </a:pPr>
              <a:endParaRPr lang="en-US" sz="1599" dirty="0">
                <a:solidFill>
                  <a:srgbClr val="23344D"/>
                </a:solidFill>
                <a:latin typeface="Poppins"/>
                <a:ea typeface="Poppins"/>
                <a:cs typeface="Poppins"/>
                <a:sym typeface="Poppins"/>
              </a:endParaRPr>
            </a:p>
          </p:txBody>
        </p:sp>
        <p:sp>
          <p:nvSpPr>
            <p:cNvPr id="9" name="TextBox 9"/>
            <p:cNvSpPr txBox="1"/>
            <p:nvPr/>
          </p:nvSpPr>
          <p:spPr>
            <a:xfrm>
              <a:off x="0" y="-133350"/>
              <a:ext cx="10492896" cy="1472968"/>
            </a:xfrm>
            <a:prstGeom prst="rect">
              <a:avLst/>
            </a:prstGeom>
          </p:spPr>
          <p:txBody>
            <a:bodyPr lIns="0" tIns="0" rIns="0" bIns="0" rtlCol="0" anchor="t">
              <a:spAutoFit/>
            </a:bodyPr>
            <a:lstStyle/>
            <a:p>
              <a:pPr>
                <a:lnSpc>
                  <a:spcPts val="6240"/>
                </a:lnSpc>
                <a:spcBef>
                  <a:spcPct val="0"/>
                </a:spcBef>
              </a:pPr>
              <a:endParaRPr lang="en-US" sz="4800" b="1" dirty="0">
                <a:solidFill>
                  <a:srgbClr val="23344D"/>
                </a:solidFill>
                <a:latin typeface="Poppins Heavy"/>
                <a:ea typeface="Poppins Heavy"/>
                <a:cs typeface="Poppins Heavy"/>
                <a:sym typeface="Poppins Heavy"/>
              </a:endParaRPr>
            </a:p>
          </p:txBody>
        </p:sp>
        <p:sp>
          <p:nvSpPr>
            <p:cNvPr id="10" name="TextBox 10"/>
            <p:cNvSpPr txBox="1"/>
            <p:nvPr/>
          </p:nvSpPr>
          <p:spPr>
            <a:xfrm>
              <a:off x="0" y="3492285"/>
              <a:ext cx="10492896" cy="744562"/>
            </a:xfrm>
            <a:prstGeom prst="rect">
              <a:avLst/>
            </a:prstGeom>
          </p:spPr>
          <p:txBody>
            <a:bodyPr lIns="0" tIns="0" rIns="0" bIns="0" rtlCol="0" anchor="t">
              <a:spAutoFit/>
            </a:bodyPr>
            <a:lstStyle/>
            <a:p>
              <a:pPr>
                <a:lnSpc>
                  <a:spcPts val="2986"/>
                </a:lnSpc>
                <a:spcBef>
                  <a:spcPct val="0"/>
                </a:spcBef>
              </a:pPr>
              <a:endParaRPr lang="en-US" sz="2333" dirty="0">
                <a:solidFill>
                  <a:srgbClr val="23344D"/>
                </a:solidFill>
                <a:latin typeface="Poppins"/>
                <a:ea typeface="Poppins"/>
                <a:cs typeface="Poppins"/>
                <a:sym typeface="Poppins"/>
              </a:endParaRPr>
            </a:p>
          </p:txBody>
        </p:sp>
      </p:grpSp>
      <p:sp>
        <p:nvSpPr>
          <p:cNvPr id="12" name="TextBox 11">
            <a:extLst>
              <a:ext uri="{FF2B5EF4-FFF2-40B4-BE49-F238E27FC236}">
                <a16:creationId xmlns:a16="http://schemas.microsoft.com/office/drawing/2014/main" id="{50CE1A4B-A607-E4A7-CCFE-9FEFB354AB30}"/>
              </a:ext>
            </a:extLst>
          </p:cNvPr>
          <p:cNvSpPr txBox="1"/>
          <p:nvPr/>
        </p:nvSpPr>
        <p:spPr>
          <a:xfrm>
            <a:off x="5261112" y="483704"/>
            <a:ext cx="6447183" cy="10665484"/>
          </a:xfrm>
          <a:prstGeom prst="rect">
            <a:avLst/>
          </a:prstGeom>
          <a:noFill/>
        </p:spPr>
        <p:txBody>
          <a:bodyPr wrap="square">
            <a:spAutoFit/>
          </a:bodyPr>
          <a:lstStyle/>
          <a:p>
            <a:r>
              <a:rPr lang="en-GB" sz="3600" b="1" u="sng" kern="100" dirty="0">
                <a:ea typeface="Aptos" panose="020B0004020202020204" pitchFamily="34" charset="0"/>
                <a:cs typeface="Times New Roman" panose="02020603050405020304" pitchFamily="18" charset="0"/>
              </a:rPr>
              <a:t>Other common mistakes</a:t>
            </a:r>
          </a:p>
          <a:p>
            <a:endParaRPr lang="en-GB" sz="3600" b="1" u="sng" kern="100" dirty="0">
              <a:cs typeface="Times New Roman" panose="02020603050405020304" pitchFamily="18" charset="0"/>
            </a:endParaRPr>
          </a:p>
          <a:p>
            <a:pPr marL="342900" lvl="0" indent="-342900">
              <a:lnSpc>
                <a:spcPct val="115000"/>
              </a:lnSpc>
              <a:buFont typeface="+mj-lt"/>
              <a:buAutoNum type="arabicPeriod"/>
            </a:pPr>
            <a:r>
              <a:rPr lang="en-GB" sz="2400" kern="100" dirty="0">
                <a:solidFill>
                  <a:srgbClr val="000000"/>
                </a:solidFill>
                <a:effectLst/>
                <a:ea typeface="Lato" panose="020F0502020204030203" pitchFamily="34" charset="0"/>
                <a:cs typeface="Times New Roman" panose="02020603050405020304" pitchFamily="18" charset="0"/>
              </a:rPr>
              <a:t>The applicant misses the deadline.</a:t>
            </a:r>
            <a:endParaRPr lang="en-GB" sz="2400" kern="100" dirty="0">
              <a:effectLst/>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pPr>
            <a:r>
              <a:rPr lang="en-GB" sz="2400" kern="100" dirty="0">
                <a:solidFill>
                  <a:srgbClr val="000000"/>
                </a:solidFill>
                <a:effectLst/>
                <a:ea typeface="Lato" panose="020F0502020204030203" pitchFamily="34" charset="0"/>
                <a:cs typeface="Times New Roman" panose="02020603050405020304" pitchFamily="18" charset="0"/>
              </a:rPr>
              <a:t>The application form is incomplete.</a:t>
            </a:r>
            <a:endParaRPr lang="en-GB" sz="2400" kern="100" dirty="0">
              <a:effectLst/>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pPr>
            <a:r>
              <a:rPr lang="en-GB" sz="2400" kern="100" dirty="0">
                <a:solidFill>
                  <a:srgbClr val="000000"/>
                </a:solidFill>
                <a:effectLst/>
                <a:ea typeface="Lato" panose="020F0502020204030203" pitchFamily="34" charset="0"/>
                <a:cs typeface="Times New Roman" panose="02020603050405020304" pitchFamily="18" charset="0"/>
              </a:rPr>
              <a:t>The supporting documents are incomplete, inaccurate, out-of-date, contradict the application form or are simply not enclosed.</a:t>
            </a:r>
            <a:endParaRPr lang="en-GB" sz="2400" kern="100" dirty="0">
              <a:effectLst/>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pPr>
            <a:r>
              <a:rPr lang="en-GB" sz="2400" kern="100" dirty="0">
                <a:solidFill>
                  <a:srgbClr val="000000"/>
                </a:solidFill>
                <a:effectLst/>
                <a:ea typeface="Lato" panose="020F0502020204030203" pitchFamily="34" charset="0"/>
                <a:cs typeface="Times New Roman" panose="02020603050405020304" pitchFamily="18" charset="0"/>
              </a:rPr>
              <a:t>Retrospective funding is requested – the project has already started or has been completed</a:t>
            </a:r>
            <a:endParaRPr lang="en-GB" sz="2400" kern="100" dirty="0">
              <a:effectLst/>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n-GB" sz="2400" kern="100" dirty="0">
                <a:solidFill>
                  <a:srgbClr val="000000"/>
                </a:solidFill>
                <a:effectLst/>
                <a:ea typeface="Lato" panose="020F0502020204030203" pitchFamily="34" charset="0"/>
                <a:cs typeface="Times New Roman" panose="02020603050405020304" pitchFamily="18" charset="0"/>
              </a:rPr>
              <a:t>Missing contact details</a:t>
            </a:r>
            <a:endParaRPr lang="en-GB" sz="2400" kern="100" dirty="0">
              <a:effectLst/>
              <a:ea typeface="Aptos" panose="020B0004020202020204" pitchFamily="34" charset="0"/>
              <a:cs typeface="Times New Roman" panose="02020603050405020304" pitchFamily="18" charset="0"/>
            </a:endParaRPr>
          </a:p>
          <a:p>
            <a:endParaRPr lang="en-GB" kern="100" dirty="0">
              <a:cs typeface="Times New Roman" panose="02020603050405020304" pitchFamily="18" charset="0"/>
            </a:endParaRPr>
          </a:p>
          <a:p>
            <a:endParaRPr lang="en-GB" kern="100" dirty="0">
              <a:cs typeface="Times New Roman" panose="02020603050405020304" pitchFamily="18" charset="0"/>
            </a:endParaRPr>
          </a:p>
          <a:p>
            <a:endParaRPr lang="en-GB" kern="100" dirty="0">
              <a:cs typeface="Times New Roman" panose="02020603050405020304" pitchFamily="18" charset="0"/>
            </a:endParaRPr>
          </a:p>
          <a:p>
            <a:endParaRPr lang="en-GB" kern="100" dirty="0">
              <a:cs typeface="Times New Roman" panose="02020603050405020304" pitchFamily="18" charset="0"/>
            </a:endParaRPr>
          </a:p>
          <a:p>
            <a:endParaRPr lang="en-GB" kern="100" dirty="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84658" y="0"/>
            <a:ext cx="6607342" cy="6858000"/>
            <a:chOff x="0" y="0"/>
            <a:chExt cx="13214684" cy="13716000"/>
          </a:xfrm>
        </p:grpSpPr>
        <p:pic>
          <p:nvPicPr>
            <p:cNvPr id="3" name="Picture 3"/>
            <p:cNvPicPr>
              <a:picLocks noChangeAspect="1"/>
            </p:cNvPicPr>
            <p:nvPr/>
          </p:nvPicPr>
          <p:blipFill>
            <a:blip r:embed="rId2"/>
            <a:srcRect t="4241" b="4241"/>
            <a:stretch>
              <a:fillRect/>
            </a:stretch>
          </p:blipFill>
          <p:spPr>
            <a:xfrm>
              <a:off x="0" y="0"/>
              <a:ext cx="13214684" cy="9059333"/>
            </a:xfrm>
            <a:prstGeom prst="rect">
              <a:avLst/>
            </a:prstGeom>
          </p:spPr>
        </p:pic>
        <p:pic>
          <p:nvPicPr>
            <p:cNvPr id="4" name="Picture 4"/>
            <p:cNvPicPr>
              <a:picLocks noChangeAspect="1"/>
            </p:cNvPicPr>
            <p:nvPr/>
          </p:nvPicPr>
          <p:blipFill>
            <a:blip r:embed="rId3"/>
            <a:srcRect t="11110" b="11110"/>
            <a:stretch>
              <a:fillRect/>
            </a:stretch>
          </p:blipFill>
          <p:spPr>
            <a:xfrm>
              <a:off x="0" y="9186333"/>
              <a:ext cx="4362561" cy="4529667"/>
            </a:xfrm>
            <a:prstGeom prst="rect">
              <a:avLst/>
            </a:prstGeom>
          </p:spPr>
        </p:pic>
        <p:pic>
          <p:nvPicPr>
            <p:cNvPr id="5" name="Picture 5"/>
            <p:cNvPicPr>
              <a:picLocks noChangeAspect="1"/>
            </p:cNvPicPr>
            <p:nvPr/>
          </p:nvPicPr>
          <p:blipFill>
            <a:blip r:embed="rId4"/>
            <a:srcRect t="30695"/>
            <a:stretch>
              <a:fillRect/>
            </a:stretch>
          </p:blipFill>
          <p:spPr>
            <a:xfrm>
              <a:off x="4489561" y="9186333"/>
              <a:ext cx="8725122" cy="4529667"/>
            </a:xfrm>
            <a:prstGeom prst="rect">
              <a:avLst/>
            </a:prstGeom>
          </p:spPr>
        </p:pic>
      </p:grpSp>
      <p:sp>
        <p:nvSpPr>
          <p:cNvPr id="9" name="TextBox 8">
            <a:extLst>
              <a:ext uri="{FF2B5EF4-FFF2-40B4-BE49-F238E27FC236}">
                <a16:creationId xmlns:a16="http://schemas.microsoft.com/office/drawing/2014/main" id="{44F185D2-52EF-779F-0B9A-81AA2E1E0F77}"/>
              </a:ext>
            </a:extLst>
          </p:cNvPr>
          <p:cNvSpPr txBox="1"/>
          <p:nvPr/>
        </p:nvSpPr>
        <p:spPr>
          <a:xfrm>
            <a:off x="371061" y="377687"/>
            <a:ext cx="8772939" cy="646331"/>
          </a:xfrm>
          <a:prstGeom prst="rect">
            <a:avLst/>
          </a:prstGeom>
          <a:noFill/>
        </p:spPr>
        <p:txBody>
          <a:bodyPr wrap="square">
            <a:spAutoFit/>
          </a:bodyPr>
          <a:lstStyle/>
          <a:p>
            <a:r>
              <a:rPr lang="en-GB" sz="3600" b="1" u="sng" kern="100" dirty="0">
                <a:ea typeface="Aptos" panose="020B0004020202020204" pitchFamily="34" charset="0"/>
                <a:cs typeface="Times New Roman" panose="02020603050405020304" pitchFamily="18" charset="0"/>
              </a:rPr>
              <a:t>Get Feedback</a:t>
            </a:r>
            <a:endParaRPr lang="en-GB" sz="3600" b="1" u="sng" dirty="0"/>
          </a:p>
        </p:txBody>
      </p:sp>
      <p:sp>
        <p:nvSpPr>
          <p:cNvPr id="11" name="TextBox 10">
            <a:extLst>
              <a:ext uri="{FF2B5EF4-FFF2-40B4-BE49-F238E27FC236}">
                <a16:creationId xmlns:a16="http://schemas.microsoft.com/office/drawing/2014/main" id="{CBB0333F-9842-12EC-41AC-9919966CFF01}"/>
              </a:ext>
            </a:extLst>
          </p:cNvPr>
          <p:cNvSpPr txBox="1"/>
          <p:nvPr/>
        </p:nvSpPr>
        <p:spPr>
          <a:xfrm>
            <a:off x="291548" y="1477616"/>
            <a:ext cx="4876800" cy="2308324"/>
          </a:xfrm>
          <a:prstGeom prst="rect">
            <a:avLst/>
          </a:prstGeom>
          <a:noFill/>
        </p:spPr>
        <p:txBody>
          <a:bodyPr wrap="square">
            <a:spAutoFit/>
          </a:bodyPr>
          <a:lstStyle/>
          <a:p>
            <a:pPr marL="285750" indent="-285750">
              <a:buFont typeface="Arial" panose="020B0604020202020204" pitchFamily="34" charset="0"/>
              <a:buChar char="•"/>
            </a:pPr>
            <a:r>
              <a:rPr lang="en-GB" sz="2400" kern="100" dirty="0">
                <a:ea typeface="Aptos" panose="020B0004020202020204" pitchFamily="34" charset="0"/>
                <a:cs typeface="Times New Roman" panose="02020603050405020304" pitchFamily="18" charset="0"/>
              </a:rPr>
              <a:t>M</a:t>
            </a:r>
            <a:r>
              <a:rPr lang="en-GB" sz="2400" kern="100" dirty="0">
                <a:effectLst/>
                <a:ea typeface="Aptos" panose="020B0004020202020204" pitchFamily="34" charset="0"/>
                <a:cs typeface="Times New Roman" panose="02020603050405020304" pitchFamily="18" charset="0"/>
              </a:rPr>
              <a:t>any funders say they won’t give feedbac</a:t>
            </a:r>
            <a:r>
              <a:rPr lang="en-GB" sz="2400" kern="100" dirty="0">
                <a:ea typeface="Aptos" panose="020B0004020202020204" pitchFamily="34" charset="0"/>
                <a:cs typeface="Times New Roman" panose="02020603050405020304" pitchFamily="18" charset="0"/>
              </a:rPr>
              <a:t>k</a:t>
            </a:r>
            <a:r>
              <a:rPr lang="en-GB" sz="2400" kern="100" dirty="0">
                <a:effectLst/>
                <a:ea typeface="Aptos" panose="020B0004020202020204" pitchFamily="34" charset="0"/>
                <a:cs typeface="Times New Roman" panose="02020603050405020304" pitchFamily="18" charset="0"/>
              </a:rPr>
              <a:t> because they have small staff teams and don’t want to be inundated but if your application fails, ring and ask for feedback, they can only say no!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685D-0F54-7E51-1D8F-485F5487F49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F41903B-515A-1D53-41A0-A263B0C422B7}"/>
              </a:ext>
            </a:extLst>
          </p:cNvPr>
          <p:cNvGrpSpPr/>
          <p:nvPr/>
        </p:nvGrpSpPr>
        <p:grpSpPr>
          <a:xfrm>
            <a:off x="108865" y="78658"/>
            <a:ext cx="4909594" cy="6858000"/>
            <a:chOff x="0" y="0"/>
            <a:chExt cx="2491164" cy="3479800"/>
          </a:xfrm>
        </p:grpSpPr>
        <p:sp>
          <p:nvSpPr>
            <p:cNvPr id="3" name="Freeform 3">
              <a:extLst>
                <a:ext uri="{FF2B5EF4-FFF2-40B4-BE49-F238E27FC236}">
                  <a16:creationId xmlns:a16="http://schemas.microsoft.com/office/drawing/2014/main" id="{9EF31D28-71A3-EE98-3E2A-44337BD05534}"/>
                </a:ext>
              </a:extLst>
            </p:cNvPr>
            <p:cNvSpPr/>
            <p:nvPr/>
          </p:nvSpPr>
          <p:spPr>
            <a:xfrm>
              <a:off x="0" y="0"/>
              <a:ext cx="2491164" cy="3479800"/>
            </a:xfrm>
            <a:custGeom>
              <a:avLst/>
              <a:gdLst/>
              <a:ahLst/>
              <a:cxnLst/>
              <a:rect l="l" t="t" r="r" b="b"/>
              <a:pathLst>
                <a:path w="2491164" h="3479800">
                  <a:moveTo>
                    <a:pt x="0" y="0"/>
                  </a:moveTo>
                  <a:lnTo>
                    <a:pt x="2491164" y="0"/>
                  </a:lnTo>
                  <a:lnTo>
                    <a:pt x="2491164" y="3479800"/>
                  </a:lnTo>
                  <a:lnTo>
                    <a:pt x="0" y="3479800"/>
                  </a:lnTo>
                  <a:close/>
                </a:path>
              </a:pathLst>
            </a:custGeom>
            <a:solidFill>
              <a:srgbClr val="46A3B7"/>
            </a:solidFill>
          </p:spPr>
          <p:txBody>
            <a:bodyPr/>
            <a:lstStyle/>
            <a:p>
              <a:endParaRPr lang="en-GB" sz="1200"/>
            </a:p>
          </p:txBody>
        </p:sp>
      </p:grpSp>
      <p:grpSp>
        <p:nvGrpSpPr>
          <p:cNvPr id="4" name="Group 4">
            <a:extLst>
              <a:ext uri="{FF2B5EF4-FFF2-40B4-BE49-F238E27FC236}">
                <a16:creationId xmlns:a16="http://schemas.microsoft.com/office/drawing/2014/main" id="{6159F1AC-8508-293D-88B1-64C9DF7EC86E}"/>
              </a:ext>
            </a:extLst>
          </p:cNvPr>
          <p:cNvGrpSpPr/>
          <p:nvPr/>
        </p:nvGrpSpPr>
        <p:grpSpPr>
          <a:xfrm>
            <a:off x="0" y="1948406"/>
            <a:ext cx="4909594" cy="4909594"/>
            <a:chOff x="0" y="0"/>
            <a:chExt cx="6350000" cy="6350000"/>
          </a:xfrm>
        </p:grpSpPr>
        <p:sp>
          <p:nvSpPr>
            <p:cNvPr id="5" name="Freeform 5">
              <a:extLst>
                <a:ext uri="{FF2B5EF4-FFF2-40B4-BE49-F238E27FC236}">
                  <a16:creationId xmlns:a16="http://schemas.microsoft.com/office/drawing/2014/main" id="{0D1A7CCF-BCE5-CB9A-D02A-5D6124AD4A9B}"/>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BD8D7"/>
            </a:solidFill>
          </p:spPr>
          <p:txBody>
            <a:bodyPr/>
            <a:lstStyle/>
            <a:p>
              <a:endParaRPr lang="en-GB" sz="1200"/>
            </a:p>
          </p:txBody>
        </p:sp>
      </p:grpSp>
      <p:grpSp>
        <p:nvGrpSpPr>
          <p:cNvPr id="6" name="Group 6">
            <a:extLst>
              <a:ext uri="{FF2B5EF4-FFF2-40B4-BE49-F238E27FC236}">
                <a16:creationId xmlns:a16="http://schemas.microsoft.com/office/drawing/2014/main" id="{E479E8C0-AA24-F48B-0310-783D6032456E}"/>
              </a:ext>
            </a:extLst>
          </p:cNvPr>
          <p:cNvGrpSpPr/>
          <p:nvPr/>
        </p:nvGrpSpPr>
        <p:grpSpPr>
          <a:xfrm>
            <a:off x="978204" y="0"/>
            <a:ext cx="2953185" cy="2953185"/>
            <a:chOff x="0" y="0"/>
            <a:chExt cx="6350000" cy="6350000"/>
          </a:xfrm>
        </p:grpSpPr>
        <p:sp>
          <p:nvSpPr>
            <p:cNvPr id="7" name="Freeform 7">
              <a:extLst>
                <a:ext uri="{FF2B5EF4-FFF2-40B4-BE49-F238E27FC236}">
                  <a16:creationId xmlns:a16="http://schemas.microsoft.com/office/drawing/2014/main" id="{6108B5E9-415D-56B0-D21D-AB49A9D2DA64}"/>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B06"/>
            </a:solidFill>
          </p:spPr>
          <p:txBody>
            <a:bodyPr/>
            <a:lstStyle/>
            <a:p>
              <a:endParaRPr lang="en-GB" sz="1200"/>
            </a:p>
          </p:txBody>
        </p:sp>
      </p:grpSp>
      <p:grpSp>
        <p:nvGrpSpPr>
          <p:cNvPr id="8" name="Group 8">
            <a:extLst>
              <a:ext uri="{FF2B5EF4-FFF2-40B4-BE49-F238E27FC236}">
                <a16:creationId xmlns:a16="http://schemas.microsoft.com/office/drawing/2014/main" id="{11FBDBB6-87C6-2AA1-3FD6-5FF18C73F677}"/>
              </a:ext>
            </a:extLst>
          </p:cNvPr>
          <p:cNvGrpSpPr/>
          <p:nvPr/>
        </p:nvGrpSpPr>
        <p:grpSpPr>
          <a:xfrm>
            <a:off x="6105529" y="959391"/>
            <a:ext cx="5400671" cy="2330577"/>
            <a:chOff x="0" y="-85725"/>
            <a:chExt cx="10801343" cy="4661155"/>
          </a:xfrm>
        </p:grpSpPr>
        <p:sp>
          <p:nvSpPr>
            <p:cNvPr id="9" name="TextBox 9">
              <a:extLst>
                <a:ext uri="{FF2B5EF4-FFF2-40B4-BE49-F238E27FC236}">
                  <a16:creationId xmlns:a16="http://schemas.microsoft.com/office/drawing/2014/main" id="{C38C2979-18CE-9C88-6028-954C81C83953}"/>
                </a:ext>
              </a:extLst>
            </p:cNvPr>
            <p:cNvSpPr txBox="1"/>
            <p:nvPr/>
          </p:nvSpPr>
          <p:spPr>
            <a:xfrm>
              <a:off x="0" y="-85725"/>
              <a:ext cx="10801343" cy="3451075"/>
            </a:xfrm>
            <a:prstGeom prst="rect">
              <a:avLst/>
            </a:prstGeom>
          </p:spPr>
          <p:txBody>
            <a:bodyPr lIns="0" tIns="0" rIns="0" bIns="0" rtlCol="0" anchor="t">
              <a:spAutoFit/>
            </a:bodyPr>
            <a:lstStyle/>
            <a:p>
              <a:pPr>
                <a:lnSpc>
                  <a:spcPts val="7040"/>
                </a:lnSpc>
              </a:pPr>
              <a:r>
                <a:rPr lang="en-GB" sz="4400" b="1" u="sng" dirty="0"/>
                <a:t>Two key thoughts to take away from today</a:t>
              </a:r>
              <a:endParaRPr lang="en-US" sz="4400" b="1" dirty="0">
                <a:solidFill>
                  <a:srgbClr val="23344D"/>
                </a:solidFill>
                <a:latin typeface="Poppins Heavy"/>
                <a:ea typeface="Poppins Heavy"/>
                <a:cs typeface="Poppins Heavy"/>
                <a:sym typeface="Poppins Heavy"/>
              </a:endParaRPr>
            </a:p>
          </p:txBody>
        </p:sp>
        <p:sp>
          <p:nvSpPr>
            <p:cNvPr id="10" name="TextBox 10">
              <a:extLst>
                <a:ext uri="{FF2B5EF4-FFF2-40B4-BE49-F238E27FC236}">
                  <a16:creationId xmlns:a16="http://schemas.microsoft.com/office/drawing/2014/main" id="{E0D93DE4-0E06-A7E4-D6CD-1C3975B3D123}"/>
                </a:ext>
              </a:extLst>
            </p:cNvPr>
            <p:cNvSpPr txBox="1"/>
            <p:nvPr/>
          </p:nvSpPr>
          <p:spPr>
            <a:xfrm>
              <a:off x="0" y="3731866"/>
              <a:ext cx="10801343" cy="843564"/>
            </a:xfrm>
            <a:prstGeom prst="rect">
              <a:avLst/>
            </a:prstGeom>
          </p:spPr>
          <p:txBody>
            <a:bodyPr lIns="0" tIns="0" rIns="0" bIns="0" rtlCol="0" anchor="t">
              <a:spAutoFit/>
            </a:bodyPr>
            <a:lstStyle/>
            <a:p>
              <a:pPr>
                <a:lnSpc>
                  <a:spcPts val="3444"/>
                </a:lnSpc>
              </a:pPr>
              <a:endParaRPr lang="en-US" sz="2800" b="1" dirty="0">
                <a:solidFill>
                  <a:srgbClr val="FF7338"/>
                </a:solidFill>
                <a:latin typeface="Poppins Ultra-Bold"/>
                <a:ea typeface="Poppins Ultra-Bold"/>
                <a:cs typeface="Poppins Ultra-Bold"/>
                <a:sym typeface="Poppins Ultra-Bold"/>
              </a:endParaRPr>
            </a:p>
          </p:txBody>
        </p:sp>
      </p:grpSp>
      <p:grpSp>
        <p:nvGrpSpPr>
          <p:cNvPr id="11" name="Group 11">
            <a:extLst>
              <a:ext uri="{FF2B5EF4-FFF2-40B4-BE49-F238E27FC236}">
                <a16:creationId xmlns:a16="http://schemas.microsoft.com/office/drawing/2014/main" id="{44AC1C80-C608-AE9C-E810-B359AB3FF0AA}"/>
              </a:ext>
            </a:extLst>
          </p:cNvPr>
          <p:cNvGrpSpPr/>
          <p:nvPr/>
        </p:nvGrpSpPr>
        <p:grpSpPr>
          <a:xfrm>
            <a:off x="6105529" y="4014996"/>
            <a:ext cx="5156121" cy="402226"/>
            <a:chOff x="0" y="-209551"/>
            <a:chExt cx="10312241" cy="804451"/>
          </a:xfrm>
        </p:grpSpPr>
        <p:sp>
          <p:nvSpPr>
            <p:cNvPr id="12" name="TextBox 12">
              <a:extLst>
                <a:ext uri="{FF2B5EF4-FFF2-40B4-BE49-F238E27FC236}">
                  <a16:creationId xmlns:a16="http://schemas.microsoft.com/office/drawing/2014/main" id="{DC129EC8-C528-CCAA-AAB1-BB0CD70F0BCB}"/>
                </a:ext>
              </a:extLst>
            </p:cNvPr>
            <p:cNvSpPr txBox="1"/>
            <p:nvPr/>
          </p:nvSpPr>
          <p:spPr>
            <a:xfrm>
              <a:off x="1125980" y="-209551"/>
              <a:ext cx="9186261" cy="804451"/>
            </a:xfrm>
            <a:prstGeom prst="rect">
              <a:avLst/>
            </a:prstGeom>
          </p:spPr>
          <p:txBody>
            <a:bodyPr lIns="0" tIns="0" rIns="0" bIns="0" rtlCol="0" anchor="t">
              <a:spAutoFit/>
            </a:bodyPr>
            <a:lstStyle/>
            <a:p>
              <a:pPr>
                <a:lnSpc>
                  <a:spcPts val="3453"/>
                </a:lnSpc>
              </a:pPr>
              <a:endParaRPr lang="en-US" sz="1827" b="1" dirty="0">
                <a:solidFill>
                  <a:srgbClr val="23344D"/>
                </a:solidFill>
                <a:latin typeface="Poppins Bold"/>
                <a:ea typeface="Poppins Bold"/>
                <a:cs typeface="Poppins Bold"/>
                <a:sym typeface="Poppins Bold"/>
              </a:endParaRPr>
            </a:p>
          </p:txBody>
        </p:sp>
        <p:sp>
          <p:nvSpPr>
            <p:cNvPr id="13" name="TextBox 13">
              <a:extLst>
                <a:ext uri="{FF2B5EF4-FFF2-40B4-BE49-F238E27FC236}">
                  <a16:creationId xmlns:a16="http://schemas.microsoft.com/office/drawing/2014/main" id="{3E8E20D0-9854-5171-DD0B-38E9D759194C}"/>
                </a:ext>
              </a:extLst>
            </p:cNvPr>
            <p:cNvSpPr txBox="1"/>
            <p:nvPr/>
          </p:nvSpPr>
          <p:spPr>
            <a:xfrm>
              <a:off x="0" y="-209549"/>
              <a:ext cx="956588" cy="797013"/>
            </a:xfrm>
            <a:prstGeom prst="rect">
              <a:avLst/>
            </a:prstGeom>
          </p:spPr>
          <p:txBody>
            <a:bodyPr lIns="0" tIns="0" rIns="0" bIns="0" rtlCol="0" anchor="t">
              <a:spAutoFit/>
            </a:bodyPr>
            <a:lstStyle/>
            <a:p>
              <a:pPr>
                <a:lnSpc>
                  <a:spcPts val="3453"/>
                </a:lnSpc>
              </a:pPr>
              <a:endParaRPr lang="en-US" sz="1827" dirty="0">
                <a:solidFill>
                  <a:srgbClr val="23344D"/>
                </a:solidFill>
                <a:latin typeface="Poppins Extra-Light"/>
                <a:ea typeface="Poppins Extra-Light"/>
                <a:cs typeface="Poppins Extra-Light"/>
                <a:sym typeface="Poppins Extra-Light"/>
              </a:endParaRPr>
            </a:p>
          </p:txBody>
        </p:sp>
      </p:grpSp>
      <p:grpSp>
        <p:nvGrpSpPr>
          <p:cNvPr id="14" name="Group 14">
            <a:extLst>
              <a:ext uri="{FF2B5EF4-FFF2-40B4-BE49-F238E27FC236}">
                <a16:creationId xmlns:a16="http://schemas.microsoft.com/office/drawing/2014/main" id="{056F6F18-5C54-BAF0-D1CC-8A9BB52497B8}"/>
              </a:ext>
            </a:extLst>
          </p:cNvPr>
          <p:cNvGrpSpPr/>
          <p:nvPr/>
        </p:nvGrpSpPr>
        <p:grpSpPr>
          <a:xfrm>
            <a:off x="6105529" y="4935209"/>
            <a:ext cx="5156121" cy="402226"/>
            <a:chOff x="0" y="-209551"/>
            <a:chExt cx="10312241" cy="804451"/>
          </a:xfrm>
        </p:grpSpPr>
        <p:sp>
          <p:nvSpPr>
            <p:cNvPr id="15" name="TextBox 15">
              <a:extLst>
                <a:ext uri="{FF2B5EF4-FFF2-40B4-BE49-F238E27FC236}">
                  <a16:creationId xmlns:a16="http://schemas.microsoft.com/office/drawing/2014/main" id="{D2C5CD7B-45A8-32EC-1619-ED8075D731B2}"/>
                </a:ext>
              </a:extLst>
            </p:cNvPr>
            <p:cNvSpPr txBox="1"/>
            <p:nvPr/>
          </p:nvSpPr>
          <p:spPr>
            <a:xfrm>
              <a:off x="1105796" y="-209551"/>
              <a:ext cx="9206445" cy="804451"/>
            </a:xfrm>
            <a:prstGeom prst="rect">
              <a:avLst/>
            </a:prstGeom>
          </p:spPr>
          <p:txBody>
            <a:bodyPr lIns="0" tIns="0" rIns="0" bIns="0" rtlCol="0" anchor="t">
              <a:spAutoFit/>
            </a:bodyPr>
            <a:lstStyle/>
            <a:p>
              <a:pPr>
                <a:lnSpc>
                  <a:spcPts val="3453"/>
                </a:lnSpc>
              </a:pPr>
              <a:endParaRPr lang="en-US" sz="1827" b="1" dirty="0">
                <a:solidFill>
                  <a:srgbClr val="23344D"/>
                </a:solidFill>
                <a:latin typeface="Poppins Bold"/>
                <a:ea typeface="Poppins Bold"/>
                <a:cs typeface="Poppins Bold"/>
                <a:sym typeface="Poppins Bold"/>
              </a:endParaRPr>
            </a:p>
          </p:txBody>
        </p:sp>
        <p:sp>
          <p:nvSpPr>
            <p:cNvPr id="16" name="TextBox 16">
              <a:extLst>
                <a:ext uri="{FF2B5EF4-FFF2-40B4-BE49-F238E27FC236}">
                  <a16:creationId xmlns:a16="http://schemas.microsoft.com/office/drawing/2014/main" id="{CA95B54E-6FDD-07D9-5DD9-3F616E4F12D0}"/>
                </a:ext>
              </a:extLst>
            </p:cNvPr>
            <p:cNvSpPr txBox="1"/>
            <p:nvPr/>
          </p:nvSpPr>
          <p:spPr>
            <a:xfrm>
              <a:off x="0" y="-209549"/>
              <a:ext cx="956588" cy="797013"/>
            </a:xfrm>
            <a:prstGeom prst="rect">
              <a:avLst/>
            </a:prstGeom>
          </p:spPr>
          <p:txBody>
            <a:bodyPr lIns="0" tIns="0" rIns="0" bIns="0" rtlCol="0" anchor="t">
              <a:spAutoFit/>
            </a:bodyPr>
            <a:lstStyle/>
            <a:p>
              <a:pPr>
                <a:lnSpc>
                  <a:spcPts val="3453"/>
                </a:lnSpc>
              </a:pPr>
              <a:endParaRPr lang="en-US" sz="1827" dirty="0">
                <a:solidFill>
                  <a:srgbClr val="23344D"/>
                </a:solidFill>
                <a:latin typeface="Poppins Extra-Light"/>
                <a:ea typeface="Poppins Extra-Light"/>
                <a:cs typeface="Poppins Extra-Light"/>
                <a:sym typeface="Poppins Extra-Light"/>
              </a:endParaRPr>
            </a:p>
          </p:txBody>
        </p:sp>
      </p:grpSp>
      <p:grpSp>
        <p:nvGrpSpPr>
          <p:cNvPr id="20" name="Group 20">
            <a:extLst>
              <a:ext uri="{FF2B5EF4-FFF2-40B4-BE49-F238E27FC236}">
                <a16:creationId xmlns:a16="http://schemas.microsoft.com/office/drawing/2014/main" id="{B8275940-3A55-1304-4F7C-B95464473F3A}"/>
              </a:ext>
            </a:extLst>
          </p:cNvPr>
          <p:cNvGrpSpPr/>
          <p:nvPr/>
        </p:nvGrpSpPr>
        <p:grpSpPr>
          <a:xfrm>
            <a:off x="6105529" y="4390763"/>
            <a:ext cx="5156121" cy="402227"/>
            <a:chOff x="0" y="-209551"/>
            <a:chExt cx="10312241" cy="804454"/>
          </a:xfrm>
        </p:grpSpPr>
        <p:sp>
          <p:nvSpPr>
            <p:cNvPr id="21" name="TextBox 21">
              <a:extLst>
                <a:ext uri="{FF2B5EF4-FFF2-40B4-BE49-F238E27FC236}">
                  <a16:creationId xmlns:a16="http://schemas.microsoft.com/office/drawing/2014/main" id="{751DE9C9-667F-CB51-A4FE-D84C3F778E3F}"/>
                </a:ext>
              </a:extLst>
            </p:cNvPr>
            <p:cNvSpPr txBox="1"/>
            <p:nvPr/>
          </p:nvSpPr>
          <p:spPr>
            <a:xfrm>
              <a:off x="0" y="-209551"/>
              <a:ext cx="956588" cy="797014"/>
            </a:xfrm>
            <a:prstGeom prst="rect">
              <a:avLst/>
            </a:prstGeom>
          </p:spPr>
          <p:txBody>
            <a:bodyPr lIns="0" tIns="0" rIns="0" bIns="0" rtlCol="0" anchor="t">
              <a:spAutoFit/>
            </a:bodyPr>
            <a:lstStyle/>
            <a:p>
              <a:pPr>
                <a:lnSpc>
                  <a:spcPts val="3453"/>
                </a:lnSpc>
              </a:pPr>
              <a:endParaRPr lang="en-US" sz="1827" dirty="0">
                <a:solidFill>
                  <a:srgbClr val="23344D"/>
                </a:solidFill>
                <a:latin typeface="Poppins Extra-Light"/>
                <a:ea typeface="Poppins Extra-Light"/>
                <a:cs typeface="Poppins Extra-Light"/>
                <a:sym typeface="Poppins Extra-Light"/>
              </a:endParaRPr>
            </a:p>
          </p:txBody>
        </p:sp>
        <p:sp>
          <p:nvSpPr>
            <p:cNvPr id="22" name="TextBox 22">
              <a:extLst>
                <a:ext uri="{FF2B5EF4-FFF2-40B4-BE49-F238E27FC236}">
                  <a16:creationId xmlns:a16="http://schemas.microsoft.com/office/drawing/2014/main" id="{A09510B8-DB26-DE57-8B48-0543945251ED}"/>
                </a:ext>
              </a:extLst>
            </p:cNvPr>
            <p:cNvSpPr txBox="1"/>
            <p:nvPr/>
          </p:nvSpPr>
          <p:spPr>
            <a:xfrm>
              <a:off x="1105796" y="-209549"/>
              <a:ext cx="9206445" cy="804452"/>
            </a:xfrm>
            <a:prstGeom prst="rect">
              <a:avLst/>
            </a:prstGeom>
          </p:spPr>
          <p:txBody>
            <a:bodyPr lIns="0" tIns="0" rIns="0" bIns="0" rtlCol="0" anchor="t">
              <a:spAutoFit/>
            </a:bodyPr>
            <a:lstStyle/>
            <a:p>
              <a:pPr>
                <a:lnSpc>
                  <a:spcPts val="3453"/>
                </a:lnSpc>
              </a:pPr>
              <a:endParaRPr lang="en-US" sz="1827" b="1" dirty="0">
                <a:solidFill>
                  <a:srgbClr val="23344D"/>
                </a:solidFill>
                <a:latin typeface="Poppins Bold"/>
                <a:ea typeface="Poppins Bold"/>
                <a:cs typeface="Poppins Bold"/>
                <a:sym typeface="Poppins Bold"/>
              </a:endParaRPr>
            </a:p>
          </p:txBody>
        </p:sp>
      </p:grpSp>
      <p:sp>
        <p:nvSpPr>
          <p:cNvPr id="26" name="TextBox 25">
            <a:extLst>
              <a:ext uri="{FF2B5EF4-FFF2-40B4-BE49-F238E27FC236}">
                <a16:creationId xmlns:a16="http://schemas.microsoft.com/office/drawing/2014/main" id="{66838B8A-A43C-83FE-A1C6-7DA8B80BA381}"/>
              </a:ext>
            </a:extLst>
          </p:cNvPr>
          <p:cNvSpPr txBox="1"/>
          <p:nvPr/>
        </p:nvSpPr>
        <p:spPr>
          <a:xfrm>
            <a:off x="5523482" y="4017300"/>
            <a:ext cx="6097136" cy="2246769"/>
          </a:xfrm>
          <a:prstGeom prst="rect">
            <a:avLst/>
          </a:prstGeom>
          <a:noFill/>
        </p:spPr>
        <p:txBody>
          <a:bodyPr wrap="square">
            <a:spAutoFit/>
          </a:bodyPr>
          <a:lstStyle/>
          <a:p>
            <a:pPr marL="914400" lvl="0" indent="-914400" algn="l">
              <a:buFont typeface="+mj-lt"/>
              <a:buAutoNum type="arabicPeriod"/>
            </a:pPr>
            <a:r>
              <a:rPr lang="en-GB" sz="2800" dirty="0"/>
              <a:t>Read the guidelines, Read the guidelines, Read the Guidelines</a:t>
            </a:r>
          </a:p>
          <a:p>
            <a:pPr marL="914400" lvl="0" indent="-914400" algn="l">
              <a:buFont typeface="+mj-lt"/>
              <a:buAutoNum type="arabicPeriod"/>
            </a:pPr>
            <a:r>
              <a:rPr lang="en-GB" sz="2800" dirty="0"/>
              <a:t>Keep it simple - simple applications are far more likely to succeed</a:t>
            </a:r>
          </a:p>
        </p:txBody>
      </p:sp>
    </p:spTree>
    <p:extLst>
      <p:ext uri="{BB962C8B-B14F-4D97-AF65-F5344CB8AC3E}">
        <p14:creationId xmlns:p14="http://schemas.microsoft.com/office/powerpoint/2010/main" val="672332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9304474" y="-3466836"/>
            <a:ext cx="6907893" cy="13791671"/>
            <a:chOff x="0" y="0"/>
            <a:chExt cx="2354580" cy="4700941"/>
          </a:xfrm>
        </p:grpSpPr>
        <p:sp>
          <p:nvSpPr>
            <p:cNvPr id="3" name="Freeform 3"/>
            <p:cNvSpPr/>
            <p:nvPr/>
          </p:nvSpPr>
          <p:spPr>
            <a:xfrm>
              <a:off x="0" y="0"/>
              <a:ext cx="2353310" cy="4700941"/>
            </a:xfrm>
            <a:custGeom>
              <a:avLst/>
              <a:gdLst/>
              <a:ahLst/>
              <a:cxnLst/>
              <a:rect l="l" t="t" r="r" b="b"/>
              <a:pathLst>
                <a:path w="2353310" h="4700941">
                  <a:moveTo>
                    <a:pt x="784860" y="4633631"/>
                  </a:moveTo>
                  <a:cubicBezTo>
                    <a:pt x="905510" y="4674271"/>
                    <a:pt x="1042670" y="4700941"/>
                    <a:pt x="1177290" y="4700941"/>
                  </a:cubicBezTo>
                  <a:cubicBezTo>
                    <a:pt x="1311910" y="4700941"/>
                    <a:pt x="1441450" y="4678081"/>
                    <a:pt x="1560830" y="4637441"/>
                  </a:cubicBezTo>
                  <a:cubicBezTo>
                    <a:pt x="1563370" y="4636171"/>
                    <a:pt x="1565910" y="4636171"/>
                    <a:pt x="1568450" y="4634901"/>
                  </a:cubicBezTo>
                  <a:cubicBezTo>
                    <a:pt x="2016760" y="4472341"/>
                    <a:pt x="2346960" y="4043081"/>
                    <a:pt x="2353310" y="3535794"/>
                  </a:cubicBezTo>
                  <a:lnTo>
                    <a:pt x="2353310" y="0"/>
                  </a:lnTo>
                  <a:lnTo>
                    <a:pt x="0" y="0"/>
                  </a:lnTo>
                  <a:lnTo>
                    <a:pt x="0" y="3533114"/>
                  </a:lnTo>
                  <a:cubicBezTo>
                    <a:pt x="6350" y="4045621"/>
                    <a:pt x="331470" y="4474881"/>
                    <a:pt x="784860" y="4633631"/>
                  </a:cubicBezTo>
                  <a:close/>
                </a:path>
              </a:pathLst>
            </a:custGeom>
            <a:solidFill>
              <a:srgbClr val="FFFFFF"/>
            </a:solidFill>
          </p:spPr>
          <p:txBody>
            <a:bodyPr/>
            <a:lstStyle/>
            <a:p>
              <a:endParaRPr lang="en-GB" sz="1200"/>
            </a:p>
          </p:txBody>
        </p:sp>
      </p:grpSp>
      <p:grpSp>
        <p:nvGrpSpPr>
          <p:cNvPr id="4" name="Group 4"/>
          <p:cNvGrpSpPr/>
          <p:nvPr/>
        </p:nvGrpSpPr>
        <p:grpSpPr>
          <a:xfrm rot="-10800000">
            <a:off x="5577321" y="562517"/>
            <a:ext cx="1844548" cy="1844548"/>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6A3B7"/>
            </a:solidFill>
          </p:spPr>
          <p:txBody>
            <a:bodyPr/>
            <a:lstStyle/>
            <a:p>
              <a:endParaRPr lang="en-GB" sz="1200"/>
            </a:p>
          </p:txBody>
        </p:sp>
      </p:grpSp>
      <p:grpSp>
        <p:nvGrpSpPr>
          <p:cNvPr id="6" name="Group 6"/>
          <p:cNvGrpSpPr/>
          <p:nvPr/>
        </p:nvGrpSpPr>
        <p:grpSpPr>
          <a:xfrm>
            <a:off x="7292808" y="2744983"/>
            <a:ext cx="4213393" cy="1295492"/>
            <a:chOff x="0" y="-123825"/>
            <a:chExt cx="8426785" cy="2590984"/>
          </a:xfrm>
        </p:grpSpPr>
        <p:sp>
          <p:nvSpPr>
            <p:cNvPr id="7" name="TextBox 7"/>
            <p:cNvSpPr txBox="1"/>
            <p:nvPr/>
          </p:nvSpPr>
          <p:spPr>
            <a:xfrm>
              <a:off x="0" y="-123825"/>
              <a:ext cx="8426785" cy="1600438"/>
            </a:xfrm>
            <a:prstGeom prst="rect">
              <a:avLst/>
            </a:prstGeom>
          </p:spPr>
          <p:txBody>
            <a:bodyPr lIns="0" tIns="0" rIns="0" bIns="0" rtlCol="0" anchor="t">
              <a:spAutoFit/>
            </a:bodyPr>
            <a:lstStyle/>
            <a:p>
              <a:pPr algn="r">
                <a:lnSpc>
                  <a:spcPts val="6667"/>
                </a:lnSpc>
              </a:pPr>
              <a:endParaRPr lang="en-US" sz="5334" b="1" spc="-53" dirty="0">
                <a:solidFill>
                  <a:srgbClr val="23344D"/>
                </a:solidFill>
                <a:latin typeface="Poppins Heavy"/>
                <a:ea typeface="Poppins Heavy"/>
                <a:cs typeface="Poppins Heavy"/>
                <a:sym typeface="Poppins Heavy"/>
              </a:endParaRPr>
            </a:p>
          </p:txBody>
        </p:sp>
        <p:sp>
          <p:nvSpPr>
            <p:cNvPr id="8" name="TextBox 8"/>
            <p:cNvSpPr txBox="1"/>
            <p:nvPr/>
          </p:nvSpPr>
          <p:spPr>
            <a:xfrm>
              <a:off x="0" y="1890591"/>
              <a:ext cx="8415389" cy="576568"/>
            </a:xfrm>
            <a:prstGeom prst="rect">
              <a:avLst/>
            </a:prstGeom>
          </p:spPr>
          <p:txBody>
            <a:bodyPr lIns="0" tIns="0" rIns="0" bIns="0" rtlCol="0" anchor="t">
              <a:spAutoFit/>
            </a:bodyPr>
            <a:lstStyle/>
            <a:p>
              <a:pPr algn="r">
                <a:lnSpc>
                  <a:spcPts val="2296"/>
                </a:lnSpc>
              </a:pPr>
              <a:endParaRPr lang="en-US" sz="1867" b="1" dirty="0">
                <a:solidFill>
                  <a:srgbClr val="23344D"/>
                </a:solidFill>
                <a:latin typeface="Poppins Bold"/>
                <a:ea typeface="Poppins Bold"/>
                <a:cs typeface="Poppins Bold"/>
                <a:sym typeface="Poppins Bold"/>
              </a:endParaRPr>
            </a:p>
          </p:txBody>
        </p:sp>
      </p:grpSp>
      <p:grpSp>
        <p:nvGrpSpPr>
          <p:cNvPr id="9" name="Group 9"/>
          <p:cNvGrpSpPr/>
          <p:nvPr/>
        </p:nvGrpSpPr>
        <p:grpSpPr>
          <a:xfrm>
            <a:off x="1177272" y="1834037"/>
            <a:ext cx="3395681" cy="3315297"/>
            <a:chOff x="0" y="-57149"/>
            <a:chExt cx="6791361" cy="6630595"/>
          </a:xfrm>
        </p:grpSpPr>
        <p:sp>
          <p:nvSpPr>
            <p:cNvPr id="10" name="TextBox 10"/>
            <p:cNvSpPr txBox="1"/>
            <p:nvPr/>
          </p:nvSpPr>
          <p:spPr>
            <a:xfrm>
              <a:off x="0" y="-57149"/>
              <a:ext cx="6745039" cy="744562"/>
            </a:xfrm>
            <a:prstGeom prst="rect">
              <a:avLst/>
            </a:prstGeom>
          </p:spPr>
          <p:txBody>
            <a:bodyPr lIns="0" tIns="0" rIns="0" bIns="0" rtlCol="0" anchor="t">
              <a:spAutoFit/>
            </a:bodyPr>
            <a:lstStyle/>
            <a:p>
              <a:pPr algn="ctr">
                <a:lnSpc>
                  <a:spcPts val="2986"/>
                </a:lnSpc>
              </a:pPr>
              <a:r>
                <a:rPr lang="en-US" sz="2333" b="1" dirty="0">
                  <a:solidFill>
                    <a:srgbClr val="FFFFFF"/>
                  </a:solidFill>
                  <a:latin typeface="Poppins Bold"/>
                  <a:ea typeface="Poppins Bold"/>
                  <a:cs typeface="Poppins Bold"/>
                  <a:sym typeface="Poppins Bold"/>
                </a:rPr>
                <a:t>Kingston Eco-op</a:t>
              </a:r>
            </a:p>
          </p:txBody>
        </p:sp>
        <p:sp>
          <p:nvSpPr>
            <p:cNvPr id="11" name="TextBox 11"/>
            <p:cNvSpPr txBox="1"/>
            <p:nvPr/>
          </p:nvSpPr>
          <p:spPr>
            <a:xfrm>
              <a:off x="0" y="5151910"/>
              <a:ext cx="6745039" cy="744562"/>
            </a:xfrm>
            <a:prstGeom prst="rect">
              <a:avLst/>
            </a:prstGeom>
          </p:spPr>
          <p:txBody>
            <a:bodyPr lIns="0" tIns="0" rIns="0" bIns="0" rtlCol="0" anchor="t">
              <a:spAutoFit/>
            </a:bodyPr>
            <a:lstStyle/>
            <a:p>
              <a:pPr algn="ctr">
                <a:lnSpc>
                  <a:spcPts val="2986"/>
                </a:lnSpc>
              </a:pPr>
              <a:r>
                <a:rPr lang="en-US" sz="2333" b="1">
                  <a:solidFill>
                    <a:srgbClr val="FFFFFF"/>
                  </a:solidFill>
                  <a:latin typeface="Poppins Bold"/>
                  <a:ea typeface="Poppins Bold"/>
                  <a:cs typeface="Poppins Bold"/>
                  <a:sym typeface="Poppins Bold"/>
                </a:rPr>
                <a:t>Funding</a:t>
              </a:r>
            </a:p>
          </p:txBody>
        </p:sp>
        <p:sp>
          <p:nvSpPr>
            <p:cNvPr id="12" name="TextBox 12"/>
            <p:cNvSpPr txBox="1"/>
            <p:nvPr/>
          </p:nvSpPr>
          <p:spPr>
            <a:xfrm>
              <a:off x="0" y="2453371"/>
              <a:ext cx="6745039" cy="744562"/>
            </a:xfrm>
            <a:prstGeom prst="rect">
              <a:avLst/>
            </a:prstGeom>
          </p:spPr>
          <p:txBody>
            <a:bodyPr lIns="0" tIns="0" rIns="0" bIns="0" rtlCol="0" anchor="t">
              <a:spAutoFit/>
            </a:bodyPr>
            <a:lstStyle/>
            <a:p>
              <a:pPr algn="ctr">
                <a:lnSpc>
                  <a:spcPts val="2986"/>
                </a:lnSpc>
              </a:pPr>
              <a:r>
                <a:rPr lang="en-US" sz="2333" b="1">
                  <a:solidFill>
                    <a:srgbClr val="FFFFFF"/>
                  </a:solidFill>
                  <a:latin typeface="Poppins Bold"/>
                  <a:ea typeface="Poppins Bold"/>
                  <a:cs typeface="Poppins Bold"/>
                  <a:sym typeface="Poppins Bold"/>
                </a:rPr>
                <a:t>Superhighways</a:t>
              </a:r>
            </a:p>
          </p:txBody>
        </p:sp>
        <p:sp>
          <p:nvSpPr>
            <p:cNvPr id="13" name="TextBox 13"/>
            <p:cNvSpPr txBox="1"/>
            <p:nvPr/>
          </p:nvSpPr>
          <p:spPr>
            <a:xfrm>
              <a:off x="0" y="807179"/>
              <a:ext cx="6791361" cy="557204"/>
            </a:xfrm>
            <a:prstGeom prst="rect">
              <a:avLst/>
            </a:prstGeom>
          </p:spPr>
          <p:txBody>
            <a:bodyPr lIns="0" tIns="0" rIns="0" bIns="0" rtlCol="0" anchor="t">
              <a:spAutoFit/>
            </a:bodyPr>
            <a:lstStyle/>
            <a:p>
              <a:pPr algn="ctr">
                <a:lnSpc>
                  <a:spcPts val="2287"/>
                </a:lnSpc>
              </a:pPr>
              <a:r>
                <a:rPr lang="en-US" sz="1599">
                  <a:solidFill>
                    <a:srgbClr val="FFFFFF"/>
                  </a:solidFill>
                  <a:latin typeface="Poppins"/>
                  <a:ea typeface="Poppins"/>
                  <a:cs typeface="Poppins"/>
                  <a:sym typeface="Poppins"/>
                </a:rPr>
                <a:t>Text here</a:t>
              </a:r>
            </a:p>
          </p:txBody>
        </p:sp>
        <p:sp>
          <p:nvSpPr>
            <p:cNvPr id="14" name="TextBox 14"/>
            <p:cNvSpPr txBox="1"/>
            <p:nvPr/>
          </p:nvSpPr>
          <p:spPr>
            <a:xfrm>
              <a:off x="0" y="6016242"/>
              <a:ext cx="6791361" cy="557204"/>
            </a:xfrm>
            <a:prstGeom prst="rect">
              <a:avLst/>
            </a:prstGeom>
          </p:spPr>
          <p:txBody>
            <a:bodyPr lIns="0" tIns="0" rIns="0" bIns="0" rtlCol="0" anchor="t">
              <a:spAutoFit/>
            </a:bodyPr>
            <a:lstStyle/>
            <a:p>
              <a:pPr algn="ctr">
                <a:lnSpc>
                  <a:spcPts val="2287"/>
                </a:lnSpc>
              </a:pPr>
              <a:r>
                <a:rPr lang="en-US" sz="1599">
                  <a:solidFill>
                    <a:srgbClr val="FFFFFF"/>
                  </a:solidFill>
                  <a:latin typeface="Poppins"/>
                  <a:ea typeface="Poppins"/>
                  <a:cs typeface="Poppins"/>
                  <a:sym typeface="Poppins"/>
                </a:rPr>
                <a:t>More text</a:t>
              </a:r>
            </a:p>
          </p:txBody>
        </p:sp>
        <p:sp>
          <p:nvSpPr>
            <p:cNvPr id="15" name="TextBox 15"/>
            <p:cNvSpPr txBox="1"/>
            <p:nvPr/>
          </p:nvSpPr>
          <p:spPr>
            <a:xfrm>
              <a:off x="0" y="3457628"/>
              <a:ext cx="6791361" cy="557204"/>
            </a:xfrm>
            <a:prstGeom prst="rect">
              <a:avLst/>
            </a:prstGeom>
          </p:spPr>
          <p:txBody>
            <a:bodyPr lIns="0" tIns="0" rIns="0" bIns="0" rtlCol="0" anchor="t">
              <a:spAutoFit/>
            </a:bodyPr>
            <a:lstStyle/>
            <a:p>
              <a:pPr algn="ctr">
                <a:lnSpc>
                  <a:spcPts val="2287"/>
                </a:lnSpc>
              </a:pPr>
              <a:r>
                <a:rPr lang="en-US" sz="1599">
                  <a:solidFill>
                    <a:srgbClr val="FFFFFF"/>
                  </a:solidFill>
                  <a:latin typeface="Poppins"/>
                  <a:ea typeface="Poppins"/>
                  <a:cs typeface="Poppins"/>
                  <a:sym typeface="Poppins"/>
                </a:rPr>
                <a:t>Text here</a:t>
              </a:r>
            </a:p>
          </p:txBody>
        </p:sp>
      </p:grpSp>
      <p:sp>
        <p:nvSpPr>
          <p:cNvPr id="17" name="TextBox 16">
            <a:extLst>
              <a:ext uri="{FF2B5EF4-FFF2-40B4-BE49-F238E27FC236}">
                <a16:creationId xmlns:a16="http://schemas.microsoft.com/office/drawing/2014/main" id="{1AC1330F-0872-CA14-42D4-F5220CBDD9A3}"/>
              </a:ext>
            </a:extLst>
          </p:cNvPr>
          <p:cNvSpPr txBox="1"/>
          <p:nvPr/>
        </p:nvSpPr>
        <p:spPr>
          <a:xfrm>
            <a:off x="484497" y="818866"/>
            <a:ext cx="14255086" cy="7571303"/>
          </a:xfrm>
          <a:prstGeom prst="rect">
            <a:avLst/>
          </a:prstGeom>
          <a:noFill/>
        </p:spPr>
        <p:txBody>
          <a:bodyPr wrap="square">
            <a:spAutoFit/>
          </a:bodyPr>
          <a:lstStyle/>
          <a:p>
            <a:r>
              <a:rPr lang="en-GB" sz="3600" b="1" dirty="0">
                <a:effectLst>
                  <a:outerShdw blurRad="38100" dist="38100" dir="2700000" algn="tl">
                    <a:srgbClr val="000000">
                      <a:alpha val="43137"/>
                    </a:srgbClr>
                  </a:outerShdw>
                </a:effectLst>
              </a:rPr>
              <a:t>Finally - Coming soon</a:t>
            </a:r>
          </a:p>
          <a:p>
            <a:endParaRPr lang="en-GB" sz="3600" b="1" dirty="0">
              <a:effectLst>
                <a:outerShdw blurRad="38100" dist="38100" dir="2700000" algn="tl">
                  <a:srgbClr val="000000">
                    <a:alpha val="43137"/>
                  </a:srgbClr>
                </a:outerShdw>
              </a:effectLst>
            </a:endParaRPr>
          </a:p>
          <a:p>
            <a:endParaRPr lang="en-GB" sz="3600" b="1" dirty="0">
              <a:effectLst>
                <a:outerShdw blurRad="38100" dist="38100" dir="2700000" algn="tl">
                  <a:srgbClr val="000000">
                    <a:alpha val="43137"/>
                  </a:srgbClr>
                </a:outerShdw>
              </a:effectLst>
            </a:endParaRPr>
          </a:p>
          <a:p>
            <a:endParaRPr lang="en-GB" sz="3600" b="1" dirty="0">
              <a:effectLst>
                <a:outerShdw blurRad="38100" dist="38100" dir="2700000" algn="tl">
                  <a:srgbClr val="000000">
                    <a:alpha val="43137"/>
                  </a:srgbClr>
                </a:outerShdw>
              </a:effectLst>
            </a:endParaRPr>
          </a:p>
          <a:p>
            <a:endParaRPr lang="en-GB" dirty="0"/>
          </a:p>
          <a:p>
            <a:pPr marL="285750" indent="-285750">
              <a:buFont typeface="Arial" panose="020B0604020202020204" pitchFamily="34" charset="0"/>
              <a:buChar char="•"/>
            </a:pPr>
            <a:r>
              <a:rPr lang="en-GB" sz="2400" kern="100" dirty="0">
                <a:ea typeface="Aptos" panose="020B0004020202020204" pitchFamily="34" charset="0"/>
                <a:cs typeface="Times New Roman" panose="02020603050405020304" pitchFamily="18" charset="0"/>
              </a:rPr>
              <a:t>Our </a:t>
            </a:r>
            <a:r>
              <a:rPr lang="en-GB" sz="2400" b="1" u="sng" kern="100" dirty="0">
                <a:ea typeface="Aptos" panose="020B0004020202020204" pitchFamily="34" charset="0"/>
                <a:cs typeface="Times New Roman" panose="02020603050405020304" pitchFamily="18" charset="0"/>
              </a:rPr>
              <a:t>Pilot Funding Applications Review Surgery</a:t>
            </a:r>
          </a:p>
          <a:p>
            <a:pPr marL="285750" indent="-285750">
              <a:buFont typeface="Arial" panose="020B0604020202020204" pitchFamily="34" charset="0"/>
              <a:buChar char="•"/>
            </a:pPr>
            <a:endParaRPr lang="en-GB" sz="2400" kern="100" dirty="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ea typeface="Aptos" panose="020B0004020202020204" pitchFamily="34" charset="0"/>
                <a:cs typeface="Times New Roman" panose="02020603050405020304" pitchFamily="18" charset="0"/>
              </a:rPr>
              <a:t>Not just on applications you want to make but also to review ones where you failed</a:t>
            </a:r>
          </a:p>
          <a:p>
            <a:pPr marL="285750" indent="-285750">
              <a:buFont typeface="Arial" panose="020B0604020202020204" pitchFamily="34" charset="0"/>
              <a:buChar char="•"/>
            </a:pPr>
            <a:endParaRPr lang="en-GB" sz="2400" kern="100" dirty="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Every other </a:t>
            </a:r>
            <a:r>
              <a:rPr lang="en-GB" sz="2400" b="1" u="sng" kern="100" dirty="0">
                <a:effectLst/>
                <a:ea typeface="Aptos" panose="020B0004020202020204" pitchFamily="34" charset="0"/>
                <a:cs typeface="Times New Roman" panose="02020603050405020304" pitchFamily="18" charset="0"/>
              </a:rPr>
              <a:t>Wednesday,</a:t>
            </a:r>
            <a:r>
              <a:rPr lang="en-GB" sz="2400" kern="100" dirty="0">
                <a:effectLst/>
                <a:ea typeface="Aptos" panose="020B0004020202020204" pitchFamily="34" charset="0"/>
                <a:cs typeface="Times New Roman" panose="02020603050405020304" pitchFamily="18" charset="0"/>
              </a:rPr>
              <a:t> starting from 30 April 2025, from 11:00 to 15.45 for 3 months.</a:t>
            </a:r>
          </a:p>
          <a:p>
            <a:pPr marL="285750" indent="-285750">
              <a:buFont typeface="Arial" panose="020B0604020202020204" pitchFamily="34" charset="0"/>
              <a:buChar char="•"/>
            </a:pPr>
            <a:endParaRPr lang="en-GB" sz="2400" kern="100" dirty="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ea typeface="Aptos" panose="020B0004020202020204" pitchFamily="34" charset="0"/>
                <a:cs typeface="Times New Roman" panose="02020603050405020304" pitchFamily="18" charset="0"/>
              </a:rPr>
              <a:t>Book a 45 minute slot online and send your application at least a week in advance.</a:t>
            </a:r>
            <a:endParaRPr lang="en-GB" sz="2400" dirty="0"/>
          </a:p>
          <a:p>
            <a:pPr marL="285750" indent="-285750">
              <a:buFont typeface="Arial" panose="020B0604020202020204" pitchFamily="34" charset="0"/>
              <a:buChar char="•"/>
            </a:pPr>
            <a:endParaRPr lang="en-GB" sz="2400" dirty="0"/>
          </a:p>
          <a:p>
            <a:endParaRPr lang="en-GB" sz="2400" dirty="0"/>
          </a:p>
          <a:p>
            <a:endParaRPr lang="en-GB" dirty="0"/>
          </a:p>
          <a:p>
            <a:endParaRPr lang="en-GB" dirty="0"/>
          </a:p>
          <a:p>
            <a:endParaRPr lang="en-GB" dirty="0"/>
          </a:p>
          <a:p>
            <a:endParaRPr lang="en-GB" dirty="0"/>
          </a:p>
          <a:p>
            <a:endParaRPr lang="en-GB" dirty="0"/>
          </a:p>
          <a:p>
            <a:r>
              <a:rPr lang="en-GB"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5AACA-6552-87EA-BBC2-A001DA8A518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6282517-089B-8276-9974-10620904EDFF}"/>
              </a:ext>
            </a:extLst>
          </p:cNvPr>
          <p:cNvGrpSpPr/>
          <p:nvPr/>
        </p:nvGrpSpPr>
        <p:grpSpPr>
          <a:xfrm>
            <a:off x="132522" y="0"/>
            <a:ext cx="4572000" cy="6858000"/>
            <a:chOff x="0" y="0"/>
            <a:chExt cx="2478351" cy="3717527"/>
          </a:xfrm>
        </p:grpSpPr>
        <p:sp>
          <p:nvSpPr>
            <p:cNvPr id="3" name="Freeform 3">
              <a:extLst>
                <a:ext uri="{FF2B5EF4-FFF2-40B4-BE49-F238E27FC236}">
                  <a16:creationId xmlns:a16="http://schemas.microsoft.com/office/drawing/2014/main" id="{66104970-5F57-0F25-8712-1A0BC95154B3}"/>
                </a:ext>
              </a:extLst>
            </p:cNvPr>
            <p:cNvSpPr/>
            <p:nvPr/>
          </p:nvSpPr>
          <p:spPr>
            <a:xfrm>
              <a:off x="0" y="0"/>
              <a:ext cx="2478351" cy="3717527"/>
            </a:xfrm>
            <a:custGeom>
              <a:avLst/>
              <a:gdLst/>
              <a:ahLst/>
              <a:cxnLst/>
              <a:rect l="l" t="t" r="r" b="b"/>
              <a:pathLst>
                <a:path w="2478351" h="3717527">
                  <a:moveTo>
                    <a:pt x="0" y="0"/>
                  </a:moveTo>
                  <a:lnTo>
                    <a:pt x="2478351" y="0"/>
                  </a:lnTo>
                  <a:lnTo>
                    <a:pt x="2478351" y="3717527"/>
                  </a:lnTo>
                  <a:lnTo>
                    <a:pt x="0" y="3717527"/>
                  </a:lnTo>
                  <a:close/>
                </a:path>
              </a:pathLst>
            </a:custGeom>
            <a:solidFill>
              <a:srgbClr val="9BD8D7"/>
            </a:solidFill>
          </p:spPr>
          <p:txBody>
            <a:bodyPr/>
            <a:lstStyle/>
            <a:p>
              <a:endParaRPr lang="en-GB" sz="1200"/>
            </a:p>
          </p:txBody>
        </p:sp>
      </p:grpSp>
      <p:sp>
        <p:nvSpPr>
          <p:cNvPr id="4" name="Freeform 4">
            <a:extLst>
              <a:ext uri="{FF2B5EF4-FFF2-40B4-BE49-F238E27FC236}">
                <a16:creationId xmlns:a16="http://schemas.microsoft.com/office/drawing/2014/main" id="{00656A58-FFDD-E050-AFBE-D01E4BFD4D6E}"/>
              </a:ext>
            </a:extLst>
          </p:cNvPr>
          <p:cNvSpPr/>
          <p:nvPr/>
        </p:nvSpPr>
        <p:spPr>
          <a:xfrm>
            <a:off x="0" y="4572000"/>
            <a:ext cx="4572000" cy="2286000"/>
          </a:xfrm>
          <a:custGeom>
            <a:avLst/>
            <a:gdLst/>
            <a:ahLst/>
            <a:cxnLst/>
            <a:rect l="l" t="t" r="r" b="b"/>
            <a:pathLst>
              <a:path w="6858000" h="3429000">
                <a:moveTo>
                  <a:pt x="0" y="0"/>
                </a:moveTo>
                <a:lnTo>
                  <a:pt x="6858000" y="0"/>
                </a:lnTo>
                <a:lnTo>
                  <a:pt x="6858000" y="3429000"/>
                </a:lnTo>
                <a:lnTo>
                  <a:pt x="0" y="3429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5" name="Freeform 5">
            <a:extLst>
              <a:ext uri="{FF2B5EF4-FFF2-40B4-BE49-F238E27FC236}">
                <a16:creationId xmlns:a16="http://schemas.microsoft.com/office/drawing/2014/main" id="{C69458CA-6CB3-5D87-9EFC-F392F7CE59D2}"/>
              </a:ext>
            </a:extLst>
          </p:cNvPr>
          <p:cNvSpPr/>
          <p:nvPr/>
        </p:nvSpPr>
        <p:spPr>
          <a:xfrm rot="-5400000">
            <a:off x="1143000" y="1143000"/>
            <a:ext cx="4572000" cy="2286000"/>
          </a:xfrm>
          <a:custGeom>
            <a:avLst/>
            <a:gdLst/>
            <a:ahLst/>
            <a:cxnLst/>
            <a:rect l="l" t="t" r="r" b="b"/>
            <a:pathLst>
              <a:path w="6858000" h="3429000">
                <a:moveTo>
                  <a:pt x="0" y="0"/>
                </a:moveTo>
                <a:lnTo>
                  <a:pt x="6858000" y="0"/>
                </a:lnTo>
                <a:lnTo>
                  <a:pt x="6858000" y="3429000"/>
                </a:lnTo>
                <a:lnTo>
                  <a:pt x="0" y="3429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6" name="Freeform 6">
            <a:extLst>
              <a:ext uri="{FF2B5EF4-FFF2-40B4-BE49-F238E27FC236}">
                <a16:creationId xmlns:a16="http://schemas.microsoft.com/office/drawing/2014/main" id="{A5E7C7B1-81E1-BF33-A4F0-DC2F8C97C786}"/>
              </a:ext>
            </a:extLst>
          </p:cNvPr>
          <p:cNvSpPr/>
          <p:nvPr/>
        </p:nvSpPr>
        <p:spPr>
          <a:xfrm>
            <a:off x="0" y="0"/>
            <a:ext cx="2286000" cy="2286000"/>
          </a:xfrm>
          <a:custGeom>
            <a:avLst/>
            <a:gdLst/>
            <a:ahLst/>
            <a:cxnLst/>
            <a:rect l="l" t="t" r="r" b="b"/>
            <a:pathLst>
              <a:path w="3429000" h="3429000">
                <a:moveTo>
                  <a:pt x="0" y="0"/>
                </a:moveTo>
                <a:lnTo>
                  <a:pt x="3429000" y="0"/>
                </a:lnTo>
                <a:lnTo>
                  <a:pt x="3429000" y="3429000"/>
                </a:lnTo>
                <a:lnTo>
                  <a:pt x="0" y="3429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grpSp>
        <p:nvGrpSpPr>
          <p:cNvPr id="7" name="Group 7">
            <a:extLst>
              <a:ext uri="{FF2B5EF4-FFF2-40B4-BE49-F238E27FC236}">
                <a16:creationId xmlns:a16="http://schemas.microsoft.com/office/drawing/2014/main" id="{DA02F7FA-BD0E-2D93-AB11-FC8D25B48A0D}"/>
              </a:ext>
            </a:extLst>
          </p:cNvPr>
          <p:cNvGrpSpPr/>
          <p:nvPr/>
        </p:nvGrpSpPr>
        <p:grpSpPr>
          <a:xfrm>
            <a:off x="5659965" y="1444506"/>
            <a:ext cx="5246448" cy="2993661"/>
            <a:chOff x="0" y="-133350"/>
            <a:chExt cx="10492896" cy="5987323"/>
          </a:xfrm>
        </p:grpSpPr>
        <p:sp>
          <p:nvSpPr>
            <p:cNvPr id="8" name="TextBox 8">
              <a:extLst>
                <a:ext uri="{FF2B5EF4-FFF2-40B4-BE49-F238E27FC236}">
                  <a16:creationId xmlns:a16="http://schemas.microsoft.com/office/drawing/2014/main" id="{9603566F-5F56-1DD4-F725-EFE9D8B47EEE}"/>
                </a:ext>
              </a:extLst>
            </p:cNvPr>
            <p:cNvSpPr txBox="1"/>
            <p:nvPr/>
          </p:nvSpPr>
          <p:spPr>
            <a:xfrm>
              <a:off x="0" y="5316005"/>
              <a:ext cx="10492896" cy="537968"/>
            </a:xfrm>
            <a:prstGeom prst="rect">
              <a:avLst/>
            </a:prstGeom>
          </p:spPr>
          <p:txBody>
            <a:bodyPr lIns="0" tIns="0" rIns="0" bIns="0" rtlCol="0" anchor="t">
              <a:spAutoFit/>
            </a:bodyPr>
            <a:lstStyle/>
            <a:p>
              <a:pPr>
                <a:lnSpc>
                  <a:spcPts val="2239"/>
                </a:lnSpc>
              </a:pPr>
              <a:endParaRPr lang="en-US" sz="1599" dirty="0">
                <a:solidFill>
                  <a:srgbClr val="23344D"/>
                </a:solidFill>
                <a:latin typeface="Poppins"/>
                <a:ea typeface="Poppins"/>
                <a:cs typeface="Poppins"/>
                <a:sym typeface="Poppins"/>
              </a:endParaRPr>
            </a:p>
          </p:txBody>
        </p:sp>
        <p:sp>
          <p:nvSpPr>
            <p:cNvPr id="9" name="TextBox 9">
              <a:extLst>
                <a:ext uri="{FF2B5EF4-FFF2-40B4-BE49-F238E27FC236}">
                  <a16:creationId xmlns:a16="http://schemas.microsoft.com/office/drawing/2014/main" id="{111EE820-4FAD-2566-3F4E-9D66BAEFD5CF}"/>
                </a:ext>
              </a:extLst>
            </p:cNvPr>
            <p:cNvSpPr txBox="1"/>
            <p:nvPr/>
          </p:nvSpPr>
          <p:spPr>
            <a:xfrm>
              <a:off x="0" y="-133350"/>
              <a:ext cx="10492896" cy="1472968"/>
            </a:xfrm>
            <a:prstGeom prst="rect">
              <a:avLst/>
            </a:prstGeom>
          </p:spPr>
          <p:txBody>
            <a:bodyPr lIns="0" tIns="0" rIns="0" bIns="0" rtlCol="0" anchor="t">
              <a:spAutoFit/>
            </a:bodyPr>
            <a:lstStyle/>
            <a:p>
              <a:pPr>
                <a:lnSpc>
                  <a:spcPts val="6240"/>
                </a:lnSpc>
                <a:spcBef>
                  <a:spcPct val="0"/>
                </a:spcBef>
              </a:pPr>
              <a:endParaRPr lang="en-US" sz="4800" b="1" dirty="0">
                <a:solidFill>
                  <a:srgbClr val="23344D"/>
                </a:solidFill>
                <a:latin typeface="Poppins Heavy"/>
                <a:ea typeface="Poppins Heavy"/>
                <a:cs typeface="Poppins Heavy"/>
                <a:sym typeface="Poppins Heavy"/>
              </a:endParaRPr>
            </a:p>
          </p:txBody>
        </p:sp>
        <p:sp>
          <p:nvSpPr>
            <p:cNvPr id="10" name="TextBox 10">
              <a:extLst>
                <a:ext uri="{FF2B5EF4-FFF2-40B4-BE49-F238E27FC236}">
                  <a16:creationId xmlns:a16="http://schemas.microsoft.com/office/drawing/2014/main" id="{9E7C3A99-7604-D86D-4085-F2C31627FC4C}"/>
                </a:ext>
              </a:extLst>
            </p:cNvPr>
            <p:cNvSpPr txBox="1"/>
            <p:nvPr/>
          </p:nvSpPr>
          <p:spPr>
            <a:xfrm>
              <a:off x="0" y="3492285"/>
              <a:ext cx="10492896" cy="744562"/>
            </a:xfrm>
            <a:prstGeom prst="rect">
              <a:avLst/>
            </a:prstGeom>
          </p:spPr>
          <p:txBody>
            <a:bodyPr lIns="0" tIns="0" rIns="0" bIns="0" rtlCol="0" anchor="t">
              <a:spAutoFit/>
            </a:bodyPr>
            <a:lstStyle/>
            <a:p>
              <a:pPr>
                <a:lnSpc>
                  <a:spcPts val="2986"/>
                </a:lnSpc>
                <a:spcBef>
                  <a:spcPct val="0"/>
                </a:spcBef>
              </a:pPr>
              <a:endParaRPr lang="en-US" sz="2333" dirty="0">
                <a:solidFill>
                  <a:srgbClr val="23344D"/>
                </a:solidFill>
                <a:latin typeface="Poppins"/>
                <a:ea typeface="Poppins"/>
                <a:cs typeface="Poppins"/>
                <a:sym typeface="Poppins"/>
              </a:endParaRPr>
            </a:p>
          </p:txBody>
        </p:sp>
      </p:grpSp>
      <p:sp>
        <p:nvSpPr>
          <p:cNvPr id="12" name="TextBox 11">
            <a:extLst>
              <a:ext uri="{FF2B5EF4-FFF2-40B4-BE49-F238E27FC236}">
                <a16:creationId xmlns:a16="http://schemas.microsoft.com/office/drawing/2014/main" id="{D0E97515-DE16-7F37-2383-F6FB53B2372A}"/>
              </a:ext>
            </a:extLst>
          </p:cNvPr>
          <p:cNvSpPr txBox="1"/>
          <p:nvPr/>
        </p:nvSpPr>
        <p:spPr>
          <a:xfrm>
            <a:off x="5261112" y="483704"/>
            <a:ext cx="6447183" cy="10618291"/>
          </a:xfrm>
          <a:prstGeom prst="rect">
            <a:avLst/>
          </a:prstGeom>
          <a:noFill/>
        </p:spPr>
        <p:txBody>
          <a:bodyPr wrap="square">
            <a:spAutoFit/>
          </a:bodyPr>
          <a:lstStyle/>
          <a:p>
            <a:endParaRPr lang="en-GB" sz="3600" b="1" u="sng" kern="100" dirty="0">
              <a:ea typeface="Aptos" panose="020B0004020202020204" pitchFamily="34" charset="0"/>
              <a:cs typeface="Times New Roman" panose="02020603050405020304" pitchFamily="18" charset="0"/>
            </a:endParaRPr>
          </a:p>
          <a:p>
            <a:endParaRPr lang="en-GB" sz="3600" b="1" u="sng" kern="100" dirty="0">
              <a:ea typeface="Aptos" panose="020B0004020202020204" pitchFamily="34" charset="0"/>
              <a:cs typeface="Times New Roman" panose="02020603050405020304" pitchFamily="18" charset="0"/>
            </a:endParaRPr>
          </a:p>
          <a:p>
            <a:endParaRPr lang="en-GB" sz="3600" b="1" u="sng" kern="100" dirty="0">
              <a:ea typeface="Aptos" panose="020B0004020202020204" pitchFamily="34" charset="0"/>
              <a:cs typeface="Times New Roman" panose="02020603050405020304" pitchFamily="18" charset="0"/>
            </a:endParaRPr>
          </a:p>
          <a:p>
            <a:endParaRPr lang="en-GB" sz="3600" b="1" u="sng" kern="100" dirty="0">
              <a:ea typeface="Aptos" panose="020B0004020202020204" pitchFamily="34" charset="0"/>
              <a:cs typeface="Times New Roman" panose="02020603050405020304" pitchFamily="18" charset="0"/>
            </a:endParaRPr>
          </a:p>
          <a:p>
            <a:endParaRPr lang="en-GB" sz="3600" b="1" u="sng" kern="100" dirty="0">
              <a:ea typeface="Aptos" panose="020B0004020202020204" pitchFamily="34" charset="0"/>
              <a:cs typeface="Times New Roman" panose="02020603050405020304" pitchFamily="18" charset="0"/>
            </a:endParaRPr>
          </a:p>
          <a:p>
            <a:r>
              <a:rPr lang="en-GB" sz="5400" b="1" u="sng" kern="100" dirty="0">
                <a:ea typeface="Aptos" panose="020B0004020202020204" pitchFamily="34" charset="0"/>
                <a:cs typeface="Times New Roman" panose="02020603050405020304" pitchFamily="18" charset="0"/>
              </a:rPr>
              <a:t>Any questions?</a:t>
            </a:r>
          </a:p>
          <a:p>
            <a:endParaRPr lang="en-GB" sz="5400" b="1" u="sng" kern="100" dirty="0">
              <a:cs typeface="Times New Roman" panose="02020603050405020304" pitchFamily="18" charset="0"/>
            </a:endParaRPr>
          </a:p>
          <a:p>
            <a:endParaRPr lang="en-GB" sz="5400" kern="100" dirty="0">
              <a:cs typeface="Times New Roman" panose="02020603050405020304" pitchFamily="18" charset="0"/>
            </a:endParaRPr>
          </a:p>
          <a:p>
            <a:endParaRPr lang="en-GB" kern="100" dirty="0">
              <a:cs typeface="Times New Roman" panose="02020603050405020304" pitchFamily="18" charset="0"/>
            </a:endParaRPr>
          </a:p>
          <a:p>
            <a:endParaRPr lang="en-GB" kern="100" dirty="0">
              <a:cs typeface="Times New Roman" panose="02020603050405020304" pitchFamily="18" charset="0"/>
            </a:endParaRPr>
          </a:p>
          <a:p>
            <a:endParaRPr lang="en-GB" kern="100" dirty="0">
              <a:cs typeface="Times New Roman" panose="02020603050405020304" pitchFamily="18" charset="0"/>
            </a:endParaRPr>
          </a:p>
          <a:p>
            <a:endParaRPr lang="en-GB" kern="100" dirty="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14870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836835" y="1067499"/>
            <a:ext cx="4422664" cy="2287667"/>
            <a:chOff x="0" y="0"/>
            <a:chExt cx="2354580" cy="1217930"/>
          </a:xfrm>
        </p:grpSpPr>
        <p:sp>
          <p:nvSpPr>
            <p:cNvPr id="3" name="Freeform 3"/>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46A3B7"/>
            </a:solidFill>
          </p:spPr>
          <p:txBody>
            <a:bodyPr/>
            <a:lstStyle/>
            <a:p>
              <a:endParaRPr lang="en-GB" sz="1200"/>
            </a:p>
          </p:txBody>
        </p:sp>
      </p:grpSp>
      <p:grpSp>
        <p:nvGrpSpPr>
          <p:cNvPr id="4" name="Group 4"/>
          <p:cNvGrpSpPr/>
          <p:nvPr/>
        </p:nvGrpSpPr>
        <p:grpSpPr>
          <a:xfrm rot="5400000">
            <a:off x="6719765" y="3502835"/>
            <a:ext cx="4422664" cy="2287667"/>
            <a:chOff x="0" y="0"/>
            <a:chExt cx="2354580" cy="1217930"/>
          </a:xfrm>
        </p:grpSpPr>
        <p:sp>
          <p:nvSpPr>
            <p:cNvPr id="5" name="Freeform 5"/>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9BD8D7"/>
            </a:solidFill>
          </p:spPr>
          <p:txBody>
            <a:bodyPr/>
            <a:lstStyle/>
            <a:p>
              <a:endParaRPr lang="en-GB" sz="1200"/>
            </a:p>
          </p:txBody>
        </p:sp>
      </p:grpSp>
      <p:grpSp>
        <p:nvGrpSpPr>
          <p:cNvPr id="6" name="Group 6"/>
          <p:cNvGrpSpPr/>
          <p:nvPr/>
        </p:nvGrpSpPr>
        <p:grpSpPr>
          <a:xfrm>
            <a:off x="6681631" y="419557"/>
            <a:ext cx="1712963" cy="171296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7338"/>
            </a:solidFill>
          </p:spPr>
          <p:txBody>
            <a:bodyPr/>
            <a:lstStyle/>
            <a:p>
              <a:endParaRPr lang="en-GB" sz="1200"/>
            </a:p>
          </p:txBody>
        </p:sp>
      </p:grpSp>
      <p:grpSp>
        <p:nvGrpSpPr>
          <p:cNvPr id="8" name="Group 8"/>
          <p:cNvGrpSpPr/>
          <p:nvPr/>
        </p:nvGrpSpPr>
        <p:grpSpPr>
          <a:xfrm>
            <a:off x="1148763" y="1782402"/>
            <a:ext cx="4927552" cy="3039560"/>
            <a:chOff x="0" y="0"/>
            <a:chExt cx="9855104" cy="6079119"/>
          </a:xfrm>
        </p:grpSpPr>
        <p:sp>
          <p:nvSpPr>
            <p:cNvPr id="9" name="TextBox 9"/>
            <p:cNvSpPr txBox="1"/>
            <p:nvPr/>
          </p:nvSpPr>
          <p:spPr>
            <a:xfrm>
              <a:off x="0" y="0"/>
              <a:ext cx="9658606" cy="1667124"/>
            </a:xfrm>
            <a:prstGeom prst="rect">
              <a:avLst/>
            </a:prstGeom>
          </p:spPr>
          <p:txBody>
            <a:bodyPr lIns="0" tIns="0" rIns="0" bIns="0" rtlCol="0" anchor="t">
              <a:spAutoFit/>
            </a:bodyPr>
            <a:lstStyle/>
            <a:p>
              <a:pPr>
                <a:lnSpc>
                  <a:spcPts val="6454"/>
                </a:lnSpc>
              </a:pPr>
              <a:endParaRPr lang="en-US" sz="5866" b="1" dirty="0">
                <a:solidFill>
                  <a:srgbClr val="23344D"/>
                </a:solidFill>
                <a:latin typeface="Poppins Heavy"/>
                <a:ea typeface="Poppins Heavy"/>
                <a:cs typeface="Poppins Heavy"/>
                <a:sym typeface="Poppins Heavy"/>
              </a:endParaRPr>
            </a:p>
          </p:txBody>
        </p:sp>
        <p:sp>
          <p:nvSpPr>
            <p:cNvPr id="10" name="TextBox 10"/>
            <p:cNvSpPr txBox="1"/>
            <p:nvPr/>
          </p:nvSpPr>
          <p:spPr>
            <a:xfrm>
              <a:off x="0" y="4159463"/>
              <a:ext cx="9855104" cy="739562"/>
            </a:xfrm>
            <a:prstGeom prst="rect">
              <a:avLst/>
            </a:prstGeom>
          </p:spPr>
          <p:txBody>
            <a:bodyPr lIns="0" tIns="0" rIns="0" bIns="0" rtlCol="0" anchor="t">
              <a:spAutoFit/>
            </a:bodyPr>
            <a:lstStyle/>
            <a:p>
              <a:pPr>
                <a:lnSpc>
                  <a:spcPts val="2952"/>
                </a:lnSpc>
              </a:pPr>
              <a:endParaRPr lang="en-US" sz="2400" b="1" dirty="0">
                <a:solidFill>
                  <a:srgbClr val="FF7338"/>
                </a:solidFill>
                <a:latin typeface="Poppins Ultra-Bold"/>
                <a:ea typeface="Poppins Ultra-Bold"/>
                <a:cs typeface="Poppins Ultra-Bold"/>
                <a:sym typeface="Poppins Ultra-Bold"/>
              </a:endParaRPr>
            </a:p>
          </p:txBody>
        </p:sp>
        <p:sp>
          <p:nvSpPr>
            <p:cNvPr id="11" name="TextBox 11"/>
            <p:cNvSpPr txBox="1"/>
            <p:nvPr/>
          </p:nvSpPr>
          <p:spPr>
            <a:xfrm>
              <a:off x="0" y="5593985"/>
              <a:ext cx="8976856" cy="485134"/>
            </a:xfrm>
            <a:prstGeom prst="rect">
              <a:avLst/>
            </a:prstGeom>
          </p:spPr>
          <p:txBody>
            <a:bodyPr lIns="0" tIns="0" rIns="0" bIns="0" rtlCol="0" anchor="t">
              <a:spAutoFit/>
            </a:bodyPr>
            <a:lstStyle/>
            <a:p>
              <a:pPr>
                <a:lnSpc>
                  <a:spcPts val="2001"/>
                </a:lnSpc>
              </a:pPr>
              <a:endParaRPr lang="en-US" sz="1399" dirty="0">
                <a:solidFill>
                  <a:srgbClr val="23344D"/>
                </a:solidFill>
                <a:latin typeface="Poppins"/>
                <a:ea typeface="Poppins"/>
                <a:cs typeface="Poppins"/>
                <a:sym typeface="Poppins"/>
              </a:endParaRPr>
            </a:p>
          </p:txBody>
        </p:sp>
      </p:grpSp>
      <p:sp>
        <p:nvSpPr>
          <p:cNvPr id="13" name="TextBox 12">
            <a:extLst>
              <a:ext uri="{FF2B5EF4-FFF2-40B4-BE49-F238E27FC236}">
                <a16:creationId xmlns:a16="http://schemas.microsoft.com/office/drawing/2014/main" id="{1B13549C-AD3B-005C-F8EE-04839C3C774C}"/>
              </a:ext>
            </a:extLst>
          </p:cNvPr>
          <p:cNvSpPr txBox="1"/>
          <p:nvPr/>
        </p:nvSpPr>
        <p:spPr>
          <a:xfrm>
            <a:off x="1148763" y="1153236"/>
            <a:ext cx="7976472" cy="7571303"/>
          </a:xfrm>
          <a:prstGeom prst="rect">
            <a:avLst/>
          </a:prstGeom>
          <a:noFill/>
        </p:spPr>
        <p:txBody>
          <a:bodyPr wrap="square">
            <a:spAutoFit/>
          </a:bodyPr>
          <a:lstStyle/>
          <a:p>
            <a:r>
              <a:rPr lang="en-GB" sz="3600" b="1" u="sng" dirty="0"/>
              <a:t>Common restrictions</a:t>
            </a:r>
          </a:p>
          <a:p>
            <a:endParaRPr lang="en-GB" sz="3600" b="1" u="sng" dirty="0"/>
          </a:p>
          <a:p>
            <a:pPr marL="285750" indent="-285750">
              <a:buFont typeface="Arial" panose="020B0604020202020204" pitchFamily="34" charset="0"/>
              <a:buChar char="•"/>
            </a:pPr>
            <a:r>
              <a:rPr lang="en-GB" sz="2400" dirty="0"/>
              <a:t>Many funders will ask you to take an eligibility quiz</a:t>
            </a:r>
          </a:p>
          <a:p>
            <a:pPr marL="285750" lvl="0" indent="-285750">
              <a:buFont typeface="Arial" panose="020B0604020202020204" pitchFamily="34" charset="0"/>
              <a:buChar char="•"/>
            </a:pPr>
            <a:r>
              <a:rPr lang="en-GB" sz="2400" dirty="0"/>
              <a:t>Or they may state only registered charities and CIOs but not CICs.</a:t>
            </a:r>
          </a:p>
          <a:p>
            <a:pPr marL="285750" lvl="0" indent="-285750">
              <a:buFont typeface="Arial" panose="020B0604020202020204" pitchFamily="34" charset="0"/>
              <a:buChar char="•"/>
            </a:pPr>
            <a:r>
              <a:rPr lang="en-GB" sz="2400" dirty="0"/>
              <a:t>Geographical area.</a:t>
            </a:r>
          </a:p>
          <a:p>
            <a:pPr marL="285750" lvl="0" indent="-285750">
              <a:buFont typeface="Arial" panose="020B0604020202020204" pitchFamily="34" charset="0"/>
              <a:buChar char="•"/>
            </a:pPr>
            <a:r>
              <a:rPr lang="en-GB" sz="2400" dirty="0"/>
              <a:t>Income (Turnover) – if you have income of more than £2M – do not apply, if you have income of less than £50,000 do not apply etc.</a:t>
            </a:r>
          </a:p>
          <a:p>
            <a:pPr marL="285750" lvl="0" indent="-285750">
              <a:buFont typeface="Arial" panose="020B0604020202020204" pitchFamily="34" charset="0"/>
              <a:buChar char="•"/>
            </a:pPr>
            <a:r>
              <a:rPr lang="en-GB" sz="2400" dirty="0"/>
              <a:t>Service must be in the top 20% most deprived areas</a:t>
            </a:r>
          </a:p>
          <a:p>
            <a:pPr marL="285750" lvl="0" indent="-285750">
              <a:buFont typeface="Arial" panose="020B0604020202020204" pitchFamily="34" charset="0"/>
              <a:buChar char="•"/>
            </a:pPr>
            <a:r>
              <a:rPr lang="en-GB" sz="2400" dirty="0"/>
              <a:t>Only capital projects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776B6-B953-4EC8-952E-E2E2AD5E3EC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F373E44-2392-268F-2D23-0CCB8C781925}"/>
              </a:ext>
            </a:extLst>
          </p:cNvPr>
          <p:cNvGrpSpPr/>
          <p:nvPr/>
        </p:nvGrpSpPr>
        <p:grpSpPr>
          <a:xfrm rot="-5400000">
            <a:off x="8836835" y="1067499"/>
            <a:ext cx="4422664" cy="2287667"/>
            <a:chOff x="0" y="0"/>
            <a:chExt cx="2354580" cy="1217930"/>
          </a:xfrm>
        </p:grpSpPr>
        <p:sp>
          <p:nvSpPr>
            <p:cNvPr id="3" name="Freeform 3">
              <a:extLst>
                <a:ext uri="{FF2B5EF4-FFF2-40B4-BE49-F238E27FC236}">
                  <a16:creationId xmlns:a16="http://schemas.microsoft.com/office/drawing/2014/main" id="{B3C9AEDB-9945-F68D-1A2F-D7C6ED50509F}"/>
                </a:ext>
              </a:extLst>
            </p:cNvPr>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46A3B7"/>
            </a:solidFill>
          </p:spPr>
          <p:txBody>
            <a:bodyPr/>
            <a:lstStyle/>
            <a:p>
              <a:endParaRPr lang="en-GB" sz="1200"/>
            </a:p>
          </p:txBody>
        </p:sp>
      </p:grpSp>
      <p:grpSp>
        <p:nvGrpSpPr>
          <p:cNvPr id="4" name="Group 4">
            <a:extLst>
              <a:ext uri="{FF2B5EF4-FFF2-40B4-BE49-F238E27FC236}">
                <a16:creationId xmlns:a16="http://schemas.microsoft.com/office/drawing/2014/main" id="{CCFAA59D-9980-2D6F-CACC-6EAD57350BC0}"/>
              </a:ext>
            </a:extLst>
          </p:cNvPr>
          <p:cNvGrpSpPr/>
          <p:nvPr/>
        </p:nvGrpSpPr>
        <p:grpSpPr>
          <a:xfrm rot="5400000">
            <a:off x="6549168" y="3502835"/>
            <a:ext cx="4422664" cy="2287667"/>
            <a:chOff x="0" y="0"/>
            <a:chExt cx="2354580" cy="1217930"/>
          </a:xfrm>
        </p:grpSpPr>
        <p:sp>
          <p:nvSpPr>
            <p:cNvPr id="5" name="Freeform 5">
              <a:extLst>
                <a:ext uri="{FF2B5EF4-FFF2-40B4-BE49-F238E27FC236}">
                  <a16:creationId xmlns:a16="http://schemas.microsoft.com/office/drawing/2014/main" id="{E131E93F-B7D3-6BB9-8153-CB03970503F9}"/>
                </a:ext>
              </a:extLst>
            </p:cNvPr>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9BD8D7"/>
            </a:solidFill>
          </p:spPr>
          <p:txBody>
            <a:bodyPr/>
            <a:lstStyle/>
            <a:p>
              <a:endParaRPr lang="en-GB" sz="1200"/>
            </a:p>
          </p:txBody>
        </p:sp>
      </p:grpSp>
      <p:grpSp>
        <p:nvGrpSpPr>
          <p:cNvPr id="6" name="Group 6">
            <a:extLst>
              <a:ext uri="{FF2B5EF4-FFF2-40B4-BE49-F238E27FC236}">
                <a16:creationId xmlns:a16="http://schemas.microsoft.com/office/drawing/2014/main" id="{A016E267-2AAA-EDBE-68F7-31D4DF63DFDA}"/>
              </a:ext>
            </a:extLst>
          </p:cNvPr>
          <p:cNvGrpSpPr/>
          <p:nvPr/>
        </p:nvGrpSpPr>
        <p:grpSpPr>
          <a:xfrm>
            <a:off x="6681631" y="419557"/>
            <a:ext cx="1712963" cy="1712963"/>
            <a:chOff x="0" y="0"/>
            <a:chExt cx="6350000" cy="6350000"/>
          </a:xfrm>
        </p:grpSpPr>
        <p:sp>
          <p:nvSpPr>
            <p:cNvPr id="7" name="Freeform 7">
              <a:extLst>
                <a:ext uri="{FF2B5EF4-FFF2-40B4-BE49-F238E27FC236}">
                  <a16:creationId xmlns:a16="http://schemas.microsoft.com/office/drawing/2014/main" id="{721C0AA4-6285-D802-B13D-CBE31CF4CF65}"/>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7338"/>
            </a:solidFill>
          </p:spPr>
          <p:txBody>
            <a:bodyPr/>
            <a:lstStyle/>
            <a:p>
              <a:endParaRPr lang="en-GB" sz="1200"/>
            </a:p>
          </p:txBody>
        </p:sp>
      </p:grpSp>
      <p:grpSp>
        <p:nvGrpSpPr>
          <p:cNvPr id="8" name="Group 8">
            <a:extLst>
              <a:ext uri="{FF2B5EF4-FFF2-40B4-BE49-F238E27FC236}">
                <a16:creationId xmlns:a16="http://schemas.microsoft.com/office/drawing/2014/main" id="{D16A94F5-4228-22E4-8024-B4F7DC143625}"/>
              </a:ext>
            </a:extLst>
          </p:cNvPr>
          <p:cNvGrpSpPr/>
          <p:nvPr/>
        </p:nvGrpSpPr>
        <p:grpSpPr>
          <a:xfrm>
            <a:off x="1148763" y="1782402"/>
            <a:ext cx="4927552" cy="3039560"/>
            <a:chOff x="0" y="0"/>
            <a:chExt cx="9855104" cy="6079119"/>
          </a:xfrm>
        </p:grpSpPr>
        <p:sp>
          <p:nvSpPr>
            <p:cNvPr id="9" name="TextBox 9">
              <a:extLst>
                <a:ext uri="{FF2B5EF4-FFF2-40B4-BE49-F238E27FC236}">
                  <a16:creationId xmlns:a16="http://schemas.microsoft.com/office/drawing/2014/main" id="{DEA6E63D-65EE-27A4-258B-BC6AA06992ED}"/>
                </a:ext>
              </a:extLst>
            </p:cNvPr>
            <p:cNvSpPr txBox="1"/>
            <p:nvPr/>
          </p:nvSpPr>
          <p:spPr>
            <a:xfrm>
              <a:off x="0" y="0"/>
              <a:ext cx="9658606" cy="1667124"/>
            </a:xfrm>
            <a:prstGeom prst="rect">
              <a:avLst/>
            </a:prstGeom>
          </p:spPr>
          <p:txBody>
            <a:bodyPr lIns="0" tIns="0" rIns="0" bIns="0" rtlCol="0" anchor="t">
              <a:spAutoFit/>
            </a:bodyPr>
            <a:lstStyle/>
            <a:p>
              <a:pPr>
                <a:lnSpc>
                  <a:spcPts val="6454"/>
                </a:lnSpc>
              </a:pPr>
              <a:endParaRPr lang="en-US" sz="5866" b="1" dirty="0">
                <a:solidFill>
                  <a:srgbClr val="23344D"/>
                </a:solidFill>
                <a:latin typeface="Poppins Heavy"/>
                <a:ea typeface="Poppins Heavy"/>
                <a:cs typeface="Poppins Heavy"/>
                <a:sym typeface="Poppins Heavy"/>
              </a:endParaRPr>
            </a:p>
          </p:txBody>
        </p:sp>
        <p:sp>
          <p:nvSpPr>
            <p:cNvPr id="10" name="TextBox 10">
              <a:extLst>
                <a:ext uri="{FF2B5EF4-FFF2-40B4-BE49-F238E27FC236}">
                  <a16:creationId xmlns:a16="http://schemas.microsoft.com/office/drawing/2014/main" id="{1C9686A5-4A1A-D6AD-DFEC-27A447C72F53}"/>
                </a:ext>
              </a:extLst>
            </p:cNvPr>
            <p:cNvSpPr txBox="1"/>
            <p:nvPr/>
          </p:nvSpPr>
          <p:spPr>
            <a:xfrm>
              <a:off x="0" y="4159463"/>
              <a:ext cx="9855104" cy="739562"/>
            </a:xfrm>
            <a:prstGeom prst="rect">
              <a:avLst/>
            </a:prstGeom>
          </p:spPr>
          <p:txBody>
            <a:bodyPr lIns="0" tIns="0" rIns="0" bIns="0" rtlCol="0" anchor="t">
              <a:spAutoFit/>
            </a:bodyPr>
            <a:lstStyle/>
            <a:p>
              <a:pPr>
                <a:lnSpc>
                  <a:spcPts val="2952"/>
                </a:lnSpc>
              </a:pPr>
              <a:endParaRPr lang="en-US" sz="2400" b="1" dirty="0">
                <a:solidFill>
                  <a:srgbClr val="FF7338"/>
                </a:solidFill>
                <a:latin typeface="Poppins Ultra-Bold"/>
                <a:ea typeface="Poppins Ultra-Bold"/>
                <a:cs typeface="Poppins Ultra-Bold"/>
                <a:sym typeface="Poppins Ultra-Bold"/>
              </a:endParaRPr>
            </a:p>
          </p:txBody>
        </p:sp>
        <p:sp>
          <p:nvSpPr>
            <p:cNvPr id="11" name="TextBox 11">
              <a:extLst>
                <a:ext uri="{FF2B5EF4-FFF2-40B4-BE49-F238E27FC236}">
                  <a16:creationId xmlns:a16="http://schemas.microsoft.com/office/drawing/2014/main" id="{9CB49B6E-7C4B-6036-6975-A76E79A2177B}"/>
                </a:ext>
              </a:extLst>
            </p:cNvPr>
            <p:cNvSpPr txBox="1"/>
            <p:nvPr/>
          </p:nvSpPr>
          <p:spPr>
            <a:xfrm>
              <a:off x="0" y="5593985"/>
              <a:ext cx="8976856" cy="485134"/>
            </a:xfrm>
            <a:prstGeom prst="rect">
              <a:avLst/>
            </a:prstGeom>
          </p:spPr>
          <p:txBody>
            <a:bodyPr lIns="0" tIns="0" rIns="0" bIns="0" rtlCol="0" anchor="t">
              <a:spAutoFit/>
            </a:bodyPr>
            <a:lstStyle/>
            <a:p>
              <a:pPr>
                <a:lnSpc>
                  <a:spcPts val="2001"/>
                </a:lnSpc>
              </a:pPr>
              <a:endParaRPr lang="en-US" sz="1399" dirty="0">
                <a:solidFill>
                  <a:srgbClr val="23344D"/>
                </a:solidFill>
                <a:latin typeface="Poppins"/>
                <a:ea typeface="Poppins"/>
                <a:cs typeface="Poppins"/>
                <a:sym typeface="Poppins"/>
              </a:endParaRPr>
            </a:p>
          </p:txBody>
        </p:sp>
      </p:grpSp>
      <p:sp>
        <p:nvSpPr>
          <p:cNvPr id="13" name="TextBox 12">
            <a:extLst>
              <a:ext uri="{FF2B5EF4-FFF2-40B4-BE49-F238E27FC236}">
                <a16:creationId xmlns:a16="http://schemas.microsoft.com/office/drawing/2014/main" id="{8AED54E8-90C0-6CED-D11B-096F3710E6DD}"/>
              </a:ext>
            </a:extLst>
          </p:cNvPr>
          <p:cNvSpPr txBox="1"/>
          <p:nvPr/>
        </p:nvSpPr>
        <p:spPr>
          <a:xfrm>
            <a:off x="914399" y="907576"/>
            <a:ext cx="8210835" cy="7528215"/>
          </a:xfrm>
          <a:prstGeom prst="rect">
            <a:avLst/>
          </a:prstGeom>
          <a:noFill/>
        </p:spPr>
        <p:txBody>
          <a:bodyPr wrap="square">
            <a:spAutoFit/>
          </a:bodyPr>
          <a:lstStyle/>
          <a:p>
            <a:endParaRPr lang="en-GB" sz="3600" b="1" u="sng" dirty="0"/>
          </a:p>
          <a:p>
            <a:endParaRPr lang="en-GB" dirty="0"/>
          </a:p>
          <a:p>
            <a:endParaRPr lang="en-GB" dirty="0"/>
          </a:p>
          <a:p>
            <a:pPr marL="285750" indent="-285750">
              <a:lnSpc>
                <a:spcPct val="115000"/>
              </a:lnSpc>
              <a:spcAft>
                <a:spcPts val="800"/>
              </a:spcAft>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Some will have a list of organisations they will not support, e.g. faith-based charities, hospices, animal welfare, national bodies or charities that enjoy widespread support.</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Some will be by invitation only</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GB" sz="2400" u="sng" kern="100" dirty="0">
                <a:effectLst/>
                <a:latin typeface="Arial" panose="020B0604020202020204" pitchFamily="34" charset="0"/>
                <a:ea typeface="Aptos" panose="020B0004020202020204" pitchFamily="34" charset="0"/>
                <a:cs typeface="Times New Roman" panose="02020603050405020304" pitchFamily="18" charset="0"/>
              </a:rPr>
              <a:t>Key tip - Read the funders last annual report – have they funded similar organisations to yours in the past. </a:t>
            </a:r>
            <a:endParaRPr lang="en-GB" sz="2400" u="sng"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sz="3600" b="1" u="sng"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 </a:t>
            </a:r>
          </a:p>
        </p:txBody>
      </p:sp>
    </p:spTree>
    <p:extLst>
      <p:ext uri="{BB962C8B-B14F-4D97-AF65-F5344CB8AC3E}">
        <p14:creationId xmlns:p14="http://schemas.microsoft.com/office/powerpoint/2010/main" val="3198133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3491566" y="5632269"/>
            <a:ext cx="5208869" cy="2694340"/>
            <a:chOff x="0" y="0"/>
            <a:chExt cx="2354580" cy="1217930"/>
          </a:xfrm>
        </p:grpSpPr>
        <p:sp>
          <p:nvSpPr>
            <p:cNvPr id="3" name="Freeform 3"/>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ED6B06"/>
            </a:solidFill>
          </p:spPr>
          <p:txBody>
            <a:bodyPr/>
            <a:lstStyle/>
            <a:p>
              <a:endParaRPr lang="en-GB" sz="1200"/>
            </a:p>
          </p:txBody>
        </p:sp>
      </p:grpSp>
      <p:grpSp>
        <p:nvGrpSpPr>
          <p:cNvPr id="4" name="Group 4"/>
          <p:cNvGrpSpPr/>
          <p:nvPr/>
        </p:nvGrpSpPr>
        <p:grpSpPr>
          <a:xfrm>
            <a:off x="1113100" y="1874097"/>
            <a:ext cx="9965800" cy="2845484"/>
            <a:chOff x="0" y="-38100"/>
            <a:chExt cx="19931600" cy="5690967"/>
          </a:xfrm>
        </p:grpSpPr>
        <p:sp>
          <p:nvSpPr>
            <p:cNvPr id="5" name="TextBox 5"/>
            <p:cNvSpPr txBox="1"/>
            <p:nvPr/>
          </p:nvSpPr>
          <p:spPr>
            <a:xfrm>
              <a:off x="0" y="1671592"/>
              <a:ext cx="19931600" cy="1268040"/>
            </a:xfrm>
            <a:prstGeom prst="rect">
              <a:avLst/>
            </a:prstGeom>
          </p:spPr>
          <p:txBody>
            <a:bodyPr lIns="0" tIns="0" rIns="0" bIns="0" rtlCol="0" anchor="t">
              <a:spAutoFit/>
            </a:bodyPr>
            <a:lstStyle/>
            <a:p>
              <a:pPr algn="ctr">
                <a:lnSpc>
                  <a:spcPts val="4752"/>
                </a:lnSpc>
              </a:pPr>
              <a:endParaRPr lang="en-US" sz="4800" dirty="0">
                <a:solidFill>
                  <a:srgbClr val="23344D"/>
                </a:solidFill>
                <a:latin typeface="Poppins"/>
                <a:ea typeface="Poppins"/>
                <a:cs typeface="Poppins"/>
                <a:sym typeface="Poppins"/>
              </a:endParaRPr>
            </a:p>
          </p:txBody>
        </p:sp>
        <p:sp>
          <p:nvSpPr>
            <p:cNvPr id="6" name="TextBox 6"/>
            <p:cNvSpPr txBox="1"/>
            <p:nvPr/>
          </p:nvSpPr>
          <p:spPr>
            <a:xfrm>
              <a:off x="0" y="-38100"/>
              <a:ext cx="19931600" cy="840230"/>
            </a:xfrm>
            <a:prstGeom prst="rect">
              <a:avLst/>
            </a:prstGeom>
          </p:spPr>
          <p:txBody>
            <a:bodyPr lIns="0" tIns="0" rIns="0" bIns="0" rtlCol="0" anchor="t">
              <a:spAutoFit/>
            </a:bodyPr>
            <a:lstStyle/>
            <a:p>
              <a:pPr algn="ctr">
                <a:lnSpc>
                  <a:spcPts val="3517"/>
                </a:lnSpc>
              </a:pPr>
              <a:endParaRPr lang="en-US" sz="2859" b="1" dirty="0">
                <a:solidFill>
                  <a:srgbClr val="FF7338"/>
                </a:solidFill>
                <a:latin typeface="Poppins Ultra-Bold"/>
                <a:ea typeface="Poppins Ultra-Bold"/>
                <a:cs typeface="Poppins Ultra-Bold"/>
                <a:sym typeface="Poppins Ultra-Bold"/>
              </a:endParaRPr>
            </a:p>
          </p:txBody>
        </p:sp>
        <p:sp>
          <p:nvSpPr>
            <p:cNvPr id="7" name="TextBox 7"/>
            <p:cNvSpPr txBox="1"/>
            <p:nvPr/>
          </p:nvSpPr>
          <p:spPr>
            <a:xfrm>
              <a:off x="0" y="4908305"/>
              <a:ext cx="19931600" cy="744562"/>
            </a:xfrm>
            <a:prstGeom prst="rect">
              <a:avLst/>
            </a:prstGeom>
          </p:spPr>
          <p:txBody>
            <a:bodyPr lIns="0" tIns="0" rIns="0" bIns="0" rtlCol="0" anchor="t">
              <a:spAutoFit/>
            </a:bodyPr>
            <a:lstStyle/>
            <a:p>
              <a:pPr algn="ctr">
                <a:lnSpc>
                  <a:spcPts val="2986"/>
                </a:lnSpc>
              </a:pPr>
              <a:endParaRPr lang="en-US" sz="2333" dirty="0">
                <a:solidFill>
                  <a:srgbClr val="23344D"/>
                </a:solidFill>
                <a:latin typeface="Poppins"/>
                <a:ea typeface="Poppins"/>
                <a:cs typeface="Poppins"/>
                <a:sym typeface="Poppins"/>
              </a:endParaRPr>
            </a:p>
          </p:txBody>
        </p:sp>
      </p:grpSp>
      <p:grpSp>
        <p:nvGrpSpPr>
          <p:cNvPr id="8" name="Group 8"/>
          <p:cNvGrpSpPr>
            <a:grpSpLocks noChangeAspect="1"/>
          </p:cNvGrpSpPr>
          <p:nvPr/>
        </p:nvGrpSpPr>
        <p:grpSpPr>
          <a:xfrm>
            <a:off x="4856123" y="-1418172"/>
            <a:ext cx="2479754" cy="2479754"/>
            <a:chOff x="0" y="0"/>
            <a:chExt cx="1708150" cy="1708150"/>
          </a:xfrm>
        </p:grpSpPr>
        <p:sp>
          <p:nvSpPr>
            <p:cNvPr id="9" name="Freeform 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E4899"/>
            </a:solidFill>
          </p:spPr>
          <p:txBody>
            <a:bodyPr/>
            <a:lstStyle/>
            <a:p>
              <a:endParaRPr lang="en-GB" sz="1200"/>
            </a:p>
          </p:txBody>
        </p:sp>
      </p:grpSp>
      <p:sp>
        <p:nvSpPr>
          <p:cNvPr id="11" name="TextBox 10">
            <a:extLst>
              <a:ext uri="{FF2B5EF4-FFF2-40B4-BE49-F238E27FC236}">
                <a16:creationId xmlns:a16="http://schemas.microsoft.com/office/drawing/2014/main" id="{58F73A1C-F0B1-66B5-5421-76D1248509DE}"/>
              </a:ext>
            </a:extLst>
          </p:cNvPr>
          <p:cNvSpPr txBox="1"/>
          <p:nvPr/>
        </p:nvSpPr>
        <p:spPr>
          <a:xfrm>
            <a:off x="1563757" y="1160416"/>
            <a:ext cx="7580243" cy="7747762"/>
          </a:xfrm>
          <a:prstGeom prst="rect">
            <a:avLst/>
          </a:prstGeom>
          <a:noFill/>
        </p:spPr>
        <p:txBody>
          <a:bodyPr wrap="square">
            <a:spAutoFit/>
          </a:bodyPr>
          <a:lstStyle/>
          <a:p>
            <a:r>
              <a:rPr lang="en-GB" sz="3600" b="1" u="sng" dirty="0">
                <a:ea typeface="Times New Roman" panose="02020603050405020304" pitchFamily="18" charset="0"/>
              </a:rPr>
              <a:t>Talk to the funder before applying</a:t>
            </a:r>
          </a:p>
          <a:p>
            <a:endParaRPr lang="en-GB" dirty="0"/>
          </a:p>
          <a:p>
            <a:pPr marL="285750" indent="-285750">
              <a:lnSpc>
                <a:spcPct val="115000"/>
              </a:lnSpc>
              <a:spcAft>
                <a:spcPts val="800"/>
              </a:spcAft>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Funders usually welcome phone calls to discuss potential projects. If in doubt ring them and ask – they will appreciate your call, you will be saving your time and their time if you are ineligible to apply. If you </a:t>
            </a:r>
            <a:r>
              <a:rPr lang="en-GB" sz="2400" u="sng" kern="100" dirty="0">
                <a:effectLst/>
                <a:ea typeface="Aptos" panose="020B0004020202020204" pitchFamily="34" charset="0"/>
                <a:cs typeface="Times New Roman" panose="02020603050405020304" pitchFamily="18" charset="0"/>
              </a:rPr>
              <a:t>are</a:t>
            </a:r>
            <a:r>
              <a:rPr lang="en-GB" sz="2400" kern="100" dirty="0">
                <a:effectLst/>
                <a:ea typeface="Aptos" panose="020B0004020202020204" pitchFamily="34" charset="0"/>
                <a:cs typeface="Times New Roman" panose="02020603050405020304" pitchFamily="18" charset="0"/>
              </a:rPr>
              <a:t> eligible the funder will probably remember you as the sensible person who checked this first before applying and may look with more favour on your application when they read it.</a:t>
            </a: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48C09-BD2E-7630-A43B-D296FF7BC7F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A2206E8-86ED-5D66-A6EC-8B7F5C04E725}"/>
              </a:ext>
            </a:extLst>
          </p:cNvPr>
          <p:cNvGrpSpPr/>
          <p:nvPr/>
        </p:nvGrpSpPr>
        <p:grpSpPr>
          <a:xfrm rot="-10800000">
            <a:off x="3491566" y="5632269"/>
            <a:ext cx="5208869" cy="2694340"/>
            <a:chOff x="0" y="0"/>
            <a:chExt cx="2354580" cy="1217930"/>
          </a:xfrm>
        </p:grpSpPr>
        <p:sp>
          <p:nvSpPr>
            <p:cNvPr id="3" name="Freeform 3">
              <a:extLst>
                <a:ext uri="{FF2B5EF4-FFF2-40B4-BE49-F238E27FC236}">
                  <a16:creationId xmlns:a16="http://schemas.microsoft.com/office/drawing/2014/main" id="{C06FCDE4-C08C-FA6A-242C-A8EF1DEB7672}"/>
                </a:ext>
              </a:extLst>
            </p:cNvPr>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ED6B06"/>
            </a:solidFill>
          </p:spPr>
          <p:txBody>
            <a:bodyPr/>
            <a:lstStyle/>
            <a:p>
              <a:endParaRPr lang="en-GB" sz="1200"/>
            </a:p>
          </p:txBody>
        </p:sp>
      </p:grpSp>
      <p:grpSp>
        <p:nvGrpSpPr>
          <p:cNvPr id="4" name="Group 4">
            <a:extLst>
              <a:ext uri="{FF2B5EF4-FFF2-40B4-BE49-F238E27FC236}">
                <a16:creationId xmlns:a16="http://schemas.microsoft.com/office/drawing/2014/main" id="{76D5D2E9-8B1E-CB5B-602E-5BF12A225927}"/>
              </a:ext>
            </a:extLst>
          </p:cNvPr>
          <p:cNvGrpSpPr/>
          <p:nvPr/>
        </p:nvGrpSpPr>
        <p:grpSpPr>
          <a:xfrm>
            <a:off x="1113100" y="1874097"/>
            <a:ext cx="9965800" cy="2845484"/>
            <a:chOff x="0" y="-38100"/>
            <a:chExt cx="19931600" cy="5690967"/>
          </a:xfrm>
        </p:grpSpPr>
        <p:sp>
          <p:nvSpPr>
            <p:cNvPr id="5" name="TextBox 5">
              <a:extLst>
                <a:ext uri="{FF2B5EF4-FFF2-40B4-BE49-F238E27FC236}">
                  <a16:creationId xmlns:a16="http://schemas.microsoft.com/office/drawing/2014/main" id="{2B0A52F7-D622-6FAE-734C-754D643E0F48}"/>
                </a:ext>
              </a:extLst>
            </p:cNvPr>
            <p:cNvSpPr txBox="1"/>
            <p:nvPr/>
          </p:nvSpPr>
          <p:spPr>
            <a:xfrm>
              <a:off x="0" y="1671592"/>
              <a:ext cx="19931600" cy="1268040"/>
            </a:xfrm>
            <a:prstGeom prst="rect">
              <a:avLst/>
            </a:prstGeom>
          </p:spPr>
          <p:txBody>
            <a:bodyPr lIns="0" tIns="0" rIns="0" bIns="0" rtlCol="0" anchor="t">
              <a:spAutoFit/>
            </a:bodyPr>
            <a:lstStyle/>
            <a:p>
              <a:pPr algn="ctr">
                <a:lnSpc>
                  <a:spcPts val="4752"/>
                </a:lnSpc>
              </a:pPr>
              <a:endParaRPr lang="en-US" sz="4800" dirty="0">
                <a:solidFill>
                  <a:srgbClr val="23344D"/>
                </a:solidFill>
                <a:latin typeface="Poppins"/>
                <a:ea typeface="Poppins"/>
                <a:cs typeface="Poppins"/>
                <a:sym typeface="Poppins"/>
              </a:endParaRPr>
            </a:p>
          </p:txBody>
        </p:sp>
        <p:sp>
          <p:nvSpPr>
            <p:cNvPr id="6" name="TextBox 6">
              <a:extLst>
                <a:ext uri="{FF2B5EF4-FFF2-40B4-BE49-F238E27FC236}">
                  <a16:creationId xmlns:a16="http://schemas.microsoft.com/office/drawing/2014/main" id="{B1A50E6F-7076-731F-4A3A-BBB072AFD134}"/>
                </a:ext>
              </a:extLst>
            </p:cNvPr>
            <p:cNvSpPr txBox="1"/>
            <p:nvPr/>
          </p:nvSpPr>
          <p:spPr>
            <a:xfrm>
              <a:off x="0" y="-38100"/>
              <a:ext cx="19931600" cy="840230"/>
            </a:xfrm>
            <a:prstGeom prst="rect">
              <a:avLst/>
            </a:prstGeom>
          </p:spPr>
          <p:txBody>
            <a:bodyPr lIns="0" tIns="0" rIns="0" bIns="0" rtlCol="0" anchor="t">
              <a:spAutoFit/>
            </a:bodyPr>
            <a:lstStyle/>
            <a:p>
              <a:pPr algn="ctr">
                <a:lnSpc>
                  <a:spcPts val="3517"/>
                </a:lnSpc>
              </a:pPr>
              <a:endParaRPr lang="en-US" sz="2859" b="1" dirty="0">
                <a:solidFill>
                  <a:srgbClr val="FF7338"/>
                </a:solidFill>
                <a:latin typeface="Poppins Ultra-Bold"/>
                <a:ea typeface="Poppins Ultra-Bold"/>
                <a:cs typeface="Poppins Ultra-Bold"/>
                <a:sym typeface="Poppins Ultra-Bold"/>
              </a:endParaRPr>
            </a:p>
          </p:txBody>
        </p:sp>
        <p:sp>
          <p:nvSpPr>
            <p:cNvPr id="7" name="TextBox 7">
              <a:extLst>
                <a:ext uri="{FF2B5EF4-FFF2-40B4-BE49-F238E27FC236}">
                  <a16:creationId xmlns:a16="http://schemas.microsoft.com/office/drawing/2014/main" id="{F57C6F0E-1F04-FB28-0823-DD54AC4DBE31}"/>
                </a:ext>
              </a:extLst>
            </p:cNvPr>
            <p:cNvSpPr txBox="1"/>
            <p:nvPr/>
          </p:nvSpPr>
          <p:spPr>
            <a:xfrm>
              <a:off x="0" y="4908305"/>
              <a:ext cx="19931600" cy="744562"/>
            </a:xfrm>
            <a:prstGeom prst="rect">
              <a:avLst/>
            </a:prstGeom>
          </p:spPr>
          <p:txBody>
            <a:bodyPr lIns="0" tIns="0" rIns="0" bIns="0" rtlCol="0" anchor="t">
              <a:spAutoFit/>
            </a:bodyPr>
            <a:lstStyle/>
            <a:p>
              <a:pPr algn="ctr">
                <a:lnSpc>
                  <a:spcPts val="2986"/>
                </a:lnSpc>
              </a:pPr>
              <a:endParaRPr lang="en-US" sz="2333" dirty="0">
                <a:solidFill>
                  <a:srgbClr val="23344D"/>
                </a:solidFill>
                <a:latin typeface="Poppins"/>
                <a:ea typeface="Poppins"/>
                <a:cs typeface="Poppins"/>
                <a:sym typeface="Poppins"/>
              </a:endParaRPr>
            </a:p>
          </p:txBody>
        </p:sp>
      </p:grpSp>
      <p:grpSp>
        <p:nvGrpSpPr>
          <p:cNvPr id="8" name="Group 8">
            <a:extLst>
              <a:ext uri="{FF2B5EF4-FFF2-40B4-BE49-F238E27FC236}">
                <a16:creationId xmlns:a16="http://schemas.microsoft.com/office/drawing/2014/main" id="{D708FA45-EE85-BF3A-B49B-128BB55F2A8F}"/>
              </a:ext>
            </a:extLst>
          </p:cNvPr>
          <p:cNvGrpSpPr>
            <a:grpSpLocks noChangeAspect="1"/>
          </p:cNvGrpSpPr>
          <p:nvPr/>
        </p:nvGrpSpPr>
        <p:grpSpPr>
          <a:xfrm>
            <a:off x="4856123" y="-1418172"/>
            <a:ext cx="2479754" cy="2479754"/>
            <a:chOff x="0" y="0"/>
            <a:chExt cx="1708150" cy="1708150"/>
          </a:xfrm>
        </p:grpSpPr>
        <p:sp>
          <p:nvSpPr>
            <p:cNvPr id="9" name="Freeform 9">
              <a:extLst>
                <a:ext uri="{FF2B5EF4-FFF2-40B4-BE49-F238E27FC236}">
                  <a16:creationId xmlns:a16="http://schemas.microsoft.com/office/drawing/2014/main" id="{9449210D-7DE2-F28D-AEC9-FA37F11C8A14}"/>
                </a:ext>
              </a:extLst>
            </p:cNvPr>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E4899"/>
            </a:solidFill>
          </p:spPr>
          <p:txBody>
            <a:bodyPr/>
            <a:lstStyle/>
            <a:p>
              <a:endParaRPr lang="en-GB" sz="1200"/>
            </a:p>
          </p:txBody>
        </p:sp>
      </p:grpSp>
      <p:sp>
        <p:nvSpPr>
          <p:cNvPr id="11" name="TextBox 10">
            <a:extLst>
              <a:ext uri="{FF2B5EF4-FFF2-40B4-BE49-F238E27FC236}">
                <a16:creationId xmlns:a16="http://schemas.microsoft.com/office/drawing/2014/main" id="{CED7AD3A-FE2C-633B-535F-C962C9DC8698}"/>
              </a:ext>
            </a:extLst>
          </p:cNvPr>
          <p:cNvSpPr txBox="1"/>
          <p:nvPr/>
        </p:nvSpPr>
        <p:spPr>
          <a:xfrm>
            <a:off x="1563757" y="1160416"/>
            <a:ext cx="7580243" cy="8167364"/>
          </a:xfrm>
          <a:prstGeom prst="rect">
            <a:avLst/>
          </a:prstGeom>
          <a:noFill/>
        </p:spPr>
        <p:txBody>
          <a:bodyPr wrap="square">
            <a:spAutoFit/>
          </a:bodyPr>
          <a:lstStyle/>
          <a:p>
            <a:pPr marL="285750" indent="-285750">
              <a:lnSpc>
                <a:spcPct val="115000"/>
              </a:lnSpc>
              <a:spcAft>
                <a:spcPts val="800"/>
              </a:spcAft>
              <a:buFont typeface="Arial" panose="020B0604020202020204" pitchFamily="34" charset="0"/>
              <a:buChar char="•"/>
            </a:pPr>
            <a:r>
              <a:rPr lang="en-GB" sz="2800" kern="100" dirty="0">
                <a:effectLst/>
                <a:ea typeface="Aptos" panose="020B0004020202020204" pitchFamily="34" charset="0"/>
                <a:cs typeface="Times New Roman" panose="02020603050405020304" pitchFamily="18" charset="0"/>
              </a:rPr>
              <a:t>Don’t be fearful of rejection by doing this.</a:t>
            </a:r>
          </a:p>
          <a:p>
            <a:pPr marL="285750" indent="-285750" fontAlgn="base">
              <a:lnSpc>
                <a:spcPct val="115000"/>
              </a:lnSpc>
              <a:spcBef>
                <a:spcPts val="750"/>
              </a:spcBef>
              <a:spcAft>
                <a:spcPts val="1500"/>
              </a:spcAft>
              <a:buFont typeface="Arial" panose="020B0604020202020204" pitchFamily="34" charset="0"/>
              <a:buChar char="•"/>
            </a:pPr>
            <a:r>
              <a:rPr lang="en-GB" sz="2800" dirty="0">
                <a:effectLst/>
                <a:ea typeface="Times New Roman" panose="02020603050405020304" pitchFamily="18" charset="0"/>
              </a:rPr>
              <a:t>Also use the opportunity to get an idea of </a:t>
            </a:r>
            <a:r>
              <a:rPr lang="en-GB" sz="2800" u="sng" dirty="0">
                <a:effectLst/>
                <a:ea typeface="Times New Roman" panose="02020603050405020304" pitchFamily="18" charset="0"/>
              </a:rPr>
              <a:t>how much to apply for</a:t>
            </a:r>
            <a:r>
              <a:rPr lang="en-GB" sz="2800" dirty="0">
                <a:effectLst/>
                <a:ea typeface="Times New Roman" panose="02020603050405020304" pitchFamily="18" charset="0"/>
              </a:rPr>
              <a:t>, so you don’t over or under apply for a project!</a:t>
            </a:r>
          </a:p>
          <a:p>
            <a:pPr marL="285750" indent="-285750" fontAlgn="base">
              <a:lnSpc>
                <a:spcPct val="115000"/>
              </a:lnSpc>
              <a:spcBef>
                <a:spcPts val="750"/>
              </a:spcBef>
              <a:spcAft>
                <a:spcPts val="1500"/>
              </a:spcAft>
              <a:buFont typeface="Arial" panose="020B0604020202020204" pitchFamily="34" charset="0"/>
              <a:buChar char="•"/>
            </a:pPr>
            <a:r>
              <a:rPr lang="en-GB" sz="2800" dirty="0">
                <a:ea typeface="Times New Roman" panose="02020603050405020304" pitchFamily="18" charset="0"/>
              </a:rPr>
              <a:t>For example.</a:t>
            </a:r>
          </a:p>
          <a:p>
            <a:pPr marL="285750" indent="-285750" fontAlgn="base">
              <a:lnSpc>
                <a:spcPct val="115000"/>
              </a:lnSpc>
              <a:spcBef>
                <a:spcPts val="750"/>
              </a:spcBef>
              <a:spcAft>
                <a:spcPts val="1500"/>
              </a:spcAft>
              <a:buFont typeface="Arial" panose="020B0604020202020204" pitchFamily="34" charset="0"/>
              <a:buChar char="•"/>
            </a:pPr>
            <a:r>
              <a:rPr lang="en-GB" sz="2800" dirty="0">
                <a:ea typeface="Times New Roman" panose="02020603050405020304" pitchFamily="18" charset="0"/>
              </a:rPr>
              <a:t>Q - we are looking for an IT hardware upgrade. </a:t>
            </a:r>
          </a:p>
          <a:p>
            <a:pPr marL="285750" indent="-285750" fontAlgn="base">
              <a:lnSpc>
                <a:spcPct val="115000"/>
              </a:lnSpc>
              <a:spcBef>
                <a:spcPts val="750"/>
              </a:spcBef>
              <a:spcAft>
                <a:spcPts val="1500"/>
              </a:spcAft>
              <a:buFont typeface="Arial" panose="020B0604020202020204" pitchFamily="34" charset="0"/>
              <a:buChar char="•"/>
            </a:pPr>
            <a:r>
              <a:rPr lang="en-GB" sz="2800" dirty="0">
                <a:effectLst/>
                <a:ea typeface="Times New Roman" panose="02020603050405020304" pitchFamily="18" charset="0"/>
              </a:rPr>
              <a:t>A – Yes, we usually support that with £7-10K</a:t>
            </a: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p>
        </p:txBody>
      </p:sp>
    </p:spTree>
    <p:extLst>
      <p:ext uri="{BB962C8B-B14F-4D97-AF65-F5344CB8AC3E}">
        <p14:creationId xmlns:p14="http://schemas.microsoft.com/office/powerpoint/2010/main" val="3506194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A78B3-D37D-08B7-600D-49F3BE0ADBB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41678ED-B17D-2ABA-63F5-CAFEC4AF6D53}"/>
              </a:ext>
            </a:extLst>
          </p:cNvPr>
          <p:cNvGrpSpPr/>
          <p:nvPr/>
        </p:nvGrpSpPr>
        <p:grpSpPr>
          <a:xfrm rot="-5400000">
            <a:off x="8836835" y="1067499"/>
            <a:ext cx="4422664" cy="2287667"/>
            <a:chOff x="0" y="0"/>
            <a:chExt cx="2354580" cy="1217930"/>
          </a:xfrm>
        </p:grpSpPr>
        <p:sp>
          <p:nvSpPr>
            <p:cNvPr id="3" name="Freeform 3">
              <a:extLst>
                <a:ext uri="{FF2B5EF4-FFF2-40B4-BE49-F238E27FC236}">
                  <a16:creationId xmlns:a16="http://schemas.microsoft.com/office/drawing/2014/main" id="{05263BFE-9953-108C-F3B8-C69D02A8153B}"/>
                </a:ext>
              </a:extLst>
            </p:cNvPr>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46A3B7"/>
            </a:solidFill>
          </p:spPr>
          <p:txBody>
            <a:bodyPr/>
            <a:lstStyle/>
            <a:p>
              <a:endParaRPr lang="en-GB" sz="1200"/>
            </a:p>
          </p:txBody>
        </p:sp>
      </p:grpSp>
      <p:grpSp>
        <p:nvGrpSpPr>
          <p:cNvPr id="4" name="Group 4">
            <a:extLst>
              <a:ext uri="{FF2B5EF4-FFF2-40B4-BE49-F238E27FC236}">
                <a16:creationId xmlns:a16="http://schemas.microsoft.com/office/drawing/2014/main" id="{5A44FCB9-CDFC-D8A7-D346-51E9F7A1426F}"/>
              </a:ext>
            </a:extLst>
          </p:cNvPr>
          <p:cNvGrpSpPr/>
          <p:nvPr/>
        </p:nvGrpSpPr>
        <p:grpSpPr>
          <a:xfrm rot="5400000">
            <a:off x="6549168" y="3502835"/>
            <a:ext cx="4422664" cy="2287667"/>
            <a:chOff x="0" y="0"/>
            <a:chExt cx="2354580" cy="1217930"/>
          </a:xfrm>
        </p:grpSpPr>
        <p:sp>
          <p:nvSpPr>
            <p:cNvPr id="5" name="Freeform 5">
              <a:extLst>
                <a:ext uri="{FF2B5EF4-FFF2-40B4-BE49-F238E27FC236}">
                  <a16:creationId xmlns:a16="http://schemas.microsoft.com/office/drawing/2014/main" id="{D9CB4A4F-8368-9796-A1E9-D1D013BD74CA}"/>
                </a:ext>
              </a:extLst>
            </p:cNvPr>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9BD8D7"/>
            </a:solidFill>
          </p:spPr>
          <p:txBody>
            <a:bodyPr/>
            <a:lstStyle/>
            <a:p>
              <a:endParaRPr lang="en-GB" sz="1200"/>
            </a:p>
          </p:txBody>
        </p:sp>
      </p:grpSp>
      <p:grpSp>
        <p:nvGrpSpPr>
          <p:cNvPr id="6" name="Group 6">
            <a:extLst>
              <a:ext uri="{FF2B5EF4-FFF2-40B4-BE49-F238E27FC236}">
                <a16:creationId xmlns:a16="http://schemas.microsoft.com/office/drawing/2014/main" id="{53DE2F48-1CBE-8DAA-A945-EE8D8AA7E01E}"/>
              </a:ext>
            </a:extLst>
          </p:cNvPr>
          <p:cNvGrpSpPr/>
          <p:nvPr/>
        </p:nvGrpSpPr>
        <p:grpSpPr>
          <a:xfrm>
            <a:off x="6681631" y="419557"/>
            <a:ext cx="1712963" cy="1712963"/>
            <a:chOff x="0" y="0"/>
            <a:chExt cx="6350000" cy="6350000"/>
          </a:xfrm>
        </p:grpSpPr>
        <p:sp>
          <p:nvSpPr>
            <p:cNvPr id="7" name="Freeform 7">
              <a:extLst>
                <a:ext uri="{FF2B5EF4-FFF2-40B4-BE49-F238E27FC236}">
                  <a16:creationId xmlns:a16="http://schemas.microsoft.com/office/drawing/2014/main" id="{4335978A-51C6-D142-A580-30FA3141D79B}"/>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7338"/>
            </a:solidFill>
          </p:spPr>
          <p:txBody>
            <a:bodyPr/>
            <a:lstStyle/>
            <a:p>
              <a:endParaRPr lang="en-GB" sz="1200"/>
            </a:p>
          </p:txBody>
        </p:sp>
      </p:grpSp>
      <p:grpSp>
        <p:nvGrpSpPr>
          <p:cNvPr id="8" name="Group 8">
            <a:extLst>
              <a:ext uri="{FF2B5EF4-FFF2-40B4-BE49-F238E27FC236}">
                <a16:creationId xmlns:a16="http://schemas.microsoft.com/office/drawing/2014/main" id="{E80EAE0E-106A-FDF7-CB9D-A5DCD64227C0}"/>
              </a:ext>
            </a:extLst>
          </p:cNvPr>
          <p:cNvGrpSpPr/>
          <p:nvPr/>
        </p:nvGrpSpPr>
        <p:grpSpPr>
          <a:xfrm>
            <a:off x="1148763" y="1782402"/>
            <a:ext cx="4927552" cy="3039560"/>
            <a:chOff x="0" y="0"/>
            <a:chExt cx="9855104" cy="6079119"/>
          </a:xfrm>
        </p:grpSpPr>
        <p:sp>
          <p:nvSpPr>
            <p:cNvPr id="9" name="TextBox 9">
              <a:extLst>
                <a:ext uri="{FF2B5EF4-FFF2-40B4-BE49-F238E27FC236}">
                  <a16:creationId xmlns:a16="http://schemas.microsoft.com/office/drawing/2014/main" id="{DDAB79C1-83B5-07CA-BC81-FE342E64A28E}"/>
                </a:ext>
              </a:extLst>
            </p:cNvPr>
            <p:cNvSpPr txBox="1"/>
            <p:nvPr/>
          </p:nvSpPr>
          <p:spPr>
            <a:xfrm>
              <a:off x="0" y="0"/>
              <a:ext cx="9658606" cy="1667124"/>
            </a:xfrm>
            <a:prstGeom prst="rect">
              <a:avLst/>
            </a:prstGeom>
          </p:spPr>
          <p:txBody>
            <a:bodyPr lIns="0" tIns="0" rIns="0" bIns="0" rtlCol="0" anchor="t">
              <a:spAutoFit/>
            </a:bodyPr>
            <a:lstStyle/>
            <a:p>
              <a:pPr>
                <a:lnSpc>
                  <a:spcPts val="6454"/>
                </a:lnSpc>
              </a:pPr>
              <a:endParaRPr lang="en-US" sz="5866" b="1" dirty="0">
                <a:solidFill>
                  <a:srgbClr val="23344D"/>
                </a:solidFill>
                <a:latin typeface="Poppins Heavy"/>
                <a:ea typeface="Poppins Heavy"/>
                <a:cs typeface="Poppins Heavy"/>
                <a:sym typeface="Poppins Heavy"/>
              </a:endParaRPr>
            </a:p>
          </p:txBody>
        </p:sp>
        <p:sp>
          <p:nvSpPr>
            <p:cNvPr id="10" name="TextBox 10">
              <a:extLst>
                <a:ext uri="{FF2B5EF4-FFF2-40B4-BE49-F238E27FC236}">
                  <a16:creationId xmlns:a16="http://schemas.microsoft.com/office/drawing/2014/main" id="{94D80371-8715-7150-1FC5-44CE01F3A1E8}"/>
                </a:ext>
              </a:extLst>
            </p:cNvPr>
            <p:cNvSpPr txBox="1"/>
            <p:nvPr/>
          </p:nvSpPr>
          <p:spPr>
            <a:xfrm>
              <a:off x="0" y="4159463"/>
              <a:ext cx="9855104" cy="739562"/>
            </a:xfrm>
            <a:prstGeom prst="rect">
              <a:avLst/>
            </a:prstGeom>
          </p:spPr>
          <p:txBody>
            <a:bodyPr lIns="0" tIns="0" rIns="0" bIns="0" rtlCol="0" anchor="t">
              <a:spAutoFit/>
            </a:bodyPr>
            <a:lstStyle/>
            <a:p>
              <a:pPr>
                <a:lnSpc>
                  <a:spcPts val="2952"/>
                </a:lnSpc>
              </a:pPr>
              <a:endParaRPr lang="en-US" sz="2400" b="1" dirty="0">
                <a:solidFill>
                  <a:srgbClr val="FF7338"/>
                </a:solidFill>
                <a:latin typeface="Poppins Ultra-Bold"/>
                <a:ea typeface="Poppins Ultra-Bold"/>
                <a:cs typeface="Poppins Ultra-Bold"/>
                <a:sym typeface="Poppins Ultra-Bold"/>
              </a:endParaRPr>
            </a:p>
          </p:txBody>
        </p:sp>
        <p:sp>
          <p:nvSpPr>
            <p:cNvPr id="11" name="TextBox 11">
              <a:extLst>
                <a:ext uri="{FF2B5EF4-FFF2-40B4-BE49-F238E27FC236}">
                  <a16:creationId xmlns:a16="http://schemas.microsoft.com/office/drawing/2014/main" id="{24CAC92B-7C4A-2BC1-B6AD-F4BAA255A9BA}"/>
                </a:ext>
              </a:extLst>
            </p:cNvPr>
            <p:cNvSpPr txBox="1"/>
            <p:nvPr/>
          </p:nvSpPr>
          <p:spPr>
            <a:xfrm>
              <a:off x="0" y="5593985"/>
              <a:ext cx="8976856" cy="485134"/>
            </a:xfrm>
            <a:prstGeom prst="rect">
              <a:avLst/>
            </a:prstGeom>
          </p:spPr>
          <p:txBody>
            <a:bodyPr lIns="0" tIns="0" rIns="0" bIns="0" rtlCol="0" anchor="t">
              <a:spAutoFit/>
            </a:bodyPr>
            <a:lstStyle/>
            <a:p>
              <a:pPr>
                <a:lnSpc>
                  <a:spcPts val="2001"/>
                </a:lnSpc>
              </a:pPr>
              <a:endParaRPr lang="en-US" sz="1399" dirty="0">
                <a:solidFill>
                  <a:srgbClr val="23344D"/>
                </a:solidFill>
                <a:latin typeface="Poppins"/>
                <a:ea typeface="Poppins"/>
                <a:cs typeface="Poppins"/>
                <a:sym typeface="Poppins"/>
              </a:endParaRPr>
            </a:p>
          </p:txBody>
        </p:sp>
      </p:grpSp>
      <p:sp>
        <p:nvSpPr>
          <p:cNvPr id="13" name="TextBox 12">
            <a:extLst>
              <a:ext uri="{FF2B5EF4-FFF2-40B4-BE49-F238E27FC236}">
                <a16:creationId xmlns:a16="http://schemas.microsoft.com/office/drawing/2014/main" id="{198D7904-B187-0279-6746-FE43D440B5A9}"/>
              </a:ext>
            </a:extLst>
          </p:cNvPr>
          <p:cNvSpPr txBox="1"/>
          <p:nvPr/>
        </p:nvSpPr>
        <p:spPr>
          <a:xfrm>
            <a:off x="490330" y="265044"/>
            <a:ext cx="8634905" cy="5472267"/>
          </a:xfrm>
          <a:prstGeom prst="rect">
            <a:avLst/>
          </a:prstGeom>
          <a:noFill/>
        </p:spPr>
        <p:txBody>
          <a:bodyPr wrap="square">
            <a:spAutoFit/>
          </a:bodyPr>
          <a:lstStyle/>
          <a:p>
            <a:r>
              <a:rPr lang="en-GB" sz="3600" b="1" u="sng" kern="100" dirty="0">
                <a:ea typeface="Aptos" panose="020B0004020202020204" pitchFamily="34" charset="0"/>
                <a:cs typeface="Times New Roman" panose="02020603050405020304" pitchFamily="18" charset="0"/>
              </a:rPr>
              <a:t>The </a:t>
            </a:r>
            <a:r>
              <a:rPr lang="en-GB" sz="3600" b="1" u="sng" kern="100">
                <a:ea typeface="Aptos" panose="020B0004020202020204" pitchFamily="34" charset="0"/>
                <a:cs typeface="Times New Roman" panose="02020603050405020304" pitchFamily="18" charset="0"/>
              </a:rPr>
              <a:t>Current Climate-</a:t>
            </a:r>
            <a:endParaRPr lang="en-GB" sz="3600" b="1" u="sng" kern="100" dirty="0">
              <a:ea typeface="Aptos" panose="020B0004020202020204" pitchFamily="34" charset="0"/>
              <a:cs typeface="Times New Roman" panose="02020603050405020304" pitchFamily="18" charset="0"/>
            </a:endParaRPr>
          </a:p>
          <a:p>
            <a:r>
              <a:rPr lang="en-GB" sz="3600" b="1" u="sng" kern="100" dirty="0">
                <a:ea typeface="Aptos" panose="020B0004020202020204" pitchFamily="34" charset="0"/>
                <a:cs typeface="Times New Roman" panose="02020603050405020304" pitchFamily="18" charset="0"/>
              </a:rPr>
              <a:t>A Surge in Demand</a:t>
            </a:r>
          </a:p>
          <a:p>
            <a:endParaRPr lang="en-GB" kern="100" dirty="0">
              <a:cs typeface="Times New Roman" panose="02020603050405020304" pitchFamily="18" charset="0"/>
            </a:endParaRPr>
          </a:p>
          <a:p>
            <a:pPr marL="285750" indent="-285750">
              <a:lnSpc>
                <a:spcPct val="115000"/>
              </a:lnSpc>
              <a:spcAft>
                <a:spcPts val="1200"/>
              </a:spcAft>
              <a:buFont typeface="Arial" panose="020B0604020202020204" pitchFamily="34" charset="0"/>
              <a:buChar char="•"/>
            </a:pPr>
            <a:endParaRPr lang="en-GB" sz="1800" dirty="0">
              <a:effectLst/>
              <a:ea typeface="Times New Roman" panose="02020603050405020304" pitchFamily="18" charset="0"/>
            </a:endParaRPr>
          </a:p>
          <a:p>
            <a:pPr marL="285750" indent="-285750">
              <a:lnSpc>
                <a:spcPct val="115000"/>
              </a:lnSpc>
              <a:spcAft>
                <a:spcPts val="1200"/>
              </a:spcAft>
              <a:buFont typeface="Arial" panose="020B0604020202020204" pitchFamily="34" charset="0"/>
              <a:buChar char="•"/>
            </a:pPr>
            <a:endParaRPr lang="en-GB" dirty="0">
              <a:ea typeface="Times New Roman" panose="02020603050405020304" pitchFamily="18" charset="0"/>
            </a:endParaRPr>
          </a:p>
          <a:p>
            <a:pPr marL="285750" indent="-285750">
              <a:lnSpc>
                <a:spcPct val="115000"/>
              </a:lnSpc>
              <a:spcAft>
                <a:spcPts val="1200"/>
              </a:spcAft>
              <a:buFont typeface="Arial" panose="020B0604020202020204" pitchFamily="34" charset="0"/>
              <a:buChar char="•"/>
            </a:pPr>
            <a:r>
              <a:rPr lang="en-GB" dirty="0">
                <a:effectLst/>
                <a:ea typeface="Times New Roman" panose="02020603050405020304" pitchFamily="18" charset="0"/>
              </a:rPr>
              <a:t>Grant application numbers have surged, with some funders seeing their number double.  This represents thousands of organisations desperately seeking support to continue their vital work. </a:t>
            </a:r>
          </a:p>
          <a:p>
            <a:pPr marL="285750" indent="-285750">
              <a:lnSpc>
                <a:spcPct val="115000"/>
              </a:lnSpc>
              <a:spcAft>
                <a:spcPts val="1200"/>
              </a:spcAft>
              <a:buFont typeface="Arial" panose="020B0604020202020204" pitchFamily="34" charset="0"/>
              <a:buChar char="•"/>
            </a:pPr>
            <a:r>
              <a:rPr lang="en-GB" dirty="0">
                <a:ea typeface="Times New Roman" panose="02020603050405020304" pitchFamily="18" charset="0"/>
              </a:rPr>
              <a:t>Many funders operate with small teams to maximise funds for grants, so this places huge</a:t>
            </a:r>
            <a:r>
              <a:rPr lang="en-GB" dirty="0">
                <a:effectLst/>
                <a:ea typeface="Times New Roman" panose="02020603050405020304" pitchFamily="18" charset="0"/>
              </a:rPr>
              <a:t> pressure on their ability to maintain the quality and equity of their grant-making processes. </a:t>
            </a:r>
          </a:p>
          <a:p>
            <a:pPr marL="285750" indent="-285750">
              <a:buFont typeface="Arial" panose="020B0604020202020204" pitchFamily="34" charset="0"/>
              <a:buChar char="•"/>
            </a:pPr>
            <a:r>
              <a:rPr lang="en-GB" dirty="0">
                <a:ea typeface="Aptos" panose="020B0004020202020204" pitchFamily="34" charset="0"/>
              </a:rPr>
              <a:t>S</a:t>
            </a:r>
            <a:r>
              <a:rPr lang="en-GB" dirty="0">
                <a:effectLst/>
                <a:ea typeface="Aptos" panose="020B0004020202020204" pitchFamily="34" charset="0"/>
              </a:rPr>
              <a:t>ome have paused their </a:t>
            </a:r>
            <a:r>
              <a:rPr lang="en-GB" dirty="0">
                <a:ea typeface="Aptos" panose="020B0004020202020204" pitchFamily="34" charset="0"/>
              </a:rPr>
              <a:t>programmes </a:t>
            </a:r>
            <a:r>
              <a:rPr lang="en-GB" dirty="0">
                <a:effectLst/>
                <a:ea typeface="Aptos" panose="020B0004020202020204" pitchFamily="34" charset="0"/>
              </a:rPr>
              <a:t>to new applications – City Bridge Foundation and the Tudor Trust for example. Just recently BBC children in need announced a pause of 4 months in their grant making from April. </a:t>
            </a:r>
            <a:endParaRPr lang="en-GB" dirty="0"/>
          </a:p>
        </p:txBody>
      </p:sp>
    </p:spTree>
    <p:extLst>
      <p:ext uri="{BB962C8B-B14F-4D97-AF65-F5344CB8AC3E}">
        <p14:creationId xmlns:p14="http://schemas.microsoft.com/office/powerpoint/2010/main" val="2603499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C85F6-55A8-34CC-5819-41B69971502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15D7FE9-FA4E-F9A8-E884-8C23234693A0}"/>
              </a:ext>
            </a:extLst>
          </p:cNvPr>
          <p:cNvGrpSpPr/>
          <p:nvPr/>
        </p:nvGrpSpPr>
        <p:grpSpPr>
          <a:xfrm>
            <a:off x="892030" y="819884"/>
            <a:ext cx="6016842" cy="1484011"/>
            <a:chOff x="0" y="-76200"/>
            <a:chExt cx="12033684" cy="2968021"/>
          </a:xfrm>
        </p:grpSpPr>
        <p:sp>
          <p:nvSpPr>
            <p:cNvPr id="3" name="TextBox 3">
              <a:extLst>
                <a:ext uri="{FF2B5EF4-FFF2-40B4-BE49-F238E27FC236}">
                  <a16:creationId xmlns:a16="http://schemas.microsoft.com/office/drawing/2014/main" id="{36CBEF96-735D-D39A-503C-AAEBA9F9039E}"/>
                </a:ext>
              </a:extLst>
            </p:cNvPr>
            <p:cNvSpPr txBox="1"/>
            <p:nvPr/>
          </p:nvSpPr>
          <p:spPr>
            <a:xfrm>
              <a:off x="0" y="-76200"/>
              <a:ext cx="12033684" cy="1714315"/>
            </a:xfrm>
            <a:prstGeom prst="rect">
              <a:avLst/>
            </a:prstGeom>
          </p:spPr>
          <p:txBody>
            <a:bodyPr lIns="0" tIns="0" rIns="0" bIns="0" rtlCol="0" anchor="t">
              <a:spAutoFit/>
            </a:bodyPr>
            <a:lstStyle/>
            <a:p>
              <a:pPr>
                <a:lnSpc>
                  <a:spcPts val="6788"/>
                </a:lnSpc>
              </a:pPr>
              <a:endParaRPr lang="en-US" sz="5657" b="1" dirty="0">
                <a:solidFill>
                  <a:srgbClr val="23344D"/>
                </a:solidFill>
                <a:latin typeface="Poppins Bold"/>
                <a:ea typeface="Poppins Bold"/>
                <a:cs typeface="Poppins Bold"/>
                <a:sym typeface="Poppins Bold"/>
              </a:endParaRPr>
            </a:p>
          </p:txBody>
        </p:sp>
        <p:sp>
          <p:nvSpPr>
            <p:cNvPr id="4" name="TextBox 4">
              <a:extLst>
                <a:ext uri="{FF2B5EF4-FFF2-40B4-BE49-F238E27FC236}">
                  <a16:creationId xmlns:a16="http://schemas.microsoft.com/office/drawing/2014/main" id="{F38A1300-9501-0744-AFD1-B291D78708B9}"/>
                </a:ext>
              </a:extLst>
            </p:cNvPr>
            <p:cNvSpPr txBox="1"/>
            <p:nvPr/>
          </p:nvSpPr>
          <p:spPr>
            <a:xfrm>
              <a:off x="0" y="2142513"/>
              <a:ext cx="12033684" cy="749308"/>
            </a:xfrm>
            <a:prstGeom prst="rect">
              <a:avLst/>
            </a:prstGeom>
          </p:spPr>
          <p:txBody>
            <a:bodyPr lIns="0" tIns="0" rIns="0" bIns="0" rtlCol="0" anchor="t">
              <a:spAutoFit/>
            </a:bodyPr>
            <a:lstStyle/>
            <a:p>
              <a:pPr>
                <a:lnSpc>
                  <a:spcPts val="2951"/>
                </a:lnSpc>
              </a:pPr>
              <a:endParaRPr lang="en-US" sz="2399" b="1" spc="-47" dirty="0">
                <a:solidFill>
                  <a:srgbClr val="23344D"/>
                </a:solidFill>
                <a:latin typeface="Poppins Bold"/>
                <a:ea typeface="Poppins Bold"/>
                <a:cs typeface="Poppins Bold"/>
                <a:sym typeface="Poppins Bold"/>
              </a:endParaRPr>
            </a:p>
          </p:txBody>
        </p:sp>
      </p:grpSp>
      <p:grpSp>
        <p:nvGrpSpPr>
          <p:cNvPr id="5" name="Group 5">
            <a:extLst>
              <a:ext uri="{FF2B5EF4-FFF2-40B4-BE49-F238E27FC236}">
                <a16:creationId xmlns:a16="http://schemas.microsoft.com/office/drawing/2014/main" id="{170EBCD7-00C3-383B-A26D-677CA2F868A6}"/>
              </a:ext>
            </a:extLst>
          </p:cNvPr>
          <p:cNvGrpSpPr/>
          <p:nvPr/>
        </p:nvGrpSpPr>
        <p:grpSpPr>
          <a:xfrm>
            <a:off x="892030" y="4682853"/>
            <a:ext cx="2095913" cy="811648"/>
            <a:chOff x="0" y="-57151"/>
            <a:chExt cx="4191827" cy="1623296"/>
          </a:xfrm>
        </p:grpSpPr>
        <p:sp>
          <p:nvSpPr>
            <p:cNvPr id="6" name="TextBox 6">
              <a:extLst>
                <a:ext uri="{FF2B5EF4-FFF2-40B4-BE49-F238E27FC236}">
                  <a16:creationId xmlns:a16="http://schemas.microsoft.com/office/drawing/2014/main" id="{1F6D524C-297A-295B-BC03-E727B2310346}"/>
                </a:ext>
              </a:extLst>
            </p:cNvPr>
            <p:cNvSpPr txBox="1"/>
            <p:nvPr/>
          </p:nvSpPr>
          <p:spPr>
            <a:xfrm>
              <a:off x="0" y="-57151"/>
              <a:ext cx="4191827" cy="744562"/>
            </a:xfrm>
            <a:prstGeom prst="rect">
              <a:avLst/>
            </a:prstGeom>
          </p:spPr>
          <p:txBody>
            <a:bodyPr lIns="0" tIns="0" rIns="0" bIns="0" rtlCol="0" anchor="t">
              <a:spAutoFit/>
            </a:bodyPr>
            <a:lstStyle/>
            <a:p>
              <a:pPr>
                <a:lnSpc>
                  <a:spcPts val="2986"/>
                </a:lnSpc>
              </a:pPr>
              <a:endParaRPr lang="en-US" sz="2333" b="1" spc="-46" dirty="0">
                <a:solidFill>
                  <a:srgbClr val="FF7338"/>
                </a:solidFill>
                <a:latin typeface="Poppins Bold"/>
                <a:ea typeface="Poppins Bold"/>
                <a:cs typeface="Poppins Bold"/>
                <a:sym typeface="Poppins Bold"/>
              </a:endParaRPr>
            </a:p>
          </p:txBody>
        </p:sp>
        <p:sp>
          <p:nvSpPr>
            <p:cNvPr id="7" name="TextBox 7">
              <a:extLst>
                <a:ext uri="{FF2B5EF4-FFF2-40B4-BE49-F238E27FC236}">
                  <a16:creationId xmlns:a16="http://schemas.microsoft.com/office/drawing/2014/main" id="{346CEDA8-B849-CEEA-F2BB-C305A13B02B1}"/>
                </a:ext>
              </a:extLst>
            </p:cNvPr>
            <p:cNvSpPr txBox="1"/>
            <p:nvPr/>
          </p:nvSpPr>
          <p:spPr>
            <a:xfrm>
              <a:off x="0" y="1081011"/>
              <a:ext cx="4191827" cy="485134"/>
            </a:xfrm>
            <a:prstGeom prst="rect">
              <a:avLst/>
            </a:prstGeom>
          </p:spPr>
          <p:txBody>
            <a:bodyPr lIns="0" tIns="0" rIns="0" bIns="0" rtlCol="0" anchor="t">
              <a:spAutoFit/>
            </a:bodyPr>
            <a:lstStyle/>
            <a:p>
              <a:pPr>
                <a:lnSpc>
                  <a:spcPts val="2001"/>
                </a:lnSpc>
              </a:pPr>
              <a:endParaRPr lang="en-US" sz="1399" dirty="0">
                <a:solidFill>
                  <a:srgbClr val="23344D"/>
                </a:solidFill>
                <a:latin typeface="Poppins"/>
                <a:ea typeface="Poppins"/>
                <a:cs typeface="Poppins"/>
                <a:sym typeface="Poppins"/>
              </a:endParaRPr>
            </a:p>
          </p:txBody>
        </p:sp>
      </p:grpSp>
      <p:grpSp>
        <p:nvGrpSpPr>
          <p:cNvPr id="8" name="Group 8">
            <a:extLst>
              <a:ext uri="{FF2B5EF4-FFF2-40B4-BE49-F238E27FC236}">
                <a16:creationId xmlns:a16="http://schemas.microsoft.com/office/drawing/2014/main" id="{F49E9ABC-4E97-A733-A2E5-B46FAF665806}"/>
              </a:ext>
            </a:extLst>
          </p:cNvPr>
          <p:cNvGrpSpPr/>
          <p:nvPr/>
        </p:nvGrpSpPr>
        <p:grpSpPr>
          <a:xfrm>
            <a:off x="3480884" y="4682853"/>
            <a:ext cx="2095913" cy="811648"/>
            <a:chOff x="0" y="-57151"/>
            <a:chExt cx="4191827" cy="1623296"/>
          </a:xfrm>
        </p:grpSpPr>
        <p:sp>
          <p:nvSpPr>
            <p:cNvPr id="9" name="TextBox 9">
              <a:extLst>
                <a:ext uri="{FF2B5EF4-FFF2-40B4-BE49-F238E27FC236}">
                  <a16:creationId xmlns:a16="http://schemas.microsoft.com/office/drawing/2014/main" id="{C79EEC1A-D720-77A5-347C-119EF726DFCA}"/>
                </a:ext>
              </a:extLst>
            </p:cNvPr>
            <p:cNvSpPr txBox="1"/>
            <p:nvPr/>
          </p:nvSpPr>
          <p:spPr>
            <a:xfrm>
              <a:off x="0" y="-57151"/>
              <a:ext cx="4191827" cy="744562"/>
            </a:xfrm>
            <a:prstGeom prst="rect">
              <a:avLst/>
            </a:prstGeom>
          </p:spPr>
          <p:txBody>
            <a:bodyPr lIns="0" tIns="0" rIns="0" bIns="0" rtlCol="0" anchor="t">
              <a:spAutoFit/>
            </a:bodyPr>
            <a:lstStyle/>
            <a:p>
              <a:pPr>
                <a:lnSpc>
                  <a:spcPts val="2986"/>
                </a:lnSpc>
              </a:pPr>
              <a:endParaRPr lang="en-US" sz="2333" b="1" spc="-46" dirty="0">
                <a:solidFill>
                  <a:srgbClr val="FF7338"/>
                </a:solidFill>
                <a:latin typeface="Poppins Bold"/>
                <a:ea typeface="Poppins Bold"/>
                <a:cs typeface="Poppins Bold"/>
                <a:sym typeface="Poppins Bold"/>
              </a:endParaRPr>
            </a:p>
          </p:txBody>
        </p:sp>
        <p:sp>
          <p:nvSpPr>
            <p:cNvPr id="10" name="TextBox 10">
              <a:extLst>
                <a:ext uri="{FF2B5EF4-FFF2-40B4-BE49-F238E27FC236}">
                  <a16:creationId xmlns:a16="http://schemas.microsoft.com/office/drawing/2014/main" id="{B1A3A97F-EBEC-1939-372B-22E484FF94B7}"/>
                </a:ext>
              </a:extLst>
            </p:cNvPr>
            <p:cNvSpPr txBox="1"/>
            <p:nvPr/>
          </p:nvSpPr>
          <p:spPr>
            <a:xfrm>
              <a:off x="0" y="1081011"/>
              <a:ext cx="4191827" cy="485134"/>
            </a:xfrm>
            <a:prstGeom prst="rect">
              <a:avLst/>
            </a:prstGeom>
          </p:spPr>
          <p:txBody>
            <a:bodyPr lIns="0" tIns="0" rIns="0" bIns="0" rtlCol="0" anchor="t">
              <a:spAutoFit/>
            </a:bodyPr>
            <a:lstStyle/>
            <a:p>
              <a:pPr>
                <a:lnSpc>
                  <a:spcPts val="2001"/>
                </a:lnSpc>
              </a:pPr>
              <a:endParaRPr lang="en-US" sz="1399" dirty="0">
                <a:solidFill>
                  <a:srgbClr val="23344D"/>
                </a:solidFill>
                <a:latin typeface="Poppins"/>
                <a:ea typeface="Poppins"/>
                <a:cs typeface="Poppins"/>
                <a:sym typeface="Poppins"/>
              </a:endParaRPr>
            </a:p>
          </p:txBody>
        </p:sp>
      </p:grpSp>
      <p:grpSp>
        <p:nvGrpSpPr>
          <p:cNvPr id="11" name="Group 11">
            <a:extLst>
              <a:ext uri="{FF2B5EF4-FFF2-40B4-BE49-F238E27FC236}">
                <a16:creationId xmlns:a16="http://schemas.microsoft.com/office/drawing/2014/main" id="{D025C1F8-63AD-E742-6663-AF024564A4B5}"/>
              </a:ext>
            </a:extLst>
          </p:cNvPr>
          <p:cNvGrpSpPr/>
          <p:nvPr/>
        </p:nvGrpSpPr>
        <p:grpSpPr>
          <a:xfrm>
            <a:off x="6076830" y="4682853"/>
            <a:ext cx="2095913" cy="811712"/>
            <a:chOff x="0" y="-57151"/>
            <a:chExt cx="4191827" cy="1623423"/>
          </a:xfrm>
        </p:grpSpPr>
        <p:sp>
          <p:nvSpPr>
            <p:cNvPr id="12" name="TextBox 12">
              <a:extLst>
                <a:ext uri="{FF2B5EF4-FFF2-40B4-BE49-F238E27FC236}">
                  <a16:creationId xmlns:a16="http://schemas.microsoft.com/office/drawing/2014/main" id="{348B6EEE-B6A0-73C0-F1F0-B65F00DAEC28}"/>
                </a:ext>
              </a:extLst>
            </p:cNvPr>
            <p:cNvSpPr txBox="1"/>
            <p:nvPr/>
          </p:nvSpPr>
          <p:spPr>
            <a:xfrm>
              <a:off x="0" y="-57151"/>
              <a:ext cx="4191827" cy="744561"/>
            </a:xfrm>
            <a:prstGeom prst="rect">
              <a:avLst/>
            </a:prstGeom>
          </p:spPr>
          <p:txBody>
            <a:bodyPr lIns="0" tIns="0" rIns="0" bIns="0" rtlCol="0" anchor="t">
              <a:spAutoFit/>
            </a:bodyPr>
            <a:lstStyle/>
            <a:p>
              <a:pPr>
                <a:lnSpc>
                  <a:spcPts val="2986"/>
                </a:lnSpc>
              </a:pPr>
              <a:endParaRPr lang="en-US" sz="2333" b="1" spc="-46" dirty="0">
                <a:solidFill>
                  <a:srgbClr val="FF7338"/>
                </a:solidFill>
                <a:latin typeface="Poppins Bold"/>
                <a:ea typeface="Poppins Bold"/>
                <a:cs typeface="Poppins Bold"/>
                <a:sym typeface="Poppins Bold"/>
              </a:endParaRPr>
            </a:p>
          </p:txBody>
        </p:sp>
        <p:sp>
          <p:nvSpPr>
            <p:cNvPr id="13" name="TextBox 13">
              <a:extLst>
                <a:ext uri="{FF2B5EF4-FFF2-40B4-BE49-F238E27FC236}">
                  <a16:creationId xmlns:a16="http://schemas.microsoft.com/office/drawing/2014/main" id="{9D6FBD96-A638-CDDD-D3C3-8E505DD88C03}"/>
                </a:ext>
              </a:extLst>
            </p:cNvPr>
            <p:cNvSpPr txBox="1"/>
            <p:nvPr/>
          </p:nvSpPr>
          <p:spPr>
            <a:xfrm>
              <a:off x="0" y="1081010"/>
              <a:ext cx="4191827" cy="485262"/>
            </a:xfrm>
            <a:prstGeom prst="rect">
              <a:avLst/>
            </a:prstGeom>
          </p:spPr>
          <p:txBody>
            <a:bodyPr lIns="0" tIns="0" rIns="0" bIns="0" rtlCol="0" anchor="t">
              <a:spAutoFit/>
            </a:bodyPr>
            <a:lstStyle/>
            <a:p>
              <a:pPr>
                <a:lnSpc>
                  <a:spcPts val="2002"/>
                </a:lnSpc>
              </a:pPr>
              <a:endParaRPr lang="en-US" sz="1400" dirty="0">
                <a:solidFill>
                  <a:srgbClr val="23344D"/>
                </a:solidFill>
                <a:latin typeface="Poppins"/>
                <a:ea typeface="Poppins"/>
                <a:cs typeface="Poppins"/>
                <a:sym typeface="Poppins"/>
              </a:endParaRPr>
            </a:p>
          </p:txBody>
        </p:sp>
      </p:grpSp>
      <p:sp>
        <p:nvSpPr>
          <p:cNvPr id="14" name="Freeform 14">
            <a:extLst>
              <a:ext uri="{FF2B5EF4-FFF2-40B4-BE49-F238E27FC236}">
                <a16:creationId xmlns:a16="http://schemas.microsoft.com/office/drawing/2014/main" id="{FB137E1D-5570-F8AD-3B0F-0890EDDE8DCF}"/>
              </a:ext>
            </a:extLst>
          </p:cNvPr>
          <p:cNvSpPr/>
          <p:nvPr/>
        </p:nvSpPr>
        <p:spPr>
          <a:xfrm rot="-5400000" flipH="1" flipV="1">
            <a:off x="7048500" y="1714500"/>
            <a:ext cx="6858000" cy="3429000"/>
          </a:xfrm>
          <a:custGeom>
            <a:avLst/>
            <a:gdLst/>
            <a:ahLst/>
            <a:cxnLst/>
            <a:rect l="l" t="t" r="r" b="b"/>
            <a:pathLst>
              <a:path w="10287000" h="5143500">
                <a:moveTo>
                  <a:pt x="10287000" y="5143500"/>
                </a:moveTo>
                <a:lnTo>
                  <a:pt x="0" y="5143500"/>
                </a:lnTo>
                <a:lnTo>
                  <a:pt x="0" y="0"/>
                </a:lnTo>
                <a:lnTo>
                  <a:pt x="10287000" y="0"/>
                </a:lnTo>
                <a:lnTo>
                  <a:pt x="10287000" y="51435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16" name="TextBox 15">
            <a:extLst>
              <a:ext uri="{FF2B5EF4-FFF2-40B4-BE49-F238E27FC236}">
                <a16:creationId xmlns:a16="http://schemas.microsoft.com/office/drawing/2014/main" id="{C2466020-0CBE-18BB-8BC9-CF5F6AF66EB7}"/>
              </a:ext>
            </a:extLst>
          </p:cNvPr>
          <p:cNvSpPr txBox="1"/>
          <p:nvPr/>
        </p:nvSpPr>
        <p:spPr>
          <a:xfrm>
            <a:off x="503583" y="567685"/>
            <a:ext cx="8640417" cy="9034268"/>
          </a:xfrm>
          <a:prstGeom prst="rect">
            <a:avLst/>
          </a:prstGeom>
          <a:noFill/>
        </p:spPr>
        <p:txBody>
          <a:bodyPr wrap="square">
            <a:spAutoFit/>
          </a:bodyPr>
          <a:lstStyle/>
          <a:p>
            <a:pPr algn="ctr"/>
            <a:endParaRPr lang="en-GB" sz="3600" b="1" u="sng"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GB" sz="1800" kern="100" dirty="0">
                <a:effectLst/>
                <a:ea typeface="Aptos" panose="020B0004020202020204" pitchFamily="34" charset="0"/>
                <a:cs typeface="Times New Roman" panose="02020603050405020304" pitchFamily="18" charset="0"/>
              </a:rPr>
              <a:t>Why are they doing this? These pauses will giv</a:t>
            </a:r>
            <a:r>
              <a:rPr lang="en-GB" kern="100" dirty="0">
                <a:ea typeface="Aptos" panose="020B0004020202020204" pitchFamily="34" charset="0"/>
                <a:cs typeface="Times New Roman" panose="02020603050405020304" pitchFamily="18" charset="0"/>
              </a:rPr>
              <a:t>e them </a:t>
            </a:r>
            <a:r>
              <a:rPr lang="en-GB" sz="1800" kern="100" dirty="0">
                <a:effectLst/>
                <a:ea typeface="Aptos" panose="020B0004020202020204" pitchFamily="34" charset="0"/>
                <a:cs typeface="Times New Roman" panose="02020603050405020304" pitchFamily="18" charset="0"/>
              </a:rPr>
              <a:t>time to review their funding priorities but also to allow time to clear a huge backlog of applications. </a:t>
            </a:r>
          </a:p>
          <a:p>
            <a:pPr marL="285750" indent="-285750">
              <a:lnSpc>
                <a:spcPct val="115000"/>
              </a:lnSpc>
              <a:spcAft>
                <a:spcPts val="800"/>
              </a:spcAft>
              <a:buFont typeface="Arial" panose="020B0604020202020204" pitchFamily="34" charset="0"/>
              <a:buChar char="•"/>
            </a:pPr>
            <a:r>
              <a:rPr lang="en-GB" sz="1800" kern="100" dirty="0">
                <a:effectLst/>
                <a:ea typeface="Aptos" panose="020B0004020202020204" pitchFamily="34" charset="0"/>
                <a:cs typeface="Times New Roman" panose="02020603050405020304" pitchFamily="18" charset="0"/>
              </a:rPr>
              <a:t>Other funders – like </a:t>
            </a:r>
            <a:r>
              <a:rPr lang="en-GB" sz="1800" kern="100" dirty="0" err="1">
                <a:effectLst/>
                <a:ea typeface="Aptos" panose="020B0004020202020204" pitchFamily="34" charset="0"/>
                <a:cs typeface="Times New Roman" panose="02020603050405020304" pitchFamily="18" charset="0"/>
              </a:rPr>
              <a:t>Lankelly</a:t>
            </a:r>
            <a:r>
              <a:rPr lang="en-GB" sz="1800" kern="100" dirty="0">
                <a:effectLst/>
                <a:ea typeface="Aptos" panose="020B0004020202020204" pitchFamily="34" charset="0"/>
                <a:cs typeface="Times New Roman" panose="02020603050405020304" pitchFamily="18" charset="0"/>
              </a:rPr>
              <a:t> Chase have decided to spend out their endowment over the next 5 years and are identifying legacy partners.</a:t>
            </a:r>
          </a:p>
          <a:p>
            <a:pPr marL="285750" indent="-285750">
              <a:lnSpc>
                <a:spcPct val="115000"/>
              </a:lnSpc>
              <a:spcAft>
                <a:spcPts val="800"/>
              </a:spcAft>
              <a:buFont typeface="Arial" panose="020B0604020202020204" pitchFamily="34" charset="0"/>
              <a:buChar char="•"/>
            </a:pPr>
            <a:r>
              <a:rPr lang="en-GB" sz="1800" kern="100" dirty="0">
                <a:effectLst/>
                <a:ea typeface="Aptos" panose="020B0004020202020204" pitchFamily="34" charset="0"/>
                <a:cs typeface="Times New Roman" panose="02020603050405020304" pitchFamily="18" charset="0"/>
              </a:rPr>
              <a:t>Funding for UK charities and voluntary organisations has seen sharp declines across the board: central government funding decreased by 33% from 2022 to 2023, local authority funding dropped by 23% since 2009-2010, and individual donations have fallen by 14% in recent years. </a:t>
            </a:r>
          </a:p>
          <a:p>
            <a:pPr marL="285750" indent="-285750">
              <a:lnSpc>
                <a:spcPct val="115000"/>
              </a:lnSpc>
              <a:spcAft>
                <a:spcPts val="800"/>
              </a:spcAft>
              <a:buFont typeface="Arial" panose="020B0604020202020204" pitchFamily="34" charset="0"/>
              <a:buChar char="•"/>
            </a:pPr>
            <a:r>
              <a:rPr lang="en-GB" sz="1800" kern="100" dirty="0">
                <a:solidFill>
                  <a:srgbClr val="000000"/>
                </a:solidFill>
                <a:effectLst/>
                <a:ea typeface="Aptos" panose="020B0004020202020204" pitchFamily="34" charset="0"/>
                <a:cs typeface="Times New Roman" panose="02020603050405020304" pitchFamily="18" charset="0"/>
              </a:rPr>
              <a:t>In June 2024 there were more than 170,000 registered charities in England </a:t>
            </a:r>
            <a:r>
              <a:rPr lang="en-GB" kern="100" dirty="0">
                <a:solidFill>
                  <a:srgbClr val="000000"/>
                </a:solidFill>
                <a:ea typeface="Aptos" panose="020B0004020202020204" pitchFamily="34" charset="0"/>
                <a:cs typeface="Times New Roman" panose="02020603050405020304" pitchFamily="18" charset="0"/>
              </a:rPr>
              <a:t>Wales</a:t>
            </a:r>
            <a:r>
              <a:rPr lang="en-GB" sz="1800" kern="100" dirty="0">
                <a:solidFill>
                  <a:srgbClr val="000000"/>
                </a:solidFill>
                <a:effectLst/>
                <a:ea typeface="Aptos" panose="020B0004020202020204" pitchFamily="34" charset="0"/>
                <a:cs typeface="Times New Roman" panose="02020603050405020304" pitchFamily="18" charset="0"/>
              </a:rPr>
              <a:t> and the number is growing – a further 668 charities have registered thi</a:t>
            </a:r>
            <a:r>
              <a:rPr lang="en-GB" kern="100" dirty="0">
                <a:solidFill>
                  <a:srgbClr val="000000"/>
                </a:solidFill>
                <a:ea typeface="Aptos" panose="020B0004020202020204" pitchFamily="34" charset="0"/>
                <a:cs typeface="Times New Roman" panose="02020603050405020304" pitchFamily="18" charset="0"/>
              </a:rPr>
              <a:t>s year. There are also a further 100,000 unregistered charities </a:t>
            </a:r>
            <a:r>
              <a:rPr lang="en-GB" sz="1800" kern="100" dirty="0">
                <a:solidFill>
                  <a:srgbClr val="000000"/>
                </a:solidFill>
                <a:effectLst/>
                <a:ea typeface="Aptos" panose="020B0004020202020204" pitchFamily="34" charset="0"/>
                <a:cs typeface="Times New Roman" panose="02020603050405020304" pitchFamily="18" charset="0"/>
              </a:rPr>
              <a:t> and 76,000 social enterprises in the UK.</a:t>
            </a:r>
            <a:endParaRPr lang="en-GB" sz="1800" kern="100" dirty="0">
              <a:effectLst/>
              <a:ea typeface="Aptos" panose="020B00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kern="100" dirty="0">
              <a:latin typeface="Arial" panose="020B06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649945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B5419-3AD9-8594-1A23-60AC5989C1D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6A1DCB6-9187-980B-675D-FC076D783996}"/>
              </a:ext>
            </a:extLst>
          </p:cNvPr>
          <p:cNvGrpSpPr/>
          <p:nvPr/>
        </p:nvGrpSpPr>
        <p:grpSpPr>
          <a:xfrm rot="-5400000">
            <a:off x="8836835" y="1067499"/>
            <a:ext cx="4422664" cy="2287667"/>
            <a:chOff x="0" y="0"/>
            <a:chExt cx="2354580" cy="1217930"/>
          </a:xfrm>
        </p:grpSpPr>
        <p:sp>
          <p:nvSpPr>
            <p:cNvPr id="3" name="Freeform 3">
              <a:extLst>
                <a:ext uri="{FF2B5EF4-FFF2-40B4-BE49-F238E27FC236}">
                  <a16:creationId xmlns:a16="http://schemas.microsoft.com/office/drawing/2014/main" id="{98F6BA74-D081-84A0-8D67-6D2E8183EC2D}"/>
                </a:ext>
              </a:extLst>
            </p:cNvPr>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46A3B7"/>
            </a:solidFill>
          </p:spPr>
          <p:txBody>
            <a:bodyPr/>
            <a:lstStyle/>
            <a:p>
              <a:endParaRPr lang="en-GB" sz="1200"/>
            </a:p>
          </p:txBody>
        </p:sp>
      </p:grpSp>
      <p:grpSp>
        <p:nvGrpSpPr>
          <p:cNvPr id="4" name="Group 4">
            <a:extLst>
              <a:ext uri="{FF2B5EF4-FFF2-40B4-BE49-F238E27FC236}">
                <a16:creationId xmlns:a16="http://schemas.microsoft.com/office/drawing/2014/main" id="{EF056A6E-C784-19B8-03FD-A04201A06D44}"/>
              </a:ext>
            </a:extLst>
          </p:cNvPr>
          <p:cNvGrpSpPr/>
          <p:nvPr/>
        </p:nvGrpSpPr>
        <p:grpSpPr>
          <a:xfrm rot="5400000">
            <a:off x="6549168" y="3502835"/>
            <a:ext cx="4422664" cy="2287667"/>
            <a:chOff x="0" y="0"/>
            <a:chExt cx="2354580" cy="1217930"/>
          </a:xfrm>
        </p:grpSpPr>
        <p:sp>
          <p:nvSpPr>
            <p:cNvPr id="5" name="Freeform 5">
              <a:extLst>
                <a:ext uri="{FF2B5EF4-FFF2-40B4-BE49-F238E27FC236}">
                  <a16:creationId xmlns:a16="http://schemas.microsoft.com/office/drawing/2014/main" id="{70B1C0DC-4244-3249-06EA-AE9937E730D8}"/>
                </a:ext>
              </a:extLst>
            </p:cNvPr>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9BD8D7"/>
            </a:solidFill>
          </p:spPr>
          <p:txBody>
            <a:bodyPr/>
            <a:lstStyle/>
            <a:p>
              <a:endParaRPr lang="en-GB" sz="1200"/>
            </a:p>
          </p:txBody>
        </p:sp>
      </p:grpSp>
      <p:grpSp>
        <p:nvGrpSpPr>
          <p:cNvPr id="6" name="Group 6">
            <a:extLst>
              <a:ext uri="{FF2B5EF4-FFF2-40B4-BE49-F238E27FC236}">
                <a16:creationId xmlns:a16="http://schemas.microsoft.com/office/drawing/2014/main" id="{711F3F0D-E054-AB74-B376-1DB808C3A3A3}"/>
              </a:ext>
            </a:extLst>
          </p:cNvPr>
          <p:cNvGrpSpPr/>
          <p:nvPr/>
        </p:nvGrpSpPr>
        <p:grpSpPr>
          <a:xfrm>
            <a:off x="6681631" y="419557"/>
            <a:ext cx="1712963" cy="1712963"/>
            <a:chOff x="0" y="0"/>
            <a:chExt cx="6350000" cy="6350000"/>
          </a:xfrm>
        </p:grpSpPr>
        <p:sp>
          <p:nvSpPr>
            <p:cNvPr id="7" name="Freeform 7">
              <a:extLst>
                <a:ext uri="{FF2B5EF4-FFF2-40B4-BE49-F238E27FC236}">
                  <a16:creationId xmlns:a16="http://schemas.microsoft.com/office/drawing/2014/main" id="{70F48789-9731-5D0D-ED81-858726B4388F}"/>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7338"/>
            </a:solidFill>
          </p:spPr>
          <p:txBody>
            <a:bodyPr/>
            <a:lstStyle/>
            <a:p>
              <a:endParaRPr lang="en-GB" sz="1200"/>
            </a:p>
          </p:txBody>
        </p:sp>
      </p:grpSp>
      <p:grpSp>
        <p:nvGrpSpPr>
          <p:cNvPr id="8" name="Group 8">
            <a:extLst>
              <a:ext uri="{FF2B5EF4-FFF2-40B4-BE49-F238E27FC236}">
                <a16:creationId xmlns:a16="http://schemas.microsoft.com/office/drawing/2014/main" id="{9796ABBA-34D8-03E9-2A88-90D673E4BCAF}"/>
              </a:ext>
            </a:extLst>
          </p:cNvPr>
          <p:cNvGrpSpPr/>
          <p:nvPr/>
        </p:nvGrpSpPr>
        <p:grpSpPr>
          <a:xfrm>
            <a:off x="1148763" y="1782402"/>
            <a:ext cx="4927552" cy="3039560"/>
            <a:chOff x="0" y="0"/>
            <a:chExt cx="9855104" cy="6079119"/>
          </a:xfrm>
        </p:grpSpPr>
        <p:sp>
          <p:nvSpPr>
            <p:cNvPr id="9" name="TextBox 9">
              <a:extLst>
                <a:ext uri="{FF2B5EF4-FFF2-40B4-BE49-F238E27FC236}">
                  <a16:creationId xmlns:a16="http://schemas.microsoft.com/office/drawing/2014/main" id="{9D5FE4DB-C904-9367-C899-5E9EC0A04794}"/>
                </a:ext>
              </a:extLst>
            </p:cNvPr>
            <p:cNvSpPr txBox="1"/>
            <p:nvPr/>
          </p:nvSpPr>
          <p:spPr>
            <a:xfrm>
              <a:off x="0" y="0"/>
              <a:ext cx="9658606" cy="1667124"/>
            </a:xfrm>
            <a:prstGeom prst="rect">
              <a:avLst/>
            </a:prstGeom>
          </p:spPr>
          <p:txBody>
            <a:bodyPr lIns="0" tIns="0" rIns="0" bIns="0" rtlCol="0" anchor="t">
              <a:spAutoFit/>
            </a:bodyPr>
            <a:lstStyle/>
            <a:p>
              <a:pPr>
                <a:lnSpc>
                  <a:spcPts val="6454"/>
                </a:lnSpc>
              </a:pPr>
              <a:endParaRPr lang="en-US" sz="5866" b="1" dirty="0">
                <a:solidFill>
                  <a:srgbClr val="23344D"/>
                </a:solidFill>
                <a:latin typeface="Poppins Heavy"/>
                <a:ea typeface="Poppins Heavy"/>
                <a:cs typeface="Poppins Heavy"/>
                <a:sym typeface="Poppins Heavy"/>
              </a:endParaRPr>
            </a:p>
          </p:txBody>
        </p:sp>
        <p:sp>
          <p:nvSpPr>
            <p:cNvPr id="10" name="TextBox 10">
              <a:extLst>
                <a:ext uri="{FF2B5EF4-FFF2-40B4-BE49-F238E27FC236}">
                  <a16:creationId xmlns:a16="http://schemas.microsoft.com/office/drawing/2014/main" id="{FC42F6E4-6178-F267-052D-F20543BA822F}"/>
                </a:ext>
              </a:extLst>
            </p:cNvPr>
            <p:cNvSpPr txBox="1"/>
            <p:nvPr/>
          </p:nvSpPr>
          <p:spPr>
            <a:xfrm>
              <a:off x="0" y="4159463"/>
              <a:ext cx="9855104" cy="739562"/>
            </a:xfrm>
            <a:prstGeom prst="rect">
              <a:avLst/>
            </a:prstGeom>
          </p:spPr>
          <p:txBody>
            <a:bodyPr lIns="0" tIns="0" rIns="0" bIns="0" rtlCol="0" anchor="t">
              <a:spAutoFit/>
            </a:bodyPr>
            <a:lstStyle/>
            <a:p>
              <a:pPr>
                <a:lnSpc>
                  <a:spcPts val="2952"/>
                </a:lnSpc>
              </a:pPr>
              <a:endParaRPr lang="en-US" sz="2400" b="1" dirty="0">
                <a:solidFill>
                  <a:srgbClr val="FF7338"/>
                </a:solidFill>
                <a:latin typeface="Poppins Ultra-Bold"/>
                <a:ea typeface="Poppins Ultra-Bold"/>
                <a:cs typeface="Poppins Ultra-Bold"/>
                <a:sym typeface="Poppins Ultra-Bold"/>
              </a:endParaRPr>
            </a:p>
          </p:txBody>
        </p:sp>
        <p:sp>
          <p:nvSpPr>
            <p:cNvPr id="11" name="TextBox 11">
              <a:extLst>
                <a:ext uri="{FF2B5EF4-FFF2-40B4-BE49-F238E27FC236}">
                  <a16:creationId xmlns:a16="http://schemas.microsoft.com/office/drawing/2014/main" id="{95B58DA4-E674-3C61-BCDA-C10118E4D0B5}"/>
                </a:ext>
              </a:extLst>
            </p:cNvPr>
            <p:cNvSpPr txBox="1"/>
            <p:nvPr/>
          </p:nvSpPr>
          <p:spPr>
            <a:xfrm>
              <a:off x="0" y="5593985"/>
              <a:ext cx="8976856" cy="485134"/>
            </a:xfrm>
            <a:prstGeom prst="rect">
              <a:avLst/>
            </a:prstGeom>
          </p:spPr>
          <p:txBody>
            <a:bodyPr lIns="0" tIns="0" rIns="0" bIns="0" rtlCol="0" anchor="t">
              <a:spAutoFit/>
            </a:bodyPr>
            <a:lstStyle/>
            <a:p>
              <a:pPr>
                <a:lnSpc>
                  <a:spcPts val="2001"/>
                </a:lnSpc>
              </a:pPr>
              <a:endParaRPr lang="en-US" sz="1399" dirty="0">
                <a:solidFill>
                  <a:srgbClr val="23344D"/>
                </a:solidFill>
                <a:latin typeface="Poppins"/>
                <a:ea typeface="Poppins"/>
                <a:cs typeface="Poppins"/>
                <a:sym typeface="Poppins"/>
              </a:endParaRPr>
            </a:p>
          </p:txBody>
        </p:sp>
      </p:grpSp>
      <p:sp>
        <p:nvSpPr>
          <p:cNvPr id="14" name="TextBox 13">
            <a:extLst>
              <a:ext uri="{FF2B5EF4-FFF2-40B4-BE49-F238E27FC236}">
                <a16:creationId xmlns:a16="http://schemas.microsoft.com/office/drawing/2014/main" id="{51DF86CC-50A3-CF0B-8DB4-C9F68074909F}"/>
              </a:ext>
            </a:extLst>
          </p:cNvPr>
          <p:cNvSpPr txBox="1"/>
          <p:nvPr/>
        </p:nvSpPr>
        <p:spPr>
          <a:xfrm>
            <a:off x="510209" y="483705"/>
            <a:ext cx="8633791" cy="11572399"/>
          </a:xfrm>
          <a:prstGeom prst="rect">
            <a:avLst/>
          </a:prstGeom>
          <a:noFill/>
        </p:spPr>
        <p:txBody>
          <a:bodyPr wrap="square">
            <a:spAutoFit/>
          </a:bodyPr>
          <a:lstStyle/>
          <a:p>
            <a:r>
              <a:rPr lang="en-GB" sz="3600" b="1" u="sng" kern="100" dirty="0">
                <a:ea typeface="Aptos" panose="020B0004020202020204" pitchFamily="34" charset="0"/>
                <a:cs typeface="Times New Roman" panose="02020603050405020304" pitchFamily="18" charset="0"/>
              </a:rPr>
              <a:t>Ok so you’re eligible – </a:t>
            </a:r>
          </a:p>
          <a:p>
            <a:r>
              <a:rPr lang="en-GB" sz="3600" b="1" u="sng" kern="100" dirty="0">
                <a:ea typeface="Aptos" panose="020B0004020202020204" pitchFamily="34" charset="0"/>
                <a:cs typeface="Times New Roman" panose="02020603050405020304" pitchFamily="18" charset="0"/>
              </a:rPr>
              <a:t>What are your chances</a:t>
            </a:r>
            <a:r>
              <a:rPr lang="en-GB" sz="3600" kern="100" dirty="0">
                <a:ea typeface="Aptos" panose="020B0004020202020204" pitchFamily="34" charset="0"/>
                <a:cs typeface="Times New Roman" panose="02020603050405020304" pitchFamily="18" charset="0"/>
              </a:rPr>
              <a:t>!</a:t>
            </a:r>
          </a:p>
          <a:p>
            <a:endParaRPr lang="en-GB" kern="100" dirty="0">
              <a:ea typeface="Aptos" panose="020B0004020202020204" pitchFamily="34" charset="0"/>
              <a:cs typeface="Times New Roman" panose="02020603050405020304" pitchFamily="18" charset="0"/>
            </a:endParaRPr>
          </a:p>
          <a:p>
            <a:endParaRPr lang="en-GB" kern="100" dirty="0">
              <a:ea typeface="Aptos" panose="020B0004020202020204" pitchFamily="34" charset="0"/>
              <a:cs typeface="Times New Roman" panose="02020603050405020304" pitchFamily="18" charset="0"/>
            </a:endParaRPr>
          </a:p>
          <a:p>
            <a:pPr marL="342900" indent="-342900">
              <a:lnSpc>
                <a:spcPct val="115000"/>
              </a:lnSpc>
              <a:spcAft>
                <a:spcPts val="800"/>
              </a:spcAft>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The Fund could be heavily oversubscribed – They may have too many applications</a:t>
            </a:r>
          </a:p>
          <a:p>
            <a:pPr marL="342900" indent="-342900">
              <a:lnSpc>
                <a:spcPct val="115000"/>
              </a:lnSpc>
              <a:spcAft>
                <a:spcPts val="800"/>
              </a:spcAft>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If it seems like a long shot, then it probably is. Make a judgement call on what you think your chances of success are!</a:t>
            </a:r>
          </a:p>
          <a:p>
            <a:pPr marL="342900" indent="-342900">
              <a:lnSpc>
                <a:spcPct val="115000"/>
              </a:lnSpc>
              <a:spcAft>
                <a:spcPts val="800"/>
              </a:spcAft>
              <a:buFont typeface="Arial" panose="020B0604020202020204" pitchFamily="34" charset="0"/>
              <a:buChar char="•"/>
            </a:pPr>
            <a:r>
              <a:rPr lang="en-GB" sz="2400" kern="100" dirty="0">
                <a:effectLst/>
                <a:ea typeface="Aptos" panose="020B0004020202020204" pitchFamily="34" charset="0"/>
                <a:cs typeface="Times New Roman" panose="02020603050405020304" pitchFamily="18" charset="0"/>
              </a:rPr>
              <a:t>Many funders will state that they receive many more suitable applications than they can ever hope to fund – usually they may say that 1 in 3 or 1 in 5 of the applications they receive will be successful. </a:t>
            </a:r>
            <a:r>
              <a:rPr lang="en-GB" sz="2400" b="0" i="0" dirty="0">
                <a:effectLst/>
              </a:rPr>
              <a:t>Esmée Fairbairn Foundation  </a:t>
            </a:r>
            <a:r>
              <a:rPr lang="en-GB" sz="2400" dirty="0"/>
              <a:t>state that they</a:t>
            </a:r>
            <a:r>
              <a:rPr lang="en-GB" sz="2400" b="0" i="0" dirty="0">
                <a:effectLst/>
              </a:rPr>
              <a:t> funded about 4% of applications received</a:t>
            </a:r>
            <a:endParaRPr lang="en-GB" sz="2400" kern="100" dirty="0">
              <a:effectLst/>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br>
              <a:rPr lang="en-GB" kern="100" dirty="0">
                <a:latin typeface="Arial" panose="020B0604020202020204" pitchFamily="34" charset="0"/>
                <a:ea typeface="Aptos" panose="020B000402020202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1619733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4f10ad9-b124-4897-9cdd-b07d56cb871f">
      <Terms xmlns="http://schemas.microsoft.com/office/infopath/2007/PartnerControls"/>
    </lcf76f155ced4ddcb4097134ff3c332f>
    <TaxCatchAll xmlns="dbc71595-4aed-431b-a74a-5a468806cdf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5BAC02DB0F8C4B9819041556AD63B3" ma:contentTypeVersion="17" ma:contentTypeDescription="Create a new document." ma:contentTypeScope="" ma:versionID="b5124127a9cebd6b5240c13ec0384893">
  <xsd:schema xmlns:xsd="http://www.w3.org/2001/XMLSchema" xmlns:xs="http://www.w3.org/2001/XMLSchema" xmlns:p="http://schemas.microsoft.com/office/2006/metadata/properties" xmlns:ns2="64f10ad9-b124-4897-9cdd-b07d56cb871f" xmlns:ns3="dbc71595-4aed-431b-a74a-5a468806cdf5" targetNamespace="http://schemas.microsoft.com/office/2006/metadata/properties" ma:root="true" ma:fieldsID="273281424ade80ddaddafb59b60ea991" ns2:_="" ns3:_="">
    <xsd:import namespace="64f10ad9-b124-4897-9cdd-b07d56cb871f"/>
    <xsd:import namespace="dbc71595-4aed-431b-a74a-5a468806cdf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f10ad9-b124-4897-9cdd-b07d56cb87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6c5f2c2-09aa-4925-8f3e-4531c5e88a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c71595-4aed-431b-a74a-5a468806cdf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cfb0c0-25c6-4d90-a468-1f31e28d8006}" ma:internalName="TaxCatchAll" ma:showField="CatchAllData" ma:web="dbc71595-4aed-431b-a74a-5a468806cd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D55358-AF29-4647-955F-BE91525A70E5}">
  <ds:schemaRefs>
    <ds:schemaRef ds:uri="http://schemas.microsoft.com/sharepoint/v3/contenttype/forms"/>
  </ds:schemaRefs>
</ds:datastoreItem>
</file>

<file path=customXml/itemProps2.xml><?xml version="1.0" encoding="utf-8"?>
<ds:datastoreItem xmlns:ds="http://schemas.openxmlformats.org/officeDocument/2006/customXml" ds:itemID="{E003A9E8-0C5E-4159-A297-E732C015C84D}">
  <ds:schemaRefs>
    <ds:schemaRef ds:uri="http://schemas.microsoft.com/office/2006/metadata/properties"/>
    <ds:schemaRef ds:uri="http://schemas.microsoft.com/office/infopath/2007/PartnerControls"/>
    <ds:schemaRef ds:uri="64f10ad9-b124-4897-9cdd-b07d56cb871f"/>
    <ds:schemaRef ds:uri="dbc71595-4aed-431b-a74a-5a468806cdf5"/>
  </ds:schemaRefs>
</ds:datastoreItem>
</file>

<file path=customXml/itemProps3.xml><?xml version="1.0" encoding="utf-8"?>
<ds:datastoreItem xmlns:ds="http://schemas.openxmlformats.org/officeDocument/2006/customXml" ds:itemID="{A6168EB5-31C3-4C99-B2D0-188C456EB5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f10ad9-b124-4897-9cdd-b07d56cb871f"/>
    <ds:schemaRef ds:uri="dbc71595-4aed-431b-a74a-5a468806cd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3617</TotalTime>
  <Words>1933</Words>
  <Application>Microsoft Office PowerPoint</Application>
  <PresentationFormat>Widescreen</PresentationFormat>
  <Paragraphs>443</Paragraphs>
  <Slides>28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Aptos</vt:lpstr>
      <vt:lpstr>Aptos Display</vt:lpstr>
      <vt:lpstr>Arial</vt:lpstr>
      <vt:lpstr>Lato</vt:lpstr>
      <vt:lpstr>Poppins</vt:lpstr>
      <vt:lpstr>Poppins Bold</vt:lpstr>
      <vt:lpstr>Poppins Extra-Light</vt:lpstr>
      <vt:lpstr>Poppins Heavy</vt:lpstr>
      <vt:lpstr>Poppins Semi-Bold</vt:lpstr>
      <vt:lpstr>Poppins Ultra-Bold</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Mikucki</dc:creator>
  <cp:lastModifiedBy>Camilla Wheal</cp:lastModifiedBy>
  <cp:revision>3</cp:revision>
  <dcterms:created xsi:type="dcterms:W3CDTF">2025-03-21T15:26:51Z</dcterms:created>
  <dcterms:modified xsi:type="dcterms:W3CDTF">2025-04-02T10:39:12Z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0x010100845BAC02DB0F8C4B9819041556AD63B3</vt:lpwstr>
  </property>
  <property fmtid="{D5CDD505-2E9C-101B-9397-08002B2CF9AE}" pid="3" name="MediaServiceImageTags">
    <vt:lpwstr/>
  </property>
</Properties>
</file>