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2" r:id="rId2"/>
    <p:sldId id="399" r:id="rId3"/>
    <p:sldId id="400" r:id="rId4"/>
    <p:sldId id="402" r:id="rId5"/>
    <p:sldId id="403" r:id="rId6"/>
    <p:sldId id="404" r:id="rId7"/>
    <p:sldId id="40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85BA4D-4AF2-4120-AF98-F7F46D9884B2}" v="14" dt="2020-06-26T12:15:32.3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dra Morrison" userId="3f0735659efa9774" providerId="LiveId" clId="{FA85BA4D-4AF2-4120-AF98-F7F46D9884B2}"/>
    <pc:docChg chg="custSel addSld delSld modSld">
      <pc:chgData name="Sandra Morrison" userId="3f0735659efa9774" providerId="LiveId" clId="{FA85BA4D-4AF2-4120-AF98-F7F46D9884B2}" dt="2020-06-26T13:30:29.519" v="1050" actId="20577"/>
      <pc:docMkLst>
        <pc:docMk/>
      </pc:docMkLst>
      <pc:sldChg chg="del">
        <pc:chgData name="Sandra Morrison" userId="3f0735659efa9774" providerId="LiveId" clId="{FA85BA4D-4AF2-4120-AF98-F7F46D9884B2}" dt="2020-06-24T14:28:22.064" v="1" actId="2696"/>
        <pc:sldMkLst>
          <pc:docMk/>
          <pc:sldMk cId="4252569745" sldId="256"/>
        </pc:sldMkLst>
      </pc:sldChg>
      <pc:sldChg chg="addSp modSp add mod">
        <pc:chgData name="Sandra Morrison" userId="3f0735659efa9774" providerId="LiveId" clId="{FA85BA4D-4AF2-4120-AF98-F7F46D9884B2}" dt="2020-06-24T15:15:06.924" v="71" actId="14100"/>
        <pc:sldMkLst>
          <pc:docMk/>
          <pc:sldMk cId="3817048441" sldId="282"/>
        </pc:sldMkLst>
        <pc:spChg chg="mod">
          <ac:chgData name="Sandra Morrison" userId="3f0735659efa9774" providerId="LiveId" clId="{FA85BA4D-4AF2-4120-AF98-F7F46D9884B2}" dt="2020-06-24T14:28:39.254" v="14" actId="20577"/>
          <ac:spMkLst>
            <pc:docMk/>
            <pc:sldMk cId="3817048441" sldId="282"/>
            <ac:spMk id="21507" creationId="{00000000-0000-0000-0000-000000000000}"/>
          </ac:spMkLst>
        </pc:spChg>
        <pc:picChg chg="add mod">
          <ac:chgData name="Sandra Morrison" userId="3f0735659efa9774" providerId="LiveId" clId="{FA85BA4D-4AF2-4120-AF98-F7F46D9884B2}" dt="2020-06-24T15:15:06.924" v="71" actId="14100"/>
          <ac:picMkLst>
            <pc:docMk/>
            <pc:sldMk cId="3817048441" sldId="282"/>
            <ac:picMk id="3" creationId="{4AA13A3A-91BA-4FAF-A7A2-C33484FA33AE}"/>
          </ac:picMkLst>
        </pc:picChg>
      </pc:sldChg>
      <pc:sldChg chg="new del">
        <pc:chgData name="Sandra Morrison" userId="3f0735659efa9774" providerId="LiveId" clId="{FA85BA4D-4AF2-4120-AF98-F7F46D9884B2}" dt="2020-06-24T15:11:01.646" v="17" actId="2696"/>
        <pc:sldMkLst>
          <pc:docMk/>
          <pc:sldMk cId="138878129" sldId="283"/>
        </pc:sldMkLst>
      </pc:sldChg>
      <pc:sldChg chg="addSp modSp add mod">
        <pc:chgData name="Sandra Morrison" userId="3f0735659efa9774" providerId="LiveId" clId="{FA85BA4D-4AF2-4120-AF98-F7F46D9884B2}" dt="2020-06-26T12:21:26.780" v="983" actId="20577"/>
        <pc:sldMkLst>
          <pc:docMk/>
          <pc:sldMk cId="3590716784" sldId="399"/>
        </pc:sldMkLst>
        <pc:spChg chg="mod">
          <ac:chgData name="Sandra Morrison" userId="3f0735659efa9774" providerId="LiveId" clId="{FA85BA4D-4AF2-4120-AF98-F7F46D9884B2}" dt="2020-06-24T15:19:20.487" v="170" actId="20577"/>
          <ac:spMkLst>
            <pc:docMk/>
            <pc:sldMk cId="3590716784" sldId="399"/>
            <ac:spMk id="2" creationId="{00000000-0000-0000-0000-000000000000}"/>
          </ac:spMkLst>
        </pc:spChg>
        <pc:spChg chg="mod">
          <ac:chgData name="Sandra Morrison" userId="3f0735659efa9774" providerId="LiveId" clId="{FA85BA4D-4AF2-4120-AF98-F7F46D9884B2}" dt="2020-06-26T12:21:26.780" v="983" actId="20577"/>
          <ac:spMkLst>
            <pc:docMk/>
            <pc:sldMk cId="3590716784" sldId="399"/>
            <ac:spMk id="3" creationId="{00000000-0000-0000-0000-000000000000}"/>
          </ac:spMkLst>
        </pc:spChg>
        <pc:picChg chg="add mod">
          <ac:chgData name="Sandra Morrison" userId="3f0735659efa9774" providerId="LiveId" clId="{FA85BA4D-4AF2-4120-AF98-F7F46D9884B2}" dt="2020-06-24T15:25:24.764" v="349"/>
          <ac:picMkLst>
            <pc:docMk/>
            <pc:sldMk cId="3590716784" sldId="399"/>
            <ac:picMk id="5" creationId="{5E0AD97B-F0D6-4104-BCB8-FA43CC06E38F}"/>
          </ac:picMkLst>
        </pc:picChg>
      </pc:sldChg>
      <pc:sldChg chg="addSp modSp new mod">
        <pc:chgData name="Sandra Morrison" userId="3f0735659efa9774" providerId="LiveId" clId="{FA85BA4D-4AF2-4120-AF98-F7F46D9884B2}" dt="2020-06-26T12:05:30.821" v="912" actId="20577"/>
        <pc:sldMkLst>
          <pc:docMk/>
          <pc:sldMk cId="3393830648" sldId="400"/>
        </pc:sldMkLst>
        <pc:spChg chg="mod">
          <ac:chgData name="Sandra Morrison" userId="3f0735659efa9774" providerId="LiveId" clId="{FA85BA4D-4AF2-4120-AF98-F7F46D9884B2}" dt="2020-06-24T15:35:10.669" v="405" actId="20577"/>
          <ac:spMkLst>
            <pc:docMk/>
            <pc:sldMk cId="3393830648" sldId="400"/>
            <ac:spMk id="2" creationId="{4402C7A7-4ED1-4725-A409-FF2BF893CCCD}"/>
          </ac:spMkLst>
        </pc:spChg>
        <pc:spChg chg="mod">
          <ac:chgData name="Sandra Morrison" userId="3f0735659efa9774" providerId="LiveId" clId="{FA85BA4D-4AF2-4120-AF98-F7F46D9884B2}" dt="2020-06-26T12:05:30.821" v="912" actId="20577"/>
          <ac:spMkLst>
            <pc:docMk/>
            <pc:sldMk cId="3393830648" sldId="400"/>
            <ac:spMk id="3" creationId="{DE9A3D7F-64E0-42B1-B1F3-85E69CFF6199}"/>
          </ac:spMkLst>
        </pc:spChg>
        <pc:picChg chg="add mod">
          <ac:chgData name="Sandra Morrison" userId="3f0735659efa9774" providerId="LiveId" clId="{FA85BA4D-4AF2-4120-AF98-F7F46D9884B2}" dt="2020-06-24T15:26:08.084" v="351"/>
          <ac:picMkLst>
            <pc:docMk/>
            <pc:sldMk cId="3393830648" sldId="400"/>
            <ac:picMk id="4" creationId="{ACB3AC15-B353-4842-99C9-BD31013B7C15}"/>
          </ac:picMkLst>
        </pc:picChg>
        <pc:picChg chg="add mod">
          <ac:chgData name="Sandra Morrison" userId="3f0735659efa9774" providerId="LiveId" clId="{FA85BA4D-4AF2-4120-AF98-F7F46D9884B2}" dt="2020-06-24T15:27:50.579" v="383"/>
          <ac:picMkLst>
            <pc:docMk/>
            <pc:sldMk cId="3393830648" sldId="400"/>
            <ac:picMk id="5" creationId="{B27B238E-B25B-4611-8C1E-60E2503C95A2}"/>
          </ac:picMkLst>
        </pc:picChg>
      </pc:sldChg>
      <pc:sldChg chg="addSp delSp modSp new del mod">
        <pc:chgData name="Sandra Morrison" userId="3f0735659efa9774" providerId="LiveId" clId="{FA85BA4D-4AF2-4120-AF98-F7F46D9884B2}" dt="2020-06-24T15:49:45.300" v="601" actId="2696"/>
        <pc:sldMkLst>
          <pc:docMk/>
          <pc:sldMk cId="1014524727" sldId="401"/>
        </pc:sldMkLst>
        <pc:spChg chg="del">
          <ac:chgData name="Sandra Morrison" userId="3f0735659efa9774" providerId="LiveId" clId="{FA85BA4D-4AF2-4120-AF98-F7F46D9884B2}" dt="2020-06-24T15:34:27.156" v="385"/>
          <ac:spMkLst>
            <pc:docMk/>
            <pc:sldMk cId="1014524727" sldId="401"/>
            <ac:spMk id="3" creationId="{896EDC70-169F-4B54-9F67-6AD4FD6613F2}"/>
          </ac:spMkLst>
        </pc:spChg>
        <pc:spChg chg="add mod">
          <ac:chgData name="Sandra Morrison" userId="3f0735659efa9774" providerId="LiveId" clId="{FA85BA4D-4AF2-4120-AF98-F7F46D9884B2}" dt="2020-06-24T15:35:48.733" v="406" actId="21"/>
          <ac:spMkLst>
            <pc:docMk/>
            <pc:sldMk cId="1014524727" sldId="401"/>
            <ac:spMk id="4" creationId="{9C6AA4CA-B3EC-44B8-89A1-4555683FE182}"/>
          </ac:spMkLst>
        </pc:spChg>
      </pc:sldChg>
      <pc:sldChg chg="modSp add mod">
        <pc:chgData name="Sandra Morrison" userId="3f0735659efa9774" providerId="LiveId" clId="{FA85BA4D-4AF2-4120-AF98-F7F46D9884B2}" dt="2020-06-26T13:30:29.519" v="1050" actId="20577"/>
        <pc:sldMkLst>
          <pc:docMk/>
          <pc:sldMk cId="2441113930" sldId="402"/>
        </pc:sldMkLst>
        <pc:spChg chg="mod">
          <ac:chgData name="Sandra Morrison" userId="3f0735659efa9774" providerId="LiveId" clId="{FA85BA4D-4AF2-4120-AF98-F7F46D9884B2}" dt="2020-06-24T15:37:21.186" v="430" actId="20577"/>
          <ac:spMkLst>
            <pc:docMk/>
            <pc:sldMk cId="2441113930" sldId="402"/>
            <ac:spMk id="2" creationId="{4402C7A7-4ED1-4725-A409-FF2BF893CCCD}"/>
          </ac:spMkLst>
        </pc:spChg>
        <pc:spChg chg="mod">
          <ac:chgData name="Sandra Morrison" userId="3f0735659efa9774" providerId="LiveId" clId="{FA85BA4D-4AF2-4120-AF98-F7F46D9884B2}" dt="2020-06-26T13:30:29.519" v="1050" actId="20577"/>
          <ac:spMkLst>
            <pc:docMk/>
            <pc:sldMk cId="2441113930" sldId="402"/>
            <ac:spMk id="3" creationId="{DE9A3D7F-64E0-42B1-B1F3-85E69CFF6199}"/>
          </ac:spMkLst>
        </pc:spChg>
      </pc:sldChg>
      <pc:sldChg chg="modSp add mod">
        <pc:chgData name="Sandra Morrison" userId="3f0735659efa9774" providerId="LiveId" clId="{FA85BA4D-4AF2-4120-AF98-F7F46D9884B2}" dt="2020-06-26T11:52:21.787" v="713" actId="20577"/>
        <pc:sldMkLst>
          <pc:docMk/>
          <pc:sldMk cId="1381077291" sldId="403"/>
        </pc:sldMkLst>
        <pc:spChg chg="mod">
          <ac:chgData name="Sandra Morrison" userId="3f0735659efa9774" providerId="LiveId" clId="{FA85BA4D-4AF2-4120-AF98-F7F46D9884B2}" dt="2020-06-24T15:48:21.110" v="596" actId="20577"/>
          <ac:spMkLst>
            <pc:docMk/>
            <pc:sldMk cId="1381077291" sldId="403"/>
            <ac:spMk id="2" creationId="{4402C7A7-4ED1-4725-A409-FF2BF893CCCD}"/>
          </ac:spMkLst>
        </pc:spChg>
        <pc:spChg chg="mod">
          <ac:chgData name="Sandra Morrison" userId="3f0735659efa9774" providerId="LiveId" clId="{FA85BA4D-4AF2-4120-AF98-F7F46D9884B2}" dt="2020-06-26T11:52:21.787" v="713" actId="20577"/>
          <ac:spMkLst>
            <pc:docMk/>
            <pc:sldMk cId="1381077291" sldId="403"/>
            <ac:spMk id="3" creationId="{DE9A3D7F-64E0-42B1-B1F3-85E69CFF6199}"/>
          </ac:spMkLst>
        </pc:spChg>
      </pc:sldChg>
      <pc:sldChg chg="modSp add mod">
        <pc:chgData name="Sandra Morrison" userId="3f0735659efa9774" providerId="LiveId" clId="{FA85BA4D-4AF2-4120-AF98-F7F46D9884B2}" dt="2020-06-26T12:02:05.581" v="901" actId="20577"/>
        <pc:sldMkLst>
          <pc:docMk/>
          <pc:sldMk cId="1429432244" sldId="404"/>
        </pc:sldMkLst>
        <pc:spChg chg="mod">
          <ac:chgData name="Sandra Morrison" userId="3f0735659efa9774" providerId="LiveId" clId="{FA85BA4D-4AF2-4120-AF98-F7F46D9884B2}" dt="2020-06-26T11:59:56.917" v="825" actId="20577"/>
          <ac:spMkLst>
            <pc:docMk/>
            <pc:sldMk cId="1429432244" sldId="404"/>
            <ac:spMk id="2" creationId="{4402C7A7-4ED1-4725-A409-FF2BF893CCCD}"/>
          </ac:spMkLst>
        </pc:spChg>
        <pc:spChg chg="mod">
          <ac:chgData name="Sandra Morrison" userId="3f0735659efa9774" providerId="LiveId" clId="{FA85BA4D-4AF2-4120-AF98-F7F46D9884B2}" dt="2020-06-26T12:02:05.581" v="901" actId="20577"/>
          <ac:spMkLst>
            <pc:docMk/>
            <pc:sldMk cId="1429432244" sldId="404"/>
            <ac:spMk id="3" creationId="{DE9A3D7F-64E0-42B1-B1F3-85E69CFF6199}"/>
          </ac:spMkLst>
        </pc:spChg>
      </pc:sldChg>
      <pc:sldChg chg="addSp delSp modSp add del mod">
        <pc:chgData name="Sandra Morrison" userId="3f0735659efa9774" providerId="LiveId" clId="{FA85BA4D-4AF2-4120-AF98-F7F46D9884B2}" dt="2020-06-26T12:21:05.731" v="980" actId="2696"/>
        <pc:sldMkLst>
          <pc:docMk/>
          <pc:sldMk cId="1535475091" sldId="405"/>
        </pc:sldMkLst>
        <pc:spChg chg="mod">
          <ac:chgData name="Sandra Morrison" userId="3f0735659efa9774" providerId="LiveId" clId="{FA85BA4D-4AF2-4120-AF98-F7F46D9884B2}" dt="2020-06-26T11:59:06.621" v="784" actId="27636"/>
          <ac:spMkLst>
            <pc:docMk/>
            <pc:sldMk cId="1535475091" sldId="405"/>
            <ac:spMk id="2" creationId="{4402C7A7-4ED1-4725-A409-FF2BF893CCCD}"/>
          </ac:spMkLst>
        </pc:spChg>
        <pc:spChg chg="add del mod">
          <ac:chgData name="Sandra Morrison" userId="3f0735659efa9774" providerId="LiveId" clId="{FA85BA4D-4AF2-4120-AF98-F7F46D9884B2}" dt="2020-06-26T12:04:16.966" v="904"/>
          <ac:spMkLst>
            <pc:docMk/>
            <pc:sldMk cId="1535475091" sldId="405"/>
            <ac:spMk id="7" creationId="{5BEFBF22-894E-483D-AC14-D2A211825F83}"/>
          </ac:spMkLst>
        </pc:spChg>
      </pc:sldChg>
      <pc:sldChg chg="modSp add del mod">
        <pc:chgData name="Sandra Morrison" userId="3f0735659efa9774" providerId="LiveId" clId="{FA85BA4D-4AF2-4120-AF98-F7F46D9884B2}" dt="2020-06-26T12:21:01.935" v="979" actId="2696"/>
        <pc:sldMkLst>
          <pc:docMk/>
          <pc:sldMk cId="1433019660" sldId="406"/>
        </pc:sldMkLst>
        <pc:spChg chg="mod">
          <ac:chgData name="Sandra Morrison" userId="3f0735659efa9774" providerId="LiveId" clId="{FA85BA4D-4AF2-4120-AF98-F7F46D9884B2}" dt="2020-06-26T12:14:56.161" v="918" actId="27636"/>
          <ac:spMkLst>
            <pc:docMk/>
            <pc:sldMk cId="1433019660" sldId="406"/>
            <ac:spMk id="2" creationId="{4402C7A7-4ED1-4725-A409-FF2BF893CCCD}"/>
          </ac:spMkLst>
        </pc:spChg>
      </pc:sldChg>
      <pc:sldChg chg="modSp add mod">
        <pc:chgData name="Sandra Morrison" userId="3f0735659efa9774" providerId="LiveId" clId="{FA85BA4D-4AF2-4120-AF98-F7F46D9884B2}" dt="2020-06-26T12:20:18.432" v="978" actId="20577"/>
        <pc:sldMkLst>
          <pc:docMk/>
          <pc:sldMk cId="3236940614" sldId="407"/>
        </pc:sldMkLst>
        <pc:spChg chg="mod">
          <ac:chgData name="Sandra Morrison" userId="3f0735659efa9774" providerId="LiveId" clId="{FA85BA4D-4AF2-4120-AF98-F7F46D9884B2}" dt="2020-06-26T12:15:45.773" v="959" actId="20577"/>
          <ac:spMkLst>
            <pc:docMk/>
            <pc:sldMk cId="3236940614" sldId="407"/>
            <ac:spMk id="2" creationId="{4402C7A7-4ED1-4725-A409-FF2BF893CCCD}"/>
          </ac:spMkLst>
        </pc:spChg>
        <pc:spChg chg="mod">
          <ac:chgData name="Sandra Morrison" userId="3f0735659efa9774" providerId="LiveId" clId="{FA85BA4D-4AF2-4120-AF98-F7F46D9884B2}" dt="2020-06-26T12:20:18.432" v="978" actId="20577"/>
          <ac:spMkLst>
            <pc:docMk/>
            <pc:sldMk cId="3236940614" sldId="407"/>
            <ac:spMk id="3" creationId="{DE9A3D7F-64E0-42B1-B1F3-85E69CFF619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559E9-9EC2-4842-AAA3-EBCAF0B1D256}" type="datetimeFigureOut">
              <a:rPr lang="en-GB" smtClean="0"/>
              <a:t>26/06/2020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B0EF2-7957-440D-9E27-7CE5E6AA7A00}" type="slidenum">
              <a:rPr lang="en-GB" smtClean="0"/>
              <a:t>‹#›</a:t>
            </a:fld>
            <a:endParaRPr lang="en-GB"/>
          </a:p>
        </p:txBody>
      </p:sp>
    </p:spTree>
    <p:extLst>
      <p:ext uri="{BB962C8B-B14F-4D97-AF65-F5344CB8AC3E}">
        <p14:creationId xmlns:p14="http://schemas.microsoft.com/office/powerpoint/2010/main" val="3797463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 y="746125"/>
            <a:ext cx="6624638" cy="3727450"/>
          </a:xfrm>
        </p:spPr>
      </p:sp>
      <p:sp>
        <p:nvSpPr>
          <p:cNvPr id="3" name="Notes Placeholder 2"/>
          <p:cNvSpPr>
            <a:spLocks noGrp="1"/>
          </p:cNvSpPr>
          <p:nvPr>
            <p:ph type="body" idx="1"/>
          </p:nvPr>
        </p:nvSpPr>
        <p:spPr/>
        <p:txBody>
          <a:bodyPr/>
          <a:lstStyle/>
          <a:p>
            <a:r>
              <a:rPr lang="en-GB" dirty="0"/>
              <a:t>Host</a:t>
            </a:r>
            <a:endParaRPr lang="en-GB" baseline="0" dirty="0"/>
          </a:p>
          <a:p>
            <a:r>
              <a:rPr lang="en-GB" baseline="0" dirty="0"/>
              <a:t>Greet everyone, ask each person to introduce themselves and their role.</a:t>
            </a:r>
          </a:p>
          <a:p>
            <a:endParaRPr lang="en-GB" baseline="0" dirty="0"/>
          </a:p>
          <a:p>
            <a:r>
              <a:rPr lang="en-GB" baseline="0" dirty="0"/>
              <a:t>Outline what will be covered today:</a:t>
            </a:r>
          </a:p>
          <a:p>
            <a:pPr marL="171707" indent="-171707">
              <a:buFontTx/>
              <a:buChar char="-"/>
            </a:pPr>
            <a:r>
              <a:rPr lang="en-GB" baseline="0" dirty="0"/>
              <a:t>About </a:t>
            </a:r>
            <a:r>
              <a:rPr lang="en-GB" baseline="0" dirty="0" err="1"/>
              <a:t>Staywell</a:t>
            </a:r>
            <a:endParaRPr lang="en-GB" baseline="0" dirty="0"/>
          </a:p>
          <a:p>
            <a:pPr marL="171707" indent="-171707">
              <a:buFontTx/>
              <a:buChar char="-"/>
            </a:pPr>
            <a:r>
              <a:rPr lang="en-GB" baseline="0" dirty="0"/>
              <a:t>How we work</a:t>
            </a:r>
          </a:p>
          <a:p>
            <a:pPr marL="171707" indent="-171707">
              <a:buFontTx/>
              <a:buChar char="-"/>
            </a:pPr>
            <a:r>
              <a:rPr lang="en-GB" baseline="0" dirty="0"/>
              <a:t>The changing nature of ageing</a:t>
            </a:r>
          </a:p>
          <a:p>
            <a:pPr marL="171707" indent="-171707">
              <a:buFontTx/>
              <a:buChar char="-"/>
            </a:pPr>
            <a:r>
              <a:rPr lang="en-GB" baseline="0" dirty="0"/>
              <a:t>The services we provide</a:t>
            </a:r>
          </a:p>
          <a:p>
            <a:r>
              <a:rPr lang="en-GB" baseline="0" dirty="0"/>
              <a:t>-  Important practical information and guidelines for volunteers</a:t>
            </a:r>
          </a:p>
          <a:p>
            <a:endParaRPr lang="en-GB" baseline="0" dirty="0"/>
          </a:p>
          <a:p>
            <a:r>
              <a:rPr lang="en-GB" baseline="0" dirty="0"/>
              <a:t>Then hand over to Shane/Anne.</a:t>
            </a:r>
            <a:endParaRPr lang="en-GB" dirty="0"/>
          </a:p>
        </p:txBody>
      </p:sp>
      <p:sp>
        <p:nvSpPr>
          <p:cNvPr id="4" name="Slide Number Placeholder 3"/>
          <p:cNvSpPr>
            <a:spLocks noGrp="1"/>
          </p:cNvSpPr>
          <p:nvPr>
            <p:ph type="sldNum" sz="quarter" idx="10"/>
          </p:nvPr>
        </p:nvSpPr>
        <p:spPr/>
        <p:txBody>
          <a:bodyPr/>
          <a:lstStyle/>
          <a:p>
            <a:fld id="{A674565E-8829-406F-974F-3AC872144774}" type="slidenum">
              <a:rPr lang="en-GB" smtClean="0"/>
              <a:t>1</a:t>
            </a:fld>
            <a:endParaRPr lang="en-GB" dirty="0"/>
          </a:p>
        </p:txBody>
      </p:sp>
    </p:spTree>
    <p:extLst>
      <p:ext uri="{BB962C8B-B14F-4D97-AF65-F5344CB8AC3E}">
        <p14:creationId xmlns:p14="http://schemas.microsoft.com/office/powerpoint/2010/main" val="1532204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 y="746125"/>
            <a:ext cx="6624638" cy="3727450"/>
          </a:xfrm>
        </p:spPr>
      </p:sp>
      <p:sp>
        <p:nvSpPr>
          <p:cNvPr id="3" name="Notes Placeholder 2"/>
          <p:cNvSpPr>
            <a:spLocks noGrp="1"/>
          </p:cNvSpPr>
          <p:nvPr>
            <p:ph type="body" idx="1"/>
          </p:nvPr>
        </p:nvSpPr>
        <p:spPr/>
        <p:txBody>
          <a:bodyPr/>
          <a:lstStyle/>
          <a:p>
            <a:r>
              <a:rPr lang="en-GB" dirty="0"/>
              <a:t>Host</a:t>
            </a:r>
          </a:p>
          <a:p>
            <a:endParaRPr lang="en-GB" dirty="0"/>
          </a:p>
          <a:p>
            <a:r>
              <a:rPr lang="en-GB" dirty="0"/>
              <a:t>Q;</a:t>
            </a:r>
            <a:r>
              <a:rPr lang="en-GB" baseline="0" dirty="0"/>
              <a:t> </a:t>
            </a:r>
            <a:r>
              <a:rPr lang="en-GB" dirty="0"/>
              <a:t> How do you think we can work with a ‘client</a:t>
            </a:r>
            <a:r>
              <a:rPr lang="en-GB" baseline="0" dirty="0"/>
              <a:t> focus’ in your service?</a:t>
            </a:r>
          </a:p>
          <a:p>
            <a:r>
              <a:rPr lang="en-GB" baseline="0" dirty="0"/>
              <a:t>E.g.  We don’t say no, we try to offer alternatives</a:t>
            </a:r>
          </a:p>
          <a:p>
            <a:endParaRPr lang="en-GB" baseline="0" dirty="0"/>
          </a:p>
          <a:p>
            <a:r>
              <a:rPr lang="en-GB" baseline="0" dirty="0"/>
              <a:t>Q;  How do you think you could do this in your specific role?</a:t>
            </a:r>
          </a:p>
          <a:p>
            <a:r>
              <a:rPr lang="en-GB" baseline="0" dirty="0"/>
              <a:t>E.g. How I greet the client and find out what they want/need today, how they’re feeling.</a:t>
            </a:r>
            <a:endParaRPr lang="en-GB" dirty="0"/>
          </a:p>
        </p:txBody>
      </p:sp>
      <p:sp>
        <p:nvSpPr>
          <p:cNvPr id="4" name="Slide Number Placeholder 3"/>
          <p:cNvSpPr>
            <a:spLocks noGrp="1"/>
          </p:cNvSpPr>
          <p:nvPr>
            <p:ph type="sldNum" sz="quarter" idx="10"/>
          </p:nvPr>
        </p:nvSpPr>
        <p:spPr/>
        <p:txBody>
          <a:bodyPr/>
          <a:lstStyle/>
          <a:p>
            <a:fld id="{29F8A080-350B-4722-A510-CB7418E59C01}"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47306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402D4-C630-4057-AC19-4B69B632FD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1969A82-754B-457F-BB39-1CDD2A773A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608B859-8FE3-49E5-84E0-E9F0EF504477}"/>
              </a:ext>
            </a:extLst>
          </p:cNvPr>
          <p:cNvSpPr>
            <a:spLocks noGrp="1"/>
          </p:cNvSpPr>
          <p:nvPr>
            <p:ph type="dt" sz="half" idx="10"/>
          </p:nvPr>
        </p:nvSpPr>
        <p:spPr/>
        <p:txBody>
          <a:bodyPr/>
          <a:lstStyle/>
          <a:p>
            <a:fld id="{7F73264E-9461-4C20-9227-67A779A1FE45}" type="datetimeFigureOut">
              <a:rPr lang="en-GB" smtClean="0"/>
              <a:t>26/06/2020</a:t>
            </a:fld>
            <a:endParaRPr lang="en-GB"/>
          </a:p>
        </p:txBody>
      </p:sp>
      <p:sp>
        <p:nvSpPr>
          <p:cNvPr id="5" name="Footer Placeholder 4">
            <a:extLst>
              <a:ext uri="{FF2B5EF4-FFF2-40B4-BE49-F238E27FC236}">
                <a16:creationId xmlns:a16="http://schemas.microsoft.com/office/drawing/2014/main" id="{B3361C9D-F008-4D1E-92FF-511F5E069D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45AD61-C86F-4B95-B8D3-97BAD39D2144}"/>
              </a:ext>
            </a:extLst>
          </p:cNvPr>
          <p:cNvSpPr>
            <a:spLocks noGrp="1"/>
          </p:cNvSpPr>
          <p:nvPr>
            <p:ph type="sldNum" sz="quarter" idx="12"/>
          </p:nvPr>
        </p:nvSpPr>
        <p:spPr/>
        <p:txBody>
          <a:bodyPr/>
          <a:lstStyle/>
          <a:p>
            <a:fld id="{8113F21E-C480-4694-B77C-9BA41C286798}" type="slidenum">
              <a:rPr lang="en-GB" smtClean="0"/>
              <a:t>‹#›</a:t>
            </a:fld>
            <a:endParaRPr lang="en-GB"/>
          </a:p>
        </p:txBody>
      </p:sp>
    </p:spTree>
    <p:extLst>
      <p:ext uri="{BB962C8B-B14F-4D97-AF65-F5344CB8AC3E}">
        <p14:creationId xmlns:p14="http://schemas.microsoft.com/office/powerpoint/2010/main" val="3685805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720D5-3C65-41DD-AAD9-094D600DECC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5938530-B46B-4EE2-BD0D-62EDF50EF3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FA4AC4-19DB-451F-BA92-05BFF7F7FA56}"/>
              </a:ext>
            </a:extLst>
          </p:cNvPr>
          <p:cNvSpPr>
            <a:spLocks noGrp="1"/>
          </p:cNvSpPr>
          <p:nvPr>
            <p:ph type="dt" sz="half" idx="10"/>
          </p:nvPr>
        </p:nvSpPr>
        <p:spPr/>
        <p:txBody>
          <a:bodyPr/>
          <a:lstStyle/>
          <a:p>
            <a:fld id="{7F73264E-9461-4C20-9227-67A779A1FE45}" type="datetimeFigureOut">
              <a:rPr lang="en-GB" smtClean="0"/>
              <a:t>26/06/2020</a:t>
            </a:fld>
            <a:endParaRPr lang="en-GB"/>
          </a:p>
        </p:txBody>
      </p:sp>
      <p:sp>
        <p:nvSpPr>
          <p:cNvPr id="5" name="Footer Placeholder 4">
            <a:extLst>
              <a:ext uri="{FF2B5EF4-FFF2-40B4-BE49-F238E27FC236}">
                <a16:creationId xmlns:a16="http://schemas.microsoft.com/office/drawing/2014/main" id="{40831FBB-2B51-419F-8033-38735F9C77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2EFC58-13A5-4F9A-B786-19A22E0AE36C}"/>
              </a:ext>
            </a:extLst>
          </p:cNvPr>
          <p:cNvSpPr>
            <a:spLocks noGrp="1"/>
          </p:cNvSpPr>
          <p:nvPr>
            <p:ph type="sldNum" sz="quarter" idx="12"/>
          </p:nvPr>
        </p:nvSpPr>
        <p:spPr/>
        <p:txBody>
          <a:bodyPr/>
          <a:lstStyle/>
          <a:p>
            <a:fld id="{8113F21E-C480-4694-B77C-9BA41C286798}" type="slidenum">
              <a:rPr lang="en-GB" smtClean="0"/>
              <a:t>‹#›</a:t>
            </a:fld>
            <a:endParaRPr lang="en-GB"/>
          </a:p>
        </p:txBody>
      </p:sp>
    </p:spTree>
    <p:extLst>
      <p:ext uri="{BB962C8B-B14F-4D97-AF65-F5344CB8AC3E}">
        <p14:creationId xmlns:p14="http://schemas.microsoft.com/office/powerpoint/2010/main" val="3514618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13EAFE-9477-4D23-8B04-38D39A3A891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7FD491-7460-457A-863E-0B639017A4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98E055-D43E-4CE1-BFDE-951EB5EF02AA}"/>
              </a:ext>
            </a:extLst>
          </p:cNvPr>
          <p:cNvSpPr>
            <a:spLocks noGrp="1"/>
          </p:cNvSpPr>
          <p:nvPr>
            <p:ph type="dt" sz="half" idx="10"/>
          </p:nvPr>
        </p:nvSpPr>
        <p:spPr/>
        <p:txBody>
          <a:bodyPr/>
          <a:lstStyle/>
          <a:p>
            <a:fld id="{7F73264E-9461-4C20-9227-67A779A1FE45}" type="datetimeFigureOut">
              <a:rPr lang="en-GB" smtClean="0"/>
              <a:t>26/06/2020</a:t>
            </a:fld>
            <a:endParaRPr lang="en-GB"/>
          </a:p>
        </p:txBody>
      </p:sp>
      <p:sp>
        <p:nvSpPr>
          <p:cNvPr id="5" name="Footer Placeholder 4">
            <a:extLst>
              <a:ext uri="{FF2B5EF4-FFF2-40B4-BE49-F238E27FC236}">
                <a16:creationId xmlns:a16="http://schemas.microsoft.com/office/drawing/2014/main" id="{EDAE2001-0F5A-4ECE-AEDC-0BBBDCF51F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3594B0-861B-4B34-A5BB-D6E48FE8D9C7}"/>
              </a:ext>
            </a:extLst>
          </p:cNvPr>
          <p:cNvSpPr>
            <a:spLocks noGrp="1"/>
          </p:cNvSpPr>
          <p:nvPr>
            <p:ph type="sldNum" sz="quarter" idx="12"/>
          </p:nvPr>
        </p:nvSpPr>
        <p:spPr/>
        <p:txBody>
          <a:bodyPr/>
          <a:lstStyle/>
          <a:p>
            <a:fld id="{8113F21E-C480-4694-B77C-9BA41C286798}" type="slidenum">
              <a:rPr lang="en-GB" smtClean="0"/>
              <a:t>‹#›</a:t>
            </a:fld>
            <a:endParaRPr lang="en-GB"/>
          </a:p>
        </p:txBody>
      </p:sp>
    </p:spTree>
    <p:extLst>
      <p:ext uri="{BB962C8B-B14F-4D97-AF65-F5344CB8AC3E}">
        <p14:creationId xmlns:p14="http://schemas.microsoft.com/office/powerpoint/2010/main" val="2112476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670FE-1934-4D4D-9751-77D2B20D05A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1D9C4D3-DB3C-4284-9DD4-0400069539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16003D-80F2-4B3F-AF5D-1E747D5DE28B}"/>
              </a:ext>
            </a:extLst>
          </p:cNvPr>
          <p:cNvSpPr>
            <a:spLocks noGrp="1"/>
          </p:cNvSpPr>
          <p:nvPr>
            <p:ph type="dt" sz="half" idx="10"/>
          </p:nvPr>
        </p:nvSpPr>
        <p:spPr/>
        <p:txBody>
          <a:bodyPr/>
          <a:lstStyle/>
          <a:p>
            <a:fld id="{7F73264E-9461-4C20-9227-67A779A1FE45}" type="datetimeFigureOut">
              <a:rPr lang="en-GB" smtClean="0"/>
              <a:t>26/06/2020</a:t>
            </a:fld>
            <a:endParaRPr lang="en-GB"/>
          </a:p>
        </p:txBody>
      </p:sp>
      <p:sp>
        <p:nvSpPr>
          <p:cNvPr id="5" name="Footer Placeholder 4">
            <a:extLst>
              <a:ext uri="{FF2B5EF4-FFF2-40B4-BE49-F238E27FC236}">
                <a16:creationId xmlns:a16="http://schemas.microsoft.com/office/drawing/2014/main" id="{6F9EB4A2-1A0C-4503-ADF3-708AC3D446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3E5B17-AD21-4DD8-A9DB-908A7CE7F7B2}"/>
              </a:ext>
            </a:extLst>
          </p:cNvPr>
          <p:cNvSpPr>
            <a:spLocks noGrp="1"/>
          </p:cNvSpPr>
          <p:nvPr>
            <p:ph type="sldNum" sz="quarter" idx="12"/>
          </p:nvPr>
        </p:nvSpPr>
        <p:spPr/>
        <p:txBody>
          <a:bodyPr/>
          <a:lstStyle/>
          <a:p>
            <a:fld id="{8113F21E-C480-4694-B77C-9BA41C286798}" type="slidenum">
              <a:rPr lang="en-GB" smtClean="0"/>
              <a:t>‹#›</a:t>
            </a:fld>
            <a:endParaRPr lang="en-GB"/>
          </a:p>
        </p:txBody>
      </p:sp>
    </p:spTree>
    <p:extLst>
      <p:ext uri="{BB962C8B-B14F-4D97-AF65-F5344CB8AC3E}">
        <p14:creationId xmlns:p14="http://schemas.microsoft.com/office/powerpoint/2010/main" val="3119983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C5C5-DDBA-4DDB-88C2-137BE9F4C7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1A2CF35-1B0E-4095-89DE-0C6572555C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236A7B-9DAC-4526-A28F-55A0E0643D27}"/>
              </a:ext>
            </a:extLst>
          </p:cNvPr>
          <p:cNvSpPr>
            <a:spLocks noGrp="1"/>
          </p:cNvSpPr>
          <p:nvPr>
            <p:ph type="dt" sz="half" idx="10"/>
          </p:nvPr>
        </p:nvSpPr>
        <p:spPr/>
        <p:txBody>
          <a:bodyPr/>
          <a:lstStyle/>
          <a:p>
            <a:fld id="{7F73264E-9461-4C20-9227-67A779A1FE45}" type="datetimeFigureOut">
              <a:rPr lang="en-GB" smtClean="0"/>
              <a:t>26/06/2020</a:t>
            </a:fld>
            <a:endParaRPr lang="en-GB"/>
          </a:p>
        </p:txBody>
      </p:sp>
      <p:sp>
        <p:nvSpPr>
          <p:cNvPr id="5" name="Footer Placeholder 4">
            <a:extLst>
              <a:ext uri="{FF2B5EF4-FFF2-40B4-BE49-F238E27FC236}">
                <a16:creationId xmlns:a16="http://schemas.microsoft.com/office/drawing/2014/main" id="{7CDC2681-AD55-4918-82E6-9D1AE5E362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95575E-F458-46ED-8BFF-7248BB8ACF7E}"/>
              </a:ext>
            </a:extLst>
          </p:cNvPr>
          <p:cNvSpPr>
            <a:spLocks noGrp="1"/>
          </p:cNvSpPr>
          <p:nvPr>
            <p:ph type="sldNum" sz="quarter" idx="12"/>
          </p:nvPr>
        </p:nvSpPr>
        <p:spPr/>
        <p:txBody>
          <a:bodyPr/>
          <a:lstStyle/>
          <a:p>
            <a:fld id="{8113F21E-C480-4694-B77C-9BA41C286798}" type="slidenum">
              <a:rPr lang="en-GB" smtClean="0"/>
              <a:t>‹#›</a:t>
            </a:fld>
            <a:endParaRPr lang="en-GB"/>
          </a:p>
        </p:txBody>
      </p:sp>
    </p:spTree>
    <p:extLst>
      <p:ext uri="{BB962C8B-B14F-4D97-AF65-F5344CB8AC3E}">
        <p14:creationId xmlns:p14="http://schemas.microsoft.com/office/powerpoint/2010/main" val="2762314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22EC5-D102-4765-9D68-8B0A7D521B5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60ECEF-3627-4EEB-8DC1-4C8C428304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793168-7ED1-49C6-94CB-94B0464E17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A4EAC9E-B61F-4831-AE69-F718C4EC9DC4}"/>
              </a:ext>
            </a:extLst>
          </p:cNvPr>
          <p:cNvSpPr>
            <a:spLocks noGrp="1"/>
          </p:cNvSpPr>
          <p:nvPr>
            <p:ph type="dt" sz="half" idx="10"/>
          </p:nvPr>
        </p:nvSpPr>
        <p:spPr/>
        <p:txBody>
          <a:bodyPr/>
          <a:lstStyle/>
          <a:p>
            <a:fld id="{7F73264E-9461-4C20-9227-67A779A1FE45}" type="datetimeFigureOut">
              <a:rPr lang="en-GB" smtClean="0"/>
              <a:t>26/06/2020</a:t>
            </a:fld>
            <a:endParaRPr lang="en-GB"/>
          </a:p>
        </p:txBody>
      </p:sp>
      <p:sp>
        <p:nvSpPr>
          <p:cNvPr id="6" name="Footer Placeholder 5">
            <a:extLst>
              <a:ext uri="{FF2B5EF4-FFF2-40B4-BE49-F238E27FC236}">
                <a16:creationId xmlns:a16="http://schemas.microsoft.com/office/drawing/2014/main" id="{815511A0-8D1F-4713-B1D4-7D20ED68AC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86C6A0A-4D8C-48DE-A72F-17A05DD649DE}"/>
              </a:ext>
            </a:extLst>
          </p:cNvPr>
          <p:cNvSpPr>
            <a:spLocks noGrp="1"/>
          </p:cNvSpPr>
          <p:nvPr>
            <p:ph type="sldNum" sz="quarter" idx="12"/>
          </p:nvPr>
        </p:nvSpPr>
        <p:spPr/>
        <p:txBody>
          <a:bodyPr/>
          <a:lstStyle/>
          <a:p>
            <a:fld id="{8113F21E-C480-4694-B77C-9BA41C286798}" type="slidenum">
              <a:rPr lang="en-GB" smtClean="0"/>
              <a:t>‹#›</a:t>
            </a:fld>
            <a:endParaRPr lang="en-GB"/>
          </a:p>
        </p:txBody>
      </p:sp>
    </p:spTree>
    <p:extLst>
      <p:ext uri="{BB962C8B-B14F-4D97-AF65-F5344CB8AC3E}">
        <p14:creationId xmlns:p14="http://schemas.microsoft.com/office/powerpoint/2010/main" val="1941802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C9E13-F140-44F4-8104-9DB86211D01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86BEFD-8907-4E5B-96A4-997DE328AD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FCA877-4000-4FA9-9040-D4CFB08376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7F2C379-588B-49FC-9811-E195664F06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ABCE6D-DB38-4D6A-9616-1E6FB2B1B8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62836F-731D-46C7-896F-C11ADB47AC52}"/>
              </a:ext>
            </a:extLst>
          </p:cNvPr>
          <p:cNvSpPr>
            <a:spLocks noGrp="1"/>
          </p:cNvSpPr>
          <p:nvPr>
            <p:ph type="dt" sz="half" idx="10"/>
          </p:nvPr>
        </p:nvSpPr>
        <p:spPr/>
        <p:txBody>
          <a:bodyPr/>
          <a:lstStyle/>
          <a:p>
            <a:fld id="{7F73264E-9461-4C20-9227-67A779A1FE45}" type="datetimeFigureOut">
              <a:rPr lang="en-GB" smtClean="0"/>
              <a:t>26/06/2020</a:t>
            </a:fld>
            <a:endParaRPr lang="en-GB"/>
          </a:p>
        </p:txBody>
      </p:sp>
      <p:sp>
        <p:nvSpPr>
          <p:cNvPr id="8" name="Footer Placeholder 7">
            <a:extLst>
              <a:ext uri="{FF2B5EF4-FFF2-40B4-BE49-F238E27FC236}">
                <a16:creationId xmlns:a16="http://schemas.microsoft.com/office/drawing/2014/main" id="{7CE7B540-3A55-4A8E-A16E-64EFFDFCDF4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8E68C4F-51EA-4781-B94A-BFB07A4F4BBA}"/>
              </a:ext>
            </a:extLst>
          </p:cNvPr>
          <p:cNvSpPr>
            <a:spLocks noGrp="1"/>
          </p:cNvSpPr>
          <p:nvPr>
            <p:ph type="sldNum" sz="quarter" idx="12"/>
          </p:nvPr>
        </p:nvSpPr>
        <p:spPr/>
        <p:txBody>
          <a:bodyPr/>
          <a:lstStyle/>
          <a:p>
            <a:fld id="{8113F21E-C480-4694-B77C-9BA41C286798}" type="slidenum">
              <a:rPr lang="en-GB" smtClean="0"/>
              <a:t>‹#›</a:t>
            </a:fld>
            <a:endParaRPr lang="en-GB"/>
          </a:p>
        </p:txBody>
      </p:sp>
    </p:spTree>
    <p:extLst>
      <p:ext uri="{BB962C8B-B14F-4D97-AF65-F5344CB8AC3E}">
        <p14:creationId xmlns:p14="http://schemas.microsoft.com/office/powerpoint/2010/main" val="43442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686E7-0DF3-42C7-8223-4AA549133E4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879DFB5-DB10-4A41-B02E-FAFC80F0A939}"/>
              </a:ext>
            </a:extLst>
          </p:cNvPr>
          <p:cNvSpPr>
            <a:spLocks noGrp="1"/>
          </p:cNvSpPr>
          <p:nvPr>
            <p:ph type="dt" sz="half" idx="10"/>
          </p:nvPr>
        </p:nvSpPr>
        <p:spPr/>
        <p:txBody>
          <a:bodyPr/>
          <a:lstStyle/>
          <a:p>
            <a:fld id="{7F73264E-9461-4C20-9227-67A779A1FE45}" type="datetimeFigureOut">
              <a:rPr lang="en-GB" smtClean="0"/>
              <a:t>26/06/2020</a:t>
            </a:fld>
            <a:endParaRPr lang="en-GB"/>
          </a:p>
        </p:txBody>
      </p:sp>
      <p:sp>
        <p:nvSpPr>
          <p:cNvPr id="4" name="Footer Placeholder 3">
            <a:extLst>
              <a:ext uri="{FF2B5EF4-FFF2-40B4-BE49-F238E27FC236}">
                <a16:creationId xmlns:a16="http://schemas.microsoft.com/office/drawing/2014/main" id="{0B0A90AF-8B85-48FF-A73A-E5BA9726214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5DF10FB-6C57-43B0-B7C6-FBB8D100D723}"/>
              </a:ext>
            </a:extLst>
          </p:cNvPr>
          <p:cNvSpPr>
            <a:spLocks noGrp="1"/>
          </p:cNvSpPr>
          <p:nvPr>
            <p:ph type="sldNum" sz="quarter" idx="12"/>
          </p:nvPr>
        </p:nvSpPr>
        <p:spPr/>
        <p:txBody>
          <a:bodyPr/>
          <a:lstStyle/>
          <a:p>
            <a:fld id="{8113F21E-C480-4694-B77C-9BA41C286798}" type="slidenum">
              <a:rPr lang="en-GB" smtClean="0"/>
              <a:t>‹#›</a:t>
            </a:fld>
            <a:endParaRPr lang="en-GB"/>
          </a:p>
        </p:txBody>
      </p:sp>
    </p:spTree>
    <p:extLst>
      <p:ext uri="{BB962C8B-B14F-4D97-AF65-F5344CB8AC3E}">
        <p14:creationId xmlns:p14="http://schemas.microsoft.com/office/powerpoint/2010/main" val="1199661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0DBAD1-1F08-407A-A56A-F78324C66462}"/>
              </a:ext>
            </a:extLst>
          </p:cNvPr>
          <p:cNvSpPr>
            <a:spLocks noGrp="1"/>
          </p:cNvSpPr>
          <p:nvPr>
            <p:ph type="dt" sz="half" idx="10"/>
          </p:nvPr>
        </p:nvSpPr>
        <p:spPr/>
        <p:txBody>
          <a:bodyPr/>
          <a:lstStyle/>
          <a:p>
            <a:fld id="{7F73264E-9461-4C20-9227-67A779A1FE45}" type="datetimeFigureOut">
              <a:rPr lang="en-GB" smtClean="0"/>
              <a:t>26/06/2020</a:t>
            </a:fld>
            <a:endParaRPr lang="en-GB"/>
          </a:p>
        </p:txBody>
      </p:sp>
      <p:sp>
        <p:nvSpPr>
          <p:cNvPr id="3" name="Footer Placeholder 2">
            <a:extLst>
              <a:ext uri="{FF2B5EF4-FFF2-40B4-BE49-F238E27FC236}">
                <a16:creationId xmlns:a16="http://schemas.microsoft.com/office/drawing/2014/main" id="{CC88C534-1AB1-42DF-83A9-A17F48BFEDF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FA87DF4-A16B-4A38-897F-E0A08AD145E1}"/>
              </a:ext>
            </a:extLst>
          </p:cNvPr>
          <p:cNvSpPr>
            <a:spLocks noGrp="1"/>
          </p:cNvSpPr>
          <p:nvPr>
            <p:ph type="sldNum" sz="quarter" idx="12"/>
          </p:nvPr>
        </p:nvSpPr>
        <p:spPr/>
        <p:txBody>
          <a:bodyPr/>
          <a:lstStyle/>
          <a:p>
            <a:fld id="{8113F21E-C480-4694-B77C-9BA41C286798}" type="slidenum">
              <a:rPr lang="en-GB" smtClean="0"/>
              <a:t>‹#›</a:t>
            </a:fld>
            <a:endParaRPr lang="en-GB"/>
          </a:p>
        </p:txBody>
      </p:sp>
    </p:spTree>
    <p:extLst>
      <p:ext uri="{BB962C8B-B14F-4D97-AF65-F5344CB8AC3E}">
        <p14:creationId xmlns:p14="http://schemas.microsoft.com/office/powerpoint/2010/main" val="1895889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0D552-861E-492D-9E52-5724391032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0B58F9F-6BF7-4FEE-8214-F548120A3A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7A9C00D-E624-4EA2-B4E4-6F15AAC86E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7C2AAA-28FE-4E48-A982-3ACC749EFC7B}"/>
              </a:ext>
            </a:extLst>
          </p:cNvPr>
          <p:cNvSpPr>
            <a:spLocks noGrp="1"/>
          </p:cNvSpPr>
          <p:nvPr>
            <p:ph type="dt" sz="half" idx="10"/>
          </p:nvPr>
        </p:nvSpPr>
        <p:spPr/>
        <p:txBody>
          <a:bodyPr/>
          <a:lstStyle/>
          <a:p>
            <a:fld id="{7F73264E-9461-4C20-9227-67A779A1FE45}" type="datetimeFigureOut">
              <a:rPr lang="en-GB" smtClean="0"/>
              <a:t>26/06/2020</a:t>
            </a:fld>
            <a:endParaRPr lang="en-GB"/>
          </a:p>
        </p:txBody>
      </p:sp>
      <p:sp>
        <p:nvSpPr>
          <p:cNvPr id="6" name="Footer Placeholder 5">
            <a:extLst>
              <a:ext uri="{FF2B5EF4-FFF2-40B4-BE49-F238E27FC236}">
                <a16:creationId xmlns:a16="http://schemas.microsoft.com/office/drawing/2014/main" id="{5E7EE39E-56E8-4619-8D92-5D4F4CB6A8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0A7879F-54FF-487C-AD26-6FC2C9895EB9}"/>
              </a:ext>
            </a:extLst>
          </p:cNvPr>
          <p:cNvSpPr>
            <a:spLocks noGrp="1"/>
          </p:cNvSpPr>
          <p:nvPr>
            <p:ph type="sldNum" sz="quarter" idx="12"/>
          </p:nvPr>
        </p:nvSpPr>
        <p:spPr/>
        <p:txBody>
          <a:bodyPr/>
          <a:lstStyle/>
          <a:p>
            <a:fld id="{8113F21E-C480-4694-B77C-9BA41C286798}" type="slidenum">
              <a:rPr lang="en-GB" smtClean="0"/>
              <a:t>‹#›</a:t>
            </a:fld>
            <a:endParaRPr lang="en-GB"/>
          </a:p>
        </p:txBody>
      </p:sp>
    </p:spTree>
    <p:extLst>
      <p:ext uri="{BB962C8B-B14F-4D97-AF65-F5344CB8AC3E}">
        <p14:creationId xmlns:p14="http://schemas.microsoft.com/office/powerpoint/2010/main" val="711669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B27A-BD7A-4511-AFE1-2B97FB378E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1A1651-46BF-43D3-8D9F-35708AC11C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593C1C5-8EFB-4746-BB24-0812432BCD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B9296C-4F06-4048-A931-6E98CB2DD45D}"/>
              </a:ext>
            </a:extLst>
          </p:cNvPr>
          <p:cNvSpPr>
            <a:spLocks noGrp="1"/>
          </p:cNvSpPr>
          <p:nvPr>
            <p:ph type="dt" sz="half" idx="10"/>
          </p:nvPr>
        </p:nvSpPr>
        <p:spPr/>
        <p:txBody>
          <a:bodyPr/>
          <a:lstStyle/>
          <a:p>
            <a:fld id="{7F73264E-9461-4C20-9227-67A779A1FE45}" type="datetimeFigureOut">
              <a:rPr lang="en-GB" smtClean="0"/>
              <a:t>26/06/2020</a:t>
            </a:fld>
            <a:endParaRPr lang="en-GB"/>
          </a:p>
        </p:txBody>
      </p:sp>
      <p:sp>
        <p:nvSpPr>
          <p:cNvPr id="6" name="Footer Placeholder 5">
            <a:extLst>
              <a:ext uri="{FF2B5EF4-FFF2-40B4-BE49-F238E27FC236}">
                <a16:creationId xmlns:a16="http://schemas.microsoft.com/office/drawing/2014/main" id="{3223B2A4-4BC5-4AE2-BC4C-18E6F7A5DF7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D36EE5-AA9E-4F9A-9E5E-F0B24A6DC4A1}"/>
              </a:ext>
            </a:extLst>
          </p:cNvPr>
          <p:cNvSpPr>
            <a:spLocks noGrp="1"/>
          </p:cNvSpPr>
          <p:nvPr>
            <p:ph type="sldNum" sz="quarter" idx="12"/>
          </p:nvPr>
        </p:nvSpPr>
        <p:spPr/>
        <p:txBody>
          <a:bodyPr/>
          <a:lstStyle/>
          <a:p>
            <a:fld id="{8113F21E-C480-4694-B77C-9BA41C286798}" type="slidenum">
              <a:rPr lang="en-GB" smtClean="0"/>
              <a:t>‹#›</a:t>
            </a:fld>
            <a:endParaRPr lang="en-GB"/>
          </a:p>
        </p:txBody>
      </p:sp>
    </p:spTree>
    <p:extLst>
      <p:ext uri="{BB962C8B-B14F-4D97-AF65-F5344CB8AC3E}">
        <p14:creationId xmlns:p14="http://schemas.microsoft.com/office/powerpoint/2010/main" val="2702563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49C713-F51E-49AB-975B-2009563E5C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A9DDC1-BF3A-4A36-BFFF-DF4431F7F6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43E723-11D1-4308-91EF-7473F02431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3264E-9461-4C20-9227-67A779A1FE45}" type="datetimeFigureOut">
              <a:rPr lang="en-GB" smtClean="0"/>
              <a:t>26/06/2020</a:t>
            </a:fld>
            <a:endParaRPr lang="en-GB"/>
          </a:p>
        </p:txBody>
      </p:sp>
      <p:sp>
        <p:nvSpPr>
          <p:cNvPr id="5" name="Footer Placeholder 4">
            <a:extLst>
              <a:ext uri="{FF2B5EF4-FFF2-40B4-BE49-F238E27FC236}">
                <a16:creationId xmlns:a16="http://schemas.microsoft.com/office/drawing/2014/main" id="{2CFC4001-D408-4C8C-86D1-CD3C551C7F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F5968DB-5279-4FCA-AF06-8F718B3DD6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3F21E-C480-4694-B77C-9BA41C286798}" type="slidenum">
              <a:rPr lang="en-GB" smtClean="0"/>
              <a:t>‹#›</a:t>
            </a:fld>
            <a:endParaRPr lang="en-GB"/>
          </a:p>
        </p:txBody>
      </p:sp>
    </p:spTree>
    <p:extLst>
      <p:ext uri="{BB962C8B-B14F-4D97-AF65-F5344CB8AC3E}">
        <p14:creationId xmlns:p14="http://schemas.microsoft.com/office/powerpoint/2010/main" val="1923416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communityteam@staywellservices.org.uk"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Box 4"/>
          <p:cNvSpPr txBox="1">
            <a:spLocks noChangeArrowheads="1"/>
          </p:cNvSpPr>
          <p:nvPr/>
        </p:nvSpPr>
        <p:spPr bwMode="auto">
          <a:xfrm>
            <a:off x="2718735" y="533403"/>
            <a:ext cx="6209457"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n-GB" altLang="en-US" sz="9600" b="1" dirty="0">
              <a:latin typeface="Arial" charset="0"/>
            </a:endParaRPr>
          </a:p>
          <a:p>
            <a:pPr algn="ctr" eaLnBrk="1" hangingPunct="1">
              <a:spcBef>
                <a:spcPct val="0"/>
              </a:spcBef>
              <a:buFontTx/>
              <a:buNone/>
            </a:pPr>
            <a:r>
              <a:rPr lang="en-GB" altLang="en-US" sz="8000" b="1" dirty="0">
                <a:solidFill>
                  <a:schemeClr val="accent1">
                    <a:lumMod val="50000"/>
                  </a:schemeClr>
                </a:solidFill>
                <a:latin typeface="Arial" charset="0"/>
              </a:rPr>
              <a:t>Welcome to </a:t>
            </a:r>
          </a:p>
          <a:p>
            <a:pPr algn="ctr" eaLnBrk="1" hangingPunct="1">
              <a:spcBef>
                <a:spcPct val="0"/>
              </a:spcBef>
              <a:buFontTx/>
              <a:buNone/>
            </a:pPr>
            <a:r>
              <a:rPr lang="en-GB" altLang="en-US" sz="8000" b="1" dirty="0">
                <a:solidFill>
                  <a:schemeClr val="accent1">
                    <a:lumMod val="50000"/>
                  </a:schemeClr>
                </a:solidFill>
                <a:latin typeface="Arial" charset="0"/>
              </a:rPr>
              <a:t>FANS!</a:t>
            </a:r>
          </a:p>
          <a:p>
            <a:pPr algn="ctr" eaLnBrk="1" hangingPunct="1">
              <a:spcBef>
                <a:spcPct val="0"/>
              </a:spcBef>
              <a:buFontTx/>
              <a:buNone/>
            </a:pPr>
            <a:endParaRPr lang="en-GB" altLang="en-US" sz="9600" b="1" dirty="0">
              <a:latin typeface="Arial" charset="0"/>
            </a:endParaRPr>
          </a:p>
        </p:txBody>
      </p:sp>
      <p:pic>
        <p:nvPicPr>
          <p:cNvPr id="4" name="7616E9D7-73CC-487C-8351-19A6D3E7CCB0" descr="C6CA931F-B9C1-4F07-ACE9-8589AB690E1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60092" y="228604"/>
            <a:ext cx="1603111" cy="53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descr="A close up of a logo&#10;&#10;Description automatically generated">
            <a:extLst>
              <a:ext uri="{FF2B5EF4-FFF2-40B4-BE49-F238E27FC236}">
                <a16:creationId xmlns:a16="http://schemas.microsoft.com/office/drawing/2014/main" id="{4AA13A3A-91BA-4FAF-A7A2-C33484FA33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225143"/>
            <a:ext cx="2836506" cy="1632857"/>
          </a:xfrm>
          <a:prstGeom prst="rect">
            <a:avLst/>
          </a:prstGeom>
        </p:spPr>
      </p:pic>
    </p:spTree>
    <p:extLst>
      <p:ext uri="{BB962C8B-B14F-4D97-AF65-F5344CB8AC3E}">
        <p14:creationId xmlns:p14="http://schemas.microsoft.com/office/powerpoint/2010/main" val="3817048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762000"/>
            <a:ext cx="8229600" cy="1143000"/>
          </a:xfrm>
        </p:spPr>
        <p:txBody>
          <a:bodyPr>
            <a:normAutofit/>
          </a:bodyPr>
          <a:lstStyle/>
          <a:p>
            <a:r>
              <a:rPr lang="en-GB" sz="3600" b="1" dirty="0">
                <a:latin typeface="Arial" panose="020B0604020202020204" pitchFamily="34" charset="0"/>
                <a:cs typeface="Arial" panose="020B0604020202020204" pitchFamily="34" charset="0"/>
              </a:rPr>
              <a:t>Friendly And Neighbourly Support (FANS)</a:t>
            </a:r>
          </a:p>
        </p:txBody>
      </p:sp>
      <p:sp>
        <p:nvSpPr>
          <p:cNvPr id="3" name="Subtitle 2"/>
          <p:cNvSpPr>
            <a:spLocks noGrp="1"/>
          </p:cNvSpPr>
          <p:nvPr>
            <p:ph idx="1"/>
          </p:nvPr>
        </p:nvSpPr>
        <p:spPr>
          <a:xfrm>
            <a:off x="1981200" y="1905000"/>
            <a:ext cx="8610600" cy="4221165"/>
          </a:xfrm>
        </p:spPr>
        <p:txBody>
          <a:bodyPr>
            <a:normAutofit/>
          </a:bodyPr>
          <a:lstStyle/>
          <a:p>
            <a:endParaRPr lang="en-GB" sz="2600" dirty="0">
              <a:latin typeface="Arial" panose="020B0604020202020204" pitchFamily="34" charset="0"/>
              <a:cs typeface="Arial" panose="020B0604020202020204" pitchFamily="34" charset="0"/>
            </a:endParaRPr>
          </a:p>
          <a:p>
            <a:r>
              <a:rPr lang="en-GB" sz="2400" i="0" u="none" strike="noStrike" dirty="0">
                <a:effectLst/>
                <a:latin typeface="Arial" panose="020B0604020202020204" pitchFamily="34" charset="0"/>
                <a:cs typeface="Arial" panose="020B0604020202020204" pitchFamily="34" charset="0"/>
              </a:rPr>
              <a:t>S</a:t>
            </a:r>
            <a:r>
              <a:rPr lang="en-GB" sz="2400" b="0" i="0" u="none" strike="noStrike" dirty="0">
                <a:effectLst/>
                <a:latin typeface="Arial" panose="020B0604020202020204" pitchFamily="34" charset="0"/>
                <a:cs typeface="Arial" panose="020B0604020202020204" pitchFamily="34" charset="0"/>
              </a:rPr>
              <a:t>et up in 2019 with National Lottery funding to develop and increase the capacity of </a:t>
            </a:r>
            <a:r>
              <a:rPr lang="en-GB" sz="2400" dirty="0">
                <a:latin typeface="Arial" panose="020B0604020202020204" pitchFamily="34" charset="0"/>
                <a:cs typeface="Arial" panose="020B0604020202020204" pitchFamily="34" charset="0"/>
              </a:rPr>
              <a:t>Staywell’s</a:t>
            </a:r>
            <a:r>
              <a:rPr lang="en-GB" sz="2400" b="0" i="0" u="none" strike="noStrike" dirty="0">
                <a:effectLst/>
                <a:latin typeface="Arial" panose="020B0604020202020204" pitchFamily="34" charset="0"/>
                <a:cs typeface="Arial" panose="020B0604020202020204" pitchFamily="34" charset="0"/>
              </a:rPr>
              <a:t> befriending and companionship services</a:t>
            </a:r>
          </a:p>
          <a:p>
            <a:r>
              <a:rPr lang="en-GB" sz="2400" b="0" i="0" u="none" strike="noStrike" dirty="0">
                <a:effectLst/>
                <a:latin typeface="Arial" panose="020B0604020202020204" pitchFamily="34" charset="0"/>
                <a:cs typeface="Arial" panose="020B0604020202020204" pitchFamily="34" charset="0"/>
              </a:rPr>
              <a:t>Staywell has been providing befriending and companionship services for over 15 years, offering regular social contact and emotional support to older and lonely adults over the age of 65 years, providing friendship and a feeling of self-worth </a:t>
            </a:r>
          </a:p>
          <a:p>
            <a:pPr marL="0" indent="0">
              <a:buNone/>
            </a:pPr>
            <a:endParaRPr lang="en-GB" dirty="0"/>
          </a:p>
        </p:txBody>
      </p:sp>
      <p:pic>
        <p:nvPicPr>
          <p:cNvPr id="6" name="7616E9D7-73CC-487C-8351-19A6D3E7CCB0" descr="C6CA931F-B9C1-4F07-ACE9-8589AB690E1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60092" y="228604"/>
            <a:ext cx="1603111" cy="53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A close up of a logo&#10;&#10;Description automatically generated">
            <a:extLst>
              <a:ext uri="{FF2B5EF4-FFF2-40B4-BE49-F238E27FC236}">
                <a16:creationId xmlns:a16="http://schemas.microsoft.com/office/drawing/2014/main" id="{5E0AD97B-F0D6-4104-BCB8-FA43CC06E38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225143"/>
            <a:ext cx="2836506" cy="1632857"/>
          </a:xfrm>
          <a:prstGeom prst="rect">
            <a:avLst/>
          </a:prstGeom>
        </p:spPr>
      </p:pic>
    </p:spTree>
    <p:extLst>
      <p:ext uri="{BB962C8B-B14F-4D97-AF65-F5344CB8AC3E}">
        <p14:creationId xmlns:p14="http://schemas.microsoft.com/office/powerpoint/2010/main" val="3590716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2C7A7-4ED1-4725-A409-FF2BF893CCCD}"/>
              </a:ext>
            </a:extLst>
          </p:cNvPr>
          <p:cNvSpPr>
            <a:spLocks noGrp="1"/>
          </p:cNvSpPr>
          <p:nvPr>
            <p:ph type="title"/>
          </p:nvPr>
        </p:nvSpPr>
        <p:spPr/>
        <p:txBody>
          <a:bodyPr>
            <a:normAutofit/>
          </a:bodyPr>
          <a:lstStyle/>
          <a:p>
            <a:r>
              <a:rPr lang="en-GB" sz="4000" dirty="0">
                <a:latin typeface="Arial" panose="020B0604020202020204" pitchFamily="34" charset="0"/>
                <a:cs typeface="Arial" panose="020B0604020202020204" pitchFamily="34" charset="0"/>
              </a:rPr>
              <a:t>Befriending Service includes:</a:t>
            </a:r>
          </a:p>
        </p:txBody>
      </p:sp>
      <p:sp>
        <p:nvSpPr>
          <p:cNvPr id="3" name="Content Placeholder 2">
            <a:extLst>
              <a:ext uri="{FF2B5EF4-FFF2-40B4-BE49-F238E27FC236}">
                <a16:creationId xmlns:a16="http://schemas.microsoft.com/office/drawing/2014/main" id="{DE9A3D7F-64E0-42B1-B1F3-85E69CFF6199}"/>
              </a:ext>
            </a:extLst>
          </p:cNvPr>
          <p:cNvSpPr>
            <a:spLocks noGrp="1"/>
          </p:cNvSpPr>
          <p:nvPr>
            <p:ph idx="1"/>
          </p:nvPr>
        </p:nvSpPr>
        <p:spPr/>
        <p:txBody>
          <a:bodyPr/>
          <a:lstStyle/>
          <a:p>
            <a:pPr lvl="1"/>
            <a:r>
              <a:rPr lang="en-GB" sz="3200" dirty="0">
                <a:solidFill>
                  <a:srgbClr val="282828"/>
                </a:solidFill>
                <a:latin typeface="Arial" panose="020B0604020202020204" pitchFamily="34" charset="0"/>
                <a:cs typeface="Arial" panose="020B0604020202020204" pitchFamily="34" charset="0"/>
              </a:rPr>
              <a:t>T</a:t>
            </a:r>
            <a:r>
              <a:rPr lang="en-GB" sz="3200" b="0" i="0" u="none" strike="noStrike" dirty="0">
                <a:solidFill>
                  <a:srgbClr val="282828"/>
                </a:solidFill>
                <a:effectLst/>
                <a:latin typeface="Arial" panose="020B0604020202020204" pitchFamily="34" charset="0"/>
                <a:cs typeface="Arial" panose="020B0604020202020204" pitchFamily="34" charset="0"/>
              </a:rPr>
              <a:t>elephone befriending </a:t>
            </a:r>
          </a:p>
          <a:p>
            <a:pPr marL="457200" lvl="1" indent="0">
              <a:buNone/>
            </a:pPr>
            <a:endParaRPr lang="en-GB" sz="3200" b="0" i="0" u="none" strike="noStrike" dirty="0">
              <a:solidFill>
                <a:srgbClr val="282828"/>
              </a:solidFill>
              <a:effectLst/>
              <a:latin typeface="Arial" panose="020B0604020202020204" pitchFamily="34" charset="0"/>
              <a:cs typeface="Arial" panose="020B0604020202020204" pitchFamily="34" charset="0"/>
            </a:endParaRPr>
          </a:p>
          <a:p>
            <a:pPr lvl="1"/>
            <a:r>
              <a:rPr lang="en-GB" sz="3200" dirty="0">
                <a:solidFill>
                  <a:srgbClr val="282828"/>
                </a:solidFill>
                <a:latin typeface="Arial" panose="020B0604020202020204" pitchFamily="34" charset="0"/>
                <a:cs typeface="Arial" panose="020B0604020202020204" pitchFamily="34" charset="0"/>
              </a:rPr>
              <a:t>1:1 and home visiting befriending</a:t>
            </a:r>
          </a:p>
          <a:p>
            <a:pPr marL="457200" lvl="1" indent="0">
              <a:buNone/>
            </a:pPr>
            <a:endParaRPr lang="en-GB" sz="3200" dirty="0">
              <a:solidFill>
                <a:srgbClr val="282828"/>
              </a:solidFill>
              <a:latin typeface="Arial" panose="020B0604020202020204" pitchFamily="34" charset="0"/>
              <a:cs typeface="Arial" panose="020B0604020202020204" pitchFamily="34" charset="0"/>
            </a:endParaRPr>
          </a:p>
          <a:p>
            <a:pPr lvl="1"/>
            <a:r>
              <a:rPr lang="en-GB" sz="3200" dirty="0">
                <a:solidFill>
                  <a:srgbClr val="282828"/>
                </a:solidFill>
                <a:latin typeface="Arial" panose="020B0604020202020204" pitchFamily="34" charset="0"/>
                <a:cs typeface="Arial" panose="020B0604020202020204" pitchFamily="34" charset="0"/>
              </a:rPr>
              <a:t>Sheltered Housing Schemes project </a:t>
            </a:r>
          </a:p>
          <a:p>
            <a:pPr marL="457200" lvl="1" indent="0">
              <a:buNone/>
            </a:pPr>
            <a:endParaRPr lang="en-GB" sz="3200" dirty="0">
              <a:solidFill>
                <a:srgbClr val="282828"/>
              </a:solidFill>
              <a:latin typeface="Arial" panose="020B0604020202020204" pitchFamily="34" charset="0"/>
              <a:cs typeface="Arial" panose="020B0604020202020204" pitchFamily="34" charset="0"/>
            </a:endParaRPr>
          </a:p>
          <a:p>
            <a:pPr lvl="1"/>
            <a:r>
              <a:rPr lang="en-GB" sz="3200" b="0" i="0" u="none" strike="noStrike" dirty="0">
                <a:solidFill>
                  <a:srgbClr val="282828"/>
                </a:solidFill>
                <a:effectLst/>
                <a:latin typeface="Arial" panose="020B0604020202020204" pitchFamily="34" charset="0"/>
                <a:cs typeface="Arial" panose="020B0604020202020204" pitchFamily="34" charset="0"/>
              </a:rPr>
              <a:t>Social activities within our social centres</a:t>
            </a:r>
          </a:p>
          <a:p>
            <a:pPr marL="0" indent="0">
              <a:buNone/>
            </a:pPr>
            <a:endParaRPr lang="en-GB" sz="1000" dirty="0">
              <a:latin typeface="Arial" panose="020B0604020202020204" pitchFamily="34" charset="0"/>
              <a:cs typeface="Arial" panose="020B0604020202020204" pitchFamily="34" charset="0"/>
            </a:endParaRPr>
          </a:p>
          <a:p>
            <a:endParaRPr lang="en-GB" dirty="0"/>
          </a:p>
        </p:txBody>
      </p:sp>
      <p:pic>
        <p:nvPicPr>
          <p:cNvPr id="4" name="Picture 3" descr="A close up of a logo&#10;&#10;Description automatically generated">
            <a:extLst>
              <a:ext uri="{FF2B5EF4-FFF2-40B4-BE49-F238E27FC236}">
                <a16:creationId xmlns:a16="http://schemas.microsoft.com/office/drawing/2014/main" id="{ACB3AC15-B353-4842-99C9-BD31013B7C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25143"/>
            <a:ext cx="2836506" cy="1632857"/>
          </a:xfrm>
          <a:prstGeom prst="rect">
            <a:avLst/>
          </a:prstGeom>
        </p:spPr>
      </p:pic>
      <p:pic>
        <p:nvPicPr>
          <p:cNvPr id="5" name="7616E9D7-73CC-487C-8351-19A6D3E7CCB0" descr="C6CA931F-B9C1-4F07-ACE9-8589AB690E1B">
            <a:extLst>
              <a:ext uri="{FF2B5EF4-FFF2-40B4-BE49-F238E27FC236}">
                <a16:creationId xmlns:a16="http://schemas.microsoft.com/office/drawing/2014/main" id="{B27B238E-B25B-4611-8C1E-60E2503C95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60092" y="228604"/>
            <a:ext cx="1603111" cy="53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3830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2C7A7-4ED1-4725-A409-FF2BF893CCCD}"/>
              </a:ext>
            </a:extLst>
          </p:cNvPr>
          <p:cNvSpPr>
            <a:spLocks noGrp="1"/>
          </p:cNvSpPr>
          <p:nvPr>
            <p:ph type="title"/>
          </p:nvPr>
        </p:nvSpPr>
        <p:spPr/>
        <p:txBody>
          <a:bodyPr>
            <a:normAutofit/>
          </a:bodyPr>
          <a:lstStyle/>
          <a:p>
            <a:r>
              <a:rPr lang="en-GB" sz="4000" dirty="0">
                <a:latin typeface="Arial" panose="020B0604020202020204" pitchFamily="34" charset="0"/>
                <a:cs typeface="Arial" panose="020B0604020202020204" pitchFamily="34" charset="0"/>
              </a:rPr>
              <a:t>Response to Covid-19</a:t>
            </a:r>
          </a:p>
        </p:txBody>
      </p:sp>
      <p:sp>
        <p:nvSpPr>
          <p:cNvPr id="3" name="Content Placeholder 2">
            <a:extLst>
              <a:ext uri="{FF2B5EF4-FFF2-40B4-BE49-F238E27FC236}">
                <a16:creationId xmlns:a16="http://schemas.microsoft.com/office/drawing/2014/main" id="{DE9A3D7F-64E0-42B1-B1F3-85E69CFF6199}"/>
              </a:ext>
            </a:extLst>
          </p:cNvPr>
          <p:cNvSpPr>
            <a:spLocks noGrp="1"/>
          </p:cNvSpPr>
          <p:nvPr>
            <p:ph idx="1"/>
          </p:nvPr>
        </p:nvSpPr>
        <p:spPr/>
        <p:txBody>
          <a:bodyPr>
            <a:normAutofit/>
          </a:bodyPr>
          <a:lstStyle/>
          <a:p>
            <a:pPr marL="0" indent="0" eaLnBrk="0" fontAlgn="base" hangingPunct="0">
              <a:lnSpc>
                <a:spcPct val="100000"/>
              </a:lnSpc>
              <a:spcBef>
                <a:spcPct val="0"/>
              </a:spcBef>
              <a:spcAft>
                <a:spcPct val="0"/>
              </a:spcAft>
              <a:buNone/>
            </a:pPr>
            <a:r>
              <a:rPr kumimoji="0" lang="en-US" altLang="en-US" b="0" i="0" u="none" strike="noStrike" cap="none" normalizeH="0" baseline="0" dirty="0">
                <a:ln>
                  <a:noFill/>
                </a:ln>
                <a:solidFill>
                  <a:srgbClr val="282828"/>
                </a:solidFill>
                <a:effectLst/>
                <a:latin typeface="Arial" panose="020B0604020202020204" pitchFamily="34" charset="0"/>
                <a:cs typeface="Arial" panose="020B0604020202020204" pitchFamily="34" charset="0"/>
              </a:rPr>
              <a:t>Home visits were suspended in March &amp; replaced by phone calls, or video calls where possible.</a:t>
            </a:r>
            <a:endPar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rgbClr val="282828"/>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282828"/>
                </a:solidFill>
                <a:effectLst/>
                <a:latin typeface="Arial" panose="020B0604020202020204" pitchFamily="34" charset="0"/>
                <a:cs typeface="Arial" panose="020B0604020202020204" pitchFamily="34" charset="0"/>
              </a:rPr>
              <a:t>Over the last </a:t>
            </a:r>
            <a:r>
              <a:rPr lang="en-US" altLang="en-US" dirty="0">
                <a:solidFill>
                  <a:srgbClr val="282828"/>
                </a:solidFill>
                <a:latin typeface="Arial" panose="020B0604020202020204" pitchFamily="34" charset="0"/>
                <a:cs typeface="Arial" panose="020B0604020202020204" pitchFamily="34" charset="0"/>
              </a:rPr>
              <a:t>3-month period</a:t>
            </a:r>
            <a:r>
              <a:rPr kumimoji="0" lang="en-US" altLang="en-US" b="1" i="0" u="none" strike="noStrike" cap="none" normalizeH="0" baseline="0" dirty="0">
                <a:ln>
                  <a:noFill/>
                </a:ln>
                <a:solidFill>
                  <a:srgbClr val="282828"/>
                </a:solidFill>
                <a:effectLst/>
                <a:latin typeface="Arial" panose="020B0604020202020204" pitchFamily="34" charset="0"/>
                <a:cs typeface="Arial" panose="020B0604020202020204" pitchFamily="34" charset="0"/>
              </a:rPr>
              <a:t> FANS</a:t>
            </a:r>
            <a:r>
              <a:rPr kumimoji="0" lang="en-US" altLang="en-US" b="0" i="0" u="none" strike="noStrike" cap="none" normalizeH="0" baseline="0" dirty="0">
                <a:ln>
                  <a:noFill/>
                </a:ln>
                <a:solidFill>
                  <a:srgbClr val="282828"/>
                </a:solidFill>
                <a:effectLst/>
                <a:latin typeface="Arial" panose="020B0604020202020204" pitchFamily="34" charset="0"/>
                <a:cs typeface="Arial" panose="020B0604020202020204" pitchFamily="34" charset="0"/>
              </a:rPr>
              <a:t> has been offering an emotional lifeline to </a:t>
            </a:r>
            <a:r>
              <a:rPr lang="en-US" altLang="en-US" dirty="0">
                <a:solidFill>
                  <a:srgbClr val="282828"/>
                </a:solidFill>
                <a:latin typeface="Arial" panose="020B0604020202020204" pitchFamily="34" charset="0"/>
                <a:cs typeface="Arial" panose="020B0604020202020204" pitchFamily="34" charset="0"/>
              </a:rPr>
              <a:t>over 400 individuals</a:t>
            </a:r>
            <a:r>
              <a:rPr kumimoji="0" lang="en-US" altLang="en-US" b="0" i="0" u="none" strike="noStrike" cap="none" normalizeH="0" baseline="0" dirty="0">
                <a:ln>
                  <a:noFill/>
                </a:ln>
                <a:solidFill>
                  <a:srgbClr val="282828"/>
                </a:solidFill>
                <a:effectLst/>
                <a:latin typeface="Arial" panose="020B0604020202020204" pitchFamily="34" charset="0"/>
                <a:cs typeface="Arial" panose="020B0604020202020204" pitchFamily="34" charset="0"/>
              </a:rPr>
              <a:t> and is having a profound effect on the lives of those people it supports. </a:t>
            </a:r>
            <a:endParaRPr kumimoji="0" lang="en-US" altLang="en-US" b="0" i="0" u="none" strike="noStrike" cap="none" normalizeH="0" baseline="0" dirty="0">
              <a:ln>
                <a:noFill/>
              </a:ln>
              <a:solidFill>
                <a:srgbClr val="282828"/>
              </a:solidFill>
              <a:effectLst/>
              <a:latin typeface="myriad-pro"/>
            </a:endParaRPr>
          </a:p>
          <a:p>
            <a:pPr marL="0" indent="0">
              <a:buNone/>
            </a:pPr>
            <a:endParaRPr lang="en-GB" dirty="0"/>
          </a:p>
        </p:txBody>
      </p:sp>
      <p:pic>
        <p:nvPicPr>
          <p:cNvPr id="4" name="Picture 3" descr="A close up of a logo&#10;&#10;Description automatically generated">
            <a:extLst>
              <a:ext uri="{FF2B5EF4-FFF2-40B4-BE49-F238E27FC236}">
                <a16:creationId xmlns:a16="http://schemas.microsoft.com/office/drawing/2014/main" id="{ACB3AC15-B353-4842-99C9-BD31013B7C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25143"/>
            <a:ext cx="2836506" cy="1632857"/>
          </a:xfrm>
          <a:prstGeom prst="rect">
            <a:avLst/>
          </a:prstGeom>
        </p:spPr>
      </p:pic>
      <p:pic>
        <p:nvPicPr>
          <p:cNvPr id="5" name="7616E9D7-73CC-487C-8351-19A6D3E7CCB0" descr="C6CA931F-B9C1-4F07-ACE9-8589AB690E1B">
            <a:extLst>
              <a:ext uri="{FF2B5EF4-FFF2-40B4-BE49-F238E27FC236}">
                <a16:creationId xmlns:a16="http://schemas.microsoft.com/office/drawing/2014/main" id="{B27B238E-B25B-4611-8C1E-60E2503C95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60092" y="228604"/>
            <a:ext cx="1603111" cy="53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1113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2C7A7-4ED1-4725-A409-FF2BF893CCCD}"/>
              </a:ext>
            </a:extLst>
          </p:cNvPr>
          <p:cNvSpPr>
            <a:spLocks noGrp="1"/>
          </p:cNvSpPr>
          <p:nvPr>
            <p:ph type="title"/>
          </p:nvPr>
        </p:nvSpPr>
        <p:spPr/>
        <p:txBody>
          <a:bodyPr>
            <a:normAutofit/>
          </a:bodyPr>
          <a:lstStyle/>
          <a:p>
            <a:r>
              <a:rPr lang="en-GB" sz="4000" dirty="0">
                <a:latin typeface="Arial" panose="020B0604020202020204" pitchFamily="34" charset="0"/>
                <a:cs typeface="Arial" panose="020B0604020202020204" pitchFamily="34" charset="0"/>
              </a:rPr>
              <a:t>Volunteers</a:t>
            </a:r>
          </a:p>
        </p:txBody>
      </p:sp>
      <p:sp>
        <p:nvSpPr>
          <p:cNvPr id="3" name="Content Placeholder 2">
            <a:extLst>
              <a:ext uri="{FF2B5EF4-FFF2-40B4-BE49-F238E27FC236}">
                <a16:creationId xmlns:a16="http://schemas.microsoft.com/office/drawing/2014/main" id="{DE9A3D7F-64E0-42B1-B1F3-85E69CFF6199}"/>
              </a:ext>
            </a:extLst>
          </p:cNvPr>
          <p:cNvSpPr>
            <a:spLocks noGrp="1"/>
          </p:cNvSpPr>
          <p:nvPr>
            <p:ph idx="1"/>
          </p:nvPr>
        </p:nvSpPr>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rgbClr val="282828"/>
              </a:solidFill>
              <a:effectLst/>
              <a:latin typeface="myriad-pr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282828"/>
                </a:solidFill>
                <a:effectLst/>
                <a:latin typeface="Arial" panose="020B0604020202020204" pitchFamily="34" charset="0"/>
                <a:cs typeface="Arial" panose="020B0604020202020204" pitchFamily="34" charset="0"/>
              </a:rPr>
              <a:t>Our team of over 200 volunteers are also checking people are eating well, have enough food in, help to get more delivered if necessary and are staying hydrated. They are making sure people are taking and have access to any medication which they might need, as well as encouraging them to keep in touch with others over the phone, where possible, or digitally if they can.</a:t>
            </a:r>
            <a:endParaRPr kumimoji="0" lang="en-US"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indent="0">
              <a:buNone/>
            </a:pPr>
            <a:endParaRPr lang="en-GB" dirty="0"/>
          </a:p>
        </p:txBody>
      </p:sp>
      <p:pic>
        <p:nvPicPr>
          <p:cNvPr id="4" name="Picture 3" descr="A close up of a logo&#10;&#10;Description automatically generated">
            <a:extLst>
              <a:ext uri="{FF2B5EF4-FFF2-40B4-BE49-F238E27FC236}">
                <a16:creationId xmlns:a16="http://schemas.microsoft.com/office/drawing/2014/main" id="{ACB3AC15-B353-4842-99C9-BD31013B7C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25143"/>
            <a:ext cx="2836506" cy="1632857"/>
          </a:xfrm>
          <a:prstGeom prst="rect">
            <a:avLst/>
          </a:prstGeom>
        </p:spPr>
      </p:pic>
      <p:pic>
        <p:nvPicPr>
          <p:cNvPr id="5" name="7616E9D7-73CC-487C-8351-19A6D3E7CCB0" descr="C6CA931F-B9C1-4F07-ACE9-8589AB690E1B">
            <a:extLst>
              <a:ext uri="{FF2B5EF4-FFF2-40B4-BE49-F238E27FC236}">
                <a16:creationId xmlns:a16="http://schemas.microsoft.com/office/drawing/2014/main" id="{B27B238E-B25B-4611-8C1E-60E2503C95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60092" y="228604"/>
            <a:ext cx="1603111" cy="53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1077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2C7A7-4ED1-4725-A409-FF2BF893CCCD}"/>
              </a:ext>
            </a:extLst>
          </p:cNvPr>
          <p:cNvSpPr>
            <a:spLocks noGrp="1"/>
          </p:cNvSpPr>
          <p:nvPr>
            <p:ph type="title"/>
          </p:nvPr>
        </p:nvSpPr>
        <p:spPr/>
        <p:txBody>
          <a:bodyPr>
            <a:normAutofit/>
          </a:bodyPr>
          <a:lstStyle/>
          <a:p>
            <a:r>
              <a:rPr lang="en-GB" sz="4000" dirty="0">
                <a:latin typeface="Arial" panose="020B0604020202020204" pitchFamily="34" charset="0"/>
                <a:cs typeface="Arial" panose="020B0604020202020204" pitchFamily="34" charset="0"/>
              </a:rPr>
              <a:t>What difference does FANS make? </a:t>
            </a:r>
          </a:p>
        </p:txBody>
      </p:sp>
      <p:sp>
        <p:nvSpPr>
          <p:cNvPr id="3" name="Content Placeholder 2">
            <a:extLst>
              <a:ext uri="{FF2B5EF4-FFF2-40B4-BE49-F238E27FC236}">
                <a16:creationId xmlns:a16="http://schemas.microsoft.com/office/drawing/2014/main" id="{DE9A3D7F-64E0-42B1-B1F3-85E69CFF6199}"/>
              </a:ext>
            </a:extLst>
          </p:cNvPr>
          <p:cNvSpPr>
            <a:spLocks noGrp="1"/>
          </p:cNvSpPr>
          <p:nvPr>
            <p:ph idx="1"/>
          </p:nvPr>
        </p:nvSpPr>
        <p:spPr/>
        <p:txBody>
          <a:bodyPr>
            <a:normAutofit/>
          </a:bodyPr>
          <a:lstStyle/>
          <a:p>
            <a:pPr marL="0" indent="0" fontAlgn="base">
              <a:lnSpc>
                <a:spcPct val="107000"/>
              </a:lnSpc>
              <a:spcAft>
                <a:spcPts val="0"/>
              </a:spcAft>
              <a:buNone/>
            </a:pPr>
            <a:r>
              <a:rPr lang="en-GB" sz="2200" dirty="0">
                <a:effectLst/>
                <a:latin typeface="Arial" panose="020B0604020202020204" pitchFamily="34" charset="0"/>
                <a:ea typeface="Times New Roman" panose="02020603050405020304" pitchFamily="18" charset="0"/>
                <a:cs typeface="Arial" panose="020B0604020202020204" pitchFamily="34" charset="0"/>
              </a:rPr>
              <a:t>Through </a:t>
            </a:r>
            <a:r>
              <a:rPr lang="en-GB" sz="2200" dirty="0">
                <a:latin typeface="Arial" panose="020B0604020202020204" pitchFamily="34" charset="0"/>
                <a:ea typeface="Times New Roman" panose="02020603050405020304" pitchFamily="18" charset="0"/>
                <a:cs typeface="Arial" panose="020B0604020202020204" pitchFamily="34" charset="0"/>
              </a:rPr>
              <a:t>FANS</a:t>
            </a:r>
            <a:r>
              <a:rPr lang="en-GB" sz="2200" dirty="0">
                <a:effectLst/>
                <a:latin typeface="Arial" panose="020B0604020202020204" pitchFamily="34" charset="0"/>
                <a:ea typeface="Times New Roman" panose="02020603050405020304" pitchFamily="18" charset="0"/>
                <a:cs typeface="Arial" panose="020B0604020202020204" pitchFamily="34" charset="0"/>
              </a:rPr>
              <a:t>, we help people: </a:t>
            </a:r>
            <a:endParaRPr lang="en-GB" sz="22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buSzPts val="1000"/>
              <a:tabLst>
                <a:tab pos="457200" algn="l"/>
              </a:tabLst>
            </a:pPr>
            <a:r>
              <a:rPr lang="en-GB" sz="2200" dirty="0">
                <a:effectLst/>
                <a:latin typeface="Arial" panose="020B0604020202020204" pitchFamily="34" charset="0"/>
                <a:ea typeface="Times New Roman" panose="02020603050405020304" pitchFamily="18" charset="0"/>
                <a:cs typeface="Arial" panose="020B0604020202020204" pitchFamily="34" charset="0"/>
              </a:rPr>
              <a:t>Feel more connected with their community </a:t>
            </a:r>
            <a:endParaRPr lang="en-GB" sz="22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buSzPts val="1000"/>
              <a:tabLst>
                <a:tab pos="457200" algn="l"/>
              </a:tabLst>
            </a:pPr>
            <a:r>
              <a:rPr lang="en-GB" sz="2200" dirty="0">
                <a:effectLst/>
                <a:latin typeface="Arial" panose="020B0604020202020204" pitchFamily="34" charset="0"/>
                <a:ea typeface="Times New Roman" panose="02020603050405020304" pitchFamily="18" charset="0"/>
                <a:cs typeface="Arial" panose="020B0604020202020204" pitchFamily="34" charset="0"/>
              </a:rPr>
              <a:t>Avoid loneliness and isolation </a:t>
            </a:r>
            <a:endParaRPr lang="en-GB" sz="22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buSzPts val="1000"/>
              <a:tabLst>
                <a:tab pos="457200" algn="l"/>
              </a:tabLst>
            </a:pPr>
            <a:r>
              <a:rPr lang="en-GB" sz="2200" dirty="0">
                <a:latin typeface="Arial" panose="020B0604020202020204" pitchFamily="34" charset="0"/>
                <a:ea typeface="Times New Roman" panose="02020603050405020304" pitchFamily="18" charset="0"/>
                <a:cs typeface="Arial" panose="020B0604020202020204" pitchFamily="34" charset="0"/>
              </a:rPr>
              <a:t>Stay</a:t>
            </a:r>
            <a:r>
              <a:rPr lang="en-GB" sz="2200" dirty="0">
                <a:effectLst/>
                <a:latin typeface="Arial" panose="020B0604020202020204" pitchFamily="34" charset="0"/>
                <a:ea typeface="Times New Roman" panose="02020603050405020304" pitchFamily="18" charset="0"/>
                <a:cs typeface="Arial" panose="020B0604020202020204" pitchFamily="34" charset="0"/>
              </a:rPr>
              <a:t> in touch with their families and be part of their community </a:t>
            </a:r>
            <a:endParaRPr lang="en-GB" sz="22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buSzPts val="1000"/>
              <a:tabLst>
                <a:tab pos="457200" algn="l"/>
              </a:tabLst>
            </a:pPr>
            <a:r>
              <a:rPr lang="en-GB" sz="2200" dirty="0">
                <a:effectLst/>
                <a:latin typeface="Arial" panose="020B0604020202020204" pitchFamily="34" charset="0"/>
                <a:ea typeface="Times New Roman" panose="02020603050405020304" pitchFamily="18" charset="0"/>
                <a:cs typeface="Arial" panose="020B0604020202020204" pitchFamily="34" charset="0"/>
              </a:rPr>
              <a:t>Express their needs and help to meet them  </a:t>
            </a:r>
            <a:endParaRPr lang="en-GB" sz="22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buSzPts val="1000"/>
              <a:tabLst>
                <a:tab pos="457200" algn="l"/>
              </a:tabLst>
            </a:pPr>
            <a:r>
              <a:rPr lang="en-GB" sz="2200" dirty="0">
                <a:effectLst/>
                <a:latin typeface="Arial" panose="020B0604020202020204" pitchFamily="34" charset="0"/>
                <a:ea typeface="Times New Roman" panose="02020603050405020304" pitchFamily="18" charset="0"/>
                <a:cs typeface="Arial" panose="020B0604020202020204" pitchFamily="34" charset="0"/>
              </a:rPr>
              <a:t>Improve their wellbeing   </a:t>
            </a:r>
            <a:endParaRPr lang="en-GB" sz="22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buSzPts val="1000"/>
              <a:tabLst>
                <a:tab pos="457200" algn="l"/>
              </a:tabLst>
            </a:pPr>
            <a:r>
              <a:rPr lang="en-GB" sz="2200" dirty="0">
                <a:effectLst/>
                <a:latin typeface="Arial" panose="020B0604020202020204" pitchFamily="34" charset="0"/>
                <a:ea typeface="Times New Roman" panose="02020603050405020304" pitchFamily="18" charset="0"/>
                <a:cs typeface="Arial" panose="020B0604020202020204" pitchFamily="34" charset="0"/>
              </a:rPr>
              <a:t>Increase their digital skills through one-to-one support </a:t>
            </a:r>
            <a:endParaRPr lang="en-GB" sz="2200" dirty="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rgbClr val="282828"/>
              </a:solidFill>
              <a:effectLst/>
              <a:latin typeface="myriad-pro"/>
            </a:endParaRPr>
          </a:p>
          <a:p>
            <a:pPr marL="0" indent="0">
              <a:buNone/>
            </a:pPr>
            <a:endParaRPr lang="en-GB" dirty="0"/>
          </a:p>
        </p:txBody>
      </p:sp>
      <p:pic>
        <p:nvPicPr>
          <p:cNvPr id="4" name="Picture 3" descr="A close up of a logo&#10;&#10;Description automatically generated">
            <a:extLst>
              <a:ext uri="{FF2B5EF4-FFF2-40B4-BE49-F238E27FC236}">
                <a16:creationId xmlns:a16="http://schemas.microsoft.com/office/drawing/2014/main" id="{ACB3AC15-B353-4842-99C9-BD31013B7C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25143"/>
            <a:ext cx="2836506" cy="1632857"/>
          </a:xfrm>
          <a:prstGeom prst="rect">
            <a:avLst/>
          </a:prstGeom>
        </p:spPr>
      </p:pic>
      <p:pic>
        <p:nvPicPr>
          <p:cNvPr id="5" name="7616E9D7-73CC-487C-8351-19A6D3E7CCB0" descr="C6CA931F-B9C1-4F07-ACE9-8589AB690E1B">
            <a:extLst>
              <a:ext uri="{FF2B5EF4-FFF2-40B4-BE49-F238E27FC236}">
                <a16:creationId xmlns:a16="http://schemas.microsoft.com/office/drawing/2014/main" id="{B27B238E-B25B-4611-8C1E-60E2503C95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60092" y="228604"/>
            <a:ext cx="1603111" cy="53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9432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2C7A7-4ED1-4725-A409-FF2BF893CCCD}"/>
              </a:ext>
            </a:extLst>
          </p:cNvPr>
          <p:cNvSpPr>
            <a:spLocks noGrp="1"/>
          </p:cNvSpPr>
          <p:nvPr>
            <p:ph type="title"/>
          </p:nvPr>
        </p:nvSpPr>
        <p:spPr/>
        <p:txBody>
          <a:bodyPr>
            <a:normAutofit/>
          </a:bodyPr>
          <a:lstStyle/>
          <a:p>
            <a:r>
              <a:rPr lang="en-GB" sz="4000" dirty="0">
                <a:latin typeface="Arial" panose="020B0604020202020204" pitchFamily="34" charset="0"/>
                <a:cs typeface="Arial" panose="020B0604020202020204" pitchFamily="34" charset="0"/>
              </a:rPr>
              <a:t>Referrals </a:t>
            </a:r>
          </a:p>
        </p:txBody>
      </p:sp>
      <p:sp>
        <p:nvSpPr>
          <p:cNvPr id="3" name="Content Placeholder 2">
            <a:extLst>
              <a:ext uri="{FF2B5EF4-FFF2-40B4-BE49-F238E27FC236}">
                <a16:creationId xmlns:a16="http://schemas.microsoft.com/office/drawing/2014/main" id="{DE9A3D7F-64E0-42B1-B1F3-85E69CFF6199}"/>
              </a:ext>
            </a:extLst>
          </p:cNvPr>
          <p:cNvSpPr>
            <a:spLocks noGrp="1"/>
          </p:cNvSpPr>
          <p:nvPr>
            <p:ph idx="1"/>
          </p:nvPr>
        </p:nvSpPr>
        <p:spPr/>
        <p:txBody>
          <a:bodyPr>
            <a:normAutofit/>
          </a:bodyPr>
          <a:lstStyle/>
          <a:p>
            <a:pPr fontAlgn="base">
              <a:lnSpc>
                <a:spcPct val="107000"/>
              </a:lnSpc>
            </a:pPr>
            <a:r>
              <a:rPr lang="en-GB" sz="2400" dirty="0">
                <a:solidFill>
                  <a:srgbClr val="000000"/>
                </a:solidFill>
                <a:effectLst/>
                <a:latin typeface="Arial" panose="020B0604020202020204" pitchFamily="34" charset="0"/>
                <a:ea typeface="Calibri" panose="020F0502020204030204" pitchFamily="34" charset="0"/>
              </a:rPr>
              <a:t>Older people over 65 years of age living within the London Borough of Kingston upon Thames who live alone or experiencing loneliness, isolation or housebound by virtue of carer responsibilities </a:t>
            </a:r>
          </a:p>
          <a:p>
            <a:pPr fontAlgn="base">
              <a:lnSpc>
                <a:spcPct val="107000"/>
              </a:lnSpc>
            </a:pPr>
            <a:endParaRPr lang="en-GB" sz="2400" dirty="0">
              <a:solidFill>
                <a:srgbClr val="000000"/>
              </a:solidFill>
              <a:latin typeface="Arial" panose="020B0604020202020204" pitchFamily="34" charset="0"/>
              <a:ea typeface="Calibri" panose="020F0502020204030204" pitchFamily="34" charset="0"/>
            </a:endParaRPr>
          </a:p>
          <a:p>
            <a:pPr fontAlgn="base">
              <a:lnSpc>
                <a:spcPct val="107000"/>
              </a:lnSpc>
            </a:pPr>
            <a:r>
              <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Email </a:t>
            </a:r>
            <a:r>
              <a:rPr lang="en-GB" sz="24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communityteam@staywellservices.org.uk</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pPr>
            <a:endParaRPr lang="en-GB"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pPr>
            <a:endParaRPr kumimoji="0" lang="en-GB" altLang="en-US" sz="2400" b="0" i="0" u="none" strike="noStrike" cap="none" normalizeH="0" baseline="0" dirty="0">
              <a:ln>
                <a:noFill/>
              </a:ln>
              <a:solidFill>
                <a:srgbClr val="000000"/>
              </a:solidFill>
              <a:latin typeface="Arial" panose="020B0604020202020204" pitchFamily="34" charset="0"/>
            </a:endParaRPr>
          </a:p>
          <a:p>
            <a:pPr fontAlgn="base">
              <a:lnSpc>
                <a:spcPct val="107000"/>
              </a:lnSpc>
            </a:pPr>
            <a:endParaRPr kumimoji="0" lang="en-US" altLang="en-US" sz="2400" b="0" i="0" u="none" strike="noStrike" cap="none" normalizeH="0" baseline="0" dirty="0">
              <a:ln>
                <a:noFill/>
              </a:ln>
              <a:solidFill>
                <a:srgbClr val="282828"/>
              </a:solidFill>
              <a:effectLst/>
              <a:latin typeface="myriad-pro"/>
            </a:endParaRPr>
          </a:p>
          <a:p>
            <a:pPr marL="0" indent="0">
              <a:buNone/>
            </a:pPr>
            <a:endParaRPr lang="en-GB" dirty="0"/>
          </a:p>
        </p:txBody>
      </p:sp>
      <p:pic>
        <p:nvPicPr>
          <p:cNvPr id="4" name="Picture 3" descr="A close up of a logo&#10;&#10;Description automatically generated">
            <a:extLst>
              <a:ext uri="{FF2B5EF4-FFF2-40B4-BE49-F238E27FC236}">
                <a16:creationId xmlns:a16="http://schemas.microsoft.com/office/drawing/2014/main" id="{ACB3AC15-B353-4842-99C9-BD31013B7C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25143"/>
            <a:ext cx="2836506" cy="1632857"/>
          </a:xfrm>
          <a:prstGeom prst="rect">
            <a:avLst/>
          </a:prstGeom>
        </p:spPr>
      </p:pic>
      <p:pic>
        <p:nvPicPr>
          <p:cNvPr id="5" name="7616E9D7-73CC-487C-8351-19A6D3E7CCB0" descr="C6CA931F-B9C1-4F07-ACE9-8589AB690E1B">
            <a:extLst>
              <a:ext uri="{FF2B5EF4-FFF2-40B4-BE49-F238E27FC236}">
                <a16:creationId xmlns:a16="http://schemas.microsoft.com/office/drawing/2014/main" id="{B27B238E-B25B-4611-8C1E-60E2503C95A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60092" y="228604"/>
            <a:ext cx="1603111" cy="53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6940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435</Words>
  <Application>Microsoft Office PowerPoint</Application>
  <PresentationFormat>Widescreen</PresentationFormat>
  <Paragraphs>56</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myriad-pro</vt:lpstr>
      <vt:lpstr>Office Theme</vt:lpstr>
      <vt:lpstr>PowerPoint Presentation</vt:lpstr>
      <vt:lpstr>Friendly And Neighbourly Support (FANS)</vt:lpstr>
      <vt:lpstr>Befriending Service includes:</vt:lpstr>
      <vt:lpstr>Response to Covid-19</vt:lpstr>
      <vt:lpstr>Volunteers</vt:lpstr>
      <vt:lpstr>What difference does FANS make? </vt:lpstr>
      <vt:lpstr>Referrals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Sandra Morrison</dc:creator>
  <cp:lastModifiedBy>Sandra Morrison</cp:lastModifiedBy>
  <cp:revision>1</cp:revision>
  <dcterms:created xsi:type="dcterms:W3CDTF">2020-06-24T14:26:39Z</dcterms:created>
  <dcterms:modified xsi:type="dcterms:W3CDTF">2020-06-26T13:30:39Z</dcterms:modified>
</cp:coreProperties>
</file>