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7.xml"/><Relationship Id="rId22" Type="http://schemas.openxmlformats.org/officeDocument/2006/relationships/font" Target="fonts/Roboto-boldItalic.fntdata"/><Relationship Id="rId10" Type="http://schemas.openxmlformats.org/officeDocument/2006/relationships/slide" Target="slides/slide6.xml"/><Relationship Id="rId21"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SzPts val="1400"/>
              <a:buChar char="●"/>
              <a:defRPr/>
            </a:lvl1pPr>
            <a:lvl2pPr indent="-317500" lvl="1" marL="914400" marR="0" rtl="0" algn="l">
              <a:spcBef>
                <a:spcPts val="0"/>
              </a:spcBef>
              <a:spcAft>
                <a:spcPts val="0"/>
              </a:spcAft>
              <a:buSzPts val="1400"/>
              <a:buChar char="○"/>
              <a:defRPr/>
            </a:lvl2pPr>
            <a:lvl3pPr indent="-317500" lvl="2" marL="1371600" marR="0" rtl="0" algn="l">
              <a:spcBef>
                <a:spcPts val="0"/>
              </a:spcBef>
              <a:spcAft>
                <a:spcPts val="0"/>
              </a:spcAft>
              <a:buSzPts val="1400"/>
              <a:buChar char="■"/>
              <a:defRPr/>
            </a:lvl3pPr>
            <a:lvl4pPr indent="-317500" lvl="3" marL="1828800" marR="0" rtl="0" algn="l">
              <a:spcBef>
                <a:spcPts val="0"/>
              </a:spcBef>
              <a:spcAft>
                <a:spcPts val="0"/>
              </a:spcAft>
              <a:buSzPts val="1400"/>
              <a:buChar char="●"/>
              <a:defRPr/>
            </a:lvl4pPr>
            <a:lvl5pPr indent="-317500" lvl="4" marL="2286000" marR="0" rtl="0" algn="l">
              <a:spcBef>
                <a:spcPts val="0"/>
              </a:spcBef>
              <a:spcAft>
                <a:spcPts val="0"/>
              </a:spcAft>
              <a:buSzPts val="1400"/>
              <a:buChar char="○"/>
              <a:defRPr/>
            </a:lvl5pPr>
            <a:lvl6pPr indent="-317500" lvl="5" marL="2743200" marR="0" rtl="0" algn="l">
              <a:spcBef>
                <a:spcPts val="0"/>
              </a:spcBef>
              <a:spcAft>
                <a:spcPts val="0"/>
              </a:spcAft>
              <a:buSzPts val="1400"/>
              <a:buChar char="■"/>
              <a:defRPr/>
            </a:lvl6pPr>
            <a:lvl7pPr indent="-317500" lvl="6" marL="3200400" marR="0" rtl="0" algn="l">
              <a:spcBef>
                <a:spcPts val="0"/>
              </a:spcBef>
              <a:spcAft>
                <a:spcPts val="0"/>
              </a:spcAft>
              <a:buSzPts val="1400"/>
              <a:buChar char="●"/>
              <a:defRPr/>
            </a:lvl7pPr>
            <a:lvl8pPr indent="-317500" lvl="7" marL="3657600" marR="0" rtl="0" algn="l">
              <a:spcBef>
                <a:spcPts val="0"/>
              </a:spcBef>
              <a:spcAft>
                <a:spcPts val="0"/>
              </a:spcAft>
              <a:buSzPts val="1400"/>
              <a:buChar char="○"/>
              <a:defRPr/>
            </a:lvl8pPr>
            <a:lvl9pPr indent="-317500" lvl="8" marL="4114800" marR="0" rtl="0" algn="l">
              <a:spcBef>
                <a:spcPts val="0"/>
              </a:spcBef>
              <a:spcAft>
                <a:spcPts val="0"/>
              </a:spcAft>
              <a:buSzPts val="1400"/>
              <a:buChar char="■"/>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91425" lIns="91425" spcFirstLastPara="1" rIns="91425" wrap="square" tIns="91425">
            <a:noAutofit/>
          </a:bodyPr>
          <a:lstStyle/>
          <a:p>
            <a:pPr indent="-88900" lvl="0" marL="0" marR="0" rtl="0" algn="r">
              <a:spcBef>
                <a:spcPts val="0"/>
              </a:spcBef>
              <a:spcAft>
                <a:spcPts val="0"/>
              </a:spcAft>
              <a:buSzPts val="1400"/>
              <a:buChar char="●"/>
            </a:pPr>
            <a:r>
              <a:t/>
            </a:r>
            <a:endParaRPr/>
          </a:p>
          <a:p>
            <a:pPr indent="-88900" lvl="1" marL="457200" marR="0" rtl="0" algn="l">
              <a:spcBef>
                <a:spcPts val="0"/>
              </a:spcBef>
              <a:spcAft>
                <a:spcPts val="0"/>
              </a:spcAft>
              <a:buSzPts val="1400"/>
              <a:buChar char="○"/>
            </a:pPr>
            <a:r>
              <a:t/>
            </a:r>
            <a:endParaRPr/>
          </a:p>
          <a:p>
            <a:pPr indent="-88900" lvl="2" marL="914400" marR="0" rtl="0" algn="l">
              <a:spcBef>
                <a:spcPts val="0"/>
              </a:spcBef>
              <a:spcAft>
                <a:spcPts val="0"/>
              </a:spcAft>
              <a:buSzPts val="1400"/>
              <a:buChar char="■"/>
            </a:pPr>
            <a:r>
              <a:t/>
            </a:r>
            <a:endParaRPr/>
          </a:p>
          <a:p>
            <a:pPr indent="-88900" lvl="3" marL="1371600" marR="0" rtl="0" algn="l">
              <a:spcBef>
                <a:spcPts val="0"/>
              </a:spcBef>
              <a:spcAft>
                <a:spcPts val="0"/>
              </a:spcAft>
              <a:buSzPts val="1400"/>
              <a:buChar char="●"/>
            </a:pPr>
            <a:r>
              <a:t/>
            </a:r>
            <a:endParaRPr/>
          </a:p>
          <a:p>
            <a:pPr indent="-88900" lvl="4" marL="1828800" marR="0" rtl="0" algn="l">
              <a:spcBef>
                <a:spcPts val="0"/>
              </a:spcBef>
              <a:spcAft>
                <a:spcPts val="0"/>
              </a:spcAft>
              <a:buSzPts val="1400"/>
              <a:buChar char="○"/>
            </a:pPr>
            <a:r>
              <a:t/>
            </a:r>
            <a:endParaRPr/>
          </a:p>
          <a:p>
            <a:pPr indent="-88900" lvl="5" marL="2286000" marR="0" rtl="0" algn="l">
              <a:spcBef>
                <a:spcPts val="0"/>
              </a:spcBef>
              <a:spcAft>
                <a:spcPts val="0"/>
              </a:spcAft>
              <a:buSzPts val="1400"/>
              <a:buChar char="■"/>
            </a:pPr>
            <a:r>
              <a:t/>
            </a:r>
            <a:endParaRPr/>
          </a:p>
          <a:p>
            <a:pPr indent="-88900" lvl="6" marL="2743200" marR="0" rtl="0" algn="l">
              <a:spcBef>
                <a:spcPts val="0"/>
              </a:spcBef>
              <a:spcAft>
                <a:spcPts val="0"/>
              </a:spcAft>
              <a:buSzPts val="1400"/>
              <a:buChar char="●"/>
            </a:pPr>
            <a:r>
              <a:t/>
            </a:r>
            <a:endParaRPr/>
          </a:p>
          <a:p>
            <a:pPr indent="-88900" lvl="7" marL="3200400" marR="0" rtl="0" algn="l">
              <a:spcBef>
                <a:spcPts val="0"/>
              </a:spcBef>
              <a:spcAft>
                <a:spcPts val="0"/>
              </a:spcAft>
              <a:buSzPts val="1400"/>
              <a:buChar char="○"/>
            </a:pPr>
            <a:r>
              <a:t/>
            </a:r>
            <a:endParaRPr/>
          </a:p>
          <a:p>
            <a:pPr indent="-88900" lvl="8" marL="3657600" marR="0" rtl="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1" name="Google Shape;9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a05c697db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8a05c697db_0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rgbClr val="263238"/>
                </a:solidFill>
                <a:latin typeface="Roboto"/>
                <a:ea typeface="Roboto"/>
                <a:cs typeface="Roboto"/>
                <a:sym typeface="Roboto"/>
              </a:rPr>
              <a:t>Ministry of Housing. Communities &amp; Local Government.</a:t>
            </a:r>
            <a:endParaRPr b="0" i="0" sz="1200" u="none" cap="none" strike="noStrike">
              <a:solidFill>
                <a:schemeClr val="dk1"/>
              </a:solidFill>
              <a:latin typeface="Calibri"/>
              <a:ea typeface="Calibri"/>
              <a:cs typeface="Calibri"/>
              <a:sym typeface="Calibri"/>
            </a:endParaRPr>
          </a:p>
        </p:txBody>
      </p:sp>
      <p:sp>
        <p:nvSpPr>
          <p:cNvPr id="165" name="Google Shape;165;g8a05c697db_0_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a05c697d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a05c697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8a05c697db_0_0: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457200" rtl="0" algn="l">
              <a:spcBef>
                <a:spcPts val="0"/>
              </a:spcBef>
              <a:spcAft>
                <a:spcPts val="0"/>
              </a:spcAft>
              <a:buClr>
                <a:srgbClr val="000000"/>
              </a:buClr>
              <a:buSzPts val="1400"/>
              <a:buFont typeface="Arial"/>
              <a:buNone/>
            </a:pPr>
            <a:r>
              <a:t/>
            </a:r>
            <a:endParaRPr/>
          </a:p>
          <a:p>
            <a:pPr indent="0" lvl="2" marL="914400" rtl="0" algn="l">
              <a:spcBef>
                <a:spcPts val="0"/>
              </a:spcBef>
              <a:spcAft>
                <a:spcPts val="0"/>
              </a:spcAft>
              <a:buClr>
                <a:srgbClr val="000000"/>
              </a:buClr>
              <a:buSzPts val="1400"/>
              <a:buFont typeface="Arial"/>
              <a:buNone/>
            </a:pPr>
            <a:r>
              <a:t/>
            </a:r>
            <a:endParaRPr/>
          </a:p>
          <a:p>
            <a:pPr indent="0" lvl="3" marL="1371600" rtl="0" algn="l">
              <a:spcBef>
                <a:spcPts val="0"/>
              </a:spcBef>
              <a:spcAft>
                <a:spcPts val="0"/>
              </a:spcAft>
              <a:buClr>
                <a:srgbClr val="000000"/>
              </a:buClr>
              <a:buSzPts val="1400"/>
              <a:buFont typeface="Arial"/>
              <a:buNone/>
            </a:pPr>
            <a:r>
              <a:t/>
            </a:r>
            <a:endParaRPr/>
          </a:p>
          <a:p>
            <a:pPr indent="0" lvl="4" marL="1828800" rtl="0" algn="l">
              <a:spcBef>
                <a:spcPts val="0"/>
              </a:spcBef>
              <a:spcAft>
                <a:spcPts val="0"/>
              </a:spcAft>
              <a:buClr>
                <a:srgbClr val="000000"/>
              </a:buClr>
              <a:buSzPts val="1400"/>
              <a:buFont typeface="Arial"/>
              <a:buNone/>
            </a:pPr>
            <a:r>
              <a:t/>
            </a:r>
            <a:endParaRPr/>
          </a:p>
          <a:p>
            <a:pPr indent="0" lvl="5" marL="2286000" rtl="0" algn="l">
              <a:spcBef>
                <a:spcPts val="0"/>
              </a:spcBef>
              <a:spcAft>
                <a:spcPts val="0"/>
              </a:spcAft>
              <a:buClr>
                <a:srgbClr val="000000"/>
              </a:buClr>
              <a:buSzPts val="1400"/>
              <a:buFont typeface="Arial"/>
              <a:buNone/>
            </a:pPr>
            <a:r>
              <a:t/>
            </a:r>
            <a:endParaRPr/>
          </a:p>
          <a:p>
            <a:pPr indent="0" lvl="6" marL="2743200" rtl="0" algn="l">
              <a:spcBef>
                <a:spcPts val="0"/>
              </a:spcBef>
              <a:spcAft>
                <a:spcPts val="0"/>
              </a:spcAft>
              <a:buClr>
                <a:srgbClr val="000000"/>
              </a:buClr>
              <a:buSzPts val="1400"/>
              <a:buFont typeface="Arial"/>
              <a:buNone/>
            </a:pPr>
            <a:r>
              <a:t/>
            </a:r>
            <a:endParaRPr/>
          </a:p>
          <a:p>
            <a:pPr indent="0" lvl="7" marL="3200400" rtl="0" algn="l">
              <a:spcBef>
                <a:spcPts val="0"/>
              </a:spcBef>
              <a:spcAft>
                <a:spcPts val="0"/>
              </a:spcAft>
              <a:buClr>
                <a:srgbClr val="000000"/>
              </a:buClr>
              <a:buSzPts val="1400"/>
              <a:buFont typeface="Arial"/>
              <a:buNone/>
            </a:pPr>
            <a:r>
              <a:t/>
            </a:r>
            <a:endParaRPr/>
          </a:p>
          <a:p>
            <a:pPr indent="0" lvl="8" marL="365760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8ac97b4437_1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ac97b443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8ac97b4437_1_6: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t/>
            </a:r>
            <a:endParaRPr/>
          </a:p>
          <a:p>
            <a:pPr indent="0" lvl="1" marL="457200" rtl="0" algn="l">
              <a:spcBef>
                <a:spcPts val="0"/>
              </a:spcBef>
              <a:spcAft>
                <a:spcPts val="0"/>
              </a:spcAft>
              <a:buNone/>
            </a:pPr>
            <a:r>
              <a:t/>
            </a:r>
            <a:endParaRPr/>
          </a:p>
          <a:p>
            <a:pPr indent="0" lvl="2" marL="914400" rtl="0" algn="l">
              <a:spcBef>
                <a:spcPts val="0"/>
              </a:spcBef>
              <a:spcAft>
                <a:spcPts val="0"/>
              </a:spcAft>
              <a:buNone/>
            </a:pPr>
            <a:r>
              <a:t/>
            </a:r>
            <a:endParaRPr/>
          </a:p>
          <a:p>
            <a:pPr indent="0" lvl="3" marL="1371600" rtl="0" algn="l">
              <a:spcBef>
                <a:spcPts val="0"/>
              </a:spcBef>
              <a:spcAft>
                <a:spcPts val="0"/>
              </a:spcAft>
              <a:buNone/>
            </a:pPr>
            <a:r>
              <a:t/>
            </a:r>
            <a:endParaRPr/>
          </a:p>
          <a:p>
            <a:pPr indent="0" lvl="4" marL="1828800" rtl="0" algn="l">
              <a:spcBef>
                <a:spcPts val="0"/>
              </a:spcBef>
              <a:spcAft>
                <a:spcPts val="0"/>
              </a:spcAft>
              <a:buNone/>
            </a:pPr>
            <a:r>
              <a:t/>
            </a:r>
            <a:endParaRPr/>
          </a:p>
          <a:p>
            <a:pPr indent="0" lvl="5" marL="2286000" rtl="0" algn="l">
              <a:spcBef>
                <a:spcPts val="0"/>
              </a:spcBef>
              <a:spcAft>
                <a:spcPts val="0"/>
              </a:spcAft>
              <a:buNone/>
            </a:pPr>
            <a:r>
              <a:t/>
            </a:r>
            <a:endParaRPr/>
          </a:p>
          <a:p>
            <a:pPr indent="0" lvl="6" marL="2743200" rtl="0" algn="l">
              <a:spcBef>
                <a:spcPts val="0"/>
              </a:spcBef>
              <a:spcAft>
                <a:spcPts val="0"/>
              </a:spcAft>
              <a:buNone/>
            </a:pPr>
            <a:r>
              <a:t/>
            </a:r>
            <a:endParaRPr/>
          </a:p>
          <a:p>
            <a:pPr indent="0" lvl="7" marL="3200400" rtl="0" algn="l">
              <a:spcBef>
                <a:spcPts val="0"/>
              </a:spcBef>
              <a:spcAft>
                <a:spcPts val="0"/>
              </a:spcAft>
              <a:buNone/>
            </a:pPr>
            <a:r>
              <a:t/>
            </a:r>
            <a:endParaRPr/>
          </a:p>
          <a:p>
            <a:pPr indent="0" lvl="8" marL="365760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ac97b4437_1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ac97b4437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8ac97b4437_1_27: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457200" rtl="0" algn="l">
              <a:spcBef>
                <a:spcPts val="0"/>
              </a:spcBef>
              <a:spcAft>
                <a:spcPts val="0"/>
              </a:spcAft>
              <a:buClr>
                <a:srgbClr val="000000"/>
              </a:buClr>
              <a:buSzPts val="1400"/>
              <a:buFont typeface="Arial"/>
              <a:buNone/>
            </a:pPr>
            <a:r>
              <a:t/>
            </a:r>
            <a:endParaRPr/>
          </a:p>
          <a:p>
            <a:pPr indent="0" lvl="2" marL="914400" rtl="0" algn="l">
              <a:spcBef>
                <a:spcPts val="0"/>
              </a:spcBef>
              <a:spcAft>
                <a:spcPts val="0"/>
              </a:spcAft>
              <a:buClr>
                <a:srgbClr val="000000"/>
              </a:buClr>
              <a:buSzPts val="1400"/>
              <a:buFont typeface="Arial"/>
              <a:buNone/>
            </a:pPr>
            <a:r>
              <a:t/>
            </a:r>
            <a:endParaRPr/>
          </a:p>
          <a:p>
            <a:pPr indent="0" lvl="3" marL="1371600" rtl="0" algn="l">
              <a:spcBef>
                <a:spcPts val="0"/>
              </a:spcBef>
              <a:spcAft>
                <a:spcPts val="0"/>
              </a:spcAft>
              <a:buClr>
                <a:srgbClr val="000000"/>
              </a:buClr>
              <a:buSzPts val="1400"/>
              <a:buFont typeface="Arial"/>
              <a:buNone/>
            </a:pPr>
            <a:r>
              <a:t/>
            </a:r>
            <a:endParaRPr/>
          </a:p>
          <a:p>
            <a:pPr indent="0" lvl="4" marL="1828800" rtl="0" algn="l">
              <a:spcBef>
                <a:spcPts val="0"/>
              </a:spcBef>
              <a:spcAft>
                <a:spcPts val="0"/>
              </a:spcAft>
              <a:buClr>
                <a:srgbClr val="000000"/>
              </a:buClr>
              <a:buSzPts val="1400"/>
              <a:buFont typeface="Arial"/>
              <a:buNone/>
            </a:pPr>
            <a:r>
              <a:t/>
            </a:r>
            <a:endParaRPr/>
          </a:p>
          <a:p>
            <a:pPr indent="0" lvl="5" marL="2286000" rtl="0" algn="l">
              <a:spcBef>
                <a:spcPts val="0"/>
              </a:spcBef>
              <a:spcAft>
                <a:spcPts val="0"/>
              </a:spcAft>
              <a:buClr>
                <a:srgbClr val="000000"/>
              </a:buClr>
              <a:buSzPts val="1400"/>
              <a:buFont typeface="Arial"/>
              <a:buNone/>
            </a:pPr>
            <a:r>
              <a:t/>
            </a:r>
            <a:endParaRPr/>
          </a:p>
          <a:p>
            <a:pPr indent="0" lvl="6" marL="2743200" rtl="0" algn="l">
              <a:spcBef>
                <a:spcPts val="0"/>
              </a:spcBef>
              <a:spcAft>
                <a:spcPts val="0"/>
              </a:spcAft>
              <a:buClr>
                <a:srgbClr val="000000"/>
              </a:buClr>
              <a:buSzPts val="1400"/>
              <a:buFont typeface="Arial"/>
              <a:buNone/>
            </a:pPr>
            <a:r>
              <a:t/>
            </a:r>
            <a:endParaRPr/>
          </a:p>
          <a:p>
            <a:pPr indent="0" lvl="7" marL="3200400" rtl="0" algn="l">
              <a:spcBef>
                <a:spcPts val="0"/>
              </a:spcBef>
              <a:spcAft>
                <a:spcPts val="0"/>
              </a:spcAft>
              <a:buClr>
                <a:srgbClr val="000000"/>
              </a:buClr>
              <a:buSzPts val="1400"/>
              <a:buFont typeface="Arial"/>
              <a:buNone/>
            </a:pPr>
            <a:r>
              <a:t/>
            </a:r>
            <a:endParaRPr/>
          </a:p>
          <a:p>
            <a:pPr indent="0" lvl="8" marL="365760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8ac97b4437_1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ac97b4437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8ac97b4437_1_37:notes"/>
          <p:cNvSpPr txBox="1"/>
          <p:nvPr>
            <p:ph idx="12" type="sldNum"/>
          </p:nvPr>
        </p:nvSpPr>
        <p:spPr>
          <a:xfrm>
            <a:off x="3884613" y="8685213"/>
            <a:ext cx="2971800" cy="45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a:p>
            <a:pPr indent="0" lvl="1" marL="457200" rtl="0" algn="l">
              <a:spcBef>
                <a:spcPts val="0"/>
              </a:spcBef>
              <a:spcAft>
                <a:spcPts val="0"/>
              </a:spcAft>
              <a:buClr>
                <a:srgbClr val="000000"/>
              </a:buClr>
              <a:buSzPts val="1400"/>
              <a:buFont typeface="Arial"/>
              <a:buNone/>
            </a:pPr>
            <a:r>
              <a:t/>
            </a:r>
            <a:endParaRPr/>
          </a:p>
          <a:p>
            <a:pPr indent="0" lvl="2" marL="914400" rtl="0" algn="l">
              <a:spcBef>
                <a:spcPts val="0"/>
              </a:spcBef>
              <a:spcAft>
                <a:spcPts val="0"/>
              </a:spcAft>
              <a:buClr>
                <a:srgbClr val="000000"/>
              </a:buClr>
              <a:buSzPts val="1400"/>
              <a:buFont typeface="Arial"/>
              <a:buNone/>
            </a:pPr>
            <a:r>
              <a:t/>
            </a:r>
            <a:endParaRPr/>
          </a:p>
          <a:p>
            <a:pPr indent="0" lvl="3" marL="1371600" rtl="0" algn="l">
              <a:spcBef>
                <a:spcPts val="0"/>
              </a:spcBef>
              <a:spcAft>
                <a:spcPts val="0"/>
              </a:spcAft>
              <a:buClr>
                <a:srgbClr val="000000"/>
              </a:buClr>
              <a:buSzPts val="1400"/>
              <a:buFont typeface="Arial"/>
              <a:buNone/>
            </a:pPr>
            <a:r>
              <a:t/>
            </a:r>
            <a:endParaRPr/>
          </a:p>
          <a:p>
            <a:pPr indent="0" lvl="4" marL="1828800" rtl="0" algn="l">
              <a:spcBef>
                <a:spcPts val="0"/>
              </a:spcBef>
              <a:spcAft>
                <a:spcPts val="0"/>
              </a:spcAft>
              <a:buClr>
                <a:srgbClr val="000000"/>
              </a:buClr>
              <a:buSzPts val="1400"/>
              <a:buFont typeface="Arial"/>
              <a:buNone/>
            </a:pPr>
            <a:r>
              <a:t/>
            </a:r>
            <a:endParaRPr/>
          </a:p>
          <a:p>
            <a:pPr indent="0" lvl="5" marL="2286000" rtl="0" algn="l">
              <a:spcBef>
                <a:spcPts val="0"/>
              </a:spcBef>
              <a:spcAft>
                <a:spcPts val="0"/>
              </a:spcAft>
              <a:buClr>
                <a:srgbClr val="000000"/>
              </a:buClr>
              <a:buSzPts val="1400"/>
              <a:buFont typeface="Arial"/>
              <a:buNone/>
            </a:pPr>
            <a:r>
              <a:t/>
            </a:r>
            <a:endParaRPr/>
          </a:p>
          <a:p>
            <a:pPr indent="0" lvl="6" marL="2743200" rtl="0" algn="l">
              <a:spcBef>
                <a:spcPts val="0"/>
              </a:spcBef>
              <a:spcAft>
                <a:spcPts val="0"/>
              </a:spcAft>
              <a:buClr>
                <a:srgbClr val="000000"/>
              </a:buClr>
              <a:buSzPts val="1400"/>
              <a:buFont typeface="Arial"/>
              <a:buNone/>
            </a:pPr>
            <a:r>
              <a:t/>
            </a:r>
            <a:endParaRPr/>
          </a:p>
          <a:p>
            <a:pPr indent="0" lvl="7" marL="3200400" rtl="0" algn="l">
              <a:spcBef>
                <a:spcPts val="0"/>
              </a:spcBef>
              <a:spcAft>
                <a:spcPts val="0"/>
              </a:spcAft>
              <a:buClr>
                <a:srgbClr val="000000"/>
              </a:buClr>
              <a:buSzPts val="1400"/>
              <a:buFont typeface="Arial"/>
              <a:buNone/>
            </a:pPr>
            <a:r>
              <a:t/>
            </a:r>
            <a:endParaRPr/>
          </a:p>
          <a:p>
            <a:pPr indent="0" lvl="8" marL="3657600" rtl="0" algn="l">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8b5fe97dc9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8b5fe97dc9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9" name="Google Shape;99;g8b5fe97dc9_2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8a05c697db_0_4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a05c697db_0_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8a05c697db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8a05c697db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7" name="Google Shape;117;g8a05c697db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a2be0eed1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8a2be0eed1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5" name="Google Shape;125;g8a2be0eed1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a2be0eed1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8a2be0eed1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3" name="Google Shape;133;g8a2be0eed1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a05c697db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8a05c697db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1" name="Google Shape;141;g8a05c697db_0_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8a05c697db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8a05c697db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9" name="Google Shape;149;g8a05c697db_0_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a05c697db_0_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8a05c697db_0_1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7" name="Google Shape;157;g8a05c697db_0_1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1400"/>
              <a:buFont typeface="Arial"/>
              <a:buNone/>
              <a:defRPr/>
            </a:lvl1pPr>
            <a:lvl2pPr indent="0" lvl="1" marL="457200" marR="0" rtl="0" algn="ctr">
              <a:spcBef>
                <a:spcPts val="560"/>
              </a:spcBef>
              <a:spcAft>
                <a:spcPts val="0"/>
              </a:spcAft>
              <a:buClr>
                <a:srgbClr val="888888"/>
              </a:buClr>
              <a:buSzPts val="1400"/>
              <a:buFont typeface="Arial"/>
              <a:buNone/>
              <a:defRPr/>
            </a:lvl2pPr>
            <a:lvl3pPr indent="0" lvl="2" marL="914400" marR="0" rtl="0" algn="ctr">
              <a:spcBef>
                <a:spcPts val="480"/>
              </a:spcBef>
              <a:spcAft>
                <a:spcPts val="0"/>
              </a:spcAft>
              <a:buClr>
                <a:srgbClr val="888888"/>
              </a:buClr>
              <a:buSzPts val="1400"/>
              <a:buFont typeface="Arial"/>
              <a:buNone/>
              <a:defRPr/>
            </a:lvl3pPr>
            <a:lvl4pPr indent="0" lvl="3" marL="1371600" marR="0" rtl="0" algn="ctr">
              <a:spcBef>
                <a:spcPts val="400"/>
              </a:spcBef>
              <a:spcAft>
                <a:spcPts val="0"/>
              </a:spcAft>
              <a:buClr>
                <a:srgbClr val="888888"/>
              </a:buClr>
              <a:buSzPts val="1400"/>
              <a:buFont typeface="Arial"/>
              <a:buNone/>
              <a:defRPr/>
            </a:lvl4pPr>
            <a:lvl5pPr indent="0" lvl="4" marL="1828800" marR="0" rtl="0" algn="ctr">
              <a:spcBef>
                <a:spcPts val="400"/>
              </a:spcBef>
              <a:spcAft>
                <a:spcPts val="0"/>
              </a:spcAft>
              <a:buClr>
                <a:srgbClr val="888888"/>
              </a:buClr>
              <a:buSzPts val="1400"/>
              <a:buFont typeface="Arial"/>
              <a:buNone/>
              <a:defRPr/>
            </a:lvl5pPr>
            <a:lvl6pPr indent="0" lvl="5" marL="2286000" marR="0" rtl="0" algn="ctr">
              <a:spcBef>
                <a:spcPts val="400"/>
              </a:spcBef>
              <a:spcAft>
                <a:spcPts val="0"/>
              </a:spcAft>
              <a:buClr>
                <a:srgbClr val="888888"/>
              </a:buClr>
              <a:buSzPts val="1400"/>
              <a:buFont typeface="Arial"/>
              <a:buNone/>
              <a:defRPr/>
            </a:lvl6pPr>
            <a:lvl7pPr indent="0" lvl="6" marL="2743200" marR="0" rtl="0" algn="ctr">
              <a:spcBef>
                <a:spcPts val="400"/>
              </a:spcBef>
              <a:spcAft>
                <a:spcPts val="0"/>
              </a:spcAft>
              <a:buClr>
                <a:srgbClr val="888888"/>
              </a:buClr>
              <a:buSzPts val="1400"/>
              <a:buFont typeface="Arial"/>
              <a:buNone/>
              <a:defRPr/>
            </a:lvl7pPr>
            <a:lvl8pPr indent="0" lvl="7" marL="3200400" marR="0" rtl="0" algn="ctr">
              <a:spcBef>
                <a:spcPts val="400"/>
              </a:spcBef>
              <a:spcAft>
                <a:spcPts val="0"/>
              </a:spcAft>
              <a:buClr>
                <a:srgbClr val="888888"/>
              </a:buClr>
              <a:buSzPts val="1400"/>
              <a:buFont typeface="Arial"/>
              <a:buNone/>
              <a:defRPr/>
            </a:lvl8pPr>
            <a:lvl9pPr indent="0" lvl="8" marL="3657600" marR="0" rtl="0" algn="ctr">
              <a:spcBef>
                <a:spcPts val="400"/>
              </a:spcBef>
              <a:spcAft>
                <a:spcPts val="0"/>
              </a:spcAft>
              <a:buClr>
                <a:srgbClr val="888888"/>
              </a:buClr>
              <a:buSzPts val="1400"/>
              <a:buFont typeface="Arial"/>
              <a:buNone/>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sp>
        <p:nvSpPr>
          <p:cNvPr id="85" name="Google Shape;85;p13"/>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6" name="Google Shape;86;p1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87" name="Google Shape;87;p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Clr>
                <a:srgbClr val="888888"/>
              </a:buClr>
              <a:buSzPts val="1400"/>
              <a:buFont typeface="Calibri"/>
              <a:buNone/>
              <a:defRPr/>
            </a:lvl1pPr>
            <a:lvl2pPr indent="-228600" lvl="1" marL="914400" rtl="0">
              <a:spcBef>
                <a:spcPts val="560"/>
              </a:spcBef>
              <a:spcAft>
                <a:spcPts val="0"/>
              </a:spcAft>
              <a:buClr>
                <a:srgbClr val="888888"/>
              </a:buClr>
              <a:buSzPts val="1400"/>
              <a:buFont typeface="Calibri"/>
              <a:buNone/>
              <a:defRPr/>
            </a:lvl2pPr>
            <a:lvl3pPr indent="-228600" lvl="2" marL="1371600" rtl="0">
              <a:spcBef>
                <a:spcPts val="480"/>
              </a:spcBef>
              <a:spcAft>
                <a:spcPts val="0"/>
              </a:spcAft>
              <a:buClr>
                <a:srgbClr val="888888"/>
              </a:buClr>
              <a:buSzPts val="1400"/>
              <a:buFont typeface="Calibri"/>
              <a:buNone/>
              <a:defRPr/>
            </a:lvl3pPr>
            <a:lvl4pPr indent="-228600" lvl="3" marL="1828800" rtl="0">
              <a:spcBef>
                <a:spcPts val="400"/>
              </a:spcBef>
              <a:spcAft>
                <a:spcPts val="0"/>
              </a:spcAft>
              <a:buClr>
                <a:srgbClr val="888888"/>
              </a:buClr>
              <a:buSzPts val="1400"/>
              <a:buFont typeface="Calibri"/>
              <a:buNone/>
              <a:defRPr/>
            </a:lvl4pPr>
            <a:lvl5pPr indent="-228600" lvl="4" marL="2286000" rtl="0">
              <a:spcBef>
                <a:spcPts val="400"/>
              </a:spcBef>
              <a:spcAft>
                <a:spcPts val="0"/>
              </a:spcAft>
              <a:buClr>
                <a:srgbClr val="888888"/>
              </a:buClr>
              <a:buSzPts val="1400"/>
              <a:buFont typeface="Calibri"/>
              <a:buNone/>
              <a:defRPr/>
            </a:lvl5pPr>
            <a:lvl6pPr indent="-228600" lvl="5" marL="2743200" rtl="0">
              <a:spcBef>
                <a:spcPts val="400"/>
              </a:spcBef>
              <a:spcAft>
                <a:spcPts val="0"/>
              </a:spcAft>
              <a:buClr>
                <a:srgbClr val="888888"/>
              </a:buClr>
              <a:buSzPts val="1400"/>
              <a:buFont typeface="Calibri"/>
              <a:buNone/>
              <a:defRPr/>
            </a:lvl6pPr>
            <a:lvl7pPr indent="-228600" lvl="6" marL="3200400" rtl="0">
              <a:spcBef>
                <a:spcPts val="400"/>
              </a:spcBef>
              <a:spcAft>
                <a:spcPts val="0"/>
              </a:spcAft>
              <a:buClr>
                <a:srgbClr val="888888"/>
              </a:buClr>
              <a:buSzPts val="1400"/>
              <a:buFont typeface="Calibri"/>
              <a:buNone/>
              <a:defRPr/>
            </a:lvl7pPr>
            <a:lvl8pPr indent="-228600" lvl="7" marL="3657600" rtl="0">
              <a:spcBef>
                <a:spcPts val="400"/>
              </a:spcBef>
              <a:spcAft>
                <a:spcPts val="0"/>
              </a:spcAft>
              <a:buClr>
                <a:srgbClr val="888888"/>
              </a:buClr>
              <a:buSzPts val="1400"/>
              <a:buFont typeface="Calibri"/>
              <a:buNone/>
              <a:defRPr/>
            </a:lvl8pPr>
            <a:lvl9pPr indent="-228600" lvl="8" marL="4114800" rtl="0">
              <a:spcBef>
                <a:spcPts val="400"/>
              </a:spcBef>
              <a:spcAft>
                <a:spcPts val="0"/>
              </a:spcAft>
              <a:buClr>
                <a:srgbClr val="888888"/>
              </a:buClr>
              <a:buSzPts val="1400"/>
              <a:buFont typeface="Calibri"/>
              <a:buNone/>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rtl="0">
              <a:spcBef>
                <a:spcPts val="640"/>
              </a:spcBef>
              <a:spcAft>
                <a:spcPts val="0"/>
              </a:spcAft>
              <a:buSzPts val="1400"/>
              <a:buFont typeface="Calibri"/>
              <a:buNone/>
              <a:defRPr/>
            </a:lvl1pPr>
            <a:lvl2pPr indent="-228600" lvl="1" marL="914400" rtl="0">
              <a:spcBef>
                <a:spcPts val="560"/>
              </a:spcBef>
              <a:spcAft>
                <a:spcPts val="0"/>
              </a:spcAft>
              <a:buSzPts val="1400"/>
              <a:buFont typeface="Calibri"/>
              <a:buNone/>
              <a:defRPr/>
            </a:lvl2pPr>
            <a:lvl3pPr indent="-228600" lvl="2" marL="1371600" rtl="0">
              <a:spcBef>
                <a:spcPts val="480"/>
              </a:spcBef>
              <a:spcAft>
                <a:spcPts val="0"/>
              </a:spcAft>
              <a:buSzPts val="1400"/>
              <a:buFont typeface="Calibri"/>
              <a:buNone/>
              <a:defRPr/>
            </a:lvl3pPr>
            <a:lvl4pPr indent="-228600" lvl="3" marL="1828800" rtl="0">
              <a:spcBef>
                <a:spcPts val="400"/>
              </a:spcBef>
              <a:spcAft>
                <a:spcPts val="0"/>
              </a:spcAft>
              <a:buSzPts val="1400"/>
              <a:buFont typeface="Calibri"/>
              <a:buNone/>
              <a:defRPr/>
            </a:lvl4pPr>
            <a:lvl5pPr indent="-228600" lvl="4" marL="2286000" rtl="0">
              <a:spcBef>
                <a:spcPts val="400"/>
              </a:spcBef>
              <a:spcAft>
                <a:spcPts val="0"/>
              </a:spcAft>
              <a:buSzPts val="1400"/>
              <a:buFont typeface="Calibri"/>
              <a:buNone/>
              <a:defRPr/>
            </a:lvl5pPr>
            <a:lvl6pPr indent="-228600" lvl="5" marL="2743200" rtl="0">
              <a:spcBef>
                <a:spcPts val="400"/>
              </a:spcBef>
              <a:spcAft>
                <a:spcPts val="0"/>
              </a:spcAft>
              <a:buSzPts val="1400"/>
              <a:buFont typeface="Calibri"/>
              <a:buNone/>
              <a:defRPr/>
            </a:lvl6pPr>
            <a:lvl7pPr indent="-228600" lvl="6" marL="3200400" rtl="0">
              <a:spcBef>
                <a:spcPts val="400"/>
              </a:spcBef>
              <a:spcAft>
                <a:spcPts val="0"/>
              </a:spcAft>
              <a:buSzPts val="1400"/>
              <a:buFont typeface="Calibri"/>
              <a:buNone/>
              <a:defRPr/>
            </a:lvl7pPr>
            <a:lvl8pPr indent="-228600" lvl="7" marL="3657600" rtl="0">
              <a:spcBef>
                <a:spcPts val="400"/>
              </a:spcBef>
              <a:spcAft>
                <a:spcPts val="0"/>
              </a:spcAft>
              <a:buSzPts val="1400"/>
              <a:buFont typeface="Calibri"/>
              <a:buNone/>
              <a:defRPr/>
            </a:lvl8pPr>
            <a:lvl9pPr indent="-228600" lvl="8" marL="4114800" rtl="0">
              <a:spcBef>
                <a:spcPts val="400"/>
              </a:spcBef>
              <a:spcAft>
                <a:spcPts val="0"/>
              </a:spcAft>
              <a:buSzPts val="1400"/>
              <a:buFont typeface="Calibri"/>
              <a:buNone/>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640"/>
              </a:spcBef>
              <a:spcAft>
                <a:spcPts val="0"/>
              </a:spcAft>
              <a:buClr>
                <a:schemeClr val="dk1"/>
              </a:buClr>
              <a:buSzPts val="1400"/>
              <a:buFont typeface="Arial"/>
              <a:buChar char="•"/>
              <a:defRPr/>
            </a:lvl1pPr>
            <a:lvl2pPr indent="-317500" lvl="1" marL="914400" marR="0" rtl="0" algn="l">
              <a:spcBef>
                <a:spcPts val="560"/>
              </a:spcBef>
              <a:spcAft>
                <a:spcPts val="0"/>
              </a:spcAft>
              <a:buClr>
                <a:schemeClr val="dk1"/>
              </a:buClr>
              <a:buSzPts val="1400"/>
              <a:buFont typeface="Arial"/>
              <a:buChar char="–"/>
              <a:defRPr/>
            </a:lvl2pPr>
            <a:lvl3pPr indent="-317500" lvl="2" marL="1371600" marR="0" rtl="0" algn="l">
              <a:spcBef>
                <a:spcPts val="480"/>
              </a:spcBef>
              <a:spcAft>
                <a:spcPts val="0"/>
              </a:spcAft>
              <a:buClr>
                <a:schemeClr val="dk1"/>
              </a:buClr>
              <a:buSzPts val="1400"/>
              <a:buFont typeface="Arial"/>
              <a:buChar char="•"/>
              <a:defRPr/>
            </a:lvl3pPr>
            <a:lvl4pPr indent="-317500" lvl="3" marL="1828800" marR="0" rtl="0" algn="l">
              <a:spcBef>
                <a:spcPts val="400"/>
              </a:spcBef>
              <a:spcAft>
                <a:spcPts val="0"/>
              </a:spcAft>
              <a:buClr>
                <a:schemeClr val="dk1"/>
              </a:buClr>
              <a:buSzPts val="1400"/>
              <a:buFont typeface="Arial"/>
              <a:buChar char="–"/>
              <a:defRPr/>
            </a:lvl4pPr>
            <a:lvl5pPr indent="-317500" lvl="4" marL="2286000" marR="0" rtl="0" algn="l">
              <a:spcBef>
                <a:spcPts val="400"/>
              </a:spcBef>
              <a:spcAft>
                <a:spcPts val="0"/>
              </a:spcAft>
              <a:buClr>
                <a:schemeClr val="dk1"/>
              </a:buClr>
              <a:buSzPts val="1400"/>
              <a:buFont typeface="Arial"/>
              <a:buChar char="»"/>
              <a:defRPr/>
            </a:lvl5pPr>
            <a:lvl6pPr indent="-317500" lvl="5" marL="2743200" marR="0" rtl="0" algn="l">
              <a:spcBef>
                <a:spcPts val="400"/>
              </a:spcBef>
              <a:spcAft>
                <a:spcPts val="0"/>
              </a:spcAft>
              <a:buClr>
                <a:schemeClr val="dk1"/>
              </a:buClr>
              <a:buSzPts val="1400"/>
              <a:buFont typeface="Arial"/>
              <a:buChar char="•"/>
              <a:defRPr/>
            </a:lvl6pPr>
            <a:lvl7pPr indent="-317500" lvl="6" marL="3200400" marR="0" rtl="0" algn="l">
              <a:spcBef>
                <a:spcPts val="400"/>
              </a:spcBef>
              <a:spcAft>
                <a:spcPts val="0"/>
              </a:spcAft>
              <a:buClr>
                <a:schemeClr val="dk1"/>
              </a:buClr>
              <a:buSzPts val="1400"/>
              <a:buFont typeface="Arial"/>
              <a:buChar char="•"/>
              <a:defRPr/>
            </a:lvl7pPr>
            <a:lvl8pPr indent="-317500" lvl="7" marL="3657600" marR="0" rtl="0" algn="l">
              <a:spcBef>
                <a:spcPts val="400"/>
              </a:spcBef>
              <a:spcAft>
                <a:spcPts val="0"/>
              </a:spcAft>
              <a:buClr>
                <a:schemeClr val="dk1"/>
              </a:buClr>
              <a:buSzPts val="1400"/>
              <a:buFont typeface="Arial"/>
              <a:buChar char="•"/>
              <a:defRPr/>
            </a:lvl8pPr>
            <a:lvl9pPr indent="-317500" lvl="8" marL="4114800" marR="0" rtl="0" algn="l">
              <a:spcBef>
                <a:spcPts val="400"/>
              </a:spcBef>
              <a:spcAft>
                <a:spcPts val="0"/>
              </a:spcAft>
              <a:buClr>
                <a:schemeClr val="dk1"/>
              </a:buClr>
              <a:buSzPts val="1400"/>
              <a:buFont typeface="Arial"/>
              <a:buChar char="•"/>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mailto:nighat.taimuri@kingston.gov.uk"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s://drive.google.com/file/d/1ZoUGQwPsktZKTCxmebxmn4jwlh6TUbrs/view" TargetMode="External"/><Relationship Id="rId5" Type="http://schemas.openxmlformats.org/officeDocument/2006/relationships/hyperlink" Target="https://www.bbc.co.uk/news/video_and_audio/headlines/52566876/coronavirus-lockdown-lives-behind-each-door" TargetMode="External"/><Relationship Id="rId6" Type="http://schemas.openxmlformats.org/officeDocument/2006/relationships/hyperlink" Target="https://drive.google.com/file/d/1xCVpMjF9LsyXz_MGNMXU2MJTVUR7U28h/view?usp=sharing" TargetMode="External"/><Relationship Id="rId7"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hyperlink" Target="https://www.facebook.com/MENAWomen2015/videos/771635779712803/" TargetMode="External"/><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surreycomet.co.uk/news/18143596.syrian-refugee-resettled-kingston-exhibits-stunning-artworks/" TargetMode="External"/><Relationship Id="rId4" Type="http://schemas.openxmlformats.org/officeDocument/2006/relationships/hyperlink" Target="https://www.bbc.co.uk/news/video_and_audio/headlines/52566876/coronavirus-lockdown-lives-behind-each-doo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kingston.gov.uk/info/200175/your_council_democracy_and_elections/1649/sign_up_to_our_new_borough_newslet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ctrTitle"/>
          </p:nvPr>
        </p:nvSpPr>
        <p:spPr>
          <a:xfrm>
            <a:off x="827584" y="476672"/>
            <a:ext cx="6624736" cy="125400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Calibri"/>
              <a:buNone/>
            </a:pPr>
            <a:r>
              <a:rPr lang="en-GB" sz="4400">
                <a:solidFill>
                  <a:srgbClr val="3F3F3F"/>
                </a:solidFill>
                <a:latin typeface="Calibri"/>
                <a:ea typeface="Calibri"/>
                <a:cs typeface="Calibri"/>
                <a:sym typeface="Calibri"/>
              </a:rPr>
              <a:t>Social Isolation</a:t>
            </a:r>
            <a:endParaRPr b="0" i="0" sz="4400" u="none" cap="none" strike="noStrike">
              <a:solidFill>
                <a:srgbClr val="3F3F3F"/>
              </a:solidFill>
              <a:latin typeface="Calibri"/>
              <a:ea typeface="Calibri"/>
              <a:cs typeface="Calibri"/>
              <a:sym typeface="Calibri"/>
            </a:endParaRPr>
          </a:p>
        </p:txBody>
      </p:sp>
      <p:sp>
        <p:nvSpPr>
          <p:cNvPr id="94" name="Google Shape;94;p14"/>
          <p:cNvSpPr txBox="1"/>
          <p:nvPr>
            <p:ph idx="1" type="subTitle"/>
          </p:nvPr>
        </p:nvSpPr>
        <p:spPr>
          <a:xfrm>
            <a:off x="827575" y="2204878"/>
            <a:ext cx="7560900" cy="43692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sz="1800">
              <a:solidFill>
                <a:srgbClr val="595959"/>
              </a:solidFill>
            </a:endParaRPr>
          </a:p>
          <a:p>
            <a:pPr indent="-342900" lvl="0" marL="457200" rtl="0" algn="l">
              <a:lnSpc>
                <a:spcPct val="115000"/>
              </a:lnSpc>
              <a:spcBef>
                <a:spcPts val="1600"/>
              </a:spcBef>
              <a:spcAft>
                <a:spcPts val="0"/>
              </a:spcAft>
              <a:buClr>
                <a:srgbClr val="595959"/>
              </a:buClr>
              <a:buSzPts val="1800"/>
              <a:buChar char="●"/>
            </a:pPr>
            <a:r>
              <a:rPr lang="en-GB" sz="1800">
                <a:solidFill>
                  <a:srgbClr val="595959"/>
                </a:solidFill>
              </a:rPr>
              <a:t>Healthy at Home</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Kingston Adult Education</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Kingston Music Service</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Early Intervention and Prevention</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Community Development Team</a:t>
            </a:r>
            <a:endParaRPr sz="1800">
              <a:solidFill>
                <a:srgbClr val="595959"/>
              </a:solidFill>
            </a:endParaRPr>
          </a:p>
          <a:p>
            <a:pPr indent="0" lvl="0" marL="0" rtl="0" algn="ctr">
              <a:spcBef>
                <a:spcPts val="1600"/>
              </a:spcBef>
              <a:spcAft>
                <a:spcPts val="0"/>
              </a:spcAft>
              <a:buClr>
                <a:schemeClr val="dk1"/>
              </a:buClr>
              <a:buSzPts val="1100"/>
              <a:buFont typeface="Arial"/>
              <a:buNone/>
            </a:pPr>
            <a:r>
              <a:t/>
            </a:r>
            <a:endParaRPr sz="2800">
              <a:solidFill>
                <a:srgbClr val="595959"/>
              </a:solidFill>
            </a:endParaRPr>
          </a:p>
        </p:txBody>
      </p:sp>
      <p:pic>
        <p:nvPicPr>
          <p:cNvPr id="95" name="Google Shape;95;p14"/>
          <p:cNvPicPr preferRelativeResize="0"/>
          <p:nvPr/>
        </p:nvPicPr>
        <p:blipFill>
          <a:blip r:embed="rId3">
            <a:alphaModFix/>
          </a:blip>
          <a:stretch>
            <a:fillRect/>
          </a:stretch>
        </p:blipFill>
        <p:spPr>
          <a:xfrm>
            <a:off x="7761688" y="413375"/>
            <a:ext cx="977688" cy="113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3"/>
          <p:cNvSpPr txBox="1"/>
          <p:nvPr>
            <p:ph type="ctrTitle"/>
          </p:nvPr>
        </p:nvSpPr>
        <p:spPr>
          <a:xfrm>
            <a:off x="827584" y="476672"/>
            <a:ext cx="6624600" cy="125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Calibri"/>
              <a:buNone/>
            </a:pPr>
            <a:r>
              <a:rPr lang="en-GB" sz="4400">
                <a:solidFill>
                  <a:srgbClr val="3F3F3F"/>
                </a:solidFill>
                <a:latin typeface="Calibri"/>
                <a:ea typeface="Calibri"/>
                <a:cs typeface="Calibri"/>
                <a:sym typeface="Calibri"/>
              </a:rPr>
              <a:t>Social Isolation</a:t>
            </a:r>
            <a:endParaRPr b="0" i="0" sz="4400" u="none" cap="none" strike="noStrike">
              <a:solidFill>
                <a:srgbClr val="3F3F3F"/>
              </a:solidFill>
              <a:latin typeface="Calibri"/>
              <a:ea typeface="Calibri"/>
              <a:cs typeface="Calibri"/>
              <a:sym typeface="Calibri"/>
            </a:endParaRPr>
          </a:p>
        </p:txBody>
      </p:sp>
      <p:sp>
        <p:nvSpPr>
          <p:cNvPr id="168" name="Google Shape;168;p23"/>
          <p:cNvSpPr txBox="1"/>
          <p:nvPr>
            <p:ph idx="1" type="subTitle"/>
          </p:nvPr>
        </p:nvSpPr>
        <p:spPr>
          <a:xfrm>
            <a:off x="482475" y="1712100"/>
            <a:ext cx="8603400" cy="410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88888"/>
              </a:buClr>
              <a:buFont typeface="Arial"/>
              <a:buNone/>
            </a:pPr>
            <a:r>
              <a:rPr b="1" lang="en-GB" sz="3200">
                <a:solidFill>
                  <a:srgbClr val="666666"/>
                </a:solidFill>
                <a:latin typeface="Calibri"/>
                <a:ea typeface="Calibri"/>
                <a:cs typeface="Calibri"/>
                <a:sym typeface="Calibri"/>
              </a:rPr>
              <a:t>Community Development Team</a:t>
            </a:r>
            <a:endParaRPr b="1" sz="3200">
              <a:solidFill>
                <a:srgbClr val="666666"/>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b="1" sz="1500">
              <a:solidFill>
                <a:schemeClr val="dk1"/>
              </a:solidFill>
            </a:endParaRPr>
          </a:p>
          <a:p>
            <a:pPr indent="-349250" lvl="0" marL="457200" rtl="0" algn="l">
              <a:lnSpc>
                <a:spcPct val="115000"/>
              </a:lnSpc>
              <a:spcBef>
                <a:spcPts val="0"/>
              </a:spcBef>
              <a:spcAft>
                <a:spcPts val="0"/>
              </a:spcAft>
              <a:buClr>
                <a:srgbClr val="666666"/>
              </a:buClr>
              <a:buSzPts val="1900"/>
              <a:buFont typeface="Calibri"/>
              <a:buChar char="●"/>
            </a:pPr>
            <a:r>
              <a:rPr b="1" lang="en-GB" sz="1900">
                <a:solidFill>
                  <a:srgbClr val="666666"/>
                </a:solidFill>
                <a:latin typeface="Calibri"/>
                <a:ea typeface="Calibri"/>
                <a:cs typeface="Calibri"/>
                <a:sym typeface="Calibri"/>
              </a:rPr>
              <a:t>The Community </a:t>
            </a:r>
            <a:r>
              <a:rPr b="1" lang="en-GB" sz="1900">
                <a:solidFill>
                  <a:srgbClr val="666666"/>
                </a:solidFill>
                <a:latin typeface="Calibri"/>
                <a:ea typeface="Calibri"/>
                <a:cs typeface="Calibri"/>
                <a:sym typeface="Calibri"/>
              </a:rPr>
              <a:t>Development Team’s </a:t>
            </a:r>
            <a:r>
              <a:rPr b="1" lang="en-GB" sz="1900">
                <a:solidFill>
                  <a:srgbClr val="666666"/>
                </a:solidFill>
                <a:latin typeface="Calibri"/>
                <a:ea typeface="Calibri"/>
                <a:cs typeface="Calibri"/>
                <a:sym typeface="Calibri"/>
              </a:rPr>
              <a:t> approach has been to tackle social isolation by providing integration opportunities for vulnerable and socially excluded members of our community in Kingston. </a:t>
            </a:r>
            <a:endParaRPr b="1" sz="1900">
              <a:solidFill>
                <a:srgbClr val="666666"/>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900">
              <a:solidFill>
                <a:srgbClr val="666666"/>
              </a:solidFill>
              <a:latin typeface="Calibri"/>
              <a:ea typeface="Calibri"/>
              <a:cs typeface="Calibri"/>
              <a:sym typeface="Calibri"/>
            </a:endParaRPr>
          </a:p>
          <a:p>
            <a:pPr indent="-349250" lvl="0" marL="457200" rtl="0" algn="l">
              <a:lnSpc>
                <a:spcPct val="115000"/>
              </a:lnSpc>
              <a:spcBef>
                <a:spcPts val="0"/>
              </a:spcBef>
              <a:spcAft>
                <a:spcPts val="0"/>
              </a:spcAft>
              <a:buClr>
                <a:srgbClr val="666666"/>
              </a:buClr>
              <a:buSzPts val="1900"/>
              <a:buFont typeface="Calibri"/>
              <a:buChar char="●"/>
            </a:pPr>
            <a:r>
              <a:rPr b="1" lang="en-GB" sz="1900">
                <a:solidFill>
                  <a:srgbClr val="666666"/>
                </a:solidFill>
                <a:latin typeface="Calibri"/>
                <a:ea typeface="Calibri"/>
                <a:cs typeface="Calibri"/>
                <a:sym typeface="Calibri"/>
              </a:rPr>
              <a:t>We have currently 10 funded projects (currently reaching over 500 people) </a:t>
            </a:r>
            <a:endParaRPr b="1" sz="1900">
              <a:solidFill>
                <a:srgbClr val="666666"/>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900">
              <a:solidFill>
                <a:srgbClr val="666666"/>
              </a:solidFill>
              <a:latin typeface="Calibri"/>
              <a:ea typeface="Calibri"/>
              <a:cs typeface="Calibri"/>
              <a:sym typeface="Calibri"/>
            </a:endParaRPr>
          </a:p>
          <a:p>
            <a:pPr indent="-349250" lvl="0" marL="457200" rtl="0" algn="l">
              <a:lnSpc>
                <a:spcPct val="115000"/>
              </a:lnSpc>
              <a:spcBef>
                <a:spcPts val="0"/>
              </a:spcBef>
              <a:spcAft>
                <a:spcPts val="0"/>
              </a:spcAft>
              <a:buClr>
                <a:srgbClr val="666666"/>
              </a:buClr>
              <a:buSzPts val="1900"/>
              <a:buFont typeface="Calibri"/>
              <a:buChar char="●"/>
            </a:pPr>
            <a:r>
              <a:rPr b="1" lang="en-GB" sz="1900">
                <a:solidFill>
                  <a:srgbClr val="666666"/>
                </a:solidFill>
                <a:latin typeface="Calibri"/>
                <a:ea typeface="Calibri"/>
                <a:cs typeface="Calibri"/>
                <a:sym typeface="Calibri"/>
              </a:rPr>
              <a:t>For more information please contact </a:t>
            </a:r>
            <a:r>
              <a:rPr b="1" lang="en-GB" sz="1900" u="sng">
                <a:solidFill>
                  <a:srgbClr val="666666"/>
                </a:solidFill>
                <a:latin typeface="Calibri"/>
                <a:ea typeface="Calibri"/>
                <a:cs typeface="Calibri"/>
                <a:sym typeface="Calibri"/>
                <a:hlinkClick r:id="rId3"/>
              </a:rPr>
              <a:t>nighat.taimuri@kingston.gov.uk</a:t>
            </a:r>
            <a:endParaRPr b="1" sz="1900">
              <a:solidFill>
                <a:srgbClr val="666666"/>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sz="1900">
              <a:solidFill>
                <a:srgbClr val="999999"/>
              </a:solidFill>
              <a:latin typeface="Calibri"/>
              <a:ea typeface="Calibri"/>
              <a:cs typeface="Calibri"/>
              <a:sym typeface="Calibri"/>
            </a:endParaRPr>
          </a:p>
        </p:txBody>
      </p:sp>
      <p:pic>
        <p:nvPicPr>
          <p:cNvPr id="169" name="Google Shape;169;p23"/>
          <p:cNvPicPr preferRelativeResize="0"/>
          <p:nvPr/>
        </p:nvPicPr>
        <p:blipFill>
          <a:blip r:embed="rId4">
            <a:alphaModFix/>
          </a:blip>
          <a:stretch>
            <a:fillRect/>
          </a:stretch>
        </p:blipFill>
        <p:spPr>
          <a:xfrm>
            <a:off x="7761688" y="413375"/>
            <a:ext cx="977688" cy="113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4"/>
          <p:cNvSpPr txBox="1"/>
          <p:nvPr>
            <p:ph idx="1" type="body"/>
          </p:nvPr>
        </p:nvSpPr>
        <p:spPr>
          <a:xfrm>
            <a:off x="3544625" y="3978925"/>
            <a:ext cx="5167500" cy="2498700"/>
          </a:xfrm>
          <a:prstGeom prst="rect">
            <a:avLst/>
          </a:prstGeom>
          <a:solidFill>
            <a:srgbClr val="FFFF00"/>
          </a:solidFill>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a:solidFill>
                  <a:schemeClr val="dk1"/>
                </a:solidFill>
              </a:rPr>
              <a:t>Connect North Korea</a:t>
            </a:r>
            <a:endParaRPr b="1">
              <a:solidFill>
                <a:schemeClr val="dk1"/>
              </a:solidFill>
            </a:endParaRPr>
          </a:p>
          <a:p>
            <a:pPr indent="0" lvl="0" marL="0" rtl="0" algn="l">
              <a:lnSpc>
                <a:spcPct val="115000"/>
              </a:lnSpc>
              <a:spcBef>
                <a:spcPts val="0"/>
              </a:spcBef>
              <a:spcAft>
                <a:spcPts val="0"/>
              </a:spcAft>
              <a:buNone/>
            </a:pPr>
            <a:r>
              <a:rPr b="1" lang="en-GB">
                <a:solidFill>
                  <a:schemeClr val="dk1"/>
                </a:solidFill>
              </a:rPr>
              <a:t>Integration Activities for vulnerable North Koreans</a:t>
            </a:r>
            <a:endParaRPr b="1">
              <a:solidFill>
                <a:schemeClr val="dk1"/>
              </a:solidFill>
            </a:endParaRPr>
          </a:p>
          <a:p>
            <a:pPr indent="0" lvl="0" marL="0" rtl="0" algn="l">
              <a:lnSpc>
                <a:spcPct val="115000"/>
              </a:lnSpc>
              <a:spcBef>
                <a:spcPts val="0"/>
              </a:spcBef>
              <a:spcAft>
                <a:spcPts val="0"/>
              </a:spcAft>
              <a:buNone/>
            </a:pPr>
            <a:r>
              <a:rPr b="1" lang="en-GB">
                <a:solidFill>
                  <a:schemeClr val="dk1"/>
                </a:solidFill>
              </a:rPr>
              <a:t>Benefits (completed recently)</a:t>
            </a:r>
            <a:endParaRPr b="1">
              <a:solidFill>
                <a:schemeClr val="dk1"/>
              </a:solidFill>
            </a:endParaRPr>
          </a:p>
          <a:p>
            <a:pPr indent="-317500" lvl="0" marL="457200" rtl="0" algn="l">
              <a:spcBef>
                <a:spcPts val="0"/>
              </a:spcBef>
              <a:spcAft>
                <a:spcPts val="0"/>
              </a:spcAft>
              <a:buSzPts val="1400"/>
              <a:buChar char="●"/>
            </a:pPr>
            <a:r>
              <a:rPr lang="en-GB">
                <a:solidFill>
                  <a:schemeClr val="dk1"/>
                </a:solidFill>
              </a:rPr>
              <a:t>25 benefit from ESOL classes</a:t>
            </a:r>
            <a:endParaRPr>
              <a:solidFill>
                <a:schemeClr val="dk1"/>
              </a:solidFill>
            </a:endParaRPr>
          </a:p>
          <a:p>
            <a:pPr indent="-317500" lvl="0" marL="457200" rtl="0" algn="l">
              <a:spcBef>
                <a:spcPts val="0"/>
              </a:spcBef>
              <a:spcAft>
                <a:spcPts val="0"/>
              </a:spcAft>
              <a:buSzPts val="1400"/>
              <a:buChar char="●"/>
            </a:pPr>
            <a:r>
              <a:rPr lang="en-GB">
                <a:solidFill>
                  <a:schemeClr val="dk1"/>
                </a:solidFill>
              </a:rPr>
              <a:t>12 benefit from conversational classes</a:t>
            </a:r>
            <a:endParaRPr>
              <a:solidFill>
                <a:schemeClr val="dk1"/>
              </a:solidFill>
            </a:endParaRPr>
          </a:p>
          <a:p>
            <a:pPr indent="-317500" lvl="0" marL="457200" rtl="0" algn="l">
              <a:spcBef>
                <a:spcPts val="0"/>
              </a:spcBef>
              <a:spcAft>
                <a:spcPts val="0"/>
              </a:spcAft>
              <a:buSzPts val="1400"/>
              <a:buChar char="●"/>
            </a:pPr>
            <a:r>
              <a:rPr lang="en-GB">
                <a:solidFill>
                  <a:schemeClr val="dk1"/>
                </a:solidFill>
              </a:rPr>
              <a:t>32 advocacy sessions</a:t>
            </a:r>
            <a:endParaRPr>
              <a:solidFill>
                <a:schemeClr val="dk1"/>
              </a:solidFill>
            </a:endParaRPr>
          </a:p>
          <a:p>
            <a:pPr indent="-317500" lvl="0" marL="457200" rtl="0" algn="l">
              <a:spcBef>
                <a:spcPts val="0"/>
              </a:spcBef>
              <a:spcAft>
                <a:spcPts val="0"/>
              </a:spcAft>
              <a:buSzPts val="1400"/>
              <a:buChar char="●"/>
            </a:pPr>
            <a:r>
              <a:rPr lang="en-GB">
                <a:solidFill>
                  <a:schemeClr val="dk1"/>
                </a:solidFill>
              </a:rPr>
              <a:t>4 Dangers of Gambling awareness sessions reaching 60 people</a:t>
            </a:r>
            <a:endParaRPr>
              <a:solidFill>
                <a:schemeClr val="dk1"/>
              </a:solidFill>
            </a:endParaRPr>
          </a:p>
          <a:p>
            <a:pPr indent="-317500" lvl="0" marL="457200" rtl="0" algn="l">
              <a:spcBef>
                <a:spcPts val="0"/>
              </a:spcBef>
              <a:spcAft>
                <a:spcPts val="0"/>
              </a:spcAft>
              <a:buSzPts val="1400"/>
              <a:buChar char="●"/>
            </a:pPr>
            <a:r>
              <a:rPr lang="en-GB">
                <a:solidFill>
                  <a:schemeClr val="dk1"/>
                </a:solidFill>
              </a:rPr>
              <a:t>3 people receiving intensive counselling sessions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b="1">
              <a:solidFill>
                <a:schemeClr val="dk1"/>
              </a:solidFill>
            </a:endParaRPr>
          </a:p>
        </p:txBody>
      </p:sp>
      <p:pic>
        <p:nvPicPr>
          <p:cNvPr id="176" name="Google Shape;176;p24"/>
          <p:cNvPicPr preferRelativeResize="0"/>
          <p:nvPr/>
        </p:nvPicPr>
        <p:blipFill rotWithShape="1">
          <a:blip r:embed="rId3">
            <a:alphaModFix/>
          </a:blip>
          <a:srcRect b="46047" l="883" r="3073" t="2214"/>
          <a:stretch/>
        </p:blipFill>
        <p:spPr>
          <a:xfrm>
            <a:off x="590200" y="1117275"/>
            <a:ext cx="2404200" cy="2105700"/>
          </a:xfrm>
          <a:prstGeom prst="ellipse">
            <a:avLst/>
          </a:prstGeom>
          <a:noFill/>
          <a:ln>
            <a:noFill/>
          </a:ln>
        </p:spPr>
      </p:pic>
      <p:sp>
        <p:nvSpPr>
          <p:cNvPr id="177" name="Google Shape;177;p24"/>
          <p:cNvSpPr txBox="1"/>
          <p:nvPr/>
        </p:nvSpPr>
        <p:spPr>
          <a:xfrm>
            <a:off x="4726575" y="831675"/>
            <a:ext cx="2244000" cy="5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
        <p:nvSpPr>
          <p:cNvPr id="178" name="Google Shape;178;p24"/>
          <p:cNvSpPr txBox="1"/>
          <p:nvPr/>
        </p:nvSpPr>
        <p:spPr>
          <a:xfrm>
            <a:off x="1276950" y="268250"/>
            <a:ext cx="68856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t>Community Development Team Social Inclusion (Integration) Projects</a:t>
            </a:r>
            <a:endParaRPr b="1"/>
          </a:p>
        </p:txBody>
      </p:sp>
      <p:sp>
        <p:nvSpPr>
          <p:cNvPr id="179" name="Google Shape;179;p24"/>
          <p:cNvSpPr txBox="1"/>
          <p:nvPr/>
        </p:nvSpPr>
        <p:spPr>
          <a:xfrm>
            <a:off x="3475900" y="831675"/>
            <a:ext cx="5346300" cy="3066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Recovery Initiative Social Enterprise RISE</a:t>
            </a:r>
            <a:endParaRPr b="1">
              <a:solidFill>
                <a:schemeClr val="dk1"/>
              </a:solidFill>
            </a:endParaRPr>
          </a:p>
          <a:p>
            <a:pPr indent="-317500" lvl="0" marL="457200" rtl="0" algn="l">
              <a:spcBef>
                <a:spcPts val="0"/>
              </a:spcBef>
              <a:spcAft>
                <a:spcPts val="0"/>
              </a:spcAft>
              <a:buSzPts val="1400"/>
              <a:buChar char="●"/>
            </a:pPr>
            <a:r>
              <a:rPr lang="en-GB"/>
              <a:t>Kingston RISE is a group for individuals in recovery from alcohol /drug addiction, the homeless, those with long term conditions and people with mental health needs.  </a:t>
            </a:r>
            <a:endParaRPr/>
          </a:p>
          <a:p>
            <a:pPr indent="-317500" lvl="0" marL="457200" rtl="0" algn="l">
              <a:spcBef>
                <a:spcPts val="0"/>
              </a:spcBef>
              <a:spcAft>
                <a:spcPts val="0"/>
              </a:spcAft>
              <a:buSzPts val="1400"/>
              <a:buChar char="●"/>
            </a:pPr>
            <a:r>
              <a:rPr lang="en-GB"/>
              <a:t>RISE is supported through funding from RBK, Southwest London St Georges and the CCG to provide weekly sessions for vulnerable (mostly isolated  men) to group together and meet. </a:t>
            </a:r>
            <a:endParaRPr/>
          </a:p>
          <a:p>
            <a:pPr indent="-317500" lvl="0" marL="457200" rtl="0" algn="l">
              <a:spcBef>
                <a:spcPts val="0"/>
              </a:spcBef>
              <a:spcAft>
                <a:spcPts val="0"/>
              </a:spcAft>
              <a:buSzPts val="1400"/>
              <a:buChar char="●"/>
            </a:pPr>
            <a:r>
              <a:rPr b="1" lang="en-GB"/>
              <a:t>Online sessions being organised</a:t>
            </a:r>
            <a:endParaRPr b="1"/>
          </a:p>
          <a:p>
            <a:pPr indent="-317500" lvl="0" marL="457200" rtl="0" algn="l">
              <a:spcBef>
                <a:spcPts val="0"/>
              </a:spcBef>
              <a:spcAft>
                <a:spcPts val="0"/>
              </a:spcAft>
              <a:buSzPts val="1400"/>
              <a:buChar char="●"/>
            </a:pPr>
            <a:r>
              <a:rPr b="1" lang="en-GB"/>
              <a:t>Benefitting 60 people</a:t>
            </a:r>
            <a:endParaRPr b="1"/>
          </a:p>
          <a:p>
            <a:pPr indent="0" lvl="0" marL="0" rtl="0" algn="l">
              <a:spcBef>
                <a:spcPts val="0"/>
              </a:spcBef>
              <a:spcAft>
                <a:spcPts val="0"/>
              </a:spcAft>
              <a:buNone/>
            </a:pPr>
            <a:r>
              <a:rPr lang="en-GB"/>
              <a:t>Videos:</a:t>
            </a:r>
            <a:endParaRPr/>
          </a:p>
          <a:p>
            <a:pPr indent="-304800" lvl="0" marL="457200" rtl="0" algn="l">
              <a:spcBef>
                <a:spcPts val="0"/>
              </a:spcBef>
              <a:spcAft>
                <a:spcPts val="0"/>
              </a:spcAft>
              <a:buClr>
                <a:srgbClr val="0000FF"/>
              </a:buClr>
              <a:buSzPts val="1200"/>
              <a:buAutoNum type="arabicPeriod"/>
            </a:pPr>
            <a:r>
              <a:rPr b="1" lang="en-GB" sz="1200" u="sng">
                <a:solidFill>
                  <a:srgbClr val="0000FF"/>
                </a:solidFill>
                <a:hlinkClick r:id="rId4"/>
              </a:rPr>
              <a:t>Giles - Thinking works video (Warmer Homes)</a:t>
            </a:r>
            <a:endParaRPr b="1" sz="1200">
              <a:solidFill>
                <a:srgbClr val="0000FF"/>
              </a:solidFill>
            </a:endParaRPr>
          </a:p>
          <a:p>
            <a:pPr indent="-304800" lvl="0" marL="457200" rtl="0" algn="l">
              <a:spcBef>
                <a:spcPts val="0"/>
              </a:spcBef>
              <a:spcAft>
                <a:spcPts val="0"/>
              </a:spcAft>
              <a:buClr>
                <a:srgbClr val="0000FF"/>
              </a:buClr>
              <a:buSzPts val="1200"/>
              <a:buAutoNum type="arabicPeriod"/>
            </a:pPr>
            <a:r>
              <a:rPr b="1" lang="en-GB" sz="1200" u="sng">
                <a:solidFill>
                  <a:srgbClr val="0000FF"/>
                </a:solidFill>
                <a:hlinkClick r:id="rId5"/>
              </a:rPr>
              <a:t>Julie - Kick it video (Smoking cessation)</a:t>
            </a:r>
            <a:endParaRPr b="1" sz="1200">
              <a:solidFill>
                <a:srgbClr val="0000FF"/>
              </a:solidFill>
            </a:endParaRPr>
          </a:p>
          <a:p>
            <a:pPr indent="-304800" lvl="0" marL="457200" rtl="0" algn="l">
              <a:spcBef>
                <a:spcPts val="0"/>
              </a:spcBef>
              <a:spcAft>
                <a:spcPts val="0"/>
              </a:spcAft>
              <a:buClr>
                <a:srgbClr val="0000FF"/>
              </a:buClr>
              <a:buSzPts val="1200"/>
              <a:buAutoNum type="arabicPeriod"/>
            </a:pPr>
            <a:r>
              <a:rPr b="1" lang="en-GB" sz="1200" u="sng">
                <a:solidFill>
                  <a:srgbClr val="0000FF"/>
                </a:solidFill>
                <a:hlinkClick r:id="rId6"/>
              </a:rPr>
              <a:t>Thinking Works visits RISE Member video here</a:t>
            </a:r>
            <a:endParaRPr b="1" sz="1200">
              <a:solidFill>
                <a:srgbClr val="0000FF"/>
              </a:solidFill>
            </a:endParaRPr>
          </a:p>
          <a:p>
            <a:pPr indent="0" lvl="0" marL="0" rtl="0" algn="l">
              <a:spcBef>
                <a:spcPts val="800"/>
              </a:spcBef>
              <a:spcAft>
                <a:spcPts val="0"/>
              </a:spcAft>
              <a:buClr>
                <a:schemeClr val="dk1"/>
              </a:buClr>
              <a:buSzPts val="1100"/>
              <a:buFont typeface="Arial"/>
              <a:buNone/>
            </a:pPr>
            <a:r>
              <a:t/>
            </a:r>
            <a:endParaRPr b="1">
              <a:solidFill>
                <a:schemeClr val="dk1"/>
              </a:solidFill>
            </a:endParaRPr>
          </a:p>
        </p:txBody>
      </p:sp>
      <p:pic>
        <p:nvPicPr>
          <p:cNvPr id="180" name="Google Shape;180;p24"/>
          <p:cNvPicPr preferRelativeResize="0"/>
          <p:nvPr/>
        </p:nvPicPr>
        <p:blipFill rotWithShape="1">
          <a:blip r:embed="rId7">
            <a:alphaModFix/>
          </a:blip>
          <a:srcRect b="37736" l="0" r="0" t="-8603"/>
          <a:stretch/>
        </p:blipFill>
        <p:spPr>
          <a:xfrm>
            <a:off x="259925" y="3714700"/>
            <a:ext cx="2894600" cy="2498650"/>
          </a:xfrm>
          <a:prstGeom prst="rect">
            <a:avLst/>
          </a:prstGeom>
          <a:noFill/>
          <a:ln>
            <a:noFill/>
          </a:ln>
        </p:spPr>
      </p:pic>
      <p:sp>
        <p:nvSpPr>
          <p:cNvPr id="181" name="Google Shape;181;p24"/>
          <p:cNvSpPr txBox="1"/>
          <p:nvPr/>
        </p:nvSpPr>
        <p:spPr>
          <a:xfrm>
            <a:off x="475100" y="6340250"/>
            <a:ext cx="26793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Session with Volunteering Kingston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Google Shape;187;p25"/>
          <p:cNvPicPr preferRelativeResize="0"/>
          <p:nvPr/>
        </p:nvPicPr>
        <p:blipFill>
          <a:blip r:embed="rId3">
            <a:alphaModFix/>
          </a:blip>
          <a:stretch>
            <a:fillRect/>
          </a:stretch>
        </p:blipFill>
        <p:spPr>
          <a:xfrm>
            <a:off x="590925" y="944175"/>
            <a:ext cx="2286000" cy="2790825"/>
          </a:xfrm>
          <a:prstGeom prst="rect">
            <a:avLst/>
          </a:prstGeom>
          <a:noFill/>
          <a:ln>
            <a:noFill/>
          </a:ln>
        </p:spPr>
      </p:pic>
      <p:sp>
        <p:nvSpPr>
          <p:cNvPr id="188" name="Google Shape;188;p25"/>
          <p:cNvSpPr txBox="1"/>
          <p:nvPr/>
        </p:nvSpPr>
        <p:spPr>
          <a:xfrm>
            <a:off x="3475900" y="700275"/>
            <a:ext cx="5346300" cy="29844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chemeClr val="dk1"/>
              </a:solidFill>
            </a:endParaRPr>
          </a:p>
          <a:p>
            <a:pPr indent="0" lvl="0" marL="0" rtl="0" algn="ctr">
              <a:lnSpc>
                <a:spcPct val="115000"/>
              </a:lnSpc>
              <a:spcBef>
                <a:spcPts val="0"/>
              </a:spcBef>
              <a:spcAft>
                <a:spcPts val="0"/>
              </a:spcAft>
              <a:buNone/>
            </a:pPr>
            <a:r>
              <a:rPr b="1" lang="en-GB">
                <a:solidFill>
                  <a:schemeClr val="dk1"/>
                </a:solidFill>
              </a:rPr>
              <a:t>Independent Yemen Group (IYG)</a:t>
            </a:r>
            <a:endParaRPr b="1">
              <a:solidFill>
                <a:schemeClr val="dk1"/>
              </a:solidFill>
            </a:endParaRPr>
          </a:p>
          <a:p>
            <a:pPr indent="0" lvl="0" marL="0" rtl="0" algn="ctr">
              <a:lnSpc>
                <a:spcPct val="115000"/>
              </a:lnSpc>
              <a:spcBef>
                <a:spcPts val="0"/>
              </a:spcBef>
              <a:spcAft>
                <a:spcPts val="0"/>
              </a:spcAft>
              <a:buNone/>
            </a:pPr>
            <a:r>
              <a:t/>
            </a:r>
            <a:endParaRPr b="1">
              <a:solidFill>
                <a:schemeClr val="dk1"/>
              </a:solidFill>
            </a:endParaRPr>
          </a:p>
          <a:p>
            <a:pPr indent="-317500" lvl="0" marL="457200" rtl="0" algn="l">
              <a:lnSpc>
                <a:spcPct val="115000"/>
              </a:lnSpc>
              <a:spcBef>
                <a:spcPts val="0"/>
              </a:spcBef>
              <a:spcAft>
                <a:spcPts val="0"/>
              </a:spcAft>
              <a:buClr>
                <a:schemeClr val="dk1"/>
              </a:buClr>
              <a:buSzPts val="1400"/>
              <a:buChar char="●"/>
            </a:pPr>
            <a:r>
              <a:rPr lang="en-GB">
                <a:solidFill>
                  <a:schemeClr val="dk1"/>
                </a:solidFill>
              </a:rPr>
              <a:t>Healthy Eating project  (funded by MHCLG) for women to learn about healthy eating and parenting with social activities.  These activities reduce isolation as it provides opportunities for vulnerable women to  learn and socialise </a:t>
            </a:r>
            <a:endParaRPr>
              <a:solidFill>
                <a:schemeClr val="dk1"/>
              </a:solidFill>
            </a:endParaRPr>
          </a:p>
          <a:p>
            <a:pPr indent="-317500" lvl="0" marL="457200" rtl="0" algn="l">
              <a:lnSpc>
                <a:spcPct val="115000"/>
              </a:lnSpc>
              <a:spcBef>
                <a:spcPts val="0"/>
              </a:spcBef>
              <a:spcAft>
                <a:spcPts val="0"/>
              </a:spcAft>
              <a:buSzPts val="1400"/>
              <a:buChar char="●"/>
            </a:pPr>
            <a:r>
              <a:rPr lang="en-GB">
                <a:solidFill>
                  <a:schemeClr val="dk1"/>
                </a:solidFill>
              </a:rPr>
              <a:t>Use  creative methods as a hook encourages participation in projects. </a:t>
            </a:r>
            <a:r>
              <a:rPr lang="en-GB" u="sng">
                <a:solidFill>
                  <a:srgbClr val="1155CC"/>
                </a:solidFill>
                <a:hlinkClick r:id="rId4"/>
              </a:rPr>
              <a:t>Video</a:t>
            </a:r>
            <a:r>
              <a:rPr lang="en-GB">
                <a:solidFill>
                  <a:schemeClr val="dk1"/>
                </a:solidFill>
              </a:rPr>
              <a:t>.</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GB">
                <a:solidFill>
                  <a:schemeClr val="dk1"/>
                </a:solidFill>
              </a:rPr>
              <a:t>Project on hold during COVID-19</a:t>
            </a:r>
            <a:endParaRPr>
              <a:solidFill>
                <a:schemeClr val="dk1"/>
              </a:solidFill>
            </a:endParaRPr>
          </a:p>
          <a:p>
            <a:pPr indent="0" lvl="0" marL="0" rtl="0" algn="l">
              <a:lnSpc>
                <a:spcPct val="115000"/>
              </a:lnSpc>
              <a:spcBef>
                <a:spcPts val="0"/>
              </a:spcBef>
              <a:spcAft>
                <a:spcPts val="0"/>
              </a:spcAft>
              <a:buNone/>
            </a:pPr>
            <a:r>
              <a:rPr b="1" lang="en-GB">
                <a:solidFill>
                  <a:schemeClr val="dk1"/>
                </a:solidFill>
              </a:rPr>
              <a:t>Benefitting 14 people todate</a:t>
            </a:r>
            <a:endParaRPr b="1">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b="1">
              <a:solidFill>
                <a:schemeClr val="dk1"/>
              </a:solidFill>
            </a:endParaRPr>
          </a:p>
        </p:txBody>
      </p:sp>
      <p:pic>
        <p:nvPicPr>
          <p:cNvPr id="189" name="Google Shape;189;p25"/>
          <p:cNvPicPr preferRelativeResize="0"/>
          <p:nvPr/>
        </p:nvPicPr>
        <p:blipFill>
          <a:blip r:embed="rId5">
            <a:alphaModFix/>
          </a:blip>
          <a:stretch>
            <a:fillRect/>
          </a:stretch>
        </p:blipFill>
        <p:spPr>
          <a:xfrm>
            <a:off x="542200" y="4415550"/>
            <a:ext cx="1941700" cy="1717550"/>
          </a:xfrm>
          <a:prstGeom prst="rect">
            <a:avLst/>
          </a:prstGeom>
          <a:noFill/>
          <a:ln>
            <a:noFill/>
          </a:ln>
        </p:spPr>
      </p:pic>
      <p:sp>
        <p:nvSpPr>
          <p:cNvPr id="190" name="Google Shape;190;p25"/>
          <p:cNvSpPr txBox="1"/>
          <p:nvPr/>
        </p:nvSpPr>
        <p:spPr>
          <a:xfrm>
            <a:off x="3475900" y="4015200"/>
            <a:ext cx="5346300" cy="26574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t>Learn English at Home New England Seafood Company</a:t>
            </a:r>
            <a:endParaRPr b="1"/>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GB"/>
              <a:t>The Community Development Team made links with New England Seafood Company and Learn English at Home to develop a partnership project to benefit their migrant workforce who work very long shifts. </a:t>
            </a:r>
            <a:endParaRPr/>
          </a:p>
          <a:p>
            <a:pPr indent="-317500" lvl="0" marL="457200" rtl="0" algn="l">
              <a:spcBef>
                <a:spcPts val="0"/>
              </a:spcBef>
              <a:spcAft>
                <a:spcPts val="0"/>
              </a:spcAft>
              <a:buSzPts val="1400"/>
              <a:buChar char="●"/>
            </a:pPr>
            <a:r>
              <a:rPr lang="en-GB"/>
              <a:t>The project offers their 40 people ESOL classes around their shifts. This means that their workforce can meet others in informal settings and learn English to integrate successfully. </a:t>
            </a:r>
            <a:endParaRPr/>
          </a:p>
          <a:p>
            <a:pPr indent="-317500" lvl="0" marL="457200" rtl="0" algn="l">
              <a:spcBef>
                <a:spcPts val="0"/>
              </a:spcBef>
              <a:spcAft>
                <a:spcPts val="0"/>
              </a:spcAft>
              <a:buSzPts val="1400"/>
              <a:buChar char="●"/>
            </a:pPr>
            <a:r>
              <a:rPr lang="en-GB"/>
              <a:t>Sessions halted during COVID-19 - online classes are being organised.  </a:t>
            </a:r>
            <a:r>
              <a:rPr b="1" lang="en-GB"/>
              <a:t>Benefitting 24 people to date</a:t>
            </a:r>
            <a:endParaRPr b="1"/>
          </a:p>
          <a:p>
            <a:pPr indent="0" lvl="0" marL="0" rtl="0" algn="l">
              <a:spcBef>
                <a:spcPts val="0"/>
              </a:spcBef>
              <a:spcAft>
                <a:spcPts val="0"/>
              </a:spcAft>
              <a:buClr>
                <a:schemeClr val="dk1"/>
              </a:buClr>
              <a:buSzPts val="1100"/>
              <a:buFont typeface="Arial"/>
              <a:buNone/>
            </a:pPr>
            <a:r>
              <a:t/>
            </a:r>
            <a:endParaRPr/>
          </a:p>
        </p:txBody>
      </p:sp>
      <p:sp>
        <p:nvSpPr>
          <p:cNvPr id="191" name="Google Shape;191;p25"/>
          <p:cNvSpPr txBox="1"/>
          <p:nvPr/>
        </p:nvSpPr>
        <p:spPr>
          <a:xfrm>
            <a:off x="1304425" y="342975"/>
            <a:ext cx="6885600" cy="35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t>Community Development Team Social Inclusion (Integration) Projects</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6"/>
          <p:cNvSpPr txBox="1"/>
          <p:nvPr>
            <p:ph idx="1" type="subTitle"/>
          </p:nvPr>
        </p:nvSpPr>
        <p:spPr>
          <a:xfrm>
            <a:off x="2972900" y="823250"/>
            <a:ext cx="2989500" cy="2796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dk1"/>
                </a:solidFill>
              </a:rPr>
              <a:t>Migrant Advocacy Services : IYG</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Provides advocacy for vulnerable migrants. This is undertaken in community settings in the borough and  at the Contact Centre in Guildhall 2.  Currently delivered by phone.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The service talso akes cases that require bilingual support from council staff. This service is essential for those who feel they need additional support. Through this service they are signposted to other integration activities that reduce isolation. </a:t>
            </a:r>
            <a:r>
              <a:rPr b="1" lang="en-GB" sz="1100">
                <a:solidFill>
                  <a:schemeClr val="dk1"/>
                </a:solidFill>
              </a:rPr>
              <a:t>200 benefited to date</a:t>
            </a:r>
            <a:endParaRPr b="1" sz="1100">
              <a:solidFill>
                <a:schemeClr val="dk1"/>
              </a:solidFill>
            </a:endParaRPr>
          </a:p>
        </p:txBody>
      </p:sp>
      <p:sp>
        <p:nvSpPr>
          <p:cNvPr id="198" name="Google Shape;198;p26"/>
          <p:cNvSpPr txBox="1"/>
          <p:nvPr/>
        </p:nvSpPr>
        <p:spPr>
          <a:xfrm>
            <a:off x="1221075" y="188200"/>
            <a:ext cx="6885600" cy="54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t>Community Development Team Social Inclusion (Integration) Projects</a:t>
            </a:r>
            <a:endParaRPr b="1"/>
          </a:p>
          <a:p>
            <a:pPr indent="0" lvl="0" marL="0" rtl="0" algn="ctr">
              <a:spcBef>
                <a:spcPts val="0"/>
              </a:spcBef>
              <a:spcAft>
                <a:spcPts val="0"/>
              </a:spcAft>
              <a:buNone/>
            </a:pPr>
            <a:r>
              <a:rPr b="1" lang="en-GB"/>
              <a:t>Summary of other projects</a:t>
            </a:r>
            <a:endParaRPr b="1"/>
          </a:p>
        </p:txBody>
      </p:sp>
      <p:sp>
        <p:nvSpPr>
          <p:cNvPr id="199" name="Google Shape;199;p26"/>
          <p:cNvSpPr txBox="1"/>
          <p:nvPr/>
        </p:nvSpPr>
        <p:spPr>
          <a:xfrm>
            <a:off x="5904350" y="827625"/>
            <a:ext cx="3095700" cy="25005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dk1"/>
                </a:solidFill>
              </a:rPr>
              <a:t>Activities for Korean Senior Association: Korean Seniors Association</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English and craft classes for vulnerable North and South Korean Elders. These sessions have been halted  temporarily due to COVID-19.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rPr>
              <a:t>There is a Whatsapp group for people to connect and ask for support. </a:t>
            </a:r>
            <a:r>
              <a:rPr lang="en-GB" sz="1100">
                <a:solidFill>
                  <a:schemeClr val="dk1"/>
                </a:solidFill>
              </a:rPr>
              <a:t>These sessions also provide service providers to engage with North and South Koreans. </a:t>
            </a:r>
            <a:r>
              <a:rPr b="1" lang="en-GB" sz="1100">
                <a:solidFill>
                  <a:schemeClr val="dk1"/>
                </a:solidFill>
              </a:rPr>
              <a:t>This project hopes to benefit 20 people</a:t>
            </a:r>
            <a:endParaRPr b="1" sz="1100">
              <a:solidFill>
                <a:schemeClr val="dk1"/>
              </a:solidFill>
            </a:endParaRPr>
          </a:p>
        </p:txBody>
      </p:sp>
      <p:sp>
        <p:nvSpPr>
          <p:cNvPr id="200" name="Google Shape;200;p26"/>
          <p:cNvSpPr txBox="1"/>
          <p:nvPr/>
        </p:nvSpPr>
        <p:spPr>
          <a:xfrm>
            <a:off x="6010700" y="3619450"/>
            <a:ext cx="2989500" cy="31671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dk1"/>
                </a:solidFill>
              </a:rPr>
              <a:t>Activities for South Korean Women: Nanoom</a:t>
            </a:r>
            <a:endParaRPr b="1" sz="1100">
              <a:solidFill>
                <a:schemeClr val="dk1"/>
              </a:solidFill>
            </a:endParaRPr>
          </a:p>
          <a:p>
            <a:pPr indent="0" lvl="0" marL="0" rtl="0" algn="ctr">
              <a:lnSpc>
                <a:spcPct val="115000"/>
              </a:lnSpc>
              <a:spcBef>
                <a:spcPts val="0"/>
              </a:spcBef>
              <a:spcAft>
                <a:spcPts val="0"/>
              </a:spcAft>
              <a:buNone/>
            </a:pPr>
            <a:r>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Funding was secured to provide health and wellbeing activities for South Korean women through Nanoom.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These sessions have been temporarily halted due to COVID-19 but </a:t>
            </a:r>
            <a:r>
              <a:rPr b="1" lang="en-GB" sz="1100">
                <a:solidFill>
                  <a:schemeClr val="dk1"/>
                </a:solidFill>
              </a:rPr>
              <a:t>women are still able to meet online via Zoom. </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These sessions are designed to reduce isolation and connect with public health lifestyle programmes and other services </a:t>
            </a:r>
            <a:r>
              <a:rPr b="1" lang="en-GB" sz="1100">
                <a:solidFill>
                  <a:schemeClr val="dk1"/>
                </a:solidFill>
              </a:rPr>
              <a:t>The Project hopes to benefit 15 individuals</a:t>
            </a:r>
            <a:endParaRPr b="1" sz="1100">
              <a:solidFill>
                <a:schemeClr val="dk1"/>
              </a:solidFill>
            </a:endParaRPr>
          </a:p>
        </p:txBody>
      </p:sp>
      <p:sp>
        <p:nvSpPr>
          <p:cNvPr id="201" name="Google Shape;201;p26"/>
          <p:cNvSpPr txBox="1"/>
          <p:nvPr/>
        </p:nvSpPr>
        <p:spPr>
          <a:xfrm>
            <a:off x="2808725" y="3696550"/>
            <a:ext cx="3095700" cy="31671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dk1"/>
                </a:solidFill>
              </a:rPr>
              <a:t>Vulnerable Persons Resettlement Scheme: (RBK/Refugee Action Kingston)</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The council has committed to take 50 Syrian refugees and resettle them into Kingston.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One of the aims is to ensure they are connecting with their communities and services, thereby reducing social isolation.</a:t>
            </a:r>
            <a:endParaRPr sz="1100">
              <a:solidFill>
                <a:schemeClr val="dk1"/>
              </a:solidFill>
            </a:endParaRPr>
          </a:p>
          <a:p>
            <a:pPr indent="-298450" lvl="0" marL="457200" rtl="0" algn="l">
              <a:lnSpc>
                <a:spcPct val="115000"/>
              </a:lnSpc>
              <a:spcBef>
                <a:spcPts val="0"/>
              </a:spcBef>
              <a:spcAft>
                <a:spcPts val="0"/>
              </a:spcAft>
              <a:buSzPts val="1100"/>
              <a:buChar char="●"/>
            </a:pPr>
            <a:r>
              <a:rPr lang="en-GB" sz="1100">
                <a:solidFill>
                  <a:schemeClr val="dk1"/>
                </a:solidFill>
              </a:rPr>
              <a:t>Positive news stories below featured in </a:t>
            </a:r>
            <a:r>
              <a:rPr lang="en-GB" sz="1100" u="sng">
                <a:solidFill>
                  <a:srgbClr val="1155CC"/>
                </a:solidFill>
                <a:hlinkClick r:id="rId3"/>
              </a:rPr>
              <a:t>Surrey Comet</a:t>
            </a:r>
            <a:r>
              <a:rPr lang="en-GB" sz="1100">
                <a:solidFill>
                  <a:schemeClr val="dk1"/>
                </a:solidFill>
              </a:rPr>
              <a:t> for Calligraphy  article and </a:t>
            </a:r>
            <a:r>
              <a:rPr lang="en-GB" sz="1100" u="sng">
                <a:solidFill>
                  <a:srgbClr val="1155CC"/>
                </a:solidFill>
                <a:hlinkClick r:id="rId4"/>
              </a:rPr>
              <a:t>BBC News</a:t>
            </a:r>
            <a:r>
              <a:rPr lang="en-GB" sz="1100">
                <a:solidFill>
                  <a:schemeClr val="dk1"/>
                </a:solidFill>
              </a:rPr>
              <a:t> for Life under Lockdown </a:t>
            </a:r>
            <a:endParaRPr sz="1100">
              <a:solidFill>
                <a:schemeClr val="dk1"/>
              </a:solidFill>
            </a:endParaRPr>
          </a:p>
          <a:p>
            <a:pPr indent="-298450" lvl="0" marL="457200" rtl="0" algn="l">
              <a:lnSpc>
                <a:spcPct val="115000"/>
              </a:lnSpc>
              <a:spcBef>
                <a:spcPts val="0"/>
              </a:spcBef>
              <a:spcAft>
                <a:spcPts val="0"/>
              </a:spcAft>
              <a:buSzPts val="1100"/>
              <a:buChar char="●"/>
            </a:pPr>
            <a:r>
              <a:rPr b="1" lang="en-GB" sz="1100">
                <a:solidFill>
                  <a:schemeClr val="dk1"/>
                </a:solidFill>
              </a:rPr>
              <a:t>Home Office has suspended arrivals until further notice.Benefitting to date 44 individuals (resettled)</a:t>
            </a:r>
            <a:endParaRPr b="1" sz="1100">
              <a:solidFill>
                <a:schemeClr val="dk1"/>
              </a:solidFill>
            </a:endParaRPr>
          </a:p>
        </p:txBody>
      </p:sp>
      <p:sp>
        <p:nvSpPr>
          <p:cNvPr id="202" name="Google Shape;202;p26"/>
          <p:cNvSpPr txBox="1"/>
          <p:nvPr/>
        </p:nvSpPr>
        <p:spPr>
          <a:xfrm>
            <a:off x="287750" y="3619450"/>
            <a:ext cx="2452800" cy="3167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dk1"/>
                </a:solidFill>
              </a:rPr>
              <a:t>Arrivals Project: Refugee Action Kingston</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The Arrivals project  which finished recently, provided integration activities for newly arrived refugees.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 A range of activities which included an introduction to the local area and services.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This project reduces isolation because many newly arrived refugees are isolated on arrival and do not know where to go for help or access services. </a:t>
            </a:r>
            <a:r>
              <a:rPr b="1" lang="en-GB" sz="1100">
                <a:solidFill>
                  <a:schemeClr val="dk1"/>
                </a:solidFill>
              </a:rPr>
              <a:t>Benefitting 28 refugees</a:t>
            </a:r>
            <a:endParaRPr b="1" sz="1100">
              <a:solidFill>
                <a:schemeClr val="dk1"/>
              </a:solidFill>
            </a:endParaRPr>
          </a:p>
        </p:txBody>
      </p:sp>
      <p:sp>
        <p:nvSpPr>
          <p:cNvPr id="203" name="Google Shape;203;p26"/>
          <p:cNvSpPr txBox="1"/>
          <p:nvPr/>
        </p:nvSpPr>
        <p:spPr>
          <a:xfrm>
            <a:off x="135950" y="946700"/>
            <a:ext cx="2756400" cy="2381400"/>
          </a:xfrm>
          <a:prstGeom prst="rect">
            <a:avLst/>
          </a:prstGeom>
          <a:solidFill>
            <a:srgbClr val="93C47D"/>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chemeClr val="dk1"/>
                </a:solidFill>
              </a:rPr>
              <a:t>Homework club: Refugee Action Kingston</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This project provides homework support for children and teaches parents how to support their children at school.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rPr>
              <a:t>Parents also receive English classes.. The Homework club will continue when COVID-19 restrictions end.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sz="1100">
                <a:solidFill>
                  <a:schemeClr val="dk1"/>
                </a:solidFill>
              </a:rPr>
              <a:t>Benefitting 30 children and 19 parents</a:t>
            </a:r>
            <a:endParaRPr b="1" sz="1100">
              <a:solidFill>
                <a:schemeClr val="dk1"/>
              </a:solidFill>
            </a:endParaRPr>
          </a:p>
          <a:p>
            <a:pPr indent="0" lvl="0" marL="0" rtl="0" algn="l">
              <a:spcBef>
                <a:spcPts val="64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7"/>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Resident newsletter</a:t>
            </a:r>
            <a:endParaRPr/>
          </a:p>
          <a:p>
            <a:pPr indent="0" lvl="0" marL="0" rtl="0" algn="ctr">
              <a:spcBef>
                <a:spcPts val="0"/>
              </a:spcBef>
              <a:spcAft>
                <a:spcPts val="0"/>
              </a:spcAft>
              <a:buNone/>
            </a:pPr>
            <a:r>
              <a:rPr lang="en-GB" sz="1100" u="sng">
                <a:solidFill>
                  <a:schemeClr val="hlink"/>
                </a:solidFill>
                <a:hlinkClick r:id="rId3"/>
              </a:rPr>
              <a:t>https://www.kingston.gov.uk/info/200175/your_council_democracy_and_elections/1649/sign_up_to_our_new_borough_newsletter</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5"/>
          <p:cNvSpPr txBox="1"/>
          <p:nvPr>
            <p:ph type="ctrTitle"/>
          </p:nvPr>
        </p:nvSpPr>
        <p:spPr>
          <a:xfrm>
            <a:off x="827584" y="476672"/>
            <a:ext cx="6624600" cy="125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Calibri"/>
              <a:buNone/>
            </a:pPr>
            <a:r>
              <a:rPr lang="en-GB" sz="4400">
                <a:solidFill>
                  <a:srgbClr val="3F3F3F"/>
                </a:solidFill>
                <a:latin typeface="Calibri"/>
                <a:ea typeface="Calibri"/>
                <a:cs typeface="Calibri"/>
                <a:sym typeface="Calibri"/>
              </a:rPr>
              <a:t>Social Isolation</a:t>
            </a:r>
            <a:endParaRPr b="0" i="0" sz="4400" u="none" cap="none" strike="noStrike">
              <a:solidFill>
                <a:srgbClr val="3F3F3F"/>
              </a:solidFill>
              <a:latin typeface="Calibri"/>
              <a:ea typeface="Calibri"/>
              <a:cs typeface="Calibri"/>
              <a:sym typeface="Calibri"/>
            </a:endParaRPr>
          </a:p>
        </p:txBody>
      </p:sp>
      <p:sp>
        <p:nvSpPr>
          <p:cNvPr id="102" name="Google Shape;102;p15"/>
          <p:cNvSpPr txBox="1"/>
          <p:nvPr>
            <p:ph idx="1" type="subTitle"/>
          </p:nvPr>
        </p:nvSpPr>
        <p:spPr>
          <a:xfrm>
            <a:off x="827575" y="2204878"/>
            <a:ext cx="7560900" cy="436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88888"/>
              </a:buClr>
              <a:buFont typeface="Arial"/>
              <a:buNone/>
            </a:pPr>
            <a:r>
              <a:rPr b="1" lang="en-GB" sz="3200">
                <a:solidFill>
                  <a:srgbClr val="888888"/>
                </a:solidFill>
                <a:latin typeface="Calibri"/>
                <a:ea typeface="Calibri"/>
                <a:cs typeface="Calibri"/>
                <a:sym typeface="Calibri"/>
              </a:rPr>
              <a:t>Healthy at Home </a:t>
            </a:r>
            <a:endParaRPr b="1" sz="3200">
              <a:solidFill>
                <a:srgbClr val="888888"/>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2300">
                <a:solidFill>
                  <a:srgbClr val="595959"/>
                </a:solidFill>
              </a:rPr>
              <a:t>A service to support people be active and healthy </a:t>
            </a:r>
            <a:endParaRPr sz="2300">
              <a:solidFill>
                <a:srgbClr val="595959"/>
              </a:solidFill>
            </a:endParaRPr>
          </a:p>
          <a:p>
            <a:pPr indent="0" lvl="0" marL="0" rtl="0" algn="l">
              <a:spcBef>
                <a:spcPts val="0"/>
              </a:spcBef>
              <a:spcAft>
                <a:spcPts val="0"/>
              </a:spcAft>
              <a:buClr>
                <a:schemeClr val="dk1"/>
              </a:buClr>
              <a:buSzPts val="1100"/>
              <a:buFont typeface="Arial"/>
              <a:buNone/>
            </a:pPr>
            <a:r>
              <a:rPr lang="en-GB" sz="2300">
                <a:solidFill>
                  <a:srgbClr val="595959"/>
                </a:solidFill>
              </a:rPr>
              <a:t>at home and beyond </a:t>
            </a:r>
            <a:endParaRPr sz="23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People aged over 18</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People who are shielding</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Overweight or frail </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Long term conditions </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Mental Health concerns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Complex lives  </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Contact: 0208 547 6815, healthy.lifestyles@kingston.gov.uk</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ctr">
              <a:spcBef>
                <a:spcPts val="1600"/>
              </a:spcBef>
              <a:spcAft>
                <a:spcPts val="0"/>
              </a:spcAft>
              <a:buClr>
                <a:schemeClr val="dk1"/>
              </a:buClr>
              <a:buSzPts val="1100"/>
              <a:buFont typeface="Arial"/>
              <a:buNone/>
            </a:pPr>
            <a:r>
              <a:t/>
            </a:r>
            <a:endParaRPr sz="2800">
              <a:solidFill>
                <a:srgbClr val="595959"/>
              </a:solidFill>
            </a:endParaRPr>
          </a:p>
        </p:txBody>
      </p:sp>
      <p:pic>
        <p:nvPicPr>
          <p:cNvPr id="103" name="Google Shape;103;p15"/>
          <p:cNvPicPr preferRelativeResize="0"/>
          <p:nvPr/>
        </p:nvPicPr>
        <p:blipFill>
          <a:blip r:embed="rId3">
            <a:alphaModFix/>
          </a:blip>
          <a:stretch>
            <a:fillRect/>
          </a:stretch>
        </p:blipFill>
        <p:spPr>
          <a:xfrm>
            <a:off x="7761688" y="413375"/>
            <a:ext cx="977688" cy="113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Services available now </a:t>
            </a:r>
            <a:endParaRPr/>
          </a:p>
        </p:txBody>
      </p:sp>
      <p:sp>
        <p:nvSpPr>
          <p:cNvPr id="109" name="Google Shape;109;p16"/>
          <p:cNvSpPr txBox="1"/>
          <p:nvPr>
            <p:ph idx="1" type="body"/>
          </p:nvPr>
        </p:nvSpPr>
        <p:spPr>
          <a:xfrm>
            <a:off x="311700" y="1266100"/>
            <a:ext cx="4646100" cy="5196000"/>
          </a:xfrm>
          <a:prstGeom prst="rect">
            <a:avLst/>
          </a:prstGeom>
          <a:solidFill>
            <a:srgbClr val="C9DAF8"/>
          </a:solidFill>
        </p:spPr>
        <p:txBody>
          <a:bodyPr anchorCtr="0" anchor="t" bIns="91425" lIns="91425" spcFirstLastPara="1" rIns="91425" wrap="square" tIns="91425">
            <a:noAutofit/>
          </a:bodyPr>
          <a:lstStyle/>
          <a:p>
            <a:pPr indent="0" lvl="0" marL="0" rtl="0" algn="l">
              <a:spcBef>
                <a:spcPts val="640"/>
              </a:spcBef>
              <a:spcAft>
                <a:spcPts val="0"/>
              </a:spcAft>
              <a:buNone/>
            </a:pPr>
            <a:r>
              <a:rPr b="1" lang="en-GB"/>
              <a:t>Get Active Exercise Referral</a:t>
            </a:r>
            <a:endParaRPr b="1"/>
          </a:p>
          <a:p>
            <a:pPr indent="-317500" lvl="0" marL="457200" rtl="0" algn="l">
              <a:spcBef>
                <a:spcPts val="640"/>
              </a:spcBef>
              <a:spcAft>
                <a:spcPts val="0"/>
              </a:spcAft>
              <a:buSzPts val="1400"/>
              <a:buChar char="●"/>
            </a:pPr>
            <a:r>
              <a:rPr lang="en-GB"/>
              <a:t>1:1 sessions online </a:t>
            </a:r>
            <a:endParaRPr/>
          </a:p>
          <a:p>
            <a:pPr indent="-317500" lvl="0" marL="457200" rtl="0" algn="l">
              <a:spcBef>
                <a:spcPts val="0"/>
              </a:spcBef>
              <a:spcAft>
                <a:spcPts val="0"/>
              </a:spcAft>
              <a:buSzPts val="1400"/>
              <a:buChar char="●"/>
            </a:pPr>
            <a:r>
              <a:rPr b="1" lang="en-GB"/>
              <a:t>Groups of 6 sessions</a:t>
            </a:r>
            <a:endParaRPr b="1"/>
          </a:p>
          <a:p>
            <a:pPr indent="0" lvl="0" marL="0" rtl="0" algn="l">
              <a:spcBef>
                <a:spcPts val="640"/>
              </a:spcBef>
              <a:spcAft>
                <a:spcPts val="0"/>
              </a:spcAft>
              <a:buNone/>
            </a:pPr>
            <a:r>
              <a:rPr b="1" lang="en-GB"/>
              <a:t>Better Bones, </a:t>
            </a:r>
            <a:endParaRPr/>
          </a:p>
          <a:p>
            <a:pPr indent="-317500" lvl="0" marL="457200" rtl="0" algn="l">
              <a:spcBef>
                <a:spcPts val="640"/>
              </a:spcBef>
              <a:spcAft>
                <a:spcPts val="0"/>
              </a:spcAft>
              <a:buSzPts val="1400"/>
              <a:buChar char="•"/>
            </a:pPr>
            <a:r>
              <a:rPr lang="en-GB"/>
              <a:t>Information session on Bone health, Osteoarthritis and Physical activity</a:t>
            </a:r>
            <a:endParaRPr/>
          </a:p>
          <a:p>
            <a:pPr indent="-317500" lvl="0" marL="457200" rtl="0" algn="l">
              <a:spcBef>
                <a:spcPts val="0"/>
              </a:spcBef>
              <a:spcAft>
                <a:spcPts val="0"/>
              </a:spcAft>
              <a:buSzPts val="1400"/>
              <a:buChar char="•"/>
            </a:pPr>
            <a:r>
              <a:rPr lang="en-GB"/>
              <a:t>Group exercise classes for Osteoporosis, Osteoarthritis knee and </a:t>
            </a:r>
            <a:r>
              <a:rPr b="1" lang="en-GB"/>
              <a:t>general Strength and Balance</a:t>
            </a:r>
            <a:endParaRPr b="1"/>
          </a:p>
          <a:p>
            <a:pPr indent="-139700" lvl="0" marL="342900" rtl="0" algn="l">
              <a:spcBef>
                <a:spcPts val="640"/>
              </a:spcBef>
              <a:spcAft>
                <a:spcPts val="0"/>
              </a:spcAft>
              <a:buNone/>
            </a:pPr>
            <a:r>
              <a:rPr b="1" lang="en-GB"/>
              <a:t>Weight management </a:t>
            </a:r>
            <a:endParaRPr b="1"/>
          </a:p>
          <a:p>
            <a:pPr indent="-317500" lvl="0" marL="457200" rtl="0" algn="l">
              <a:spcBef>
                <a:spcPts val="640"/>
              </a:spcBef>
              <a:spcAft>
                <a:spcPts val="0"/>
              </a:spcAft>
              <a:buSzPts val="1400"/>
              <a:buChar char="•"/>
            </a:pPr>
            <a:r>
              <a:rPr lang="en-GB"/>
              <a:t>Weight Watchers/Slimming World digital offer 16 week course online</a:t>
            </a:r>
            <a:endParaRPr/>
          </a:p>
          <a:p>
            <a:pPr indent="0" lvl="0" marL="0" rtl="0" algn="l">
              <a:spcBef>
                <a:spcPts val="640"/>
              </a:spcBef>
              <a:spcAft>
                <a:spcPts val="0"/>
              </a:spcAft>
              <a:buNone/>
            </a:pPr>
            <a:r>
              <a:t/>
            </a:r>
            <a:endParaRPr/>
          </a:p>
        </p:txBody>
      </p:sp>
      <p:sp>
        <p:nvSpPr>
          <p:cNvPr id="110" name="Google Shape;110;p16"/>
          <p:cNvSpPr txBox="1"/>
          <p:nvPr/>
        </p:nvSpPr>
        <p:spPr>
          <a:xfrm>
            <a:off x="5171650" y="1266133"/>
            <a:ext cx="3785400" cy="51960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Stop smoking service</a:t>
            </a:r>
            <a:endParaRPr b="1"/>
          </a:p>
          <a:p>
            <a:pPr indent="-317500" lvl="0" marL="457200" rtl="0" algn="l">
              <a:lnSpc>
                <a:spcPct val="115000"/>
              </a:lnSpc>
              <a:spcBef>
                <a:spcPts val="1600"/>
              </a:spcBef>
              <a:spcAft>
                <a:spcPts val="0"/>
              </a:spcAft>
              <a:buSzPts val="1400"/>
              <a:buChar char="●"/>
            </a:pPr>
            <a:r>
              <a:rPr lang="en-GB"/>
              <a:t>KickiT smoking cessation (stop smoking service) over the telephone </a:t>
            </a:r>
            <a:endParaRPr/>
          </a:p>
          <a:p>
            <a:pPr indent="0" lvl="0" marL="0" rtl="0" algn="l">
              <a:lnSpc>
                <a:spcPct val="115000"/>
              </a:lnSpc>
              <a:spcBef>
                <a:spcPts val="1600"/>
              </a:spcBef>
              <a:spcAft>
                <a:spcPts val="0"/>
              </a:spcAft>
              <a:buNone/>
            </a:pPr>
            <a:r>
              <a:rPr b="1" lang="en-GB"/>
              <a:t>E-Drink check </a:t>
            </a:r>
            <a:r>
              <a:rPr lang="en-GB"/>
              <a:t>(reduce alcohol consumption) and wellbeing service </a:t>
            </a:r>
            <a:endParaRPr/>
          </a:p>
          <a:p>
            <a:pPr indent="-317500" lvl="0" marL="457200" rtl="0" algn="l">
              <a:lnSpc>
                <a:spcPct val="115000"/>
              </a:lnSpc>
              <a:spcBef>
                <a:spcPts val="1600"/>
              </a:spcBef>
              <a:spcAft>
                <a:spcPts val="0"/>
              </a:spcAft>
              <a:buSzPts val="1400"/>
              <a:buChar char="●"/>
            </a:pPr>
            <a:r>
              <a:rPr lang="en-GB"/>
              <a:t>Online E-Drink check and signposting</a:t>
            </a:r>
            <a:endParaRPr/>
          </a:p>
          <a:p>
            <a:pPr indent="0" lvl="0" marL="0" rtl="0" algn="l">
              <a:lnSpc>
                <a:spcPct val="115000"/>
              </a:lnSpc>
              <a:spcBef>
                <a:spcPts val="1600"/>
              </a:spcBef>
              <a:spcAft>
                <a:spcPts val="0"/>
              </a:spcAft>
              <a:buClr>
                <a:schemeClr val="dk1"/>
              </a:buClr>
              <a:buSzPts val="1100"/>
              <a:buFont typeface="Arial"/>
              <a:buNone/>
            </a:pPr>
            <a:r>
              <a:t/>
            </a:r>
            <a:endParaRPr b="1" sz="1800">
              <a:solidFill>
                <a:schemeClr val="dk2"/>
              </a:solidFill>
            </a:endParaRPr>
          </a:p>
          <a:p>
            <a:pPr indent="0" lvl="0" marL="0" rtl="0" algn="l">
              <a:spcBef>
                <a:spcPts val="1600"/>
              </a:spcBef>
              <a:spcAft>
                <a:spcPts val="0"/>
              </a:spcAft>
              <a:buNone/>
            </a:pPr>
            <a:r>
              <a:t/>
            </a:r>
            <a:endParaRPr/>
          </a:p>
        </p:txBody>
      </p:sp>
      <p:pic>
        <p:nvPicPr>
          <p:cNvPr id="111" name="Google Shape;111;p16"/>
          <p:cNvPicPr preferRelativeResize="0"/>
          <p:nvPr/>
        </p:nvPicPr>
        <p:blipFill>
          <a:blip r:embed="rId3">
            <a:alphaModFix/>
          </a:blip>
          <a:stretch>
            <a:fillRect/>
          </a:stretch>
        </p:blipFill>
        <p:spPr>
          <a:xfrm>
            <a:off x="7202950" y="0"/>
            <a:ext cx="1867380" cy="1050400"/>
          </a:xfrm>
          <a:prstGeom prst="rect">
            <a:avLst/>
          </a:prstGeom>
          <a:noFill/>
          <a:ln>
            <a:noFill/>
          </a:ln>
        </p:spPr>
      </p:pic>
      <p:pic>
        <p:nvPicPr>
          <p:cNvPr id="112" name="Google Shape;112;p16"/>
          <p:cNvPicPr preferRelativeResize="0"/>
          <p:nvPr/>
        </p:nvPicPr>
        <p:blipFill>
          <a:blip r:embed="rId4">
            <a:alphaModFix/>
          </a:blip>
          <a:stretch>
            <a:fillRect/>
          </a:stretch>
        </p:blipFill>
        <p:spPr>
          <a:xfrm>
            <a:off x="3767442" y="1266101"/>
            <a:ext cx="1236782" cy="1419725"/>
          </a:xfrm>
          <a:prstGeom prst="rect">
            <a:avLst/>
          </a:prstGeom>
          <a:noFill/>
          <a:ln>
            <a:noFill/>
          </a:ln>
        </p:spPr>
      </p:pic>
      <p:pic>
        <p:nvPicPr>
          <p:cNvPr id="113" name="Google Shape;113;p16"/>
          <p:cNvPicPr preferRelativeResize="0"/>
          <p:nvPr/>
        </p:nvPicPr>
        <p:blipFill>
          <a:blip r:embed="rId5">
            <a:alphaModFix/>
          </a:blip>
          <a:stretch>
            <a:fillRect/>
          </a:stretch>
        </p:blipFill>
        <p:spPr>
          <a:xfrm>
            <a:off x="7076922" y="4317806"/>
            <a:ext cx="1298175" cy="863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7"/>
          <p:cNvSpPr txBox="1"/>
          <p:nvPr>
            <p:ph type="ctrTitle"/>
          </p:nvPr>
        </p:nvSpPr>
        <p:spPr>
          <a:xfrm>
            <a:off x="827584" y="476672"/>
            <a:ext cx="6624600" cy="125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Calibri"/>
              <a:buNone/>
            </a:pPr>
            <a:r>
              <a:rPr lang="en-GB" sz="4400">
                <a:solidFill>
                  <a:srgbClr val="3F3F3F"/>
                </a:solidFill>
                <a:latin typeface="Calibri"/>
                <a:ea typeface="Calibri"/>
                <a:cs typeface="Calibri"/>
                <a:sym typeface="Calibri"/>
              </a:rPr>
              <a:t>Social Isolation</a:t>
            </a:r>
            <a:endParaRPr b="0" i="0" sz="4400" u="none" cap="none" strike="noStrike">
              <a:solidFill>
                <a:srgbClr val="3F3F3F"/>
              </a:solidFill>
              <a:latin typeface="Calibri"/>
              <a:ea typeface="Calibri"/>
              <a:cs typeface="Calibri"/>
              <a:sym typeface="Calibri"/>
            </a:endParaRPr>
          </a:p>
        </p:txBody>
      </p:sp>
      <p:sp>
        <p:nvSpPr>
          <p:cNvPr id="120" name="Google Shape;120;p17"/>
          <p:cNvSpPr txBox="1"/>
          <p:nvPr>
            <p:ph idx="1" type="subTitle"/>
          </p:nvPr>
        </p:nvSpPr>
        <p:spPr>
          <a:xfrm>
            <a:off x="827575" y="1730675"/>
            <a:ext cx="7560900" cy="4967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88888"/>
              </a:buClr>
              <a:buFont typeface="Arial"/>
              <a:buNone/>
            </a:pPr>
            <a:r>
              <a:rPr lang="en-GB" sz="3200">
                <a:solidFill>
                  <a:srgbClr val="888888"/>
                </a:solidFill>
                <a:latin typeface="Calibri"/>
                <a:ea typeface="Calibri"/>
                <a:cs typeface="Calibri"/>
                <a:sym typeface="Calibri"/>
              </a:rPr>
              <a:t>Kingston Adult Education</a:t>
            </a:r>
            <a:endParaRPr sz="32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3200">
              <a:solidFill>
                <a:srgbClr val="888888"/>
              </a:solidFill>
              <a:latin typeface="Calibri"/>
              <a:ea typeface="Calibri"/>
              <a:cs typeface="Calibri"/>
              <a:sym typeface="Calibri"/>
            </a:endParaRPr>
          </a:p>
          <a:p>
            <a:pPr indent="-361950" lvl="0" marL="457200" marR="0" rtl="0" algn="l">
              <a:spcBef>
                <a:spcPts val="0"/>
              </a:spcBef>
              <a:spcAft>
                <a:spcPts val="0"/>
              </a:spcAft>
              <a:buClr>
                <a:srgbClr val="888888"/>
              </a:buClr>
              <a:buSzPts val="2100"/>
              <a:buFont typeface="Calibri"/>
              <a:buChar char="●"/>
            </a:pPr>
            <a:r>
              <a:rPr lang="en-GB" sz="2100">
                <a:solidFill>
                  <a:srgbClr val="888888"/>
                </a:solidFill>
                <a:latin typeface="Calibri"/>
                <a:ea typeface="Calibri"/>
                <a:cs typeface="Calibri"/>
                <a:sym typeface="Calibri"/>
              </a:rPr>
              <a:t>KAE has transferred the vast majority of their classes online to all curriculum areas including ESOL.    The following socially isolated groups are worth noting:</a:t>
            </a:r>
            <a:endParaRPr sz="2100">
              <a:solidFill>
                <a:srgbClr val="888888"/>
              </a:solidFill>
              <a:latin typeface="Calibri"/>
              <a:ea typeface="Calibri"/>
              <a:cs typeface="Calibri"/>
              <a:sym typeface="Calibri"/>
            </a:endParaRPr>
          </a:p>
          <a:p>
            <a:pPr indent="-361950" lvl="0" marL="457200" marR="0" rtl="0" algn="l">
              <a:spcBef>
                <a:spcPts val="0"/>
              </a:spcBef>
              <a:spcAft>
                <a:spcPts val="0"/>
              </a:spcAft>
              <a:buClr>
                <a:srgbClr val="888888"/>
              </a:buClr>
              <a:buSzPts val="2100"/>
              <a:buFont typeface="Calibri"/>
              <a:buChar char="●"/>
            </a:pPr>
            <a:r>
              <a:rPr lang="en-GB" sz="2100">
                <a:solidFill>
                  <a:srgbClr val="888888"/>
                </a:solidFill>
                <a:latin typeface="Calibri"/>
                <a:ea typeface="Calibri"/>
                <a:cs typeface="Calibri"/>
                <a:sym typeface="Calibri"/>
              </a:rPr>
              <a:t>Weekly newsletter offering mental wellbeing workshops supporting learners who are suffering with mental health issues. Courses include Stress and anxiety management; Improving sleep, as well as online exercise classes including Standing Pilates.  This online programme will continue into the autumn term to support those who are unable to return to class.</a:t>
            </a:r>
            <a:endParaRPr sz="21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21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2100">
              <a:solidFill>
                <a:srgbClr val="888888"/>
              </a:solidFill>
              <a:latin typeface="Calibri"/>
              <a:ea typeface="Calibri"/>
              <a:cs typeface="Calibri"/>
              <a:sym typeface="Calibri"/>
            </a:endParaRPr>
          </a:p>
          <a:p>
            <a:pPr indent="0" lvl="0" marL="457200" marR="0" rtl="0" algn="l">
              <a:spcBef>
                <a:spcPts val="0"/>
              </a:spcBef>
              <a:spcAft>
                <a:spcPts val="0"/>
              </a:spcAft>
              <a:buNone/>
            </a:pPr>
            <a:r>
              <a:t/>
            </a:r>
            <a:endParaRPr sz="100">
              <a:solidFill>
                <a:srgbClr val="222222"/>
              </a:solidFill>
              <a:highlight>
                <a:srgbClr val="FFFFFF"/>
              </a:highlight>
            </a:endParaRPr>
          </a:p>
          <a:p>
            <a:pPr indent="0" lvl="0" marL="457200" marR="0" rtl="0" algn="l">
              <a:spcBef>
                <a:spcPts val="0"/>
              </a:spcBef>
              <a:spcAft>
                <a:spcPts val="0"/>
              </a:spcAft>
              <a:buNone/>
            </a:pPr>
            <a:r>
              <a:t/>
            </a:r>
            <a:endParaRPr sz="1100">
              <a:solidFill>
                <a:srgbClr val="222222"/>
              </a:solidFill>
              <a:highlight>
                <a:srgbClr val="FFFFFF"/>
              </a:highlight>
            </a:endParaRPr>
          </a:p>
          <a:p>
            <a:pPr indent="0" lvl="0" marL="457200" marR="0" rtl="0" algn="l">
              <a:spcBef>
                <a:spcPts val="0"/>
              </a:spcBef>
              <a:spcAft>
                <a:spcPts val="0"/>
              </a:spcAft>
              <a:buNone/>
            </a:pPr>
            <a:r>
              <a:t/>
            </a:r>
            <a:endParaRPr sz="1600">
              <a:solidFill>
                <a:srgbClr val="222222"/>
              </a:solidFill>
              <a:highlight>
                <a:srgbClr val="FFFFFF"/>
              </a:highlight>
            </a:endParaRPr>
          </a:p>
          <a:p>
            <a:pPr indent="0" lvl="0" marL="0" marR="0" rtl="0" algn="l">
              <a:spcBef>
                <a:spcPts val="0"/>
              </a:spcBef>
              <a:spcAft>
                <a:spcPts val="0"/>
              </a:spcAft>
              <a:buNone/>
            </a:pPr>
            <a:r>
              <a:t/>
            </a:r>
            <a:endParaRPr sz="1600">
              <a:solidFill>
                <a:srgbClr val="222222"/>
              </a:solidFill>
              <a:highlight>
                <a:srgbClr val="FFFFFF"/>
              </a:highlight>
            </a:endParaRPr>
          </a:p>
        </p:txBody>
      </p:sp>
      <p:pic>
        <p:nvPicPr>
          <p:cNvPr id="121" name="Google Shape;121;p17"/>
          <p:cNvPicPr preferRelativeResize="0"/>
          <p:nvPr/>
        </p:nvPicPr>
        <p:blipFill>
          <a:blip r:embed="rId3">
            <a:alphaModFix/>
          </a:blip>
          <a:stretch>
            <a:fillRect/>
          </a:stretch>
        </p:blipFill>
        <p:spPr>
          <a:xfrm>
            <a:off x="7761688" y="413375"/>
            <a:ext cx="977688" cy="113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8"/>
          <p:cNvSpPr txBox="1"/>
          <p:nvPr>
            <p:ph type="ctrTitle"/>
          </p:nvPr>
        </p:nvSpPr>
        <p:spPr>
          <a:xfrm>
            <a:off x="827584" y="476672"/>
            <a:ext cx="6624600" cy="125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Calibri"/>
              <a:buNone/>
            </a:pPr>
            <a:r>
              <a:rPr lang="en-GB" sz="4400">
                <a:solidFill>
                  <a:srgbClr val="3F3F3F"/>
                </a:solidFill>
                <a:latin typeface="Calibri"/>
                <a:ea typeface="Calibri"/>
                <a:cs typeface="Calibri"/>
                <a:sym typeface="Calibri"/>
              </a:rPr>
              <a:t>Social Isolation</a:t>
            </a:r>
            <a:endParaRPr b="0" i="0" sz="4400" u="none" cap="none" strike="noStrike">
              <a:solidFill>
                <a:srgbClr val="3F3F3F"/>
              </a:solidFill>
              <a:latin typeface="Calibri"/>
              <a:ea typeface="Calibri"/>
              <a:cs typeface="Calibri"/>
              <a:sym typeface="Calibri"/>
            </a:endParaRPr>
          </a:p>
        </p:txBody>
      </p:sp>
      <p:sp>
        <p:nvSpPr>
          <p:cNvPr id="128" name="Google Shape;128;p18"/>
          <p:cNvSpPr txBox="1"/>
          <p:nvPr>
            <p:ph idx="1" type="subTitle"/>
          </p:nvPr>
        </p:nvSpPr>
        <p:spPr>
          <a:xfrm>
            <a:off x="827575" y="1730675"/>
            <a:ext cx="7560900" cy="4967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88888"/>
              </a:buClr>
              <a:buFont typeface="Arial"/>
              <a:buNone/>
            </a:pPr>
            <a:r>
              <a:rPr lang="en-GB" sz="3200">
                <a:solidFill>
                  <a:srgbClr val="888888"/>
                </a:solidFill>
                <a:latin typeface="Calibri"/>
                <a:ea typeface="Calibri"/>
                <a:cs typeface="Calibri"/>
                <a:sym typeface="Calibri"/>
              </a:rPr>
              <a:t>Kingston Adult Education</a:t>
            </a:r>
            <a:endParaRPr sz="3200">
              <a:solidFill>
                <a:srgbClr val="888888"/>
              </a:solidFill>
              <a:latin typeface="Calibri"/>
              <a:ea typeface="Calibri"/>
              <a:cs typeface="Calibri"/>
              <a:sym typeface="Calibri"/>
            </a:endParaRPr>
          </a:p>
          <a:p>
            <a:pPr indent="-355600" lvl="0" marL="457200" marR="0" rtl="0" algn="l">
              <a:spcBef>
                <a:spcPts val="0"/>
              </a:spcBef>
              <a:spcAft>
                <a:spcPts val="0"/>
              </a:spcAft>
              <a:buClr>
                <a:srgbClr val="888888"/>
              </a:buClr>
              <a:buSzPts val="2000"/>
              <a:buFont typeface="Calibri"/>
              <a:buChar char="●"/>
            </a:pPr>
            <a:r>
              <a:rPr lang="en-GB" sz="2000">
                <a:solidFill>
                  <a:srgbClr val="888888"/>
                </a:solidFill>
                <a:latin typeface="Calibri"/>
                <a:ea typeface="Calibri"/>
                <a:cs typeface="Calibri"/>
                <a:sym typeface="Calibri"/>
              </a:rPr>
              <a:t>LLDD Learners have had weekly phone calls from their tutors, checking in on them and giving them tasks to do, e.g. cooking, art projects as well as tutors sending regular pre-recorded classes such as singing and drama.  The Learners have been very engaged in this and looked forward to their regular 'check-ins'.  This is set to continue until safe to return to class.</a:t>
            </a:r>
            <a:endParaRPr sz="2000">
              <a:solidFill>
                <a:srgbClr val="888888"/>
              </a:solidFill>
              <a:latin typeface="Calibri"/>
              <a:ea typeface="Calibri"/>
              <a:cs typeface="Calibri"/>
              <a:sym typeface="Calibri"/>
            </a:endParaRPr>
          </a:p>
          <a:p>
            <a:pPr indent="0" lvl="0" marL="457200" marR="0" rtl="0" algn="l">
              <a:spcBef>
                <a:spcPts val="0"/>
              </a:spcBef>
              <a:spcAft>
                <a:spcPts val="0"/>
              </a:spcAft>
              <a:buNone/>
            </a:pPr>
            <a:r>
              <a:t/>
            </a:r>
            <a:endParaRPr sz="2000">
              <a:solidFill>
                <a:srgbClr val="888888"/>
              </a:solidFill>
              <a:latin typeface="Calibri"/>
              <a:ea typeface="Calibri"/>
              <a:cs typeface="Calibri"/>
              <a:sym typeface="Calibri"/>
            </a:endParaRPr>
          </a:p>
          <a:p>
            <a:pPr indent="-355600" lvl="0" marL="457200" marR="0" rtl="0" algn="l">
              <a:spcBef>
                <a:spcPts val="0"/>
              </a:spcBef>
              <a:spcAft>
                <a:spcPts val="0"/>
              </a:spcAft>
              <a:buClr>
                <a:srgbClr val="888888"/>
              </a:buClr>
              <a:buSzPts val="2000"/>
              <a:buFont typeface="Calibri"/>
              <a:buChar char="●"/>
            </a:pPr>
            <a:r>
              <a:rPr lang="en-GB" sz="2000">
                <a:solidFill>
                  <a:srgbClr val="888888"/>
                </a:solidFill>
                <a:latin typeface="Calibri"/>
                <a:ea typeface="Calibri"/>
                <a:cs typeface="Calibri"/>
                <a:sym typeface="Calibri"/>
              </a:rPr>
              <a:t>16-19 year olds with EHCPs have been kept going with 100% attendance and they remain engaged with staff.   They were loaned laptops to ensure they could continue learning.  Five Supported Internship learners have continued contact and did not miss a single "day" of attendance since lockdown, probably completing more work than they were in physical attendance and one has also been offered work!</a:t>
            </a:r>
            <a:endParaRPr sz="20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20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2000">
              <a:solidFill>
                <a:srgbClr val="888888"/>
              </a:solidFill>
              <a:latin typeface="Calibri"/>
              <a:ea typeface="Calibri"/>
              <a:cs typeface="Calibri"/>
              <a:sym typeface="Calibri"/>
            </a:endParaRPr>
          </a:p>
          <a:p>
            <a:pPr indent="0" lvl="0" marL="457200" marR="0" rtl="0" algn="l">
              <a:spcBef>
                <a:spcPts val="0"/>
              </a:spcBef>
              <a:spcAft>
                <a:spcPts val="0"/>
              </a:spcAft>
              <a:buNone/>
            </a:pPr>
            <a:r>
              <a:t/>
            </a:r>
            <a:endParaRPr sz="1600">
              <a:solidFill>
                <a:srgbClr val="222222"/>
              </a:solidFill>
              <a:highlight>
                <a:srgbClr val="FFFFFF"/>
              </a:highlight>
            </a:endParaRPr>
          </a:p>
          <a:p>
            <a:pPr indent="0" lvl="0" marL="457200" marR="0" rtl="0" algn="l">
              <a:spcBef>
                <a:spcPts val="0"/>
              </a:spcBef>
              <a:spcAft>
                <a:spcPts val="0"/>
              </a:spcAft>
              <a:buNone/>
            </a:pPr>
            <a:r>
              <a:t/>
            </a:r>
            <a:endParaRPr sz="1600">
              <a:solidFill>
                <a:srgbClr val="222222"/>
              </a:solidFill>
              <a:highlight>
                <a:srgbClr val="FFFFFF"/>
              </a:highlight>
            </a:endParaRPr>
          </a:p>
          <a:p>
            <a:pPr indent="0" lvl="0" marL="457200" marR="0" rtl="0" algn="l">
              <a:spcBef>
                <a:spcPts val="0"/>
              </a:spcBef>
              <a:spcAft>
                <a:spcPts val="0"/>
              </a:spcAft>
              <a:buNone/>
            </a:pPr>
            <a:r>
              <a:t/>
            </a:r>
            <a:endParaRPr>
              <a:solidFill>
                <a:srgbClr val="222222"/>
              </a:solidFill>
              <a:highlight>
                <a:srgbClr val="FFFFFF"/>
              </a:highlight>
            </a:endParaRPr>
          </a:p>
          <a:p>
            <a:pPr indent="0" lvl="0" marL="457200" marR="0" rtl="0" algn="l">
              <a:spcBef>
                <a:spcPts val="0"/>
              </a:spcBef>
              <a:spcAft>
                <a:spcPts val="0"/>
              </a:spcAft>
              <a:buNone/>
            </a:pPr>
            <a:r>
              <a:t/>
            </a:r>
            <a:endParaRPr sz="1600">
              <a:solidFill>
                <a:srgbClr val="222222"/>
              </a:solidFill>
              <a:highlight>
                <a:srgbClr val="FFFFFF"/>
              </a:highlight>
            </a:endParaRPr>
          </a:p>
          <a:p>
            <a:pPr indent="0" lvl="0" marL="0" marR="0" rtl="0" algn="l">
              <a:spcBef>
                <a:spcPts val="0"/>
              </a:spcBef>
              <a:spcAft>
                <a:spcPts val="0"/>
              </a:spcAft>
              <a:buNone/>
            </a:pPr>
            <a:r>
              <a:t/>
            </a:r>
            <a:endParaRPr sz="1600">
              <a:solidFill>
                <a:srgbClr val="222222"/>
              </a:solidFill>
              <a:highlight>
                <a:srgbClr val="FFFFFF"/>
              </a:highlight>
            </a:endParaRPr>
          </a:p>
        </p:txBody>
      </p:sp>
      <p:pic>
        <p:nvPicPr>
          <p:cNvPr id="129" name="Google Shape;129;p18"/>
          <p:cNvPicPr preferRelativeResize="0"/>
          <p:nvPr/>
        </p:nvPicPr>
        <p:blipFill>
          <a:blip r:embed="rId3">
            <a:alphaModFix/>
          </a:blip>
          <a:stretch>
            <a:fillRect/>
          </a:stretch>
        </p:blipFill>
        <p:spPr>
          <a:xfrm>
            <a:off x="7761688" y="413375"/>
            <a:ext cx="977688" cy="113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9"/>
          <p:cNvSpPr txBox="1"/>
          <p:nvPr>
            <p:ph type="ctrTitle"/>
          </p:nvPr>
        </p:nvSpPr>
        <p:spPr>
          <a:xfrm>
            <a:off x="827584" y="476672"/>
            <a:ext cx="6624600" cy="125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Calibri"/>
              <a:buNone/>
            </a:pPr>
            <a:r>
              <a:rPr lang="en-GB" sz="4400">
                <a:solidFill>
                  <a:srgbClr val="3F3F3F"/>
                </a:solidFill>
                <a:latin typeface="Calibri"/>
                <a:ea typeface="Calibri"/>
                <a:cs typeface="Calibri"/>
                <a:sym typeface="Calibri"/>
              </a:rPr>
              <a:t>Social Isolation</a:t>
            </a:r>
            <a:endParaRPr b="0" i="0" sz="4400" u="none" cap="none" strike="noStrike">
              <a:solidFill>
                <a:srgbClr val="3F3F3F"/>
              </a:solidFill>
              <a:latin typeface="Calibri"/>
              <a:ea typeface="Calibri"/>
              <a:cs typeface="Calibri"/>
              <a:sym typeface="Calibri"/>
            </a:endParaRPr>
          </a:p>
        </p:txBody>
      </p:sp>
      <p:sp>
        <p:nvSpPr>
          <p:cNvPr id="136" name="Google Shape;136;p19"/>
          <p:cNvSpPr txBox="1"/>
          <p:nvPr>
            <p:ph idx="1" type="subTitle"/>
          </p:nvPr>
        </p:nvSpPr>
        <p:spPr>
          <a:xfrm>
            <a:off x="827575" y="1730675"/>
            <a:ext cx="7560900" cy="4967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88888"/>
              </a:buClr>
              <a:buFont typeface="Arial"/>
              <a:buNone/>
            </a:pPr>
            <a:r>
              <a:rPr lang="en-GB" sz="3200">
                <a:solidFill>
                  <a:srgbClr val="888888"/>
                </a:solidFill>
                <a:latin typeface="Calibri"/>
                <a:ea typeface="Calibri"/>
                <a:cs typeface="Calibri"/>
                <a:sym typeface="Calibri"/>
              </a:rPr>
              <a:t>Kingston Adult Education</a:t>
            </a:r>
            <a:endParaRPr sz="3200">
              <a:solidFill>
                <a:srgbClr val="888888"/>
              </a:solidFill>
              <a:latin typeface="Calibri"/>
              <a:ea typeface="Calibri"/>
              <a:cs typeface="Calibri"/>
              <a:sym typeface="Calibri"/>
            </a:endParaRPr>
          </a:p>
          <a:p>
            <a:pPr indent="-355600" lvl="0" marL="457200" marR="0" rtl="0" algn="l">
              <a:spcBef>
                <a:spcPts val="0"/>
              </a:spcBef>
              <a:spcAft>
                <a:spcPts val="0"/>
              </a:spcAft>
              <a:buClr>
                <a:srgbClr val="888888"/>
              </a:buClr>
              <a:buSzPts val="2000"/>
              <a:buFont typeface="Calibri"/>
              <a:buChar char="●"/>
            </a:pPr>
            <a:r>
              <a:rPr lang="en-GB" sz="2000">
                <a:solidFill>
                  <a:srgbClr val="888888"/>
                </a:solidFill>
                <a:latin typeface="Calibri"/>
                <a:ea typeface="Calibri"/>
                <a:cs typeface="Calibri"/>
                <a:sym typeface="Calibri"/>
              </a:rPr>
              <a:t>Will continue  to deliver online learning for the foreseeable future as well as classroom based learning (when it starts back) and are looking to put an ‘Expression of Interest’ through the DevicesDotNow Campaign to access tablet devices for those prospective Learners who don’t have digital access and are socially isolated.  They are also looking to put a bid to the GLA to access funds which they could use to purchase chromebooks that could go out on loan to learners in a similar situation.  In both of these areas, they will be looking to provide data where possible.</a:t>
            </a:r>
            <a:endParaRPr sz="20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20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2000">
              <a:solidFill>
                <a:srgbClr val="888888"/>
              </a:solidFill>
              <a:latin typeface="Calibri"/>
              <a:ea typeface="Calibri"/>
              <a:cs typeface="Calibri"/>
              <a:sym typeface="Calibri"/>
            </a:endParaRPr>
          </a:p>
          <a:p>
            <a:pPr indent="0" lvl="0" marL="457200" marR="0" rtl="0" algn="l">
              <a:spcBef>
                <a:spcPts val="0"/>
              </a:spcBef>
              <a:spcAft>
                <a:spcPts val="0"/>
              </a:spcAft>
              <a:buNone/>
            </a:pPr>
            <a:r>
              <a:t/>
            </a:r>
            <a:endParaRPr sz="1600">
              <a:solidFill>
                <a:srgbClr val="222222"/>
              </a:solidFill>
              <a:highlight>
                <a:srgbClr val="FFFFFF"/>
              </a:highlight>
            </a:endParaRPr>
          </a:p>
          <a:p>
            <a:pPr indent="0" lvl="0" marL="457200" marR="0" rtl="0" algn="l">
              <a:spcBef>
                <a:spcPts val="0"/>
              </a:spcBef>
              <a:spcAft>
                <a:spcPts val="0"/>
              </a:spcAft>
              <a:buNone/>
            </a:pPr>
            <a:r>
              <a:t/>
            </a:r>
            <a:endParaRPr sz="1600">
              <a:solidFill>
                <a:srgbClr val="222222"/>
              </a:solidFill>
              <a:highlight>
                <a:srgbClr val="FFFFFF"/>
              </a:highlight>
            </a:endParaRPr>
          </a:p>
          <a:p>
            <a:pPr indent="0" lvl="0" marL="457200" marR="0" rtl="0" algn="l">
              <a:spcBef>
                <a:spcPts val="0"/>
              </a:spcBef>
              <a:spcAft>
                <a:spcPts val="0"/>
              </a:spcAft>
              <a:buNone/>
            </a:pPr>
            <a:r>
              <a:t/>
            </a:r>
            <a:endParaRPr>
              <a:solidFill>
                <a:srgbClr val="222222"/>
              </a:solidFill>
              <a:highlight>
                <a:srgbClr val="FFFFFF"/>
              </a:highlight>
            </a:endParaRPr>
          </a:p>
          <a:p>
            <a:pPr indent="0" lvl="0" marL="457200" marR="0" rtl="0" algn="l">
              <a:spcBef>
                <a:spcPts val="0"/>
              </a:spcBef>
              <a:spcAft>
                <a:spcPts val="0"/>
              </a:spcAft>
              <a:buNone/>
            </a:pPr>
            <a:r>
              <a:t/>
            </a:r>
            <a:endParaRPr sz="1600">
              <a:solidFill>
                <a:srgbClr val="222222"/>
              </a:solidFill>
              <a:highlight>
                <a:srgbClr val="FFFFFF"/>
              </a:highlight>
            </a:endParaRPr>
          </a:p>
          <a:p>
            <a:pPr indent="0" lvl="0" marL="0" marR="0" rtl="0" algn="l">
              <a:spcBef>
                <a:spcPts val="0"/>
              </a:spcBef>
              <a:spcAft>
                <a:spcPts val="0"/>
              </a:spcAft>
              <a:buNone/>
            </a:pPr>
            <a:r>
              <a:t/>
            </a:r>
            <a:endParaRPr sz="1600">
              <a:solidFill>
                <a:srgbClr val="222222"/>
              </a:solidFill>
              <a:highlight>
                <a:srgbClr val="FFFFFF"/>
              </a:highlight>
            </a:endParaRPr>
          </a:p>
        </p:txBody>
      </p:sp>
      <p:pic>
        <p:nvPicPr>
          <p:cNvPr id="137" name="Google Shape;137;p19"/>
          <p:cNvPicPr preferRelativeResize="0"/>
          <p:nvPr/>
        </p:nvPicPr>
        <p:blipFill>
          <a:blip r:embed="rId3">
            <a:alphaModFix/>
          </a:blip>
          <a:stretch>
            <a:fillRect/>
          </a:stretch>
        </p:blipFill>
        <p:spPr>
          <a:xfrm>
            <a:off x="7761688" y="413375"/>
            <a:ext cx="977688" cy="113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0"/>
          <p:cNvSpPr txBox="1"/>
          <p:nvPr>
            <p:ph type="ctrTitle"/>
          </p:nvPr>
        </p:nvSpPr>
        <p:spPr>
          <a:xfrm>
            <a:off x="827584" y="476672"/>
            <a:ext cx="6624600" cy="125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Calibri"/>
              <a:buNone/>
            </a:pPr>
            <a:r>
              <a:rPr lang="en-GB" sz="4400">
                <a:solidFill>
                  <a:srgbClr val="3F3F3F"/>
                </a:solidFill>
                <a:latin typeface="Calibri"/>
                <a:ea typeface="Calibri"/>
                <a:cs typeface="Calibri"/>
                <a:sym typeface="Calibri"/>
              </a:rPr>
              <a:t>Social Isolation</a:t>
            </a:r>
            <a:endParaRPr b="0" i="0" sz="4400" u="none" cap="none" strike="noStrike">
              <a:solidFill>
                <a:srgbClr val="3F3F3F"/>
              </a:solidFill>
              <a:latin typeface="Calibri"/>
              <a:ea typeface="Calibri"/>
              <a:cs typeface="Calibri"/>
              <a:sym typeface="Calibri"/>
            </a:endParaRPr>
          </a:p>
        </p:txBody>
      </p:sp>
      <p:sp>
        <p:nvSpPr>
          <p:cNvPr id="144" name="Google Shape;144;p20"/>
          <p:cNvSpPr txBox="1"/>
          <p:nvPr>
            <p:ph idx="1" type="subTitle"/>
          </p:nvPr>
        </p:nvSpPr>
        <p:spPr>
          <a:xfrm>
            <a:off x="827584" y="2204864"/>
            <a:ext cx="7560900" cy="343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88888"/>
              </a:buClr>
              <a:buFont typeface="Arial"/>
              <a:buNone/>
            </a:pPr>
            <a:r>
              <a:rPr lang="en-GB" sz="3200">
                <a:solidFill>
                  <a:srgbClr val="888888"/>
                </a:solidFill>
                <a:latin typeface="Calibri"/>
                <a:ea typeface="Calibri"/>
                <a:cs typeface="Calibri"/>
                <a:sym typeface="Calibri"/>
              </a:rPr>
              <a:t>Kingston Music Service</a:t>
            </a:r>
            <a:endParaRPr sz="3200">
              <a:solidFill>
                <a:srgbClr val="888888"/>
              </a:solidFill>
              <a:latin typeface="Calibri"/>
              <a:ea typeface="Calibri"/>
              <a:cs typeface="Calibri"/>
              <a:sym typeface="Calibri"/>
            </a:endParaRPr>
          </a:p>
          <a:p>
            <a:pPr indent="-342900" lvl="0" marL="457200" marR="0" rtl="0" algn="l">
              <a:spcBef>
                <a:spcPts val="0"/>
              </a:spcBef>
              <a:spcAft>
                <a:spcPts val="0"/>
              </a:spcAft>
              <a:buClr>
                <a:srgbClr val="888888"/>
              </a:buClr>
              <a:buSzPts val="1800"/>
              <a:buFont typeface="Calibri"/>
              <a:buChar char="●"/>
            </a:pPr>
            <a:r>
              <a:rPr lang="en-GB" sz="1800">
                <a:solidFill>
                  <a:srgbClr val="888888"/>
                </a:solidFill>
                <a:latin typeface="Calibri"/>
                <a:ea typeface="Calibri"/>
                <a:cs typeface="Calibri"/>
                <a:sym typeface="Calibri"/>
              </a:rPr>
              <a:t>Delivering all music lessons online including keyboard groups and one to one tuition for adults.</a:t>
            </a:r>
            <a:endParaRPr sz="1800">
              <a:solidFill>
                <a:srgbClr val="888888"/>
              </a:solidFill>
              <a:latin typeface="Calibri"/>
              <a:ea typeface="Calibri"/>
              <a:cs typeface="Calibri"/>
              <a:sym typeface="Calibri"/>
            </a:endParaRPr>
          </a:p>
          <a:p>
            <a:pPr indent="0" lvl="0" marL="457200" marR="0" rtl="0" algn="l">
              <a:spcBef>
                <a:spcPts val="0"/>
              </a:spcBef>
              <a:spcAft>
                <a:spcPts val="0"/>
              </a:spcAft>
              <a:buNone/>
            </a:pPr>
            <a:r>
              <a:t/>
            </a:r>
            <a:endParaRPr sz="1800">
              <a:solidFill>
                <a:srgbClr val="888888"/>
              </a:solidFill>
              <a:latin typeface="Calibri"/>
              <a:ea typeface="Calibri"/>
              <a:cs typeface="Calibri"/>
              <a:sym typeface="Calibri"/>
            </a:endParaRPr>
          </a:p>
          <a:p>
            <a:pPr indent="-342900" lvl="0" marL="457200" marR="0" rtl="0" algn="l">
              <a:spcBef>
                <a:spcPts val="0"/>
              </a:spcBef>
              <a:spcAft>
                <a:spcPts val="0"/>
              </a:spcAft>
              <a:buClr>
                <a:srgbClr val="888888"/>
              </a:buClr>
              <a:buSzPts val="1800"/>
              <a:buFont typeface="Calibri"/>
              <a:buChar char="●"/>
            </a:pPr>
            <a:r>
              <a:rPr lang="en-GB" sz="1800">
                <a:solidFill>
                  <a:srgbClr val="888888"/>
                </a:solidFill>
                <a:latin typeface="Calibri"/>
                <a:ea typeface="Calibri"/>
                <a:cs typeface="Calibri"/>
                <a:sym typeface="Calibri"/>
              </a:rPr>
              <a:t>Introduced a 5 week bundle of lessons for adults  at a discounted rate to get back into playing and instrument or singing</a:t>
            </a:r>
            <a:endParaRPr sz="1800">
              <a:solidFill>
                <a:srgbClr val="888888"/>
              </a:solidFill>
              <a:latin typeface="Calibri"/>
              <a:ea typeface="Calibri"/>
              <a:cs typeface="Calibri"/>
              <a:sym typeface="Calibri"/>
            </a:endParaRPr>
          </a:p>
          <a:p>
            <a:pPr indent="0" lvl="0" marL="0" marR="0" rtl="0" algn="l">
              <a:spcBef>
                <a:spcPts val="0"/>
              </a:spcBef>
              <a:spcAft>
                <a:spcPts val="0"/>
              </a:spcAft>
              <a:buNone/>
            </a:pPr>
            <a:r>
              <a:t/>
            </a:r>
            <a:endParaRPr sz="1800">
              <a:solidFill>
                <a:srgbClr val="888888"/>
              </a:solidFill>
              <a:latin typeface="Calibri"/>
              <a:ea typeface="Calibri"/>
              <a:cs typeface="Calibri"/>
              <a:sym typeface="Calibri"/>
            </a:endParaRPr>
          </a:p>
          <a:p>
            <a:pPr indent="-342900" lvl="0" marL="457200" marR="0" rtl="0" algn="l">
              <a:spcBef>
                <a:spcPts val="0"/>
              </a:spcBef>
              <a:spcAft>
                <a:spcPts val="0"/>
              </a:spcAft>
              <a:buClr>
                <a:srgbClr val="888888"/>
              </a:buClr>
              <a:buSzPts val="1800"/>
              <a:buFont typeface="Calibri"/>
              <a:buChar char="●"/>
            </a:pPr>
            <a:r>
              <a:rPr lang="en-GB" sz="1800">
                <a:solidFill>
                  <a:srgbClr val="888888"/>
                </a:solidFill>
                <a:latin typeface="Calibri"/>
                <a:ea typeface="Calibri"/>
                <a:cs typeface="Calibri"/>
                <a:sym typeface="Calibri"/>
              </a:rPr>
              <a:t>Massed ensemble and singing projects online including our Midsummer Festival 30th June to 4th July including a Adult band and Gospel Choir</a:t>
            </a:r>
            <a:endParaRPr sz="18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25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25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32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3200">
              <a:solidFill>
                <a:srgbClr val="888888"/>
              </a:solidFill>
              <a:latin typeface="Calibri"/>
              <a:ea typeface="Calibri"/>
              <a:cs typeface="Calibri"/>
              <a:sym typeface="Calibri"/>
            </a:endParaRPr>
          </a:p>
        </p:txBody>
      </p:sp>
      <p:pic>
        <p:nvPicPr>
          <p:cNvPr id="145" name="Google Shape;145;p20"/>
          <p:cNvPicPr preferRelativeResize="0"/>
          <p:nvPr/>
        </p:nvPicPr>
        <p:blipFill>
          <a:blip r:embed="rId3">
            <a:alphaModFix/>
          </a:blip>
          <a:stretch>
            <a:fillRect/>
          </a:stretch>
        </p:blipFill>
        <p:spPr>
          <a:xfrm>
            <a:off x="7761688" y="413375"/>
            <a:ext cx="977688" cy="113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1"/>
          <p:cNvSpPr txBox="1"/>
          <p:nvPr>
            <p:ph type="ctrTitle"/>
          </p:nvPr>
        </p:nvSpPr>
        <p:spPr>
          <a:xfrm>
            <a:off x="827584" y="476672"/>
            <a:ext cx="6624600" cy="125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Calibri"/>
              <a:buNone/>
            </a:pPr>
            <a:r>
              <a:rPr lang="en-GB" sz="4400">
                <a:solidFill>
                  <a:srgbClr val="3F3F3F"/>
                </a:solidFill>
                <a:latin typeface="Calibri"/>
                <a:ea typeface="Calibri"/>
                <a:cs typeface="Calibri"/>
                <a:sym typeface="Calibri"/>
              </a:rPr>
              <a:t>Social Isolation</a:t>
            </a:r>
            <a:endParaRPr b="0" i="0" sz="4400" u="none" cap="none" strike="noStrike">
              <a:solidFill>
                <a:srgbClr val="3F3F3F"/>
              </a:solidFill>
              <a:latin typeface="Calibri"/>
              <a:ea typeface="Calibri"/>
              <a:cs typeface="Calibri"/>
              <a:sym typeface="Calibri"/>
            </a:endParaRPr>
          </a:p>
        </p:txBody>
      </p:sp>
      <p:sp>
        <p:nvSpPr>
          <p:cNvPr id="152" name="Google Shape;152;p21"/>
          <p:cNvSpPr txBox="1"/>
          <p:nvPr>
            <p:ph idx="1" type="subTitle"/>
          </p:nvPr>
        </p:nvSpPr>
        <p:spPr>
          <a:xfrm>
            <a:off x="827584" y="1823864"/>
            <a:ext cx="7560900" cy="343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88888"/>
              </a:buClr>
              <a:buFont typeface="Arial"/>
              <a:buNone/>
            </a:pPr>
            <a:r>
              <a:rPr lang="en-GB" sz="3200">
                <a:solidFill>
                  <a:srgbClr val="888888"/>
                </a:solidFill>
                <a:latin typeface="Calibri"/>
                <a:ea typeface="Calibri"/>
                <a:cs typeface="Calibri"/>
                <a:sym typeface="Calibri"/>
              </a:rPr>
              <a:t>ASC Early Intervention and Prevention</a:t>
            </a:r>
            <a:endParaRPr sz="32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rPr lang="en-GB" sz="2100">
                <a:solidFill>
                  <a:srgbClr val="888888"/>
                </a:solidFill>
                <a:latin typeface="Calibri"/>
                <a:ea typeface="Calibri"/>
                <a:cs typeface="Calibri"/>
                <a:sym typeface="Calibri"/>
              </a:rPr>
              <a:t>Commissioned</a:t>
            </a:r>
            <a:r>
              <a:rPr lang="en-GB" sz="2100">
                <a:solidFill>
                  <a:srgbClr val="888888"/>
                </a:solidFill>
                <a:latin typeface="Calibri"/>
                <a:ea typeface="Calibri"/>
                <a:cs typeface="Calibri"/>
                <a:sym typeface="Calibri"/>
              </a:rPr>
              <a:t> services providing a digital offer to support socially isolated people during coronavirus such as:</a:t>
            </a:r>
            <a:endParaRPr sz="2100">
              <a:solidFill>
                <a:srgbClr val="888888"/>
              </a:solidFill>
              <a:latin typeface="Calibri"/>
              <a:ea typeface="Calibri"/>
              <a:cs typeface="Calibri"/>
              <a:sym typeface="Calibri"/>
            </a:endParaRPr>
          </a:p>
          <a:p>
            <a:pPr indent="-361950" lvl="0" marL="457200" marR="0" rtl="0" algn="l">
              <a:spcBef>
                <a:spcPts val="0"/>
              </a:spcBef>
              <a:spcAft>
                <a:spcPts val="0"/>
              </a:spcAft>
              <a:buClr>
                <a:srgbClr val="888888"/>
              </a:buClr>
              <a:buSzPts val="2100"/>
              <a:buFont typeface="Calibri"/>
              <a:buChar char="●"/>
            </a:pPr>
            <a:r>
              <a:rPr lang="en-GB" sz="2100">
                <a:solidFill>
                  <a:srgbClr val="888888"/>
                </a:solidFill>
                <a:latin typeface="Calibri"/>
                <a:ea typeface="Calibri"/>
                <a:cs typeface="Calibri"/>
                <a:sym typeface="Calibri"/>
              </a:rPr>
              <a:t>Kingston Carers Network- online activities and events, digital updates and newsletters.</a:t>
            </a:r>
            <a:endParaRPr sz="2100">
              <a:solidFill>
                <a:srgbClr val="888888"/>
              </a:solidFill>
              <a:latin typeface="Calibri"/>
              <a:ea typeface="Calibri"/>
              <a:cs typeface="Calibri"/>
              <a:sym typeface="Calibri"/>
            </a:endParaRPr>
          </a:p>
          <a:p>
            <a:pPr indent="-361950" lvl="0" marL="457200" marR="0" rtl="0" algn="l">
              <a:spcBef>
                <a:spcPts val="0"/>
              </a:spcBef>
              <a:spcAft>
                <a:spcPts val="0"/>
              </a:spcAft>
              <a:buClr>
                <a:srgbClr val="888888"/>
              </a:buClr>
              <a:buSzPts val="2100"/>
              <a:buFont typeface="Calibri"/>
              <a:buChar char="●"/>
            </a:pPr>
            <a:r>
              <a:rPr lang="en-GB" sz="2100">
                <a:solidFill>
                  <a:srgbClr val="888888"/>
                </a:solidFill>
                <a:latin typeface="Calibri"/>
                <a:ea typeface="Calibri"/>
                <a:cs typeface="Calibri"/>
                <a:sym typeface="Calibri"/>
              </a:rPr>
              <a:t>Community Catalysts- supporting people to meet and share ideas and activities online.</a:t>
            </a:r>
            <a:endParaRPr sz="2100">
              <a:solidFill>
                <a:srgbClr val="888888"/>
              </a:solidFill>
              <a:latin typeface="Calibri"/>
              <a:ea typeface="Calibri"/>
              <a:cs typeface="Calibri"/>
              <a:sym typeface="Calibri"/>
            </a:endParaRPr>
          </a:p>
          <a:p>
            <a:pPr indent="-361950" lvl="0" marL="457200" marR="0" rtl="0" algn="l">
              <a:spcBef>
                <a:spcPts val="0"/>
              </a:spcBef>
              <a:spcAft>
                <a:spcPts val="0"/>
              </a:spcAft>
              <a:buClr>
                <a:srgbClr val="888888"/>
              </a:buClr>
              <a:buSzPts val="2100"/>
              <a:buFont typeface="Calibri"/>
              <a:buChar char="●"/>
            </a:pPr>
            <a:r>
              <a:rPr lang="en-GB" sz="2100">
                <a:solidFill>
                  <a:srgbClr val="888888"/>
                </a:solidFill>
                <a:latin typeface="Calibri"/>
                <a:ea typeface="Calibri"/>
                <a:cs typeface="Calibri"/>
                <a:sym typeface="Calibri"/>
              </a:rPr>
              <a:t>Supported Employment-Working age adults with social care needs</a:t>
            </a:r>
            <a:endParaRPr sz="21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21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2100">
              <a:solidFill>
                <a:srgbClr val="888888"/>
              </a:solidFill>
              <a:latin typeface="Calibri"/>
              <a:ea typeface="Calibri"/>
              <a:cs typeface="Calibri"/>
              <a:sym typeface="Calibri"/>
            </a:endParaRPr>
          </a:p>
        </p:txBody>
      </p:sp>
      <p:pic>
        <p:nvPicPr>
          <p:cNvPr id="153" name="Google Shape;153;p21"/>
          <p:cNvPicPr preferRelativeResize="0"/>
          <p:nvPr/>
        </p:nvPicPr>
        <p:blipFill>
          <a:blip r:embed="rId3">
            <a:alphaModFix/>
          </a:blip>
          <a:stretch>
            <a:fillRect/>
          </a:stretch>
        </p:blipFill>
        <p:spPr>
          <a:xfrm>
            <a:off x="7761688" y="413375"/>
            <a:ext cx="977688" cy="113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2"/>
          <p:cNvSpPr txBox="1"/>
          <p:nvPr>
            <p:ph type="ctrTitle"/>
          </p:nvPr>
        </p:nvSpPr>
        <p:spPr>
          <a:xfrm>
            <a:off x="827584" y="476672"/>
            <a:ext cx="6624600" cy="125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F3F3F"/>
              </a:buClr>
              <a:buFont typeface="Calibri"/>
              <a:buNone/>
            </a:pPr>
            <a:r>
              <a:rPr lang="en-GB" sz="4400">
                <a:solidFill>
                  <a:srgbClr val="3F3F3F"/>
                </a:solidFill>
                <a:latin typeface="Calibri"/>
                <a:ea typeface="Calibri"/>
                <a:cs typeface="Calibri"/>
                <a:sym typeface="Calibri"/>
              </a:rPr>
              <a:t>Social Isolation</a:t>
            </a:r>
            <a:endParaRPr b="0" i="0" sz="4400" u="none" cap="none" strike="noStrike">
              <a:solidFill>
                <a:srgbClr val="3F3F3F"/>
              </a:solidFill>
              <a:latin typeface="Calibri"/>
              <a:ea typeface="Calibri"/>
              <a:cs typeface="Calibri"/>
              <a:sym typeface="Calibri"/>
            </a:endParaRPr>
          </a:p>
        </p:txBody>
      </p:sp>
      <p:sp>
        <p:nvSpPr>
          <p:cNvPr id="160" name="Google Shape;160;p22"/>
          <p:cNvSpPr txBox="1"/>
          <p:nvPr>
            <p:ph idx="1" type="subTitle"/>
          </p:nvPr>
        </p:nvSpPr>
        <p:spPr>
          <a:xfrm>
            <a:off x="827584" y="1747664"/>
            <a:ext cx="7560900" cy="3433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888888"/>
              </a:buClr>
              <a:buFont typeface="Arial"/>
              <a:buNone/>
            </a:pPr>
            <a:r>
              <a:rPr lang="en-GB" sz="3200">
                <a:solidFill>
                  <a:srgbClr val="888888"/>
                </a:solidFill>
                <a:latin typeface="Calibri"/>
                <a:ea typeface="Calibri"/>
                <a:cs typeface="Calibri"/>
                <a:sym typeface="Calibri"/>
              </a:rPr>
              <a:t>ASC Early Intervention and Prevention</a:t>
            </a:r>
            <a:endParaRPr sz="32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rPr lang="en-GB" sz="2100">
                <a:solidFill>
                  <a:srgbClr val="888888"/>
                </a:solidFill>
                <a:latin typeface="Calibri"/>
                <a:ea typeface="Calibri"/>
                <a:cs typeface="Calibri"/>
                <a:sym typeface="Calibri"/>
              </a:rPr>
              <a:t>Services providing phone support for socially isolated people during coronavirus</a:t>
            </a:r>
            <a:endParaRPr sz="2100">
              <a:solidFill>
                <a:srgbClr val="888888"/>
              </a:solidFill>
              <a:latin typeface="Calibri"/>
              <a:ea typeface="Calibri"/>
              <a:cs typeface="Calibri"/>
              <a:sym typeface="Calibri"/>
            </a:endParaRPr>
          </a:p>
          <a:p>
            <a:pPr indent="0" lvl="0" marL="0" marR="0" rtl="0" algn="l">
              <a:spcBef>
                <a:spcPts val="0"/>
              </a:spcBef>
              <a:spcAft>
                <a:spcPts val="0"/>
              </a:spcAft>
              <a:buClr>
                <a:srgbClr val="888888"/>
              </a:buClr>
              <a:buFont typeface="Arial"/>
              <a:buNone/>
            </a:pPr>
            <a:r>
              <a:t/>
            </a:r>
            <a:endParaRPr sz="2100">
              <a:solidFill>
                <a:srgbClr val="888888"/>
              </a:solidFill>
              <a:latin typeface="Calibri"/>
              <a:ea typeface="Calibri"/>
              <a:cs typeface="Calibri"/>
              <a:sym typeface="Calibri"/>
            </a:endParaRPr>
          </a:p>
          <a:p>
            <a:pPr indent="-361950" lvl="0" marL="457200" rtl="0" algn="l">
              <a:spcBef>
                <a:spcPts val="0"/>
              </a:spcBef>
              <a:spcAft>
                <a:spcPts val="0"/>
              </a:spcAft>
              <a:buClr>
                <a:srgbClr val="888888"/>
              </a:buClr>
              <a:buSzPts val="2100"/>
              <a:buFont typeface="Calibri"/>
              <a:buChar char="●"/>
            </a:pPr>
            <a:r>
              <a:rPr lang="en-GB" sz="2100">
                <a:solidFill>
                  <a:srgbClr val="888888"/>
                </a:solidFill>
                <a:latin typeface="Calibri"/>
                <a:ea typeface="Calibri"/>
                <a:cs typeface="Calibri"/>
                <a:sym typeface="Calibri"/>
              </a:rPr>
              <a:t>Alzheimer’s Society- telephone information advice and support from dementia development team and advisor</a:t>
            </a:r>
            <a:endParaRPr sz="2100">
              <a:solidFill>
                <a:srgbClr val="888888"/>
              </a:solidFill>
              <a:latin typeface="Calibri"/>
              <a:ea typeface="Calibri"/>
              <a:cs typeface="Calibri"/>
              <a:sym typeface="Calibri"/>
            </a:endParaRPr>
          </a:p>
          <a:p>
            <a:pPr indent="-361950" lvl="0" marL="457200" rtl="0" algn="l">
              <a:spcBef>
                <a:spcPts val="0"/>
              </a:spcBef>
              <a:spcAft>
                <a:spcPts val="0"/>
              </a:spcAft>
              <a:buClr>
                <a:srgbClr val="888888"/>
              </a:buClr>
              <a:buSzPts val="2100"/>
              <a:buFont typeface="Calibri"/>
              <a:buChar char="●"/>
            </a:pPr>
            <a:r>
              <a:rPr lang="en-GB" sz="2100">
                <a:solidFill>
                  <a:srgbClr val="888888"/>
                </a:solidFill>
                <a:latin typeface="Calibri"/>
                <a:ea typeface="Calibri"/>
                <a:cs typeface="Calibri"/>
                <a:sym typeface="Calibri"/>
              </a:rPr>
              <a:t>Staywell befriending</a:t>
            </a:r>
            <a:endParaRPr sz="2100">
              <a:solidFill>
                <a:srgbClr val="888888"/>
              </a:solidFill>
              <a:latin typeface="Calibri"/>
              <a:ea typeface="Calibri"/>
              <a:cs typeface="Calibri"/>
              <a:sym typeface="Calibri"/>
            </a:endParaRPr>
          </a:p>
          <a:p>
            <a:pPr indent="-361950" lvl="0" marL="457200" rtl="0" algn="l">
              <a:spcBef>
                <a:spcPts val="0"/>
              </a:spcBef>
              <a:spcAft>
                <a:spcPts val="0"/>
              </a:spcAft>
              <a:buClr>
                <a:srgbClr val="888888"/>
              </a:buClr>
              <a:buSzPts val="2100"/>
              <a:buFont typeface="Calibri"/>
              <a:buChar char="●"/>
            </a:pPr>
            <a:r>
              <a:rPr lang="en-GB" sz="2100">
                <a:solidFill>
                  <a:srgbClr val="888888"/>
                </a:solidFill>
                <a:latin typeface="Calibri"/>
                <a:ea typeface="Calibri"/>
                <a:cs typeface="Calibri"/>
                <a:sym typeface="Calibri"/>
              </a:rPr>
              <a:t>Supported employment</a:t>
            </a:r>
            <a:endParaRPr sz="2100">
              <a:solidFill>
                <a:srgbClr val="888888"/>
              </a:solidFill>
              <a:latin typeface="Calibri"/>
              <a:ea typeface="Calibri"/>
              <a:cs typeface="Calibri"/>
              <a:sym typeface="Calibri"/>
            </a:endParaRPr>
          </a:p>
        </p:txBody>
      </p:sp>
      <p:pic>
        <p:nvPicPr>
          <p:cNvPr id="161" name="Google Shape;161;p22"/>
          <p:cNvPicPr preferRelativeResize="0"/>
          <p:nvPr/>
        </p:nvPicPr>
        <p:blipFill>
          <a:blip r:embed="rId3">
            <a:alphaModFix/>
          </a:blip>
          <a:stretch>
            <a:fillRect/>
          </a:stretch>
        </p:blipFill>
        <p:spPr>
          <a:xfrm>
            <a:off x="7761688" y="413375"/>
            <a:ext cx="977688" cy="1134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BK logo powerpoint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