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34"/>
  </p:notesMasterIdLst>
  <p:handoutMasterIdLst>
    <p:handoutMasterId r:id="rId35"/>
  </p:handoutMasterIdLst>
  <p:sldIdLst>
    <p:sldId id="1191" r:id="rId6"/>
    <p:sldId id="1104" r:id="rId7"/>
    <p:sldId id="1163" r:id="rId8"/>
    <p:sldId id="1179" r:id="rId9"/>
    <p:sldId id="1189" r:id="rId10"/>
    <p:sldId id="1156" r:id="rId11"/>
    <p:sldId id="1161" r:id="rId12"/>
    <p:sldId id="1174" r:id="rId13"/>
    <p:sldId id="1158" r:id="rId14"/>
    <p:sldId id="1170" r:id="rId15"/>
    <p:sldId id="1185" r:id="rId16"/>
    <p:sldId id="1184" r:id="rId17"/>
    <p:sldId id="1175" r:id="rId18"/>
    <p:sldId id="1168" r:id="rId19"/>
    <p:sldId id="1188" r:id="rId20"/>
    <p:sldId id="1178" r:id="rId21"/>
    <p:sldId id="914" r:id="rId22"/>
    <p:sldId id="1182" r:id="rId23"/>
    <p:sldId id="1186" r:id="rId24"/>
    <p:sldId id="1187" r:id="rId25"/>
    <p:sldId id="1172" r:id="rId26"/>
    <p:sldId id="1180" r:id="rId27"/>
    <p:sldId id="1155" r:id="rId28"/>
    <p:sldId id="1181" r:id="rId29"/>
    <p:sldId id="1190" r:id="rId30"/>
    <p:sldId id="1192" r:id="rId31"/>
    <p:sldId id="1167" r:id="rId32"/>
    <p:sldId id="1107" r:id="rId33"/>
  </p:sldIdLst>
  <p:sldSz cx="12192000" cy="6858000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White" initials="KW" lastIdx="1" clrIdx="0">
    <p:extLst>
      <p:ext uri="{19B8F6BF-5375-455C-9EA6-DF929625EA0E}">
        <p15:presenceInfo xmlns:p15="http://schemas.microsoft.com/office/powerpoint/2012/main" userId="S::katewhite@superhighways.org.uk::a9c405b7-7fb9-4bdd-89b1-e9d027c99f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CFF"/>
    <a:srgbClr val="5E9E9E"/>
    <a:srgbClr val="DD137B"/>
    <a:srgbClr val="DE237E"/>
    <a:srgbClr val="F85C0F"/>
    <a:srgbClr val="193862"/>
    <a:srgbClr val="FAA61A"/>
    <a:srgbClr val="751D59"/>
    <a:srgbClr val="47A5AE"/>
    <a:srgbClr val="FDD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120D62-5C68-425B-9CFB-9CE7F649E46A}" v="539" dt="2023-01-24T12:11:15.041"/>
    <p1510:client id="{AA5AF9C6-88EE-49AC-A186-7FEAB2FB61C6}" v="387" dt="2023-01-23T14:40:07.759"/>
  </p1510:revLst>
</p1510:revInfo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2437" autoAdjust="0"/>
  </p:normalViewPr>
  <p:slideViewPr>
    <p:cSldViewPr snapToGrid="0">
      <p:cViewPr varScale="1">
        <p:scale>
          <a:sx n="34" d="100"/>
          <a:sy n="34" d="100"/>
        </p:scale>
        <p:origin x="159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620"/>
    </p:cViewPr>
  </p:sorterViewPr>
  <p:notesViewPr>
    <p:cSldViewPr snapToGrid="0">
      <p:cViewPr varScale="1">
        <p:scale>
          <a:sx n="48" d="100"/>
          <a:sy n="48" d="100"/>
        </p:scale>
        <p:origin x="2760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862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885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7" y="0"/>
            <a:ext cx="2951163" cy="49885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DEB5738C-E5EA-4AF7-8D95-BD58A113D647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6"/>
            <a:ext cx="5448300" cy="3914864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5"/>
            <a:ext cx="2951163" cy="49885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7" y="9443665"/>
            <a:ext cx="2951163" cy="49885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C30E0C62-75F1-499A-B87C-4D60DA3D7C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21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0C62-75F1-499A-B87C-4D60DA3D7C5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948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0C62-75F1-499A-B87C-4D60DA3D7C5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261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0C62-75F1-499A-B87C-4D60DA3D7C5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726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0C62-75F1-499A-B87C-4D60DA3D7C5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38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0C62-75F1-499A-B87C-4D60DA3D7C5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130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0C62-75F1-499A-B87C-4D60DA3D7C5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233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Answers in chat or speak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0C62-75F1-499A-B87C-4D60DA3D7C5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728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0C62-75F1-499A-B87C-4D60DA3D7C51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108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75187-53FB-41FE-85FA-DC9D3C6BC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2336" y="2215831"/>
            <a:ext cx="6132576" cy="1675956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rgbClr val="47A5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F7C07-36B3-4CEC-813C-C294A340E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2336" y="4133374"/>
            <a:ext cx="6199632" cy="466058"/>
          </a:xfrm>
        </p:spPr>
        <p:txBody>
          <a:bodyPr/>
          <a:lstStyle>
            <a:lvl1pPr marL="0" indent="0" algn="l">
              <a:buNone/>
              <a:defRPr sz="2400" cap="all" baseline="0">
                <a:solidFill>
                  <a:srgbClr val="FAA61A"/>
                </a:solidFill>
                <a:latin typeface="Poppins Medium" panose="02000000000000000000" pitchFamily="2" charset="0"/>
                <a:cs typeface="Poppins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E7ACF-39BD-4D1A-BABA-2D5E3510B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40A-139C-4DD7-B235-EAEA4B324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D21D8-5F17-428D-A5BA-38D794633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3D971-BB2B-4E57-BE6C-57D8C345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8093817" y="6381261"/>
            <a:ext cx="285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7A5AE"/>
                </a:solidFill>
              </a:rPr>
              <a:t>#</a:t>
            </a:r>
            <a:r>
              <a:rPr lang="en-GB" dirty="0" err="1">
                <a:solidFill>
                  <a:srgbClr val="47A5AE"/>
                </a:solidFill>
              </a:rPr>
              <a:t>DatawiseLondon</a:t>
            </a:r>
            <a:endParaRPr lang="en-GB" dirty="0">
              <a:solidFill>
                <a:srgbClr val="47A5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3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FA56E-8283-4C88-A9F0-9A2AF6B3B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1CC7B-FFD3-4715-883C-B5EB1CF0C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17911-E98D-4D09-9E44-B712A7732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40A-139C-4DD7-B235-EAEA4B324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DAF81-67DD-40AC-844C-74740C9C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9BDBE-8BFE-41E3-BD7D-99D06A53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7ECA96-CD18-41ED-B741-F5FB7AFB8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4FA976-814A-4C08-8021-43B1AE8E5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E38E7-9401-43AA-8B4D-E998B9BA0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40A-139C-4DD7-B235-EAEA4B324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BBEC-84DA-45FE-B7BA-AB1C8678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FE8F3-D80A-4E70-BD5A-17C96562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51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0F03A5-02B1-46E2-8B08-291F2E55E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0817" y="623728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F050B3-004C-4022-8396-5576258D4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3517" y="6149975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40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200765"/>
            <a:ext cx="10972800" cy="1739092"/>
          </a:xfrm>
          <a:prstGeom prst="rect">
            <a:avLst/>
          </a:prstGeom>
        </p:spPr>
        <p:txBody>
          <a:bodyPr/>
          <a:lstStyle>
            <a:lvl1pPr algn="l">
              <a:defRPr lang="en-US" sz="4000" b="1" i="0" kern="1200" cap="all" spc="500" smtClean="0">
                <a:solidFill>
                  <a:schemeClr val="bg1"/>
                </a:solidFill>
                <a:latin typeface="Helvetica"/>
                <a:ea typeface="Geneva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96288"/>
            <a:ext cx="10972800" cy="22462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kern="1200" spc="150" baseline="0">
                <a:solidFill>
                  <a:schemeClr val="bg1"/>
                </a:solidFill>
                <a:latin typeface="Helvetic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8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B8E8-53FB-49A2-90CF-AC98B828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C76D3-5FA4-45DD-971C-EF9B8E56E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39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B9BC7-BCAF-49A8-9F4E-EADD4114A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40A-139C-4DD7-B235-EAEA4B324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B61AE-5984-47BB-B7E1-8903986B5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1EB09-2049-4307-8B97-DA53A8FA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Superhighways avatar">
            <a:extLst>
              <a:ext uri="{FF2B5EF4-FFF2-40B4-BE49-F238E27FC236}">
                <a16:creationId xmlns:a16="http://schemas.microsoft.com/office/drawing/2014/main" id="{7F080ACF-7DC3-BD98-C157-1C4E7FE175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" r="71675" b="-694"/>
          <a:stretch/>
        </p:blipFill>
        <p:spPr>
          <a:xfrm>
            <a:off x="10960413" y="5976158"/>
            <a:ext cx="786773" cy="78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0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8F707-9647-48B8-82D1-59D5D94D6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BCFFE-C221-4424-9098-240B87862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EC9A-365D-4E2A-9792-E67F6057B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40A-139C-4DD7-B235-EAEA4B324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2C0FE-C464-4425-8806-AC7868DC0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06704-8E28-4E6B-9850-2E28B591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Superhighways avatar">
            <a:extLst>
              <a:ext uri="{FF2B5EF4-FFF2-40B4-BE49-F238E27FC236}">
                <a16:creationId xmlns:a16="http://schemas.microsoft.com/office/drawing/2014/main" id="{0839AA40-D08E-2C42-0167-22BD20B70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" r="71675" b="-694"/>
          <a:stretch/>
        </p:blipFill>
        <p:spPr>
          <a:xfrm>
            <a:off x="10960413" y="5976158"/>
            <a:ext cx="786773" cy="78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2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19B4C-85E7-4262-A6CD-99DB55A0A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B3551-2779-4B63-A619-B8C03AD97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D9A7E-7300-4D3C-8CC9-1762D1677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5014A-2241-4D22-83B0-5F71301C6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40A-139C-4DD7-B235-EAEA4B324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3412B-BA16-40FE-A7BC-6AF1F0BD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E1BD0-A52D-4884-8D27-C0F0E5552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Superhighways avatar">
            <a:extLst>
              <a:ext uri="{FF2B5EF4-FFF2-40B4-BE49-F238E27FC236}">
                <a16:creationId xmlns:a16="http://schemas.microsoft.com/office/drawing/2014/main" id="{2A3BF04A-5C91-660A-7B7C-4D6DEC990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" r="71675" b="-694"/>
          <a:stretch/>
        </p:blipFill>
        <p:spPr>
          <a:xfrm>
            <a:off x="10960413" y="5976158"/>
            <a:ext cx="786773" cy="78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2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1BB0C-C88C-4940-8E3F-1535AA3D1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5FD77-96A5-40E9-9561-1E6BE5CD9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36A82E-43C9-426E-9095-A2E1748F9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8CBD61-99F8-4727-ACA0-23551CA75C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FD496E-B405-45F2-B632-687E0DDE1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9BC3D1-696B-40EA-99F2-7425857E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40A-139C-4DD7-B235-EAEA4B324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3DE5EB-4979-4FE7-AE83-DD29C758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D6D79F-016C-440A-9D0C-FE3B10B5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Superhighways avatar">
            <a:extLst>
              <a:ext uri="{FF2B5EF4-FFF2-40B4-BE49-F238E27FC236}">
                <a16:creationId xmlns:a16="http://schemas.microsoft.com/office/drawing/2014/main" id="{3C054273-B165-B621-54DB-23F80B10F1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" r="71675" b="-694"/>
          <a:stretch/>
        </p:blipFill>
        <p:spPr>
          <a:xfrm>
            <a:off x="10960413" y="5976158"/>
            <a:ext cx="786773" cy="78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4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707D7-A95C-47F6-89A8-0C669D22F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66800-DB38-4F70-8820-2F022A9CC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40A-139C-4DD7-B235-EAEA4B324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C5E3F8-D48C-422A-9966-6052A836D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4CD6A-1D06-46E7-8D17-EBA070C4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Superhighways avatar">
            <a:extLst>
              <a:ext uri="{FF2B5EF4-FFF2-40B4-BE49-F238E27FC236}">
                <a16:creationId xmlns:a16="http://schemas.microsoft.com/office/drawing/2014/main" id="{892A59D7-4254-72DB-C4E7-37D0BA4171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" r="71675" b="-694"/>
          <a:stretch/>
        </p:blipFill>
        <p:spPr>
          <a:xfrm>
            <a:off x="10960413" y="5976158"/>
            <a:ext cx="786773" cy="78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0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7F5B4-E916-4018-92CA-8319E8BF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40A-139C-4DD7-B235-EAEA4B324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16761E-45A6-446D-90FA-0A13723CD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9502C-3A92-4AE4-9D42-A40B80C7E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92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5BA4F-D996-4FD1-A946-9014DC4A0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EBD6B-8B92-49CC-9EC6-ED0AD70F2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AE424-026A-4EA6-A635-1D278DA3F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3E4B8-4C23-468C-8760-77CACD9D1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40A-139C-4DD7-B235-EAEA4B324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AD077-6F97-4375-9B8E-1EBD2C438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9F451-C043-443A-A9BB-0A99CA12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66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0148E-6CCC-4714-B7C4-4FEF91154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DB6F24-758A-49D7-BAFA-60CE4BA7BE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F28AC-9154-496D-8220-5BAF641F9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31CA1-ABFB-462B-9F53-4BF50E7AA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940A-139C-4DD7-B235-EAEA4B324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DFB3E-93FD-4028-9848-172D2549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DB878-D2B2-4EFE-845A-057AD5D4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77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A82365-F426-4070-B1E7-08A29356B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3A0BD-3734-42F6-800E-6028201B5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18044-CB90-4028-9098-3ACF23CEB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0940A-139C-4DD7-B235-EAEA4B324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CD028-4A17-4473-BB4C-AA314B5F0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667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95EA9-7BA8-465A-866F-5947F085F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12336" y="63812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B75EB-2FD1-477B-93DF-3B878359B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80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7A5A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1CD3D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AA61A"/>
        </a:buClr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AA61A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AA61A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AA61A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ity_Hall_backgroun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/>
          <a:stretch/>
        </p:blipFill>
        <p:spPr bwMode="auto">
          <a:xfrm>
            <a:off x="-168696" y="13776"/>
            <a:ext cx="12864752" cy="68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94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uperhighways.org.u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-voice.org.uk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-voice.org.uk/london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sorrelparsons@superhighways.org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://www.superhighways.org.u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datawise.lond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text&#10;&#10;Description automatically generated with low confidence">
            <a:extLst>
              <a:ext uri="{FF2B5EF4-FFF2-40B4-BE49-F238E27FC236}">
                <a16:creationId xmlns:a16="http://schemas.microsoft.com/office/drawing/2014/main" id="{11779251-DCE9-602B-9C33-2450C731E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1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3F149-796E-3F6B-E123-154B83BD9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Our training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97A54-53B8-2177-2B88-2ED74C5C6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038" y="1976171"/>
            <a:ext cx="10613573" cy="19738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dirty="0">
                <a:latin typeface="+mj-lt"/>
              </a:rPr>
              <a:t>Short bite size sessions:</a:t>
            </a:r>
          </a:p>
          <a:p>
            <a:r>
              <a:rPr lang="en-GB" sz="3200" dirty="0">
                <a:solidFill>
                  <a:schemeClr val="accent1"/>
                </a:solidFill>
                <a:latin typeface="+mj-lt"/>
              </a:rPr>
              <a:t>Cyber security series 1 - 5</a:t>
            </a:r>
          </a:p>
          <a:p>
            <a:pPr lvl="1"/>
            <a:r>
              <a:rPr lang="en-GB" sz="2800" dirty="0"/>
              <a:t>Passwords &amp; Multi Factor Authentication</a:t>
            </a:r>
          </a:p>
          <a:p>
            <a:pPr lvl="1"/>
            <a:r>
              <a:rPr lang="en-GB" sz="2800" dirty="0"/>
              <a:t>Phishing &amp; other email scams…</a:t>
            </a:r>
          </a:p>
        </p:txBody>
      </p:sp>
      <p:pic>
        <p:nvPicPr>
          <p:cNvPr id="1026" name="Picture 2" descr="Clock icon with 60 mins in text">
            <a:extLst>
              <a:ext uri="{FF2B5EF4-FFF2-40B4-BE49-F238E27FC236}">
                <a16:creationId xmlns:a16="http://schemas.microsoft.com/office/drawing/2014/main" id="{C85B1ECD-9C8D-C27A-3F77-C53948A38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336" y="365125"/>
            <a:ext cx="1963119" cy="22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B5461E-78CA-ABC5-EE75-6AF418169EB4}"/>
              </a:ext>
            </a:extLst>
          </p:cNvPr>
          <p:cNvSpPr txBox="1"/>
          <p:nvPr/>
        </p:nvSpPr>
        <p:spPr>
          <a:xfrm>
            <a:off x="10075409" y="1296902"/>
            <a:ext cx="13573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+mj-lt"/>
              </a:rPr>
              <a:t>60</a:t>
            </a:r>
          </a:p>
          <a:p>
            <a:pPr algn="ctr"/>
            <a:r>
              <a:rPr lang="en-GB" dirty="0">
                <a:latin typeface="+mj-lt"/>
              </a:rPr>
              <a:t>mins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2BDBF4-9476-55B7-2E3C-D27B592A4ABA}"/>
              </a:ext>
            </a:extLst>
          </p:cNvPr>
          <p:cNvSpPr txBox="1">
            <a:spLocks/>
          </p:cNvSpPr>
          <p:nvPr/>
        </p:nvSpPr>
        <p:spPr>
          <a:xfrm>
            <a:off x="1027038" y="4235535"/>
            <a:ext cx="10613573" cy="26224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1CD3D"/>
              </a:buClr>
              <a:buFont typeface="Wingdings" panose="05000000000000000000" pitchFamily="2" charset="2"/>
              <a:buChar char="ü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61A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61A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61A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61A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GB" sz="3600" dirty="0">
                <a:latin typeface="+mj-lt"/>
              </a:rPr>
              <a:t>Short practical tools based sessions e.g.</a:t>
            </a:r>
          </a:p>
          <a:p>
            <a:r>
              <a:rPr lang="en-GB" dirty="0">
                <a:solidFill>
                  <a:schemeClr val="accent1"/>
                </a:solidFill>
              </a:rPr>
              <a:t>Intro to Teams</a:t>
            </a:r>
          </a:p>
          <a:p>
            <a:r>
              <a:rPr lang="en-GB" dirty="0">
                <a:solidFill>
                  <a:schemeClr val="accent1"/>
                </a:solidFill>
              </a:rPr>
              <a:t>Intro to PowerPoint</a:t>
            </a:r>
          </a:p>
          <a:p>
            <a:r>
              <a:rPr lang="en-GB" dirty="0">
                <a:solidFill>
                  <a:schemeClr val="accent1"/>
                </a:solidFill>
              </a:rPr>
              <a:t>Creating publicity materials with Canva</a:t>
            </a:r>
          </a:p>
          <a:p>
            <a:r>
              <a:rPr lang="en-GB" dirty="0">
                <a:solidFill>
                  <a:schemeClr val="accent1"/>
                </a:solidFill>
              </a:rPr>
              <a:t>Trello for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7518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7A72-D634-D519-3313-C96840FCE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95495" cy="1325563"/>
          </a:xfrm>
        </p:spPr>
        <p:txBody>
          <a:bodyPr>
            <a:normAutofit/>
          </a:bodyPr>
          <a:lstStyle/>
          <a:p>
            <a:r>
              <a:rPr lang="en-GB" sz="4800" dirty="0"/>
              <a:t>Living our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E386F-D50B-FB8F-4B88-998FADEC9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75283"/>
            <a:ext cx="9437176" cy="223042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dirty="0"/>
              <a:t>“It was at my level and built from the quite limited </a:t>
            </a:r>
            <a:r>
              <a:rPr lang="en-GB" dirty="0"/>
              <a:t>knowledge</a:t>
            </a:r>
            <a:r>
              <a:rPr lang="en-GB" sz="3200" dirty="0"/>
              <a:t> I have of Teams.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/>
              <a:t>I was not made to feel in any way stupid for having limited knowledge and skills, as has sometimes happened elsewhere, and that made it possible to relax and so learn.”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26F8B2-A726-1BE1-B6F0-505631155309}"/>
              </a:ext>
            </a:extLst>
          </p:cNvPr>
          <p:cNvSpPr txBox="1"/>
          <p:nvPr/>
        </p:nvSpPr>
        <p:spPr>
          <a:xfrm>
            <a:off x="838199" y="1429078"/>
            <a:ext cx="6098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4"/>
                </a:solidFill>
                <a:latin typeface="+mj-lt"/>
              </a:rPr>
              <a:t>Capability minded</a:t>
            </a:r>
          </a:p>
        </p:txBody>
      </p:sp>
    </p:spTree>
    <p:extLst>
      <p:ext uri="{BB962C8B-B14F-4D97-AF65-F5344CB8AC3E}">
        <p14:creationId xmlns:p14="http://schemas.microsoft.com/office/powerpoint/2010/main" val="1157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7A72-D634-D519-3313-C96840FCE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95495" cy="1325563"/>
          </a:xfrm>
        </p:spPr>
        <p:txBody>
          <a:bodyPr>
            <a:normAutofit/>
          </a:bodyPr>
          <a:lstStyle/>
          <a:p>
            <a:r>
              <a:rPr lang="en-GB" sz="4800" dirty="0"/>
              <a:t>Living our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E386F-D50B-FB8F-4B88-998FADEC9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754641"/>
            <a:ext cx="9437176" cy="22304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/>
              <a:t>“The beauty of this session is that I have already actioned my action- I have set up a Rule to direct emails to Finance that I had to manually send every month.” </a:t>
            </a:r>
            <a:endParaRPr lang="en-GB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3F1413-1E66-8EEA-CDA1-FB32E35BF5AF}"/>
              </a:ext>
            </a:extLst>
          </p:cNvPr>
          <p:cNvSpPr txBox="1"/>
          <p:nvPr/>
        </p:nvSpPr>
        <p:spPr>
          <a:xfrm>
            <a:off x="838199" y="1429078"/>
            <a:ext cx="60985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4"/>
                </a:solidFill>
                <a:latin typeface="+mj-lt"/>
              </a:rPr>
              <a:t>Committed to value</a:t>
            </a:r>
          </a:p>
        </p:txBody>
      </p:sp>
    </p:spTree>
    <p:extLst>
      <p:ext uri="{BB962C8B-B14F-4D97-AF65-F5344CB8AC3E}">
        <p14:creationId xmlns:p14="http://schemas.microsoft.com/office/powerpoint/2010/main" val="313251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7A72-D634-D519-3313-C96840FCE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95495" cy="1325563"/>
          </a:xfrm>
        </p:spPr>
        <p:txBody>
          <a:bodyPr>
            <a:normAutofit fontScale="90000"/>
          </a:bodyPr>
          <a:lstStyle/>
          <a:p>
            <a:r>
              <a:rPr lang="en-GB" sz="4800" dirty="0"/>
              <a:t>Next step actions for Kingston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E386F-D50B-FB8F-4B88-998FADEC9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9142"/>
            <a:ext cx="8507278" cy="22304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/>
              <a:t>I will create some posters for our community classes. Many thanks!</a:t>
            </a:r>
            <a:endParaRPr lang="en-GB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67AB7B-CA50-1BCB-D25E-9F55C6011B23}"/>
              </a:ext>
            </a:extLst>
          </p:cNvPr>
          <p:cNvSpPr txBox="1">
            <a:spLocks/>
          </p:cNvSpPr>
          <p:nvPr/>
        </p:nvSpPr>
        <p:spPr>
          <a:xfrm>
            <a:off x="1842361" y="3733918"/>
            <a:ext cx="8507278" cy="1024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1CD3D"/>
              </a:buClr>
              <a:buFont typeface="Wingdings" panose="05000000000000000000" pitchFamily="2" charset="2"/>
              <a:buChar char="ü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61A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61A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61A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61A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>
                <a:solidFill>
                  <a:schemeClr val="accent1"/>
                </a:solidFill>
              </a:rPr>
              <a:t>Trying out using chat with team members rather than always emailing</a:t>
            </a:r>
            <a:r>
              <a:rPr lang="en-GB" sz="3200" dirty="0"/>
              <a:t>.</a:t>
            </a:r>
            <a:r>
              <a:rPr lang="en-GB" sz="3600" dirty="0"/>
              <a:t> </a:t>
            </a:r>
            <a:endParaRPr lang="en-GB" sz="4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2A5293-5004-BBD6-15A8-17BD4D74E6B0}"/>
              </a:ext>
            </a:extLst>
          </p:cNvPr>
          <p:cNvSpPr txBox="1">
            <a:spLocks/>
          </p:cNvSpPr>
          <p:nvPr/>
        </p:nvSpPr>
        <p:spPr>
          <a:xfrm>
            <a:off x="2846522" y="5222051"/>
            <a:ext cx="8507278" cy="1024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1CD3D"/>
              </a:buClr>
              <a:buFont typeface="Wingdings" panose="05000000000000000000" pitchFamily="2" charset="2"/>
              <a:buChar char="ü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61A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61A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61A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AA61A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/>
              <a:t>Create a board for the Kingston Carnival to test out how it could work.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30829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7A72-D634-D519-3313-C96840FCE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987" y="426622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/>
              <a:t>One to one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E386F-D50B-FB8F-4B88-998FADEC9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623" y="1855387"/>
            <a:ext cx="9561163" cy="22467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/>
              <a:t>A small charity is paying for multiple Dropbox accounts but some volunteers cannot access the folders they need.</a:t>
            </a:r>
          </a:p>
          <a:p>
            <a:pPr marL="0" indent="0">
              <a:buNone/>
            </a:pPr>
            <a:endParaRPr lang="en-GB" sz="3600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E6E6209-315C-8B5B-F33D-E33A106251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53" t="47146" r="7573" b="9454"/>
          <a:stretch/>
        </p:blipFill>
        <p:spPr>
          <a:xfrm>
            <a:off x="9031223" y="323420"/>
            <a:ext cx="2946216" cy="25620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17ADB3-F273-9466-AE85-F148C138E591}"/>
              </a:ext>
            </a:extLst>
          </p:cNvPr>
          <p:cNvSpPr txBox="1"/>
          <p:nvPr/>
        </p:nvSpPr>
        <p:spPr>
          <a:xfrm>
            <a:off x="679987" y="3701724"/>
            <a:ext cx="11297452" cy="1601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1CD3D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We trained them how to move files and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share across the team,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working together to consolidate accounts.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DB4B81-4727-D8C2-C028-A8321F312B8D}"/>
              </a:ext>
            </a:extLst>
          </p:cNvPr>
          <p:cNvSpPr txBox="1"/>
          <p:nvPr/>
        </p:nvSpPr>
        <p:spPr>
          <a:xfrm>
            <a:off x="693623" y="5431201"/>
            <a:ext cx="9385365" cy="1103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1CD3D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Saving them money, controlling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access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&amp; making the day to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day more efficient.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6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ext, computer, screenshot, computer&#10;&#10;Description automatically generated">
            <a:extLst>
              <a:ext uri="{FF2B5EF4-FFF2-40B4-BE49-F238E27FC236}">
                <a16:creationId xmlns:a16="http://schemas.microsoft.com/office/drawing/2014/main" id="{D5016C65-817C-FB79-AEDD-BAC3D78C4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51"/>
          <a:stretch/>
        </p:blipFill>
        <p:spPr>
          <a:xfrm>
            <a:off x="0" y="1084881"/>
            <a:ext cx="12192000" cy="485419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6761B0-1DC9-0F82-7157-2B288EC51510}"/>
              </a:ext>
            </a:extLst>
          </p:cNvPr>
          <p:cNvSpPr txBox="1"/>
          <p:nvPr/>
        </p:nvSpPr>
        <p:spPr>
          <a:xfrm>
            <a:off x="326571" y="1388319"/>
            <a:ext cx="5769429" cy="2123658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chemeClr val="accent1"/>
                </a:solidFill>
                <a:latin typeface="+mj-lt"/>
              </a:rPr>
              <a:t>Data Essentials</a:t>
            </a:r>
          </a:p>
        </p:txBody>
      </p:sp>
    </p:spTree>
    <p:extLst>
      <p:ext uri="{BB962C8B-B14F-4D97-AF65-F5344CB8AC3E}">
        <p14:creationId xmlns:p14="http://schemas.microsoft.com/office/powerpoint/2010/main" val="72855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BA87E-3467-45FF-8E9B-F7C96F369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4" y="572453"/>
            <a:ext cx="11773546" cy="1144905"/>
          </a:xfrm>
        </p:spPr>
        <p:txBody>
          <a:bodyPr>
            <a:noAutofit/>
          </a:bodyPr>
          <a:lstStyle/>
          <a:p>
            <a:pPr algn="ctr"/>
            <a:r>
              <a:rPr lang="en-GB" sz="4800" dirty="0"/>
              <a:t>Excel for managing, analysing &amp; visualising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1544" y="2040256"/>
            <a:ext cx="3159918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dirty="0">
              <a:cs typeface="Poppins Light"/>
            </a:endParaRPr>
          </a:p>
          <a:p>
            <a:r>
              <a:rPr lang="en-GB" sz="2400" b="1" dirty="0">
                <a:solidFill>
                  <a:schemeClr val="accent1"/>
                </a:solidFill>
                <a:ea typeface="+mn-lt"/>
                <a:cs typeface="+mn-lt"/>
              </a:rPr>
              <a:t>Intro to Excel:</a:t>
            </a:r>
            <a:endParaRPr lang="en-GB" sz="2400" dirty="0">
              <a:solidFill>
                <a:schemeClr val="accent1"/>
              </a:solidFill>
              <a:cs typeface="Poppins Light"/>
            </a:endParaRPr>
          </a:p>
          <a:p>
            <a:endParaRPr lang="en-GB" sz="2400" b="1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Viewing &amp; formatting your data</a:t>
            </a:r>
            <a:endParaRPr lang="en-GB" sz="2400" dirty="0">
              <a:cs typeface="Poppins Light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Sorting your data</a:t>
            </a:r>
            <a:endParaRPr lang="en-GB" sz="2400" dirty="0">
              <a:cs typeface="Poppins Light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Auto Formulae</a:t>
            </a:r>
            <a:endParaRPr lang="en-GB" sz="2400" dirty="0">
              <a:cs typeface="Poppins Light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Printing</a:t>
            </a:r>
            <a:endParaRPr lang="en-GB" sz="2400" dirty="0"/>
          </a:p>
          <a:p>
            <a:pPr marL="285750" indent="-285750">
              <a:buFont typeface="Arial"/>
              <a:buChar char="•"/>
            </a:pPr>
            <a:endParaRPr lang="en-GB" dirty="0">
              <a:ea typeface="+mn-lt"/>
              <a:cs typeface="+mn-lt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02546B-0F05-E667-43AC-EE9692E50D62}"/>
              </a:ext>
            </a:extLst>
          </p:cNvPr>
          <p:cNvSpPr txBox="1"/>
          <p:nvPr/>
        </p:nvSpPr>
        <p:spPr>
          <a:xfrm>
            <a:off x="4352451" y="2040255"/>
            <a:ext cx="3421855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dirty="0">
              <a:cs typeface="Poppins Light"/>
            </a:endParaRPr>
          </a:p>
          <a:p>
            <a:r>
              <a:rPr lang="en-GB" sz="2400" b="1" dirty="0">
                <a:solidFill>
                  <a:schemeClr val="accent1"/>
                </a:solidFill>
                <a:ea typeface="+mn-lt"/>
                <a:cs typeface="+mn-lt"/>
              </a:rPr>
              <a:t>Next Steps 1:</a:t>
            </a:r>
            <a:endParaRPr lang="en-GB" sz="2400" dirty="0">
              <a:solidFill>
                <a:schemeClr val="accent1"/>
              </a:solidFill>
              <a:ea typeface="+mn-lt"/>
              <a:cs typeface="+mn-lt"/>
            </a:endParaRPr>
          </a:p>
          <a:p>
            <a:endParaRPr lang="en-GB" sz="2400" b="1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Adding &amp; formatting tables 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Filtering data </a:t>
            </a:r>
            <a:endParaRPr lang="en-GB" sz="2400" dirty="0"/>
          </a:p>
          <a:p>
            <a:pPr marL="285750" indent="-285750"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Conditional formatting </a:t>
            </a:r>
            <a:endParaRPr lang="en-GB" sz="2400" dirty="0"/>
          </a:p>
          <a:p>
            <a:pPr marL="285750" indent="-285750"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Adding visual filters</a:t>
            </a:r>
            <a:endParaRPr lang="en-GB" sz="2400" dirty="0"/>
          </a:p>
          <a:p>
            <a:pPr marL="285750" indent="-285750"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Total columns </a:t>
            </a:r>
          </a:p>
          <a:p>
            <a:pPr marL="285750" indent="-285750" algn="ctr">
              <a:buFont typeface="Arial"/>
              <a:buChar char="•"/>
            </a:pPr>
            <a:endParaRPr lang="en-GB" dirty="0">
              <a:ea typeface="+mn-lt"/>
              <a:cs typeface="+mn-lt"/>
            </a:endParaRPr>
          </a:p>
          <a:p>
            <a:endParaRPr lang="en-GB" b="1" dirty="0">
              <a:cs typeface="Poppins Light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35559D-17C9-EFBE-A60F-E5183B1634F8}"/>
              </a:ext>
            </a:extLst>
          </p:cNvPr>
          <p:cNvSpPr txBox="1"/>
          <p:nvPr/>
        </p:nvSpPr>
        <p:spPr>
          <a:xfrm>
            <a:off x="8055295" y="1988239"/>
            <a:ext cx="3409949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400" dirty="0">
              <a:cs typeface="Poppins Light"/>
            </a:endParaRPr>
          </a:p>
          <a:p>
            <a:r>
              <a:rPr lang="en-GB" sz="2400" b="1" dirty="0">
                <a:solidFill>
                  <a:schemeClr val="accent1"/>
                </a:solidFill>
                <a:ea typeface="+mn-lt"/>
                <a:cs typeface="+mn-lt"/>
              </a:rPr>
              <a:t>Next Steps 2:</a:t>
            </a:r>
            <a:endParaRPr lang="en-GB" sz="2400" dirty="0">
              <a:solidFill>
                <a:schemeClr val="accent1"/>
              </a:solidFill>
              <a:ea typeface="+mn-lt"/>
              <a:cs typeface="+mn-lt"/>
            </a:endParaRPr>
          </a:p>
          <a:p>
            <a:endParaRPr lang="en-GB" sz="2400" b="1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Data validation &amp; picklists 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Splitting columns </a:t>
            </a:r>
            <a:endParaRPr lang="en-GB" sz="2400" dirty="0"/>
          </a:p>
          <a:p>
            <a:pPr marL="285750" indent="-285750"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An introduction to pivot tables</a:t>
            </a:r>
            <a:endParaRPr lang="en-GB" sz="2400" dirty="0"/>
          </a:p>
          <a:p>
            <a:pPr marL="285750" indent="-285750">
              <a:buFont typeface="Arial"/>
              <a:buChar char="•"/>
            </a:pPr>
            <a:r>
              <a:rPr lang="en-GB" sz="2400" dirty="0">
                <a:ea typeface="+mn-lt"/>
                <a:cs typeface="+mn-lt"/>
              </a:rPr>
              <a:t>Summary sheets</a:t>
            </a:r>
            <a:endParaRPr lang="en-GB" sz="2400" dirty="0"/>
          </a:p>
          <a:p>
            <a:pPr algn="ctr"/>
            <a:endParaRPr lang="en-GB" dirty="0">
              <a:solidFill>
                <a:srgbClr val="7DC02F"/>
              </a:solidFill>
              <a:cs typeface="Poppins Light"/>
            </a:endParaRPr>
          </a:p>
          <a:p>
            <a:endParaRPr lang="en-GB" b="1" dirty="0">
              <a:cs typeface="Poppins Light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86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094DDD-1ED3-4519-9938-ED195909D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2641"/>
            <a:ext cx="12192000" cy="5468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D7116-3581-A15C-8FBC-F5F0C86C1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50" y="400800"/>
            <a:ext cx="12098650" cy="954836"/>
          </a:xfrm>
        </p:spPr>
        <p:txBody>
          <a:bodyPr>
            <a:normAutofit fontScale="90000"/>
          </a:bodyPr>
          <a:lstStyle/>
          <a:p>
            <a:r>
              <a:rPr lang="en-GB" sz="5300" dirty="0"/>
              <a:t>Create a map using Community Lens</a:t>
            </a:r>
            <a:br>
              <a:rPr lang="en-GB" b="1" dirty="0"/>
            </a:br>
            <a:endParaRPr lang="en-GB" altLang="en-US" dirty="0">
              <a:solidFill>
                <a:srgbClr val="429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3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BA87E-3467-45FF-8E9B-F7C96F369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1657"/>
            <a:ext cx="12191999" cy="1144905"/>
          </a:xfrm>
        </p:spPr>
        <p:txBody>
          <a:bodyPr>
            <a:noAutofit/>
          </a:bodyPr>
          <a:lstStyle/>
          <a:p>
            <a:r>
              <a:rPr lang="en-GB" dirty="0"/>
              <a:t>Build your own Census21 custom datasets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B055C0-8DBB-C506-D662-E150469FE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6562"/>
            <a:ext cx="12192000" cy="564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2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icture containing text, computer, screenshot, computer&#10;&#10;Description automatically generated">
            <a:extLst>
              <a:ext uri="{FF2B5EF4-FFF2-40B4-BE49-F238E27FC236}">
                <a16:creationId xmlns:a16="http://schemas.microsoft.com/office/drawing/2014/main" id="{26CE0B7E-A90C-11E4-F4E7-E36710144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02"/>
          <a:stretch/>
        </p:blipFill>
        <p:spPr>
          <a:xfrm>
            <a:off x="2292133" y="400014"/>
            <a:ext cx="7607733" cy="6057971"/>
          </a:xfrm>
        </p:spPr>
      </p:pic>
    </p:spTree>
    <p:extLst>
      <p:ext uri="{BB962C8B-B14F-4D97-AF65-F5344CB8AC3E}">
        <p14:creationId xmlns:p14="http://schemas.microsoft.com/office/powerpoint/2010/main" val="42451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707" y="1247628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/>
              <a:t>What do we do?!</a:t>
            </a:r>
          </a:p>
        </p:txBody>
      </p:sp>
      <p:sp>
        <p:nvSpPr>
          <p:cNvPr id="3" name="Rectangle 2"/>
          <p:cNvSpPr/>
          <p:nvPr/>
        </p:nvSpPr>
        <p:spPr>
          <a:xfrm>
            <a:off x="2166961" y="2853649"/>
            <a:ext cx="95483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</a:rPr>
              <a:t>Superhighways helps small charities </a:t>
            </a:r>
            <a:r>
              <a:rPr lang="en-GB" sz="3600" dirty="0">
                <a:latin typeface="+mj-lt"/>
              </a:rPr>
              <a:t>and community groups gain essential digital and data skills, backed by the right tech, to achieve their goals.</a:t>
            </a:r>
          </a:p>
        </p:txBody>
      </p:sp>
    </p:spTree>
    <p:extLst>
      <p:ext uri="{BB962C8B-B14F-4D97-AF65-F5344CB8AC3E}">
        <p14:creationId xmlns:p14="http://schemas.microsoft.com/office/powerpoint/2010/main" val="104050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A picture containing text, computer, screenshot, computer&#10;&#10;Description automatically generated">
            <a:extLst>
              <a:ext uri="{FF2B5EF4-FFF2-40B4-BE49-F238E27FC236}">
                <a16:creationId xmlns:a16="http://schemas.microsoft.com/office/drawing/2014/main" id="{7391FD96-CDA4-A916-81A9-883E0203A5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37"/>
          <a:stretch/>
        </p:blipFill>
        <p:spPr>
          <a:xfrm>
            <a:off x="1719703" y="621035"/>
            <a:ext cx="8752594" cy="561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2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D9498-6B34-3532-F662-83872245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One-to-one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82EF3-A0D2-C87E-0131-37C54D7A1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9205"/>
            <a:ext cx="5742214" cy="4583670"/>
          </a:xfrm>
        </p:spPr>
        <p:txBody>
          <a:bodyPr>
            <a:noAutofit/>
          </a:bodyPr>
          <a:lstStyle/>
          <a:p>
            <a:pPr>
              <a:buClr>
                <a:srgbClr val="DD137B"/>
              </a:buClr>
            </a:pPr>
            <a:r>
              <a:rPr lang="en-GB" sz="3200" dirty="0"/>
              <a:t>Book with one of our friendly team for 30 minutes to 1 hour.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>
                <a:hlinkClick r:id="rId3"/>
              </a:rPr>
              <a:t>info@superhighways.org.uk</a:t>
            </a:r>
            <a:r>
              <a:rPr lang="en-GB" sz="3200" dirty="0"/>
              <a:t> 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D8532AF-2C80-9D76-6A99-A95EAFA7FD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3" t="16190" b="16905"/>
          <a:stretch/>
        </p:blipFill>
        <p:spPr>
          <a:xfrm>
            <a:off x="7173687" y="1494064"/>
            <a:ext cx="4664043" cy="386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5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531990-2B19-7644-80BA-B6597C8F1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15"/>
          <a:stretch/>
        </p:blipFill>
        <p:spPr bwMode="auto">
          <a:xfrm>
            <a:off x="781254" y="1522709"/>
            <a:ext cx="5288618" cy="44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971B139-A4D8-8F85-5BA5-78EED5719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53" y="209241"/>
            <a:ext cx="7944293" cy="1325563"/>
          </a:xfrm>
        </p:spPr>
        <p:txBody>
          <a:bodyPr>
            <a:normAutofit/>
          </a:bodyPr>
          <a:lstStyle/>
          <a:p>
            <a:r>
              <a:rPr lang="en-GB" sz="4800" dirty="0"/>
              <a:t>Our Kingston focus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0B83923-DD3F-99A8-CE8F-BE532C76B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49"/>
          <a:stretch/>
        </p:blipFill>
        <p:spPr bwMode="auto">
          <a:xfrm>
            <a:off x="6001713" y="1301621"/>
            <a:ext cx="5911399" cy="425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ngston Council logo">
            <a:extLst>
              <a:ext uri="{FF2B5EF4-FFF2-40B4-BE49-F238E27FC236}">
                <a16:creationId xmlns:a16="http://schemas.microsoft.com/office/drawing/2014/main" id="{95277C35-915F-78C7-EBAA-2607342F2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115" y="5482504"/>
            <a:ext cx="1179997" cy="137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3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D65233-3AEC-E03C-041C-81656DDE4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71" y="48987"/>
            <a:ext cx="11992129" cy="53067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57E869-DE5F-A5DB-30DA-27770DD0B1F9}"/>
              </a:ext>
            </a:extLst>
          </p:cNvPr>
          <p:cNvSpPr txBox="1"/>
          <p:nvPr/>
        </p:nvSpPr>
        <p:spPr>
          <a:xfrm>
            <a:off x="1143000" y="5421086"/>
            <a:ext cx="9078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Do you need a website. </a:t>
            </a:r>
            <a:r>
              <a:rPr lang="en-GB" sz="3200" dirty="0">
                <a:hlinkClick r:id="rId3"/>
              </a:rPr>
              <a:t>Voice</a:t>
            </a:r>
            <a:r>
              <a:rPr lang="en-GB" sz="3200" dirty="0"/>
              <a:t> is a free website builder you can use. </a:t>
            </a:r>
            <a:r>
              <a:rPr lang="en-GB" sz="3200" dirty="0">
                <a:hlinkClick r:id="rId4"/>
              </a:rPr>
              <a:t>Apply today</a:t>
            </a:r>
            <a:r>
              <a:rPr lang="en-GB" sz="3200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27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50C34-05D6-9550-4BC4-AEE16524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70"/>
            <a:ext cx="11353800" cy="1727146"/>
          </a:xfrm>
        </p:spPr>
        <p:txBody>
          <a:bodyPr>
            <a:normAutofit/>
          </a:bodyPr>
          <a:lstStyle/>
          <a:p>
            <a:r>
              <a:rPr lang="en-GB" sz="4800" dirty="0"/>
              <a:t>Tech support membership package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B37496-0E96-7623-2BAB-BCAD8C967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76716"/>
            <a:ext cx="9868713" cy="452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4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50C34-05D6-9550-4BC4-AEE16524E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Inclusion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37F8B-C792-838E-BF77-8209ADAB2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8052"/>
            <a:ext cx="9677400" cy="4989948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GB" sz="3200" dirty="0"/>
              <a:t> Kingston Digital Inclusion Network</a:t>
            </a:r>
          </a:p>
          <a:p>
            <a:pPr>
              <a:buClr>
                <a:schemeClr val="accent1"/>
              </a:buClr>
            </a:pPr>
            <a:r>
              <a:rPr lang="en-GB" sz="3200" dirty="0"/>
              <a:t> Sim cards – National Databank</a:t>
            </a:r>
          </a:p>
          <a:p>
            <a:pPr>
              <a:buClr>
                <a:schemeClr val="accent1"/>
              </a:buClr>
            </a:pPr>
            <a:r>
              <a:rPr lang="en-GB" sz="3200" dirty="0"/>
              <a:t> 1:1 basic digital skills support for residents </a:t>
            </a:r>
          </a:p>
          <a:p>
            <a:pPr>
              <a:buClr>
                <a:schemeClr val="accent1"/>
              </a:buClr>
            </a:pPr>
            <a:r>
              <a:rPr lang="en-GB" sz="3200" dirty="0"/>
              <a:t> Better Health Online sessions for communities</a:t>
            </a:r>
          </a:p>
          <a:p>
            <a:pPr>
              <a:buClr>
                <a:schemeClr val="accent1"/>
              </a:buClr>
            </a:pPr>
            <a:r>
              <a:rPr lang="en-GB" sz="3200" dirty="0"/>
              <a:t> Digital Upskill for work </a:t>
            </a:r>
            <a:r>
              <a:rPr lang="en-GB" sz="3200" b="1" i="1" baseline="30000" dirty="0">
                <a:solidFill>
                  <a:schemeClr val="accent1"/>
                </a:solidFill>
              </a:rPr>
              <a:t>New</a:t>
            </a:r>
            <a:endParaRPr lang="en-GB" sz="3200" i="1" dirty="0"/>
          </a:p>
          <a:p>
            <a:pPr>
              <a:buClr>
                <a:schemeClr val="accent1"/>
              </a:buClr>
            </a:pPr>
            <a:r>
              <a:rPr lang="en-GB" sz="3200" dirty="0"/>
              <a:t> Digital Champions training </a:t>
            </a:r>
            <a:r>
              <a:rPr lang="en-GB" i="1" dirty="0"/>
              <a:t>(for your volunteers  /staff) </a:t>
            </a:r>
            <a:r>
              <a:rPr lang="en-GB" sz="3200" b="1" i="1" baseline="30000" dirty="0">
                <a:solidFill>
                  <a:schemeClr val="accent1"/>
                </a:solidFill>
              </a:rPr>
              <a:t>New</a:t>
            </a:r>
            <a:endParaRPr lang="en-GB" dirty="0"/>
          </a:p>
          <a:p>
            <a:pPr marL="0" indent="0">
              <a:buClr>
                <a:schemeClr val="accent1"/>
              </a:buCl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60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1E882-9EC7-83E1-0A2C-5CE9537F6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3600" dirty="0"/>
              <a:t>“I think the most useful aspect to me personally was the ability to discuss the topics presented as a group and learn from all of our own varied perspectives and ideas together. I found it very useful to see all the different approaches and experiences”</a:t>
            </a:r>
          </a:p>
        </p:txBody>
      </p:sp>
    </p:spTree>
    <p:extLst>
      <p:ext uri="{BB962C8B-B14F-4D97-AF65-F5344CB8AC3E}">
        <p14:creationId xmlns:p14="http://schemas.microsoft.com/office/powerpoint/2010/main" val="34695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E89C-1EA8-80FC-B8CF-36571608A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help you? 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4B0C99F1-AA2A-889D-3FBD-31CE2FF46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4" b="16364"/>
          <a:stretch/>
        </p:blipFill>
        <p:spPr>
          <a:xfrm>
            <a:off x="418454" y="1330121"/>
            <a:ext cx="6772760" cy="2548739"/>
          </a:xfr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1395077-BFBC-0DD0-BB8D-F7DF42012D87}"/>
              </a:ext>
            </a:extLst>
          </p:cNvPr>
          <p:cNvSpPr/>
          <p:nvPr/>
        </p:nvSpPr>
        <p:spPr>
          <a:xfrm flipV="1">
            <a:off x="2865941" y="2489458"/>
            <a:ext cx="1877785" cy="473529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B30093-419B-8530-AF06-D68C58DFA8DC}"/>
              </a:ext>
            </a:extLst>
          </p:cNvPr>
          <p:cNvSpPr txBox="1"/>
          <p:nvPr/>
        </p:nvSpPr>
        <p:spPr>
          <a:xfrm>
            <a:off x="838200" y="4383118"/>
            <a:ext cx="100387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/>
              <a:t>Pause to have a think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Chat with your neighbour about 1 thing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Write it down on a post it </a:t>
            </a:r>
            <a:r>
              <a:rPr lang="en-GB" sz="2400" i="1" dirty="0">
                <a:solidFill>
                  <a:schemeClr val="accent1"/>
                </a:solidFill>
              </a:rPr>
              <a:t>(with the name of your organisation &amp; we’ll follow up…)</a:t>
            </a:r>
            <a:endParaRPr lang="en-GB" sz="32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EF332-67E0-5610-FD6D-2DF4D49AA141}"/>
              </a:ext>
            </a:extLst>
          </p:cNvPr>
          <p:cNvSpPr txBox="1">
            <a:spLocks/>
          </p:cNvSpPr>
          <p:nvPr/>
        </p:nvSpPr>
        <p:spPr>
          <a:xfrm>
            <a:off x="771717" y="1885252"/>
            <a:ext cx="5523967" cy="162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7A5A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spc="-150" dirty="0">
                <a:solidFill>
                  <a:schemeClr val="accent1"/>
                </a:solidFill>
              </a:rPr>
              <a:t>Thanks for listening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4F400-07A0-D7FC-547D-7EE17C70B295}"/>
              </a:ext>
            </a:extLst>
          </p:cNvPr>
          <p:cNvSpPr txBox="1"/>
          <p:nvPr/>
        </p:nvSpPr>
        <p:spPr>
          <a:xfrm>
            <a:off x="771717" y="4073418"/>
            <a:ext cx="98418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Kate White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+mj-lt"/>
                <a:hlinkClick r:id="rId3"/>
              </a:rPr>
              <a:t>katewhite@superhighways.org.uk</a:t>
            </a:r>
            <a:endParaRPr lang="en-GB" sz="2800" dirty="0">
              <a:solidFill>
                <a:prstClr val="black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hlinkClick r:id="rId4"/>
              </a:rPr>
              <a:t>www.superhighw</a:t>
            </a:r>
            <a:r>
              <a:rPr lang="en-GB" sz="2800" dirty="0">
                <a:solidFill>
                  <a:prstClr val="black"/>
                </a:solidFill>
                <a:latin typeface="+mj-lt"/>
                <a:hlinkClick r:id="rId4"/>
              </a:rPr>
              <a:t>ays.org.uk</a:t>
            </a:r>
            <a:r>
              <a:rPr lang="en-GB" sz="2800" dirty="0">
                <a:solidFill>
                  <a:prstClr val="black"/>
                </a:solidFill>
                <a:latin typeface="+mj-lt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522C57-29FB-3153-F18A-AFC74651BF9A}"/>
              </a:ext>
            </a:extLst>
          </p:cNvPr>
          <p:cNvSpPr/>
          <p:nvPr/>
        </p:nvSpPr>
        <p:spPr>
          <a:xfrm>
            <a:off x="0" y="6580415"/>
            <a:ext cx="12192000" cy="27758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B787AFB-0A02-D924-199D-4ECF60B076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43" y="2015253"/>
            <a:ext cx="5026657" cy="141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2F24E-976A-C3EC-41C1-D4A5017B7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915" y="2137093"/>
            <a:ext cx="9704614" cy="33277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4800" dirty="0"/>
              <a:t>Small charities and community groups will have the </a:t>
            </a:r>
            <a:r>
              <a:rPr lang="en-GB" sz="4800" b="1" dirty="0">
                <a:solidFill>
                  <a:schemeClr val="accent1"/>
                </a:solidFill>
                <a:latin typeface="+mj-lt"/>
              </a:rPr>
              <a:t>digital skills</a:t>
            </a:r>
            <a:r>
              <a:rPr lang="en-GB" sz="48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GB" sz="4800" dirty="0"/>
              <a:t>and </a:t>
            </a:r>
            <a:r>
              <a:rPr lang="en-GB" sz="4800" b="1" dirty="0">
                <a:solidFill>
                  <a:schemeClr val="accent4"/>
                </a:solidFill>
                <a:latin typeface="+mj-lt"/>
              </a:rPr>
              <a:t>tech infrastructure </a:t>
            </a:r>
            <a:r>
              <a:rPr lang="en-GB" sz="4800" dirty="0"/>
              <a:t>they need to run their organisation and amplify their impact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8CD7DF-21A7-A350-D5B4-51DC30D9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93" y="302232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/>
              <a:t>Digital Foundations</a:t>
            </a:r>
          </a:p>
        </p:txBody>
      </p:sp>
      <p:pic>
        <p:nvPicPr>
          <p:cNvPr id="2052" name="Picture 4" descr="National Lottery Community Fund logo with image of fingers crossed">
            <a:extLst>
              <a:ext uri="{FF2B5EF4-FFF2-40B4-BE49-F238E27FC236}">
                <a16:creationId xmlns:a16="http://schemas.microsoft.com/office/drawing/2014/main" id="{ADDA2C1A-9AD5-B112-BB6C-30D04608E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017" y="5309542"/>
            <a:ext cx="3166416" cy="154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9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2F24E-976A-C3EC-41C1-D4A5017B7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1416" y="2524551"/>
            <a:ext cx="9704614" cy="3327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Small charities and community groups better use data </a:t>
            </a:r>
            <a:r>
              <a:rPr lang="en-GB" sz="4400" b="1" dirty="0">
                <a:solidFill>
                  <a:schemeClr val="accent3"/>
                </a:solidFill>
                <a:latin typeface="+mj-lt"/>
              </a:rPr>
              <a:t>to shape services</a:t>
            </a:r>
            <a:r>
              <a:rPr lang="en-GB" sz="4400" dirty="0"/>
              <a:t> and </a:t>
            </a:r>
            <a:r>
              <a:rPr lang="en-GB" sz="4400" b="1" dirty="0">
                <a:solidFill>
                  <a:schemeClr val="accent2"/>
                </a:solidFill>
                <a:latin typeface="+mj-lt"/>
              </a:rPr>
              <a:t>influence change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81900-0E43-B184-4815-503CD94D0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93" y="302232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dirty="0"/>
              <a:t>Data Essentials</a:t>
            </a:r>
          </a:p>
        </p:txBody>
      </p:sp>
      <p:pic>
        <p:nvPicPr>
          <p:cNvPr id="3074" name="Picture 2" descr="Black circle logo with Funded by Trust for London in white text and a wavy white line representing the river Thames">
            <a:extLst>
              <a:ext uri="{FF2B5EF4-FFF2-40B4-BE49-F238E27FC236}">
                <a16:creationId xmlns:a16="http://schemas.microsoft.com/office/drawing/2014/main" id="{03C264FA-6800-540E-56F6-58D497485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584" y="5638943"/>
            <a:ext cx="1125593" cy="112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92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AF517-7AF7-E3BA-0A51-D727A7E41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err="1"/>
              <a:t>Datawise</a:t>
            </a:r>
            <a:r>
              <a:rPr lang="en-GB" sz="4800" dirty="0"/>
              <a:t> London      </a:t>
            </a:r>
            <a:r>
              <a:rPr lang="en-GB" sz="2800" dirty="0">
                <a:hlinkClick r:id="rId2"/>
              </a:rPr>
              <a:t>www.datawise.london</a:t>
            </a:r>
            <a:endParaRPr lang="en-GB" dirty="0"/>
          </a:p>
        </p:txBody>
      </p:sp>
      <p:pic>
        <p:nvPicPr>
          <p:cNvPr id="4098" name="Picture 2" descr="City Bridge Trust logo">
            <a:extLst>
              <a:ext uri="{FF2B5EF4-FFF2-40B4-BE49-F238E27FC236}">
                <a16:creationId xmlns:a16="http://schemas.microsoft.com/office/drawing/2014/main" id="{E12A3093-6994-16E6-1EAA-6FA070ECA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057" y="5325521"/>
            <a:ext cx="1021486" cy="142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5240C4-7F9B-432B-3550-7389F46E3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39459"/>
            <a:ext cx="9288555" cy="52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5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3125C-0BF8-C478-03A3-197198AF9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D54EF7-BEC0-7AB9-A090-91BFE42E7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6761B0-1DC9-0F82-7157-2B288EC51510}"/>
              </a:ext>
            </a:extLst>
          </p:cNvPr>
          <p:cNvSpPr txBox="1"/>
          <p:nvPr/>
        </p:nvSpPr>
        <p:spPr>
          <a:xfrm>
            <a:off x="976674" y="1365856"/>
            <a:ext cx="57694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chemeClr val="accent1"/>
                </a:solidFill>
                <a:latin typeface="+mj-lt"/>
              </a:rPr>
              <a:t>Digital Foundations</a:t>
            </a:r>
          </a:p>
        </p:txBody>
      </p:sp>
    </p:spTree>
    <p:extLst>
      <p:ext uri="{BB962C8B-B14F-4D97-AF65-F5344CB8AC3E}">
        <p14:creationId xmlns:p14="http://schemas.microsoft.com/office/powerpoint/2010/main" val="182098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D056D-A701-C13A-82E2-2784EB8AB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189" y="5462036"/>
            <a:ext cx="10251622" cy="106629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/>
              <a:t>What devices, software and online tools we can use.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And how can they all fit together into a simple system?</a:t>
            </a:r>
          </a:p>
        </p:txBody>
      </p:sp>
      <p:pic>
        <p:nvPicPr>
          <p:cNvPr id="4" name="Picture 3" descr="Puzzle pieces and digital tools and devices icons">
            <a:extLst>
              <a:ext uri="{FF2B5EF4-FFF2-40B4-BE49-F238E27FC236}">
                <a16:creationId xmlns:a16="http://schemas.microsoft.com/office/drawing/2014/main" id="{7BE4E375-965B-65C6-AF26-0875AC1CC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481" y="562142"/>
            <a:ext cx="7970465" cy="448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4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F47536-779F-589C-D548-8CDACB2D1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08" y="1238595"/>
            <a:ext cx="9114720" cy="52684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2A1675-6447-DD82-8B3F-1C56F07ED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152"/>
            <a:ext cx="10515600" cy="1325563"/>
          </a:xfrm>
        </p:spPr>
        <p:txBody>
          <a:bodyPr/>
          <a:lstStyle/>
          <a:p>
            <a:r>
              <a:rPr lang="en-GB" dirty="0"/>
              <a:t>Co-designing the programme</a:t>
            </a:r>
          </a:p>
        </p:txBody>
      </p:sp>
    </p:spTree>
    <p:extLst>
      <p:ext uri="{BB962C8B-B14F-4D97-AF65-F5344CB8AC3E}">
        <p14:creationId xmlns:p14="http://schemas.microsoft.com/office/powerpoint/2010/main" val="218186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50C34-05D6-9550-4BC4-AEE16524E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groups told us they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37F8B-C792-838E-BF77-8209ADAB2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8052"/>
            <a:ext cx="9677400" cy="415719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3200" dirty="0"/>
              <a:t>Planning and choosing appropriate tools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Basic technology systems to run a group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Data security and best practice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Visibility, reach and connecting to people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Supporting your communities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Resources including how to get funding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Adapting to change and sustainability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87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uperhighway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D137B"/>
      </a:accent1>
      <a:accent2>
        <a:srgbClr val="57B5F4"/>
      </a:accent2>
      <a:accent3>
        <a:srgbClr val="EF9B11"/>
      </a:accent3>
      <a:accent4>
        <a:srgbClr val="7DC02F"/>
      </a:accent4>
      <a:accent5>
        <a:srgbClr val="42929D"/>
      </a:accent5>
      <a:accent6>
        <a:srgbClr val="9ECFD6"/>
      </a:accent6>
      <a:hlink>
        <a:srgbClr val="57B5F4"/>
      </a:hlink>
      <a:folHlink>
        <a:srgbClr val="AD0F62"/>
      </a:folHlink>
    </a:clrScheme>
    <a:fontScheme name="Superhighways">
      <a:majorFont>
        <a:latin typeface="Poppins Medium"/>
        <a:ea typeface=""/>
        <a:cs typeface=""/>
      </a:majorFont>
      <a:minorFont>
        <a:latin typeface="Poppi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awise London presentation template main" id="{CC55ED90-3E70-4C94-AA84-8034D7EBEB12}" vid="{2FB7A6BA-4209-46A9-BDE0-8CB759406834}"/>
    </a:ext>
  </a:extLst>
</a:theme>
</file>

<file path=ppt/theme/theme2.xml><?xml version="1.0" encoding="utf-8"?>
<a:theme xmlns:a="http://schemas.openxmlformats.org/drawingml/2006/main" name="GLA_ppt_template_white_CH_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6C6933CF513B488FFA0973CF57C7DD" ma:contentTypeVersion="8" ma:contentTypeDescription="Create a new document." ma:contentTypeScope="" ma:versionID="f033a6810fc8e84252a9360db591ad95">
  <xsd:schema xmlns:xsd="http://www.w3.org/2001/XMLSchema" xmlns:xs="http://www.w3.org/2001/XMLSchema" xmlns:p="http://schemas.microsoft.com/office/2006/metadata/properties" xmlns:ns2="16febdf7-a9d1-4ef3-8cd3-ebf9602bb3b6" xmlns:ns3="903b2796-8946-49df-a8bf-b029d9236aad" targetNamespace="http://schemas.microsoft.com/office/2006/metadata/properties" ma:root="true" ma:fieldsID="e59d3e874f6ef5fea6b62c3e5d895dba" ns2:_="" ns3:_="">
    <xsd:import namespace="16febdf7-a9d1-4ef3-8cd3-ebf9602bb3b6"/>
    <xsd:import namespace="903b2796-8946-49df-a8bf-b029d9236a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ebdf7-a9d1-4ef3-8cd3-ebf9602bb3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3b2796-8946-49df-a8bf-b029d9236aa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A5F720-970D-4431-9B5D-56A6F25301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E54FC0-9B04-4DF6-B0D5-3946052EAC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febdf7-a9d1-4ef3-8cd3-ebf9602bb3b6"/>
    <ds:schemaRef ds:uri="903b2796-8946-49df-a8bf-b029d9236a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DDFE5C-6A9F-4F6A-8D48-AEE9B4D4E4A8}">
  <ds:schemaRefs>
    <ds:schemaRef ds:uri="16febdf7-a9d1-4ef3-8cd3-ebf9602bb3b6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15324</TotalTime>
  <Words>683</Words>
  <Application>Microsoft Office PowerPoint</Application>
  <PresentationFormat>Widescreen</PresentationFormat>
  <Paragraphs>110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Helvetica</vt:lpstr>
      <vt:lpstr>Poppins Light</vt:lpstr>
      <vt:lpstr>Poppins Medium</vt:lpstr>
      <vt:lpstr>Wingdings</vt:lpstr>
      <vt:lpstr>Office Theme</vt:lpstr>
      <vt:lpstr>GLA_ppt_template_white_CH_title</vt:lpstr>
      <vt:lpstr>PowerPoint Presentation</vt:lpstr>
      <vt:lpstr>What do we do?!</vt:lpstr>
      <vt:lpstr>Digital Foundations</vt:lpstr>
      <vt:lpstr>Data Essentials</vt:lpstr>
      <vt:lpstr>Datawise London      www.datawise.london</vt:lpstr>
      <vt:lpstr>PowerPoint Presentation</vt:lpstr>
      <vt:lpstr>PowerPoint Presentation</vt:lpstr>
      <vt:lpstr>Co-designing the programme</vt:lpstr>
      <vt:lpstr>What groups told us they needed</vt:lpstr>
      <vt:lpstr>Our training programme</vt:lpstr>
      <vt:lpstr>Living our values</vt:lpstr>
      <vt:lpstr>Living our values</vt:lpstr>
      <vt:lpstr>Next step actions for Kingston groups</vt:lpstr>
      <vt:lpstr>One to one support</vt:lpstr>
      <vt:lpstr>PowerPoint Presentation</vt:lpstr>
      <vt:lpstr>Excel for managing, analysing &amp; visualising data</vt:lpstr>
      <vt:lpstr>Create a map using Community Lens </vt:lpstr>
      <vt:lpstr>Build your own Census21 custom datasets</vt:lpstr>
      <vt:lpstr>PowerPoint Presentation</vt:lpstr>
      <vt:lpstr>PowerPoint Presentation</vt:lpstr>
      <vt:lpstr>One-to-one advice</vt:lpstr>
      <vt:lpstr>Our Kingston focus</vt:lpstr>
      <vt:lpstr>PowerPoint Presentation</vt:lpstr>
      <vt:lpstr>Tech support membership package</vt:lpstr>
      <vt:lpstr>Digital Inclusion</vt:lpstr>
      <vt:lpstr>PowerPoint Presentation</vt:lpstr>
      <vt:lpstr>What will help you?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Sorrel Parsons</dc:creator>
  <cp:lastModifiedBy>Camilla Wheal</cp:lastModifiedBy>
  <cp:revision>348</cp:revision>
  <cp:lastPrinted>2019-11-18T10:36:12Z</cp:lastPrinted>
  <dcterms:created xsi:type="dcterms:W3CDTF">2019-10-03T11:57:52Z</dcterms:created>
  <dcterms:modified xsi:type="dcterms:W3CDTF">2023-05-18T08:50:14Z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0x0101003A6C6933CF513B488FFA0973CF57C7DD</vt:lpwstr>
  </property>
  <property fmtid="{D5CDD505-2E9C-101B-9397-08002B2CF9AE}" pid="3" name="xd_ProgID">
    <vt:lpwstr/>
  </property>
  <property fmtid="{D5CDD505-2E9C-101B-9397-08002B2CF9AE}" pid="4" name="TemplateUrl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MediaServiceImageTags">
    <vt:lpwstr/>
  </property>
  <property fmtid="{D5CDD505-2E9C-101B-9397-08002B2CF9AE}" pid="10" name="Order">
    <vt:lpwstr>473600.000000000</vt:lpwstr>
  </property>
  <property fmtid="{D5CDD505-2E9C-101B-9397-08002B2CF9AE}" pid="11" name="_SourceUrl">
    <vt:lpwstr/>
  </property>
  <property fmtid="{D5CDD505-2E9C-101B-9397-08002B2CF9AE}" pid="12" name="_SharedFileIndex">
    <vt:lpwstr/>
  </property>
</Properties>
</file>