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modernComment_24C_FB2DE9.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7_0.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401_EAB67F1A.xml" ContentType="application/vnd.ms-powerpoint.comments+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 id="2147483673" r:id="rId6"/>
    <p:sldMasterId id="2147483685" r:id="rId7"/>
    <p:sldMasterId id="2147483687" r:id="rId8"/>
  </p:sldMasterIdLst>
  <p:notesMasterIdLst>
    <p:notesMasterId r:id="rId18"/>
  </p:notesMasterIdLst>
  <p:sldIdLst>
    <p:sldId id="588" r:id="rId9"/>
    <p:sldId id="272" r:id="rId10"/>
    <p:sldId id="1024" r:id="rId11"/>
    <p:sldId id="1026" r:id="rId12"/>
    <p:sldId id="263" r:id="rId13"/>
    <p:sldId id="260" r:id="rId14"/>
    <p:sldId id="671" r:id="rId15"/>
    <p:sldId id="1025" r:id="rId16"/>
    <p:sldId id="535" r:id="rId17"/>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38CC90-E62D-0A9C-8127-2F397A59A7AC}" name="Onyinye Nkemdirim" initials="ON" userId="S::o.nkemdirim@sported.org.uk::7930a661-9517-4431-97ce-ff5e27b96a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54A0"/>
    <a:srgbClr val="1959AE"/>
    <a:srgbClr val="0455BF"/>
    <a:srgbClr val="FBD82E"/>
    <a:srgbClr val="128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0FDDE8-C5DF-E4FB-F7EA-5838125FDF66}" v="45" dt="2025-03-25T13:56:43.323"/>
    <p1510:client id="{F761355F-9046-6CA8-F3C3-AD76FA2865E0}" v="68" dt="2025-03-25T13:51:27.34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0466" autoAdjust="0"/>
  </p:normalViewPr>
  <p:slideViewPr>
    <p:cSldViewPr snapToGrid="0">
      <p:cViewPr varScale="1">
        <p:scale>
          <a:sx n="77" d="100"/>
          <a:sy n="77" d="100"/>
        </p:scale>
        <p:origin x="72" y="20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7.xml"/><Relationship Id="rId23"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comments/modernComment_107_0.xml><?xml version="1.0" encoding="utf-8"?>
<p188:cmLst xmlns:a="http://schemas.openxmlformats.org/drawingml/2006/main" xmlns:r="http://schemas.openxmlformats.org/officeDocument/2006/relationships" xmlns:p188="http://schemas.microsoft.com/office/powerpoint/2018/8/main">
  <p188:cm id="{7DCA4CBC-70CA-495B-A74F-D3632F1C5F4E}" authorId="{8638CC90-E62D-0A9C-8127-2F397A59A7AC}" created="2025-03-21T09:43:42.344">
    <pc:sldMkLst xmlns:pc="http://schemas.microsoft.com/office/powerpoint/2013/main/command">
      <pc:docMk/>
      <pc:sldMk cId="0" sldId="263"/>
    </pc:sldMkLst>
    <p188:txBody>
      <a:bodyPr/>
      <a:lstStyle/>
      <a:p>
        <a:r>
          <a:rPr lang="en-GB"/>
          <a:t>Double check what programmes we can talk about publicly, e.g. I'm not sure if we  can announce knight frank yet</a:t>
        </a:r>
      </a:p>
    </p188:txBody>
  </p188:cm>
</p188:cmLst>
</file>

<file path=ppt/comments/modernComment_24C_FB2DE9.xml><?xml version="1.0" encoding="utf-8"?>
<p188:cmLst xmlns:a="http://schemas.openxmlformats.org/drawingml/2006/main" xmlns:r="http://schemas.openxmlformats.org/officeDocument/2006/relationships" xmlns:p188="http://schemas.microsoft.com/office/powerpoint/2018/8/main">
  <p188:cm id="{6FD56C13-D401-4421-B710-5CBAD7667C72}" authorId="{8638CC90-E62D-0A9C-8127-2F397A59A7AC}" created="2025-03-21T09:50:37.485">
    <pc:sldMkLst xmlns:pc="http://schemas.microsoft.com/office/powerpoint/2013/main/command">
      <pc:docMk/>
      <pc:sldMk cId="16461289" sldId="588"/>
    </pc:sldMkLst>
    <p188:txBody>
      <a:bodyPr/>
      <a:lstStyle/>
      <a:p>
        <a:r>
          <a:rPr lang="en-GB"/>
          <a:t>The slide formats are not consistent, can we formalise the branding please</a:t>
        </a:r>
      </a:p>
    </p188:txBody>
  </p188:cm>
</p188:cmLst>
</file>

<file path=ppt/comments/modernComment_401_EAB67F1A.xml><?xml version="1.0" encoding="utf-8"?>
<p188:cmLst xmlns:a="http://schemas.openxmlformats.org/drawingml/2006/main" xmlns:r="http://schemas.openxmlformats.org/officeDocument/2006/relationships" xmlns:p188="http://schemas.microsoft.com/office/powerpoint/2018/8/main">
  <p188:cm id="{FC536536-5C7C-4B41-8CA5-08889B2A114F}" authorId="{8638CC90-E62D-0A9C-8127-2F397A59A7AC}" status="resolved" created="2025-03-21T09:49:25.123" complete="100000">
    <pc:sldMkLst xmlns:pc="http://schemas.microsoft.com/office/powerpoint/2013/main/command">
      <pc:docMk/>
      <pc:sldMk cId="3937828634" sldId="1025"/>
    </pc:sldMkLst>
    <p188:txBody>
      <a:bodyPr/>
      <a:lstStyle/>
      <a:p>
        <a:r>
          <a:rPr lang="en-GB"/>
          <a:t>2 different qr's on one slide may be a bit confusing.  can we move the find out more to the last slide</a:t>
        </a:r>
      </a:p>
    </p188:txBody>
  </p188:cm>
  <p188:cm id="{22242581-5B21-4974-B7B4-659BCA15DEE7}" authorId="{8638CC90-E62D-0A9C-8127-2F397A59A7AC}" status="resolved" created="2025-03-21T09:49:56.062" complete="100000">
    <pc:sldMkLst xmlns:pc="http://schemas.microsoft.com/office/powerpoint/2013/main/command">
      <pc:docMk/>
      <pc:sldMk cId="3937828634" sldId="1025"/>
    </pc:sldMkLst>
    <p188:txBody>
      <a:bodyPr/>
      <a:lstStyle/>
      <a:p>
        <a:r>
          <a:rPr lang="en-GB"/>
          <a:t>delete out second  bullet point, it confuses groups and we can determine that when applications come in</a:t>
        </a:r>
      </a:p>
    </p188:txBody>
  </p188:cm>
  <p188:cm id="{7B857017-D55A-4303-B997-DEF1D5D8F136}" authorId="{8638CC90-E62D-0A9C-8127-2F397A59A7AC}" status="resolved" created="2025-03-21T09:51:42.972" complete="100000">
    <pc:sldMkLst xmlns:pc="http://schemas.microsoft.com/office/powerpoint/2013/main/command">
      <pc:docMk/>
      <pc:sldMk cId="3937828634" sldId="1025"/>
    </pc:sldMkLst>
    <p188:txBody>
      <a:bodyPr/>
      <a:lstStyle/>
      <a:p>
        <a:r>
          <a:rPr lang="en-GB"/>
          <a:t>on the sign up form, can you put some info in the intro to say what we will be using their data for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3415"/>
          </a:xfrm>
          <a:prstGeom prst="rect">
            <a:avLst/>
          </a:prstGeom>
        </p:spPr>
        <p:txBody>
          <a:bodyPr vert="horz" lIns="92025" tIns="46013" rIns="92025" bIns="46013" rtlCol="0"/>
          <a:lstStyle>
            <a:lvl1pPr algn="l">
              <a:defRPr sz="1200"/>
            </a:lvl1pPr>
          </a:lstStyle>
          <a:p>
            <a:endParaRPr lang="en-GB"/>
          </a:p>
        </p:txBody>
      </p:sp>
      <p:sp>
        <p:nvSpPr>
          <p:cNvPr id="3" name="Date Placeholder 2"/>
          <p:cNvSpPr>
            <a:spLocks noGrp="1"/>
          </p:cNvSpPr>
          <p:nvPr>
            <p:ph type="dt" idx="1"/>
          </p:nvPr>
        </p:nvSpPr>
        <p:spPr>
          <a:xfrm>
            <a:off x="3902398" y="0"/>
            <a:ext cx="2985558" cy="503415"/>
          </a:xfrm>
          <a:prstGeom prst="rect">
            <a:avLst/>
          </a:prstGeom>
        </p:spPr>
        <p:txBody>
          <a:bodyPr vert="horz" lIns="92025" tIns="46013" rIns="92025" bIns="46013" rtlCol="0"/>
          <a:lstStyle>
            <a:lvl1pPr algn="r">
              <a:defRPr sz="1200"/>
            </a:lvl1pPr>
          </a:lstStyle>
          <a:p>
            <a:fld id="{48B1432A-D0A8-4E52-AE34-C9B41C37C49F}" type="datetimeFigureOut">
              <a:rPr lang="en-GB" smtClean="0"/>
              <a:t>02/04/2025</a:t>
            </a:fld>
            <a:endParaRPr lang="en-GB"/>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2025" tIns="46013" rIns="92025" bIns="46013" rtlCol="0" anchor="ctr"/>
          <a:lstStyle/>
          <a:p>
            <a:endParaRPr lang="en-GB"/>
          </a:p>
        </p:txBody>
      </p:sp>
      <p:sp>
        <p:nvSpPr>
          <p:cNvPr id="5" name="Notes Placeholder 4"/>
          <p:cNvSpPr>
            <a:spLocks noGrp="1"/>
          </p:cNvSpPr>
          <p:nvPr>
            <p:ph type="body" sz="quarter" idx="3"/>
          </p:nvPr>
        </p:nvSpPr>
        <p:spPr>
          <a:xfrm>
            <a:off x="688975" y="4823036"/>
            <a:ext cx="5511800" cy="3946118"/>
          </a:xfrm>
          <a:prstGeom prst="rect">
            <a:avLst/>
          </a:prstGeom>
        </p:spPr>
        <p:txBody>
          <a:bodyPr vert="horz" lIns="92025" tIns="46013" rIns="92025" bIns="460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8476"/>
            <a:ext cx="2985558" cy="503414"/>
          </a:xfrm>
          <a:prstGeom prst="rect">
            <a:avLst/>
          </a:prstGeom>
        </p:spPr>
        <p:txBody>
          <a:bodyPr vert="horz" lIns="92025" tIns="46013" rIns="92025" bIns="46013" rtlCol="0" anchor="b"/>
          <a:lstStyle>
            <a:lvl1pPr algn="l">
              <a:defRPr sz="1200"/>
            </a:lvl1pPr>
          </a:lstStyle>
          <a:p>
            <a:endParaRPr lang="en-GB"/>
          </a:p>
        </p:txBody>
      </p:sp>
      <p:sp>
        <p:nvSpPr>
          <p:cNvPr id="7" name="Slide Number Placeholder 6"/>
          <p:cNvSpPr>
            <a:spLocks noGrp="1"/>
          </p:cNvSpPr>
          <p:nvPr>
            <p:ph type="sldNum" sz="quarter" idx="5"/>
          </p:nvPr>
        </p:nvSpPr>
        <p:spPr>
          <a:xfrm>
            <a:off x="3902398" y="9518476"/>
            <a:ext cx="2985558" cy="503414"/>
          </a:xfrm>
          <a:prstGeom prst="rect">
            <a:avLst/>
          </a:prstGeom>
        </p:spPr>
        <p:txBody>
          <a:bodyPr vert="horz" lIns="92025" tIns="46013" rIns="92025" bIns="46013" rtlCol="0" anchor="b"/>
          <a:lstStyle>
            <a:lvl1pPr algn="r">
              <a:defRPr sz="1200"/>
            </a:lvl1pPr>
          </a:lstStyle>
          <a:p>
            <a:fld id="{583B460A-872F-4BA7-B044-755C85DDC8C4}" type="slidenum">
              <a:rPr lang="en-GB" smtClean="0"/>
              <a:t>‹#›</a:t>
            </a:fld>
            <a:endParaRPr lang="en-GB"/>
          </a:p>
        </p:txBody>
      </p:sp>
    </p:spTree>
    <p:extLst>
      <p:ext uri="{BB962C8B-B14F-4D97-AF65-F5344CB8AC3E}">
        <p14:creationId xmlns:p14="http://schemas.microsoft.com/office/powerpoint/2010/main" val="2716808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83B460A-872F-4BA7-B044-755C85DDC8C4}" type="slidenum">
              <a:rPr lang="en-GB" smtClean="0"/>
              <a:t>1</a:t>
            </a:fld>
            <a:endParaRPr lang="en-GB"/>
          </a:p>
        </p:txBody>
      </p:sp>
    </p:spTree>
    <p:extLst>
      <p:ext uri="{BB962C8B-B14F-4D97-AF65-F5344CB8AC3E}">
        <p14:creationId xmlns:p14="http://schemas.microsoft.com/office/powerpoint/2010/main" val="4027509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140970">
              <a:spcBef>
                <a:spcPts val="1722"/>
              </a:spcBef>
            </a:pPr>
            <a:endParaRPr lang="en-GB" b="0">
              <a:latin typeface="Poppins"/>
              <a:cs typeface="Poppins"/>
            </a:endParaRPr>
          </a:p>
        </p:txBody>
      </p:sp>
      <p:sp>
        <p:nvSpPr>
          <p:cNvPr id="4" name="Slide Number Placeholder 3"/>
          <p:cNvSpPr>
            <a:spLocks noGrp="1"/>
          </p:cNvSpPr>
          <p:nvPr>
            <p:ph type="sldNum" sz="quarter" idx="5"/>
          </p:nvPr>
        </p:nvSpPr>
        <p:spPr/>
        <p:txBody>
          <a:bodyPr/>
          <a:lstStyle/>
          <a:p>
            <a:fld id="{2D6D8548-5801-4DD3-B28C-D97706E2AF4D}" type="slidenum">
              <a:rPr lang="en-GB" smtClean="0"/>
              <a:t>2</a:t>
            </a:fld>
            <a:endParaRPr lang="en-GB"/>
          </a:p>
        </p:txBody>
      </p:sp>
    </p:spTree>
    <p:extLst>
      <p:ext uri="{BB962C8B-B14F-4D97-AF65-F5344CB8AC3E}">
        <p14:creationId xmlns:p14="http://schemas.microsoft.com/office/powerpoint/2010/main" val="706673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83B460A-872F-4BA7-B044-755C85DDC8C4}" type="slidenum">
              <a:rPr lang="en-GB" smtClean="0"/>
              <a:t>3</a:t>
            </a:fld>
            <a:endParaRPr lang="en-GB"/>
          </a:p>
        </p:txBody>
      </p:sp>
    </p:spTree>
    <p:extLst>
      <p:ext uri="{BB962C8B-B14F-4D97-AF65-F5344CB8AC3E}">
        <p14:creationId xmlns:p14="http://schemas.microsoft.com/office/powerpoint/2010/main" val="659632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25" lvl="1" indent="0">
              <a:lnSpc>
                <a:spcPts val="2795"/>
              </a:lnSpc>
              <a:buFont typeface="Arial"/>
              <a:buNone/>
            </a:pPr>
            <a:r>
              <a:rPr lang="en-GB" dirty="0"/>
              <a:t>Westminster Foundation - </a:t>
            </a:r>
            <a:r>
              <a:rPr lang="en-US" sz="1200" dirty="0">
                <a:solidFill>
                  <a:srgbClr val="000000"/>
                </a:solidFill>
                <a:latin typeface="Poppins 3"/>
                <a:ea typeface="Poppins 3"/>
                <a:cs typeface="Poppins 3"/>
                <a:sym typeface="Poppins 3"/>
              </a:rPr>
              <a:t>place-based project, aiming to address the specific needs of rural communities.</a:t>
            </a:r>
          </a:p>
          <a:p>
            <a:pPr marL="348850" lvl="1" indent="-174425">
              <a:lnSpc>
                <a:spcPts val="2795"/>
              </a:lnSpc>
              <a:buFont typeface="Arial"/>
              <a:buChar char="•"/>
            </a:pPr>
            <a:r>
              <a:rPr lang="en-US" sz="1200" dirty="0">
                <a:solidFill>
                  <a:srgbClr val="000000"/>
                </a:solidFill>
                <a:latin typeface="Poppins 3"/>
                <a:ea typeface="Poppins 3"/>
                <a:cs typeface="Poppins 3"/>
                <a:sym typeface="Poppins 3"/>
              </a:rPr>
              <a:t>A dedicated </a:t>
            </a:r>
            <a:r>
              <a:rPr lang="en-US" sz="1200" dirty="0" err="1">
                <a:solidFill>
                  <a:srgbClr val="000000"/>
                </a:solidFill>
                <a:latin typeface="Poppins 3"/>
                <a:ea typeface="Poppins 3"/>
                <a:cs typeface="Poppins 3"/>
                <a:sym typeface="Poppins 3"/>
              </a:rPr>
              <a:t>programme</a:t>
            </a:r>
            <a:r>
              <a:rPr lang="en-US" sz="1200" dirty="0">
                <a:solidFill>
                  <a:srgbClr val="000000"/>
                </a:solidFill>
                <a:latin typeface="Poppins 3"/>
                <a:ea typeface="Poppins 3"/>
                <a:cs typeface="Poppins 3"/>
                <a:sym typeface="Poppins 3"/>
              </a:rPr>
              <a:t> targeting two specific areas: the Western Highlands and Lancashire.</a:t>
            </a:r>
          </a:p>
          <a:p>
            <a:pPr marL="348850" lvl="1" indent="-174425">
              <a:lnSpc>
                <a:spcPts val="2795"/>
              </a:lnSpc>
              <a:buFont typeface="Arial"/>
              <a:buChar char="•"/>
            </a:pPr>
            <a:r>
              <a:rPr lang="en-US" sz="1200" dirty="0">
                <a:solidFill>
                  <a:srgbClr val="000000"/>
                </a:solidFill>
                <a:latin typeface="Poppins 3"/>
                <a:ea typeface="Poppins 3"/>
                <a:cs typeface="Poppins 3"/>
                <a:sym typeface="Poppins 3"/>
              </a:rPr>
              <a:t>Emily and the Scotland team doing a great job! </a:t>
            </a:r>
          </a:p>
          <a:p>
            <a:pPr marL="348850" lvl="1" indent="-174425">
              <a:lnSpc>
                <a:spcPts val="2795"/>
              </a:lnSpc>
              <a:buFont typeface="Arial"/>
              <a:buChar char="•"/>
            </a:pPr>
            <a:r>
              <a:rPr lang="en-US" sz="1200" dirty="0">
                <a:solidFill>
                  <a:srgbClr val="000000"/>
                </a:solidFill>
                <a:latin typeface="Poppins 3"/>
                <a:ea typeface="Poppins 3"/>
                <a:cs typeface="Poppins 3"/>
                <a:sym typeface="Poppins 3"/>
              </a:rPr>
              <a:t>John – Lancashire Network Coordinator starting 24th March</a:t>
            </a:r>
          </a:p>
          <a:p>
            <a:pPr marL="348850" lvl="1" indent="-174425">
              <a:lnSpc>
                <a:spcPts val="2795"/>
              </a:lnSpc>
              <a:buFont typeface="Arial"/>
              <a:buChar char="•"/>
            </a:pPr>
            <a:r>
              <a:rPr lang="en-US" sz="1200" dirty="0">
                <a:solidFill>
                  <a:srgbClr val="000000"/>
                </a:solidFill>
                <a:latin typeface="Poppins 3"/>
                <a:ea typeface="Poppins 3"/>
                <a:cs typeface="Poppins 3"/>
                <a:sym typeface="Poppins 3"/>
              </a:rPr>
              <a:t>Comms plan being worked on and developed currently</a:t>
            </a:r>
          </a:p>
          <a:p>
            <a:pPr marL="348850" lvl="1" indent="-174425">
              <a:lnSpc>
                <a:spcPts val="2795"/>
              </a:lnSpc>
              <a:buFont typeface="Arial"/>
              <a:buChar char="•"/>
            </a:pPr>
            <a:r>
              <a:rPr lang="en-US" sz="1200" dirty="0">
                <a:solidFill>
                  <a:srgbClr val="000000"/>
                </a:solidFill>
                <a:latin typeface="Poppins 3"/>
                <a:ea typeface="Poppins 3"/>
                <a:cs typeface="Poppins 3"/>
                <a:sym typeface="Poppins 3"/>
              </a:rPr>
              <a:t>Evaluation Framework coming together – hopefully we can use this with other place-based work.</a:t>
            </a:r>
          </a:p>
          <a:p>
            <a:endParaRPr lang="en-GB" dirty="0"/>
          </a:p>
          <a:p>
            <a:pPr>
              <a:buNone/>
            </a:pPr>
            <a:r>
              <a:rPr lang="en-GB" dirty="0"/>
              <a:t>Howden -  </a:t>
            </a:r>
          </a:p>
          <a:p>
            <a:pPr>
              <a:buNone/>
            </a:pPr>
            <a:r>
              <a:rPr lang="en-GB" dirty="0"/>
              <a:t>We have secured a contract with Howdens (insurance not kitchens) to work with them and their sponsorship of the British Lions,  - The project will be delivering female coaching qualifications for all the home nations, creation of a network, some club development work and linking with the Well HQ who will be delivering an educational programme that looks at </a:t>
            </a:r>
          </a:p>
          <a:p>
            <a:pPr>
              <a:buFont typeface="Arial" panose="020B0604020202020204" pitchFamily="34" charset="0"/>
              <a:buChar char="•"/>
            </a:pPr>
            <a:r>
              <a:rPr lang="en-GB" dirty="0"/>
              <a:t>Space and Culture</a:t>
            </a:r>
          </a:p>
          <a:p>
            <a:pPr>
              <a:buFont typeface="Arial" panose="020B0604020202020204" pitchFamily="34" charset="0"/>
              <a:buChar char="•"/>
            </a:pPr>
            <a:r>
              <a:rPr lang="en-GB" dirty="0"/>
              <a:t>Kit</a:t>
            </a:r>
          </a:p>
          <a:p>
            <a:pPr>
              <a:buFont typeface="Arial" panose="020B0604020202020204" pitchFamily="34" charset="0"/>
              <a:buChar char="•"/>
            </a:pPr>
            <a:r>
              <a:rPr lang="en-GB" dirty="0"/>
              <a:t>Injury</a:t>
            </a:r>
          </a:p>
          <a:p>
            <a:pPr>
              <a:buFont typeface="Arial" panose="020B0604020202020204" pitchFamily="34" charset="0"/>
              <a:buChar char="•"/>
            </a:pPr>
            <a:r>
              <a:rPr lang="en-GB" dirty="0"/>
              <a:t>Coaching and volunteer workforce</a:t>
            </a:r>
          </a:p>
          <a:p>
            <a:r>
              <a:rPr lang="en-GB" dirty="0"/>
              <a:t>Soft launch is the 31st April as the Women's six nations finishes </a:t>
            </a:r>
          </a:p>
          <a:p>
            <a:endParaRPr lang="en-GB" dirty="0"/>
          </a:p>
          <a:p>
            <a:r>
              <a:rPr lang="en-GB" dirty="0"/>
              <a:t>Vodaphone sports connected: </a:t>
            </a:r>
          </a:p>
          <a:p>
            <a:pPr algn="l">
              <a:lnSpc>
                <a:spcPts val="2616"/>
              </a:lnSpc>
            </a:pPr>
            <a:r>
              <a:rPr lang="en-US" sz="1200" dirty="0">
                <a:solidFill>
                  <a:srgbClr val="171717"/>
                </a:solidFill>
                <a:latin typeface="Poppins 1"/>
                <a:ea typeface="Poppins 1"/>
                <a:cs typeface="Poppins 1"/>
                <a:sym typeface="Poppins 1"/>
              </a:rPr>
              <a:t>This </a:t>
            </a:r>
            <a:r>
              <a:rPr lang="en-US" sz="1200" dirty="0" err="1">
                <a:solidFill>
                  <a:srgbClr val="171717"/>
                </a:solidFill>
                <a:latin typeface="Poppins 1"/>
                <a:ea typeface="Poppins 1"/>
                <a:cs typeface="Poppins 1"/>
                <a:sym typeface="Poppins 1"/>
              </a:rPr>
              <a:t>programme</a:t>
            </a:r>
            <a:r>
              <a:rPr lang="en-US" sz="1200" dirty="0">
                <a:solidFill>
                  <a:srgbClr val="171717"/>
                </a:solidFill>
                <a:latin typeface="Poppins 1"/>
                <a:ea typeface="Poppins 1"/>
                <a:cs typeface="Poppins 1"/>
                <a:sym typeface="Poppins 1"/>
              </a:rPr>
              <a:t> is live and will run until May 2025.</a:t>
            </a:r>
          </a:p>
          <a:p>
            <a:pPr algn="l">
              <a:lnSpc>
                <a:spcPts val="2616"/>
              </a:lnSpc>
            </a:pPr>
            <a:r>
              <a:rPr lang="en-US" sz="1200" dirty="0">
                <a:solidFill>
                  <a:srgbClr val="171717"/>
                </a:solidFill>
                <a:latin typeface="Poppins 2"/>
                <a:ea typeface="Poppins 2"/>
                <a:cs typeface="Poppins 2"/>
                <a:sym typeface="Poppins 2"/>
              </a:rPr>
              <a:t> </a:t>
            </a:r>
          </a:p>
          <a:p>
            <a:pPr algn="l">
              <a:lnSpc>
                <a:spcPts val="2616"/>
              </a:lnSpc>
            </a:pPr>
            <a:r>
              <a:rPr lang="en-US" sz="1200" dirty="0">
                <a:solidFill>
                  <a:srgbClr val="171717"/>
                </a:solidFill>
                <a:latin typeface="Poppins 2"/>
                <a:ea typeface="Poppins 2"/>
                <a:cs typeface="Poppins 2"/>
                <a:sym typeface="Poppins 2"/>
              </a:rPr>
              <a:t>Groups still have full access to </a:t>
            </a:r>
            <a:r>
              <a:rPr lang="en-US" sz="1200" dirty="0" err="1">
                <a:solidFill>
                  <a:srgbClr val="171717"/>
                </a:solidFill>
                <a:latin typeface="Poppins 2"/>
                <a:ea typeface="Poppins 2"/>
                <a:cs typeface="Poppins 2"/>
                <a:sym typeface="Poppins 2"/>
              </a:rPr>
              <a:t>sports.connected</a:t>
            </a:r>
            <a:r>
              <a:rPr lang="en-US" sz="1200" dirty="0">
                <a:solidFill>
                  <a:srgbClr val="171717"/>
                </a:solidFill>
                <a:latin typeface="Poppins 2"/>
                <a:ea typeface="Poppins 2"/>
                <a:cs typeface="Poppins 2"/>
                <a:sym typeface="Poppins 2"/>
              </a:rPr>
              <a:t> page. Please continue to share all that can be accessed with your groups</a:t>
            </a:r>
          </a:p>
          <a:p>
            <a:pPr algn="l">
              <a:lnSpc>
                <a:spcPts val="2616"/>
              </a:lnSpc>
            </a:pPr>
            <a:endParaRPr lang="en-US" sz="1200" dirty="0">
              <a:solidFill>
                <a:srgbClr val="171717"/>
              </a:solidFill>
              <a:latin typeface="Poppins 2"/>
              <a:ea typeface="Poppins 2"/>
              <a:cs typeface="Poppins 2"/>
              <a:sym typeface="Poppins 2"/>
            </a:endParaRPr>
          </a:p>
          <a:p>
            <a:pPr algn="l">
              <a:lnSpc>
                <a:spcPts val="2616"/>
              </a:lnSpc>
            </a:pPr>
            <a:r>
              <a:rPr lang="en-US" sz="1200" dirty="0">
                <a:solidFill>
                  <a:srgbClr val="171717"/>
                </a:solidFill>
                <a:latin typeface="Poppins 2"/>
                <a:ea typeface="Poppins 2"/>
                <a:cs typeface="Poppins 2"/>
                <a:sym typeface="Poppins 2"/>
              </a:rPr>
              <a:t>So far, we have had 70 groups apply for free SIMS, and 25 groups complete the digital survey. </a:t>
            </a:r>
          </a:p>
          <a:p>
            <a:pPr algn="l">
              <a:lnSpc>
                <a:spcPts val="2616"/>
              </a:lnSpc>
            </a:pPr>
            <a:endParaRPr lang="en-US" sz="1200" dirty="0">
              <a:solidFill>
                <a:srgbClr val="171717"/>
              </a:solidFill>
              <a:latin typeface="Poppins 2"/>
              <a:ea typeface="Poppins 2"/>
              <a:cs typeface="Poppins 2"/>
              <a:sym typeface="Poppins 2"/>
            </a:endParaRPr>
          </a:p>
          <a:p>
            <a:pPr algn="l">
              <a:lnSpc>
                <a:spcPts val="2616"/>
              </a:lnSpc>
            </a:pPr>
            <a:r>
              <a:rPr lang="en-US" sz="1200" dirty="0">
                <a:solidFill>
                  <a:srgbClr val="171717"/>
                </a:solidFill>
                <a:latin typeface="Poppins 2"/>
                <a:ea typeface="Poppins 2"/>
                <a:cs typeface="Poppins 2"/>
                <a:sym typeface="Poppins 2"/>
              </a:rPr>
              <a:t>We have 5 small grants that have been allocated to groups who came to us asking for support around tech and digital. We will use Beacon to test the application process etc. in the coming weeks.</a:t>
            </a:r>
          </a:p>
          <a:p>
            <a:pPr algn="l">
              <a:lnSpc>
                <a:spcPts val="2616"/>
              </a:lnSpc>
            </a:pPr>
            <a:endParaRPr lang="en-US" sz="1200" dirty="0">
              <a:solidFill>
                <a:srgbClr val="171717"/>
              </a:solidFill>
              <a:latin typeface="Poppins 2"/>
              <a:ea typeface="Poppins 2"/>
              <a:cs typeface="Poppins 2"/>
              <a:sym typeface="Poppins 2"/>
            </a:endParaRPr>
          </a:p>
          <a:p>
            <a:pPr algn="l">
              <a:lnSpc>
                <a:spcPts val="2616"/>
              </a:lnSpc>
            </a:pPr>
            <a:r>
              <a:rPr lang="en-US" sz="1200" dirty="0">
                <a:solidFill>
                  <a:srgbClr val="171717"/>
                </a:solidFill>
                <a:latin typeface="Poppins 2"/>
                <a:ea typeface="Poppins 2"/>
                <a:cs typeface="Poppins 2"/>
                <a:sym typeface="Poppins 2"/>
              </a:rPr>
              <a:t>6 Nations Tickets were all successfully distributed. </a:t>
            </a:r>
          </a:p>
          <a:p>
            <a:pPr algn="l">
              <a:lnSpc>
                <a:spcPts val="2616"/>
              </a:lnSpc>
            </a:pPr>
            <a:endParaRPr lang="en-US" sz="1200" dirty="0">
              <a:solidFill>
                <a:srgbClr val="171717"/>
              </a:solidFill>
              <a:latin typeface="Poppins 2"/>
              <a:ea typeface="Poppins 2"/>
              <a:cs typeface="Poppins 2"/>
              <a:sym typeface="Poppins 2"/>
            </a:endParaRPr>
          </a:p>
          <a:p>
            <a:pPr algn="l">
              <a:lnSpc>
                <a:spcPts val="2616"/>
              </a:lnSpc>
            </a:pPr>
            <a:r>
              <a:rPr lang="en-US" sz="1200" dirty="0">
                <a:solidFill>
                  <a:srgbClr val="171717"/>
                </a:solidFill>
                <a:latin typeface="Poppins 2"/>
                <a:ea typeface="Poppins 2"/>
                <a:cs typeface="Poppins 2"/>
                <a:sym typeface="Poppins 2"/>
              </a:rPr>
              <a:t>Knight Frank: </a:t>
            </a:r>
          </a:p>
          <a:p>
            <a:pPr algn="l">
              <a:lnSpc>
                <a:spcPts val="2616"/>
              </a:lnSpc>
            </a:pPr>
            <a:r>
              <a:rPr lang="en-GB" sz="1200" dirty="0">
                <a:solidFill>
                  <a:srgbClr val="171717"/>
                </a:solidFill>
                <a:latin typeface="Poppins 2"/>
                <a:ea typeface="Poppins 2"/>
                <a:cs typeface="Poppins 2"/>
                <a:sym typeface="Poppins 2"/>
              </a:rPr>
              <a:t>In year 1 (September 24-25) we will be supporting the development of 7 model hubs in key locations across Great Britain. These are London, Manchester, Birmingham, Leeds, Bristol and Edinburgh. Across years 2 and 3, we will add a further 11 Hubs to include additional locations in Glasgow, Cardiff and the North East. Hubs will be offered a grant of £20,000 primarily to develop their facility. They will also have key targets around building local connections between young people, other community groups and Knight Frank offices. The corporate volunteer part of the project is being developed and should benefit Sported central and wider network offer once up and running  Alongside the capital grants, we will be rolling out a small grants programme offering £1k grants to groups in the local area of the Hub. (60 in total over 3 years)</a:t>
            </a:r>
            <a:endParaRPr lang="en-US" sz="1200" dirty="0">
              <a:solidFill>
                <a:srgbClr val="171717"/>
              </a:solidFill>
              <a:latin typeface="Poppins 2"/>
              <a:ea typeface="Poppins 2"/>
              <a:cs typeface="Poppins 2"/>
              <a:sym typeface="Poppins 2"/>
            </a:endParaRPr>
          </a:p>
          <a:p>
            <a:pPr algn="l">
              <a:lnSpc>
                <a:spcPts val="2616"/>
              </a:lnSpc>
            </a:pPr>
            <a:endParaRPr lang="en-US" sz="1200" dirty="0">
              <a:solidFill>
                <a:srgbClr val="171717"/>
              </a:solidFill>
              <a:latin typeface="Poppins 2"/>
              <a:ea typeface="Poppins 2"/>
              <a:cs typeface="Poppins 2"/>
              <a:sym typeface="Poppins 2"/>
            </a:endParaRPr>
          </a:p>
          <a:p>
            <a:pPr algn="l" rtl="0" fontAlgn="base">
              <a:lnSpc>
                <a:spcPts val="1500"/>
              </a:lnSpc>
              <a:buNone/>
            </a:pPr>
            <a:r>
              <a:rPr lang="en-US" sz="1200" dirty="0">
                <a:solidFill>
                  <a:srgbClr val="171717"/>
                </a:solidFill>
                <a:latin typeface="Poppins 2"/>
                <a:ea typeface="Poppins 2"/>
                <a:cs typeface="Poppins 2"/>
                <a:sym typeface="Poppins 2"/>
              </a:rPr>
              <a:t>Ring – theme of community safety - </a:t>
            </a:r>
            <a:r>
              <a:rPr lang="en-GB" sz="1800" b="0" i="0" dirty="0">
                <a:solidFill>
                  <a:srgbClr val="000000"/>
                </a:solidFill>
                <a:effectLst/>
                <a:latin typeface="Poppins" panose="00000500000000000000" pitchFamily="2" charset="0"/>
              </a:rPr>
              <a:t>£2,500/£5,000 grant</a:t>
            </a:r>
            <a:endParaRPr lang="en-GB" b="0" i="0" dirty="0">
              <a:solidFill>
                <a:srgbClr val="000000"/>
              </a:solidFill>
              <a:effectLst/>
              <a:latin typeface="Segoe UI" panose="020B0502040204020203" pitchFamily="34" charset="0"/>
            </a:endParaRPr>
          </a:p>
          <a:p>
            <a:pPr algn="l" rtl="0" fontAlgn="base">
              <a:lnSpc>
                <a:spcPts val="1500"/>
              </a:lnSpc>
              <a:buNone/>
            </a:pPr>
            <a:r>
              <a:rPr lang="en-GB" sz="1800" b="0" i="0" dirty="0">
                <a:solidFill>
                  <a:srgbClr val="000000"/>
                </a:solidFill>
                <a:effectLst/>
                <a:latin typeface="Poppins" panose="00000500000000000000" pitchFamily="2" charset="0"/>
              </a:rPr>
              <a:t>  </a:t>
            </a:r>
            <a:endParaRPr lang="en-GB" b="0" i="0" dirty="0">
              <a:solidFill>
                <a:srgbClr val="000000"/>
              </a:solidFill>
              <a:effectLst/>
              <a:latin typeface="Segoe UI" panose="020B0502040204020203" pitchFamily="34" charset="0"/>
            </a:endParaRPr>
          </a:p>
          <a:p>
            <a:pPr algn="l" rtl="0" fontAlgn="base">
              <a:lnSpc>
                <a:spcPts val="1500"/>
              </a:lnSpc>
              <a:buNone/>
            </a:pPr>
            <a:r>
              <a:rPr lang="en-GB" sz="1800" b="0" i="0" dirty="0">
                <a:solidFill>
                  <a:srgbClr val="000000"/>
                </a:solidFill>
                <a:effectLst/>
                <a:latin typeface="Poppins" panose="00000500000000000000" pitchFamily="2" charset="0"/>
              </a:rPr>
              <a:t>The Ring community grant programme aims to support not for profit, community groups from across the UK, delivering sport or physical activity to the most underrepresented groups of young people. Organisations should be embedded in their local area, and have a focus on developing stronger, safer communities.  </a:t>
            </a:r>
            <a:endParaRPr lang="en-GB" b="0" i="0" dirty="0">
              <a:solidFill>
                <a:srgbClr val="000000"/>
              </a:solidFill>
              <a:effectLst/>
              <a:latin typeface="Segoe UI" panose="020B0502040204020203" pitchFamily="34" charset="0"/>
            </a:endParaRPr>
          </a:p>
          <a:p>
            <a:pPr algn="just" rtl="0" fontAlgn="base">
              <a:lnSpc>
                <a:spcPts val="1619"/>
              </a:lnSpc>
              <a:spcAft>
                <a:spcPts val="800"/>
              </a:spcAft>
              <a:buNone/>
            </a:pPr>
            <a:r>
              <a:rPr lang="en-GB" sz="1800" b="0" i="0" dirty="0">
                <a:solidFill>
                  <a:srgbClr val="000000"/>
                </a:solidFill>
                <a:effectLst/>
                <a:latin typeface="Poppins" panose="00000500000000000000" pitchFamily="2" charset="0"/>
              </a:rPr>
              <a:t> </a:t>
            </a:r>
            <a:endParaRPr lang="en-GB" b="0" i="0" dirty="0">
              <a:solidFill>
                <a:srgbClr val="000000"/>
              </a:solidFill>
              <a:effectLst/>
              <a:latin typeface="Segoe UI" panose="020B0502040204020203" pitchFamily="34" charset="0"/>
            </a:endParaRPr>
          </a:p>
          <a:p>
            <a:pPr algn="just" rtl="0" fontAlgn="base">
              <a:lnSpc>
                <a:spcPts val="1619"/>
              </a:lnSpc>
              <a:spcAft>
                <a:spcPts val="800"/>
              </a:spcAft>
              <a:buNone/>
            </a:pPr>
            <a:r>
              <a:rPr lang="en-GB" sz="1800" b="0" i="0" dirty="0">
                <a:solidFill>
                  <a:srgbClr val="000000"/>
                </a:solidFill>
                <a:effectLst/>
                <a:latin typeface="Poppins" panose="00000500000000000000" pitchFamily="2" charset="0"/>
              </a:rPr>
              <a:t>The key themes which define building stronger communities and the areas the grant can be used in support of are: </a:t>
            </a:r>
            <a:endParaRPr lang="en-GB" b="0" i="0" dirty="0">
              <a:solidFill>
                <a:srgbClr val="000000"/>
              </a:solidFill>
              <a:effectLst/>
              <a:latin typeface="Segoe UI" panose="020B0502040204020203" pitchFamily="34" charset="0"/>
            </a:endParaRPr>
          </a:p>
          <a:p>
            <a:pPr algn="just" rtl="0" fontAlgn="base">
              <a:lnSpc>
                <a:spcPts val="1619"/>
              </a:lnSpc>
              <a:buFont typeface="Arial" panose="020B0604020202020204" pitchFamily="34" charset="0"/>
              <a:buChar char="•"/>
            </a:pPr>
            <a:r>
              <a:rPr lang="en-GB" sz="1800" b="0" i="0" dirty="0">
                <a:solidFill>
                  <a:srgbClr val="000000"/>
                </a:solidFill>
                <a:effectLst/>
                <a:latin typeface="Poppins" panose="00000500000000000000" pitchFamily="2" charset="0"/>
              </a:rPr>
              <a:t>Inequality in sports participation </a:t>
            </a:r>
          </a:p>
          <a:p>
            <a:pPr algn="just" rtl="0" fontAlgn="base">
              <a:lnSpc>
                <a:spcPts val="1619"/>
              </a:lnSpc>
              <a:buFont typeface="Arial" panose="020B0604020202020204" pitchFamily="34" charset="0"/>
              <a:buChar char="•"/>
            </a:pPr>
            <a:r>
              <a:rPr lang="en-GB" sz="1800" b="0" i="0" dirty="0">
                <a:solidFill>
                  <a:srgbClr val="000000"/>
                </a:solidFill>
                <a:effectLst/>
                <a:latin typeface="Poppins" panose="00000500000000000000" pitchFamily="2" charset="0"/>
              </a:rPr>
              <a:t>Community safety and crime  </a:t>
            </a:r>
          </a:p>
          <a:p>
            <a:pPr algn="just" rtl="0" fontAlgn="base">
              <a:lnSpc>
                <a:spcPts val="1619"/>
              </a:lnSpc>
              <a:buFont typeface="Arial" panose="020B0604020202020204" pitchFamily="34" charset="0"/>
              <a:buChar char="•"/>
            </a:pPr>
            <a:r>
              <a:rPr lang="en-GB" sz="1800" b="0" i="0" dirty="0">
                <a:solidFill>
                  <a:srgbClr val="000000"/>
                </a:solidFill>
                <a:effectLst/>
                <a:latin typeface="Poppins" panose="00000500000000000000" pitchFamily="2" charset="0"/>
              </a:rPr>
              <a:t>Community cohesion </a:t>
            </a:r>
          </a:p>
          <a:p>
            <a:pPr algn="just" rtl="0" fontAlgn="base">
              <a:lnSpc>
                <a:spcPts val="1619"/>
              </a:lnSpc>
              <a:buFont typeface="Arial" panose="020B0604020202020204" pitchFamily="34" charset="0"/>
              <a:buChar char="•"/>
            </a:pPr>
            <a:r>
              <a:rPr lang="en-GB" sz="1800" b="0" i="0" dirty="0">
                <a:solidFill>
                  <a:srgbClr val="000000"/>
                </a:solidFill>
                <a:effectLst/>
                <a:latin typeface="Poppins" panose="00000500000000000000" pitchFamily="2" charset="0"/>
              </a:rPr>
              <a:t>Place-based approaches </a:t>
            </a:r>
          </a:p>
          <a:p>
            <a:pPr algn="just" rtl="0" fontAlgn="base">
              <a:lnSpc>
                <a:spcPts val="1619"/>
              </a:lnSpc>
              <a:buFont typeface="Arial" panose="020B0604020202020204" pitchFamily="34" charset="0"/>
              <a:buChar char="•"/>
            </a:pPr>
            <a:endParaRPr lang="en-GB" sz="1800" b="0" i="0" dirty="0">
              <a:solidFill>
                <a:srgbClr val="000000"/>
              </a:solidFill>
              <a:effectLst/>
              <a:latin typeface="Poppins" panose="00000500000000000000" pitchFamily="2" charset="0"/>
            </a:endParaRPr>
          </a:p>
          <a:p>
            <a:pPr algn="just" rtl="0" fontAlgn="base">
              <a:lnSpc>
                <a:spcPts val="1619"/>
              </a:lnSpc>
              <a:buFont typeface="Arial" panose="020B0604020202020204" pitchFamily="34" charset="0"/>
              <a:buChar char="•"/>
            </a:pPr>
            <a:r>
              <a:rPr lang="en-GB" sz="1800" b="0" i="0" dirty="0">
                <a:solidFill>
                  <a:srgbClr val="000000"/>
                </a:solidFill>
                <a:effectLst/>
                <a:latin typeface="Poppins" panose="00000500000000000000" pitchFamily="2" charset="0"/>
              </a:rPr>
              <a:t>LMF emergency fund </a:t>
            </a:r>
          </a:p>
          <a:p>
            <a:pPr marL="285750" indent="-285750" algn="just" rtl="0" fontAlgn="base">
              <a:lnSpc>
                <a:spcPts val="1619"/>
              </a:lnSpc>
              <a:buFontTx/>
              <a:buChar char="-"/>
            </a:pPr>
            <a:r>
              <a:rPr lang="en-GB" sz="1800" b="0" i="0" dirty="0">
                <a:solidFill>
                  <a:srgbClr val="000000"/>
                </a:solidFill>
                <a:effectLst/>
                <a:latin typeface="Poppins" panose="00000500000000000000" pitchFamily="2" charset="0"/>
              </a:rPr>
              <a:t>In response to the race riots going on in the summer of 2024 and how this impacted community groups</a:t>
            </a:r>
          </a:p>
          <a:p>
            <a:pPr marL="285750" indent="-285750" algn="just" rtl="0" fontAlgn="base">
              <a:lnSpc>
                <a:spcPts val="1619"/>
              </a:lnSpc>
              <a:buFontTx/>
              <a:buChar char="-"/>
            </a:pPr>
            <a:endParaRPr lang="en-GB" sz="1800" b="0" i="0" dirty="0">
              <a:solidFill>
                <a:srgbClr val="000000"/>
              </a:solidFill>
              <a:effectLst/>
              <a:latin typeface="Poppins" panose="00000500000000000000" pitchFamily="2" charset="0"/>
            </a:endParaRPr>
          </a:p>
          <a:p>
            <a:pPr marL="285750" indent="-285750" algn="just" rtl="0" fontAlgn="base">
              <a:lnSpc>
                <a:spcPts val="1619"/>
              </a:lnSpc>
              <a:buFontTx/>
              <a:buChar char="-"/>
            </a:pPr>
            <a:r>
              <a:rPr lang="en-GB" sz="1800" b="0" i="0" dirty="0">
                <a:solidFill>
                  <a:srgbClr val="000000"/>
                </a:solidFill>
                <a:effectLst/>
                <a:latin typeface="Poppins" panose="00000500000000000000" pitchFamily="2" charset="0"/>
              </a:rPr>
              <a:t>Nissan Possibilities Project - The Possibilities Project wants to close the disability ‘Play Gap’ by increasing the number of young people accessing physical activity, widening the opportunities available and lowering the barriers to taking part. </a:t>
            </a:r>
          </a:p>
          <a:p>
            <a:pPr algn="l" rtl="0" fontAlgn="base">
              <a:lnSpc>
                <a:spcPts val="1942"/>
              </a:lnSpc>
              <a:buNone/>
            </a:pPr>
            <a:r>
              <a:rPr lang="en-GB" sz="1800" b="0" i="0" dirty="0">
                <a:solidFill>
                  <a:srgbClr val="000000"/>
                </a:solidFill>
                <a:effectLst/>
                <a:latin typeface="Poppins" panose="00000500000000000000" pitchFamily="2" charset="0"/>
              </a:rPr>
              <a:t>It reflects </a:t>
            </a:r>
            <a:r>
              <a:rPr lang="en-GB" sz="1800" b="0" i="0" dirty="0" err="1">
                <a:solidFill>
                  <a:srgbClr val="000000"/>
                </a:solidFill>
                <a:effectLst/>
                <a:latin typeface="Poppins" panose="00000500000000000000" pitchFamily="2" charset="0"/>
              </a:rPr>
              <a:t>Sported’s</a:t>
            </a:r>
            <a:r>
              <a:rPr lang="en-GB" sz="1800" b="0" i="0" dirty="0">
                <a:solidFill>
                  <a:srgbClr val="000000"/>
                </a:solidFill>
                <a:effectLst/>
                <a:latin typeface="Poppins" panose="00000500000000000000" pitchFamily="2" charset="0"/>
              </a:rPr>
              <a:t> own research that highlights accessibility and training as key issues to resolve. The new programme will connect groups with limited disability knowledge, and those with some knowledge that would like to do more, with experts who can pass on their insight and experience. </a:t>
            </a:r>
            <a:endParaRPr lang="en-GB" sz="2800" b="0" i="0" dirty="0">
              <a:solidFill>
                <a:srgbClr val="000000"/>
              </a:solidFill>
              <a:effectLst/>
              <a:latin typeface="Segoe UI" panose="020B0502040204020203" pitchFamily="34" charset="0"/>
            </a:endParaRPr>
          </a:p>
          <a:p>
            <a:pPr algn="l" rtl="0" fontAlgn="base">
              <a:lnSpc>
                <a:spcPts val="1942"/>
              </a:lnSpc>
              <a:buNone/>
            </a:pPr>
            <a:r>
              <a:rPr lang="en-GB" sz="1800" b="0" i="0" dirty="0">
                <a:solidFill>
                  <a:srgbClr val="000000"/>
                </a:solidFill>
                <a:effectLst/>
                <a:latin typeface="Poppins" panose="00000500000000000000" pitchFamily="2" charset="0"/>
              </a:rPr>
              <a:t> </a:t>
            </a:r>
            <a:endParaRPr lang="en-GB" sz="2800" b="0" i="0" dirty="0">
              <a:solidFill>
                <a:srgbClr val="000000"/>
              </a:solidFill>
              <a:effectLst/>
              <a:latin typeface="Segoe UI" panose="020B0502040204020203" pitchFamily="34" charset="0"/>
            </a:endParaRPr>
          </a:p>
          <a:p>
            <a:pPr algn="l" rtl="0" fontAlgn="base">
              <a:lnSpc>
                <a:spcPts val="1942"/>
              </a:lnSpc>
            </a:pPr>
            <a:r>
              <a:rPr lang="en-GB" sz="1800" b="0" i="0" dirty="0">
                <a:solidFill>
                  <a:srgbClr val="000000"/>
                </a:solidFill>
                <a:effectLst/>
                <a:latin typeface="Poppins" panose="00000500000000000000" pitchFamily="2" charset="0"/>
              </a:rPr>
              <a:t>With backing from Nissan, who have one of their largest manufacturing plants in Sunderland, a number of clubs and volunteers will be empowered to create action plans to make a long-term difference. </a:t>
            </a:r>
            <a:endParaRPr lang="en-GB" sz="2800" b="0" i="0" dirty="0">
              <a:solidFill>
                <a:srgbClr val="000000"/>
              </a:solidFill>
              <a:effectLst/>
              <a:latin typeface="Segoe UI" panose="020B0502040204020203" pitchFamily="34" charset="0"/>
            </a:endParaRPr>
          </a:p>
          <a:p>
            <a:pPr marL="285750" indent="-285750" algn="just" rtl="0" fontAlgn="base">
              <a:lnSpc>
                <a:spcPts val="1619"/>
              </a:lnSpc>
              <a:buFontTx/>
              <a:buChar char="-"/>
            </a:pPr>
            <a:endParaRPr lang="en-GB" sz="1800" b="0" i="0" dirty="0">
              <a:solidFill>
                <a:srgbClr val="000000"/>
              </a:solidFill>
              <a:effectLst/>
              <a:latin typeface="Poppins" panose="00000500000000000000" pitchFamily="2" charset="0"/>
            </a:endParaRPr>
          </a:p>
          <a:p>
            <a:pPr algn="l">
              <a:lnSpc>
                <a:spcPts val="2616"/>
              </a:lnSpc>
            </a:pPr>
            <a:endParaRPr lang="en-US" sz="1200" dirty="0">
              <a:solidFill>
                <a:srgbClr val="171717"/>
              </a:solidFill>
              <a:latin typeface="Poppins 2"/>
              <a:ea typeface="Poppins 2"/>
              <a:cs typeface="Poppins 2"/>
              <a:sym typeface="Poppins 2"/>
            </a:endParaRPr>
          </a:p>
          <a:p>
            <a:endParaRPr lang="en-GB" dirty="0"/>
          </a:p>
        </p:txBody>
      </p:sp>
      <p:sp>
        <p:nvSpPr>
          <p:cNvPr id="4" name="Slide Number Placeholder 3"/>
          <p:cNvSpPr>
            <a:spLocks noGrp="1"/>
          </p:cNvSpPr>
          <p:nvPr>
            <p:ph type="sldNum" sz="quarter" idx="5"/>
          </p:nvPr>
        </p:nvSpPr>
        <p:spPr/>
        <p:txBody>
          <a:bodyPr/>
          <a:lstStyle/>
          <a:p>
            <a:fld id="{583B460A-872F-4BA7-B044-755C85DDC8C4}" type="slidenum">
              <a:rPr lang="en-GB" smtClean="0"/>
              <a:t>5</a:t>
            </a:fld>
            <a:endParaRPr lang="en-GB"/>
          </a:p>
        </p:txBody>
      </p:sp>
    </p:spTree>
    <p:extLst>
      <p:ext uri="{BB962C8B-B14F-4D97-AF65-F5344CB8AC3E}">
        <p14:creationId xmlns:p14="http://schemas.microsoft.com/office/powerpoint/2010/main" val="567968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583B460A-872F-4BA7-B044-755C85DDC8C4}" type="slidenum">
              <a:rPr lang="en-GB" smtClean="0"/>
              <a:t>7</a:t>
            </a:fld>
            <a:endParaRPr lang="en-GB"/>
          </a:p>
        </p:txBody>
      </p:sp>
    </p:spTree>
    <p:extLst>
      <p:ext uri="{BB962C8B-B14F-4D97-AF65-F5344CB8AC3E}">
        <p14:creationId xmlns:p14="http://schemas.microsoft.com/office/powerpoint/2010/main" val="1031122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5EF42-9370-089D-1B36-CED26645D5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8FD6A5-377C-6C70-35B3-014C1D52A4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94CEAD-0C10-A779-9A01-6CE4A2189A4E}"/>
              </a:ext>
            </a:extLst>
          </p:cNvPr>
          <p:cNvSpPr>
            <a:spLocks noGrp="1"/>
          </p:cNvSpPr>
          <p:nvPr>
            <p:ph type="body" idx="1"/>
          </p:nvPr>
        </p:nvSpPr>
        <p:spPr/>
        <p:txBody>
          <a:bodyPr/>
          <a:lstStyle/>
          <a:p>
            <a:endParaRPr lang="en-GB">
              <a:cs typeface="Calibri"/>
            </a:endParaRPr>
          </a:p>
        </p:txBody>
      </p:sp>
      <p:sp>
        <p:nvSpPr>
          <p:cNvPr id="4" name="Slide Number Placeholder 3">
            <a:extLst>
              <a:ext uri="{FF2B5EF4-FFF2-40B4-BE49-F238E27FC236}">
                <a16:creationId xmlns:a16="http://schemas.microsoft.com/office/drawing/2014/main" id="{6CBD0258-CBDF-E367-1CAD-CF837474459A}"/>
              </a:ext>
            </a:extLst>
          </p:cNvPr>
          <p:cNvSpPr>
            <a:spLocks noGrp="1"/>
          </p:cNvSpPr>
          <p:nvPr>
            <p:ph type="sldNum" sz="quarter" idx="5"/>
          </p:nvPr>
        </p:nvSpPr>
        <p:spPr/>
        <p:txBody>
          <a:bodyPr/>
          <a:lstStyle/>
          <a:p>
            <a:fld id="{583B460A-872F-4BA7-B044-755C85DDC8C4}" type="slidenum">
              <a:rPr lang="en-GB" smtClean="0"/>
              <a:t>8</a:t>
            </a:fld>
            <a:endParaRPr lang="en-GB"/>
          </a:p>
        </p:txBody>
      </p:sp>
    </p:spTree>
    <p:extLst>
      <p:ext uri="{BB962C8B-B14F-4D97-AF65-F5344CB8AC3E}">
        <p14:creationId xmlns:p14="http://schemas.microsoft.com/office/powerpoint/2010/main" val="3616290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83B460A-872F-4BA7-B044-755C85DDC8C4}" type="slidenum">
              <a:rPr lang="en-GB" smtClean="0"/>
              <a:t>9</a:t>
            </a:fld>
            <a:endParaRPr lang="en-GB"/>
          </a:p>
        </p:txBody>
      </p:sp>
    </p:spTree>
    <p:extLst>
      <p:ext uri="{BB962C8B-B14F-4D97-AF65-F5344CB8AC3E}">
        <p14:creationId xmlns:p14="http://schemas.microsoft.com/office/powerpoint/2010/main" val="3874269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876" y="2125980"/>
            <a:ext cx="10368598"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chemeClr val="bg1"/>
                </a:solidFill>
                <a:latin typeface="Poppins"/>
                <a:cs typeface="Poppi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300" b="1" i="0">
                <a:solidFill>
                  <a:srgbClr val="0091D3"/>
                </a:solidFill>
                <a:latin typeface="Poppins"/>
                <a:cs typeface="Poppin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600" b="0" i="0">
                <a:solidFill>
                  <a:srgbClr val="0455BF"/>
                </a:solidFill>
                <a:latin typeface="Poppins-Medium"/>
                <a:cs typeface="Poppins-Medium"/>
              </a:defRPr>
            </a:lvl1pPr>
          </a:lstStyle>
          <a:p>
            <a:pPr marL="12700">
              <a:lnSpc>
                <a:spcPct val="100000"/>
              </a:lnSpc>
              <a:spcBef>
                <a:spcPts val="130"/>
              </a:spcBef>
            </a:pPr>
            <a:r>
              <a:t>Numbers of members accurate as of October</a:t>
            </a:r>
            <a:r>
              <a:rPr spc="-15"/>
              <a:t> </a:t>
            </a:r>
            <a:r>
              <a:t>2020</a:t>
            </a:r>
          </a:p>
          <a:p>
            <a:pPr marL="12700">
              <a:lnSpc>
                <a:spcPct val="100000"/>
              </a:lnSpc>
            </a:pPr>
            <a:r>
              <a:t>Other </a:t>
            </a:r>
            <a:r>
              <a:rPr spc="-5"/>
              <a:t>figures </a:t>
            </a:r>
            <a:r>
              <a:t>based on most information supplied by Sported</a:t>
            </a:r>
            <a:r>
              <a:rPr spc="-60"/>
              <a:t> </a:t>
            </a:r>
            <a:r>
              <a:t>members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917" y="6377940"/>
            <a:ext cx="2805620" cy="276999"/>
          </a:xfrm>
        </p:spPr>
        <p:txBody>
          <a:bodyPr/>
          <a:lstStyle/>
          <a:p>
            <a:fld id="{1D8BD707-D9CF-40AE-B4C6-C98DA3205C09}" type="datetimeFigureOut">
              <a:rPr lang="en-US" smtClean="0"/>
              <a:pPr/>
              <a:t>4/2/2025</a:t>
            </a:fld>
            <a:endParaRPr lang="en-US"/>
          </a:p>
        </p:txBody>
      </p:sp>
      <p:sp>
        <p:nvSpPr>
          <p:cNvPr id="3" name="Footer Placeholder 2"/>
          <p:cNvSpPr>
            <a:spLocks noGrp="1"/>
          </p:cNvSpPr>
          <p:nvPr>
            <p:ph type="ftr" sz="quarter" idx="11"/>
          </p:nvPr>
        </p:nvSpPr>
        <p:spPr>
          <a:xfrm>
            <a:off x="444500" y="6389686"/>
            <a:ext cx="2760980" cy="92333"/>
          </a:xfrm>
        </p:spPr>
        <p:txBody>
          <a:bodyPr/>
          <a:lstStyle/>
          <a:p>
            <a:endParaRPr lang="en-US"/>
          </a:p>
        </p:txBody>
      </p:sp>
      <p:sp>
        <p:nvSpPr>
          <p:cNvPr id="4" name="Slide Number Placeholder 3"/>
          <p:cNvSpPr>
            <a:spLocks noGrp="1"/>
          </p:cNvSpPr>
          <p:nvPr>
            <p:ph type="sldNum" sz="quarter" idx="12"/>
          </p:nvPr>
        </p:nvSpPr>
        <p:spPr>
          <a:xfrm>
            <a:off x="8782812" y="6377940"/>
            <a:ext cx="2805620" cy="276999"/>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8288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0914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6953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8195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701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62296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8705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chemeClr val="bg1"/>
                </a:solidFill>
                <a:latin typeface="Poppins"/>
                <a:cs typeface="Poppin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4834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308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0067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02221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9530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chemeClr val="bg1"/>
                </a:solidFill>
                <a:latin typeface="Poppins"/>
                <a:cs typeface="Poppins"/>
              </a:defRPr>
            </a:lvl1pPr>
          </a:lstStyle>
          <a:p>
            <a:endParaRPr/>
          </a:p>
        </p:txBody>
      </p:sp>
      <p:sp>
        <p:nvSpPr>
          <p:cNvPr id="3" name="Holder 3"/>
          <p:cNvSpPr>
            <a:spLocks noGrp="1"/>
          </p:cNvSpPr>
          <p:nvPr>
            <p:ph sz="half" idx="2"/>
          </p:nvPr>
        </p:nvSpPr>
        <p:spPr>
          <a:xfrm>
            <a:off x="647899" y="2122205"/>
            <a:ext cx="2894329" cy="3764915"/>
          </a:xfrm>
          <a:prstGeom prst="rect">
            <a:avLst/>
          </a:prstGeom>
        </p:spPr>
        <p:txBody>
          <a:bodyPr wrap="square" lIns="0" tIns="0" rIns="0" bIns="0">
            <a:spAutoFit/>
          </a:bodyPr>
          <a:lstStyle>
            <a:lvl1pPr>
              <a:defRPr sz="1800" b="1" i="0">
                <a:solidFill>
                  <a:schemeClr val="bg1"/>
                </a:solidFill>
                <a:latin typeface="Poppins"/>
                <a:cs typeface="Poppins"/>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chemeClr val="bg1"/>
                </a:solidFill>
                <a:latin typeface="Poppins"/>
                <a:cs typeface="Poppi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888815" y="4135319"/>
            <a:ext cx="2301330" cy="272268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6567563" y="0"/>
            <a:ext cx="5625630" cy="4153697"/>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3348011"/>
            <a:ext cx="9122838" cy="3509987"/>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0" y="0"/>
            <a:ext cx="4670958" cy="6858000"/>
          </a:xfrm>
          <a:prstGeom prst="rect">
            <a:avLst/>
          </a:prstGeom>
          <a:blipFill>
            <a:blip r:embed="rId5" cstate="print"/>
            <a:stretch>
              <a:fillRect/>
            </a:stretch>
          </a:blipFill>
        </p:spPr>
        <p:txBody>
          <a:bodyPr wrap="square" lIns="0" tIns="0" rIns="0" bIns="0" rtlCol="0"/>
          <a:lstStyle/>
          <a:p>
            <a:endParaRPr/>
          </a:p>
        </p:txBody>
      </p:sp>
      <p:sp>
        <p:nvSpPr>
          <p:cNvPr id="20" name="bk object 20"/>
          <p:cNvSpPr/>
          <p:nvPr/>
        </p:nvSpPr>
        <p:spPr>
          <a:xfrm>
            <a:off x="10319143" y="5638837"/>
            <a:ext cx="1310398" cy="616635"/>
          </a:xfrm>
          <a:prstGeom prst="rect">
            <a:avLst/>
          </a:prstGeom>
          <a:blipFill>
            <a:blip r:embed="rId6"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888815" y="4135319"/>
            <a:ext cx="2301330" cy="272268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6567563" y="0"/>
            <a:ext cx="5625630" cy="4153697"/>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3376916"/>
            <a:ext cx="9122838" cy="3509987"/>
          </a:xfrm>
          <a:prstGeom prst="rect">
            <a:avLst/>
          </a:prstGeom>
          <a:blipFill>
            <a:blip r:embed="rId4" cstate="print"/>
            <a:stretch>
              <a:fillRect/>
            </a:stretch>
          </a:blipFill>
        </p:spPr>
        <p:txBody>
          <a:bodyPr wrap="square" lIns="0" tIns="0" rIns="0" bIns="0" rtlCol="0"/>
          <a:lstStyle/>
          <a:p>
            <a:endParaRPr/>
          </a:p>
        </p:txBody>
      </p:sp>
      <p:sp>
        <p:nvSpPr>
          <p:cNvPr id="20" name="bk object 20"/>
          <p:cNvSpPr/>
          <p:nvPr/>
        </p:nvSpPr>
        <p:spPr>
          <a:xfrm>
            <a:off x="10515600" y="5761305"/>
            <a:ext cx="1310398" cy="616635"/>
          </a:xfrm>
          <a:prstGeom prst="rect">
            <a:avLst/>
          </a:prstGeom>
          <a:blipFill>
            <a:blip r:embed="rId5"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0" name="object 3">
            <a:extLst>
              <a:ext uri="{FF2B5EF4-FFF2-40B4-BE49-F238E27FC236}">
                <a16:creationId xmlns:a16="http://schemas.microsoft.com/office/drawing/2014/main" id="{AA617221-9764-274C-834D-0E5243C530B8}"/>
              </a:ext>
            </a:extLst>
          </p:cNvPr>
          <p:cNvSpPr/>
          <p:nvPr userDrawn="1"/>
        </p:nvSpPr>
        <p:spPr>
          <a:xfrm>
            <a:off x="0" y="914400"/>
            <a:ext cx="4953000" cy="1261022"/>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6000" b="1" i="0">
                <a:solidFill>
                  <a:schemeClr val="bg1"/>
                </a:solidFill>
                <a:latin typeface="Poppins"/>
                <a:cs typeface="Poppins"/>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400" b="0" i="0">
                <a:solidFill>
                  <a:schemeClr val="bg1"/>
                </a:solidFill>
                <a:latin typeface="Poppins"/>
                <a:cs typeface="Poppi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chemeClr val="bg1"/>
                </a:solidFill>
                <a:latin typeface="Poppins"/>
                <a:cs typeface="Poppins"/>
              </a:defRPr>
            </a:lvl1pPr>
          </a:lstStyle>
          <a:p>
            <a:endParaRPr/>
          </a:p>
        </p:txBody>
      </p:sp>
      <p:sp>
        <p:nvSpPr>
          <p:cNvPr id="3" name="Holder 3"/>
          <p:cNvSpPr>
            <a:spLocks noGrp="1"/>
          </p:cNvSpPr>
          <p:nvPr>
            <p:ph type="body" idx="1"/>
          </p:nvPr>
        </p:nvSpPr>
        <p:spPr/>
        <p:txBody>
          <a:bodyPr lIns="0" tIns="0" rIns="0" bIns="0"/>
          <a:lstStyle>
            <a:lvl1pPr>
              <a:defRPr sz="2400" b="0" i="0">
                <a:solidFill>
                  <a:schemeClr val="bg1"/>
                </a:solidFill>
                <a:latin typeface="Poppins"/>
                <a:cs typeface="Poppi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chemeClr val="bg1"/>
                </a:solidFill>
                <a:latin typeface="Poppins"/>
                <a:cs typeface="Poppin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883809" y="2886800"/>
            <a:ext cx="2430731" cy="1002029"/>
          </a:xfrm>
          <a:prstGeom prst="rect">
            <a:avLst/>
          </a:prstGeom>
        </p:spPr>
        <p:txBody>
          <a:bodyPr wrap="square" lIns="0" tIns="0" rIns="0" bIns="0">
            <a:spAutoFit/>
          </a:bodyPr>
          <a:lstStyle>
            <a:lvl1pPr>
              <a:defRPr sz="3450" b="1" i="0">
                <a:solidFill>
                  <a:schemeClr val="bg1"/>
                </a:solidFill>
                <a:latin typeface="Poppins"/>
                <a:cs typeface="Poppins"/>
              </a:defRPr>
            </a:lvl1pPr>
          </a:lstStyle>
          <a:p>
            <a:endParaRPr/>
          </a:p>
        </p:txBody>
      </p:sp>
      <p:sp>
        <p:nvSpPr>
          <p:cNvPr id="3" name="Holder 3"/>
          <p:cNvSpPr>
            <a:spLocks noGrp="1"/>
          </p:cNvSpPr>
          <p:nvPr>
            <p:ph type="body" idx="1"/>
          </p:nvPr>
        </p:nvSpPr>
        <p:spPr>
          <a:xfrm>
            <a:off x="609917" y="1577340"/>
            <a:ext cx="10978515"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4/2/2025</a:t>
            </a:fld>
            <a:endParaRPr lang="en-US"/>
          </a:p>
        </p:txBody>
      </p:sp>
      <p:sp>
        <p:nvSpPr>
          <p:cNvPr id="6" name="Holder 6"/>
          <p:cNvSpPr>
            <a:spLocks noGrp="1"/>
          </p:cNvSpPr>
          <p:nvPr>
            <p:ph type="sldNum" sz="quarter" idx="7"/>
          </p:nvPr>
        </p:nvSpPr>
        <p:spPr>
          <a:xfrm>
            <a:off x="8782812" y="6377940"/>
            <a:ext cx="28056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2" r:id="rId5"/>
    <p:sldLayoutId id="2147483665"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1858AE"/>
          </a:solidFill>
        </p:spPr>
        <p:txBody>
          <a:bodyPr wrap="square" lIns="0" tIns="0" rIns="0" bIns="0" rtlCol="0"/>
          <a:lstStyle/>
          <a:p>
            <a:endParaRPr/>
          </a:p>
        </p:txBody>
      </p:sp>
      <p:sp>
        <p:nvSpPr>
          <p:cNvPr id="2" name="Holder 2"/>
          <p:cNvSpPr>
            <a:spLocks noGrp="1"/>
          </p:cNvSpPr>
          <p:nvPr>
            <p:ph type="title"/>
          </p:nvPr>
        </p:nvSpPr>
        <p:spPr>
          <a:xfrm>
            <a:off x="1184799" y="639281"/>
            <a:ext cx="9869170" cy="931333"/>
          </a:xfrm>
          <a:prstGeom prst="rect">
            <a:avLst/>
          </a:prstGeom>
        </p:spPr>
        <p:txBody>
          <a:bodyPr wrap="square" lIns="0" tIns="0" rIns="0" bIns="0">
            <a:spAutoFit/>
          </a:bodyPr>
          <a:lstStyle>
            <a:lvl1pPr>
              <a:defRPr sz="9000" b="1" i="0">
                <a:solidFill>
                  <a:schemeClr val="bg1"/>
                </a:solidFill>
                <a:latin typeface="Poppins"/>
                <a:cs typeface="Poppins"/>
              </a:defRPr>
            </a:lvl1pPr>
          </a:lstStyle>
          <a:p>
            <a:endParaRPr/>
          </a:p>
        </p:txBody>
      </p:sp>
      <p:sp>
        <p:nvSpPr>
          <p:cNvPr id="3" name="Holder 3"/>
          <p:cNvSpPr>
            <a:spLocks noGrp="1"/>
          </p:cNvSpPr>
          <p:nvPr>
            <p:ph type="body" idx="1"/>
          </p:nvPr>
        </p:nvSpPr>
        <p:spPr>
          <a:xfrm>
            <a:off x="1084774" y="1577530"/>
            <a:ext cx="5196417" cy="4205817"/>
          </a:xfrm>
          <a:prstGeom prst="rect">
            <a:avLst/>
          </a:prstGeom>
        </p:spPr>
        <p:txBody>
          <a:bodyPr wrap="square" lIns="0" tIns="0" rIns="0" bIns="0">
            <a:spAutoFit/>
          </a:bodyPr>
          <a:lstStyle>
            <a:lvl1pPr>
              <a:defRPr sz="3600" b="0" i="0">
                <a:solidFill>
                  <a:schemeClr val="bg1"/>
                </a:solidFill>
                <a:latin typeface="Poppins"/>
                <a:cs typeface="Poppin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4/2/2025</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551412" y="461804"/>
            <a:ext cx="3363595" cy="836294"/>
          </a:xfrm>
          <a:prstGeom prst="rect">
            <a:avLst/>
          </a:prstGeom>
        </p:spPr>
        <p:txBody>
          <a:bodyPr wrap="square" lIns="0" tIns="0" rIns="0" bIns="0">
            <a:spAutoFit/>
          </a:bodyPr>
          <a:lstStyle>
            <a:lvl1pPr>
              <a:defRPr sz="5300" b="1" i="0">
                <a:solidFill>
                  <a:srgbClr val="0091D3"/>
                </a:solidFill>
                <a:latin typeface="Poppins"/>
                <a:cs typeface="Poppins"/>
              </a:defRPr>
            </a:lvl1pPr>
          </a:lstStyle>
          <a:p>
            <a:endParaRPr/>
          </a:p>
        </p:txBody>
      </p:sp>
      <p:sp>
        <p:nvSpPr>
          <p:cNvPr id="3" name="Holder 3"/>
          <p:cNvSpPr>
            <a:spLocks noGrp="1"/>
          </p:cNvSpPr>
          <p:nvPr>
            <p:ph type="body" idx="1"/>
          </p:nvPr>
        </p:nvSpPr>
        <p:spPr>
          <a:xfrm>
            <a:off x="609917" y="1577340"/>
            <a:ext cx="10978515"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44500" y="6389686"/>
            <a:ext cx="2760980" cy="223520"/>
          </a:xfrm>
          <a:prstGeom prst="rect">
            <a:avLst/>
          </a:prstGeom>
        </p:spPr>
        <p:txBody>
          <a:bodyPr wrap="square" lIns="0" tIns="0" rIns="0" bIns="0">
            <a:spAutoFit/>
          </a:bodyPr>
          <a:lstStyle>
            <a:lvl1pPr>
              <a:defRPr sz="600" b="0" i="0">
                <a:solidFill>
                  <a:srgbClr val="0455BF"/>
                </a:solidFill>
                <a:latin typeface="Poppins-Medium"/>
                <a:cs typeface="Poppins-Medium"/>
              </a:defRPr>
            </a:lvl1pPr>
          </a:lstStyle>
          <a:p>
            <a:pPr marL="12700">
              <a:lnSpc>
                <a:spcPct val="100000"/>
              </a:lnSpc>
              <a:spcBef>
                <a:spcPts val="130"/>
              </a:spcBef>
            </a:pPr>
            <a:r>
              <a:t>Numbers of members accurate as of October2020</a:t>
            </a:r>
          </a:p>
          <a:p>
            <a:pPr marL="12700">
              <a:lnSpc>
                <a:spcPct val="100000"/>
              </a:lnSpc>
            </a:pPr>
            <a:r>
              <a:t>Other </a:t>
            </a:r>
            <a:r>
              <a:rPr spc="-5"/>
              <a:t>figures </a:t>
            </a:r>
            <a:r>
              <a:t>based on most information supplied by Sportedmembers</a:t>
            </a:r>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4/2/2025</a:t>
            </a:fld>
            <a:endParaRPr lang="en-US"/>
          </a:p>
        </p:txBody>
      </p:sp>
      <p:sp>
        <p:nvSpPr>
          <p:cNvPr id="6" name="Holder 6"/>
          <p:cNvSpPr>
            <a:spLocks noGrp="1"/>
          </p:cNvSpPr>
          <p:nvPr>
            <p:ph type="sldNum" sz="quarter" idx="7"/>
          </p:nvPr>
        </p:nvSpPr>
        <p:spPr>
          <a:xfrm>
            <a:off x="8782812" y="6377940"/>
            <a:ext cx="28056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86" r:id="rId1"/>
    <p:sldLayoutId id="2147483699" r:id="rId2"/>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4/2/2025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3243952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24C_FB2DE9.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5.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png"/><Relationship Id="rId10" Type="http://schemas.openxmlformats.org/officeDocument/2006/relationships/image" Target="../media/image8.png"/><Relationship Id="rId4" Type="http://schemas.openxmlformats.org/officeDocument/2006/relationships/image" Target="../media/image23.pn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18/10/relationships/comments" Target="../comments/modernComment_107_0.xml"/><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2.png"/><Relationship Id="rId11" Type="http://schemas.openxmlformats.org/officeDocument/2006/relationships/image" Target="../media/image8.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10.png"/><Relationship Id="rId7"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1.svg"/><Relationship Id="rId11" Type="http://schemas.openxmlformats.org/officeDocument/2006/relationships/image" Target="../media/image8.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png"/><Relationship Id="rId9" Type="http://schemas.openxmlformats.org/officeDocument/2006/relationships/image" Target="../media/image44.png"/></Relationships>
</file>

<file path=ppt/slides/_rels/slide8.xml.rels><?xml version="1.0" encoding="UTF-8" standalone="yes"?>
<Relationships xmlns="http://schemas.openxmlformats.org/package/2006/relationships"><Relationship Id="rId3" Type="http://schemas.microsoft.com/office/2018/10/relationships/comments" Target="../comments/modernComment_401_EAB67F1A.xm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46.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hyperlink" Target="mailto:g.Clifford@sported.org.uk" TargetMode="External"/><Relationship Id="rId5" Type="http://schemas.openxmlformats.org/officeDocument/2006/relationships/hyperlink" Target="mailto:o.Nkemdirim@sported.org.uk" TargetMode="External"/><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3193" cy="6858000"/>
          </a:xfrm>
          <a:prstGeom prst="rect">
            <a:avLst/>
          </a:prstGeom>
          <a:blipFill>
            <a:blip r:embed="rId4" cstate="print"/>
            <a:stretch>
              <a:fillRect/>
            </a:stretch>
          </a:blipFill>
        </p:spPr>
        <p:txBody>
          <a:bodyPr wrap="square" lIns="0" tIns="0" rIns="0" bIns="0" rtlCol="0"/>
          <a:lstStyle/>
          <a:p>
            <a:endParaRPr lang="en-US"/>
          </a:p>
        </p:txBody>
      </p:sp>
      <p:sp>
        <p:nvSpPr>
          <p:cNvPr id="4" name="object 4"/>
          <p:cNvSpPr txBox="1"/>
          <p:nvPr/>
        </p:nvSpPr>
        <p:spPr>
          <a:xfrm>
            <a:off x="701899" y="5623689"/>
            <a:ext cx="2582839" cy="289823"/>
          </a:xfrm>
          <a:prstGeom prst="rect">
            <a:avLst/>
          </a:prstGeom>
        </p:spPr>
        <p:txBody>
          <a:bodyPr vert="horz" wrap="square" lIns="0" tIns="12700" rIns="0" bIns="0" rtlCol="0" anchor="t">
            <a:spAutoFit/>
          </a:bodyPr>
          <a:lstStyle/>
          <a:p>
            <a:pPr marL="12700">
              <a:lnSpc>
                <a:spcPct val="100000"/>
              </a:lnSpc>
              <a:spcBef>
                <a:spcPts val="100"/>
              </a:spcBef>
            </a:pPr>
            <a:endParaRPr lang="en-GB" sz="1800">
              <a:solidFill>
                <a:srgbClr val="FFFFFF"/>
              </a:solidFill>
              <a:latin typeface="Poppins"/>
              <a:cs typeface="Poppins"/>
            </a:endParaRPr>
          </a:p>
        </p:txBody>
      </p:sp>
      <p:sp>
        <p:nvSpPr>
          <p:cNvPr id="7" name="Title 6">
            <a:extLst>
              <a:ext uri="{FF2B5EF4-FFF2-40B4-BE49-F238E27FC236}">
                <a16:creationId xmlns:a16="http://schemas.microsoft.com/office/drawing/2014/main" id="{74644EE3-4256-4F9E-B812-E6B7B5E4D018}"/>
              </a:ext>
            </a:extLst>
          </p:cNvPr>
          <p:cNvSpPr>
            <a:spLocks noGrp="1"/>
          </p:cNvSpPr>
          <p:nvPr>
            <p:ph type="title"/>
          </p:nvPr>
        </p:nvSpPr>
        <p:spPr>
          <a:xfrm>
            <a:off x="1898855" y="1789306"/>
            <a:ext cx="8394290" cy="4216539"/>
          </a:xfrm>
        </p:spPr>
        <p:txBody>
          <a:bodyPr wrap="square" lIns="0" tIns="0" rIns="0" bIns="0" anchor="t">
            <a:spAutoFit/>
          </a:bodyPr>
          <a:lstStyle/>
          <a:p>
            <a:pPr algn="l"/>
            <a:r>
              <a:rPr lang="en-US" sz="6600" b="0">
                <a:latin typeface="Poppins SemiBold"/>
                <a:cs typeface="Poppins SemiBold"/>
              </a:rPr>
              <a:t>Sported</a:t>
            </a:r>
            <a:br>
              <a:rPr lang="en-US" sz="4400" b="0">
                <a:latin typeface="Poppins SemiBold"/>
                <a:cs typeface="Poppins SemiBold"/>
              </a:rPr>
            </a:br>
            <a:br>
              <a:rPr lang="en-US" sz="4400" b="0">
                <a:latin typeface="Poppins SemiBold"/>
                <a:cs typeface="Poppins SemiBold"/>
              </a:rPr>
            </a:br>
            <a:r>
              <a:rPr lang="en-US" sz="2800" b="0">
                <a:latin typeface="Poppins SemiBold"/>
                <a:cs typeface="Poppins SemiBold"/>
              </a:rPr>
              <a:t>Kingston Meet the Funder </a:t>
            </a:r>
            <a:br>
              <a:rPr lang="en-US" sz="4400" b="0">
                <a:latin typeface="Poppins SemiBold"/>
                <a:cs typeface="Poppins SemiBold"/>
              </a:rPr>
            </a:br>
            <a:r>
              <a:rPr lang="en-US" sz="2800" b="0">
                <a:solidFill>
                  <a:srgbClr val="FFED00"/>
                </a:solidFill>
                <a:latin typeface="Poppins SemiBold"/>
                <a:cs typeface="Poppins SemiBold"/>
              </a:rPr>
              <a:t>2 April 2025</a:t>
            </a:r>
            <a:br>
              <a:rPr lang="en-US" sz="3200" b="0"/>
            </a:br>
            <a:br>
              <a:rPr lang="en-US" sz="3200" b="0"/>
            </a:br>
            <a:r>
              <a:rPr lang="en-US" sz="2400" b="0">
                <a:latin typeface="Poppins" panose="00000500000000000000" pitchFamily="2" charset="0"/>
                <a:cs typeface="Poppins" panose="00000500000000000000" pitchFamily="2" charset="0"/>
              </a:rPr>
              <a:t>Onyinye Nkemdirim- London Regional Manager</a:t>
            </a:r>
            <a:br>
              <a:rPr lang="en-US" sz="2400" b="0">
                <a:latin typeface="Poppins" panose="00000500000000000000" pitchFamily="2" charset="0"/>
                <a:cs typeface="Poppins" panose="00000500000000000000" pitchFamily="2" charset="0"/>
              </a:rPr>
            </a:br>
            <a:r>
              <a:rPr lang="en-US" sz="2400" b="0">
                <a:latin typeface="Poppins" panose="00000500000000000000" pitchFamily="2" charset="0"/>
                <a:cs typeface="Poppins" panose="00000500000000000000" pitchFamily="2" charset="0"/>
              </a:rPr>
              <a:t>George Clifford – Project Officer</a:t>
            </a:r>
            <a:br>
              <a:rPr lang="en-US" sz="3200" b="0"/>
            </a:br>
            <a:br>
              <a:rPr lang="en-GB" sz="1400" b="0"/>
            </a:br>
            <a:endParaRPr lang="en-GB" sz="1400" b="0">
              <a:solidFill>
                <a:srgbClr val="FFED00"/>
              </a:solidFill>
            </a:endParaRPr>
          </a:p>
        </p:txBody>
      </p:sp>
      <p:sp>
        <p:nvSpPr>
          <p:cNvPr id="6" name="object 68">
            <a:extLst>
              <a:ext uri="{FF2B5EF4-FFF2-40B4-BE49-F238E27FC236}">
                <a16:creationId xmlns:a16="http://schemas.microsoft.com/office/drawing/2014/main" id="{F242A935-FEF5-EF71-12BB-F2C8D2996764}"/>
              </a:ext>
            </a:extLst>
          </p:cNvPr>
          <p:cNvSpPr/>
          <p:nvPr/>
        </p:nvSpPr>
        <p:spPr>
          <a:xfrm>
            <a:off x="10301503" y="5926709"/>
            <a:ext cx="1684927" cy="92660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461289"/>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5">
            <a:extLst>
              <a:ext uri="{FF2B5EF4-FFF2-40B4-BE49-F238E27FC236}">
                <a16:creationId xmlns:a16="http://schemas.microsoft.com/office/drawing/2014/main" id="{F234B607-573F-4B6F-B718-AB4F00D851A3}"/>
              </a:ext>
            </a:extLst>
          </p:cNvPr>
          <p:cNvSpPr/>
          <p:nvPr/>
        </p:nvSpPr>
        <p:spPr>
          <a:xfrm>
            <a:off x="0" y="0"/>
            <a:ext cx="4670958" cy="68580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567563" y="0"/>
            <a:ext cx="5625630" cy="4153697"/>
          </a:xfrm>
          <a:prstGeom prst="rect">
            <a:avLst/>
          </a:prstGeom>
          <a:blipFill>
            <a:blip r:embed="rId4"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5878238" y="704155"/>
            <a:ext cx="5889403" cy="751488"/>
          </a:xfrm>
          <a:prstGeom prst="rect">
            <a:avLst/>
          </a:prstGeom>
        </p:spPr>
        <p:txBody>
          <a:bodyPr vert="horz" wrap="square" lIns="0" tIns="12700" rIns="0" bIns="0" rtlCol="0" anchor="t">
            <a:spAutoFit/>
          </a:bodyPr>
          <a:lstStyle/>
          <a:p>
            <a:pPr marL="12700" marR="5080" indent="33020">
              <a:spcBef>
                <a:spcPts val="100"/>
              </a:spcBef>
            </a:pPr>
            <a:r>
              <a:rPr lang="en-GB" sz="2400">
                <a:solidFill>
                  <a:schemeClr val="tx1"/>
                </a:solidFill>
                <a:latin typeface="Poppins SemiBold"/>
                <a:cs typeface="Poppins-SemiBold"/>
              </a:rPr>
              <a:t>Helping community groups survive,  to help young people thrive.</a:t>
            </a:r>
          </a:p>
        </p:txBody>
      </p:sp>
      <p:sp>
        <p:nvSpPr>
          <p:cNvPr id="9" name="object 9"/>
          <p:cNvSpPr txBox="1"/>
          <p:nvPr/>
        </p:nvSpPr>
        <p:spPr>
          <a:xfrm>
            <a:off x="6337784" y="1968483"/>
            <a:ext cx="5205458" cy="3129062"/>
          </a:xfrm>
          <a:prstGeom prst="rect">
            <a:avLst/>
          </a:prstGeom>
        </p:spPr>
        <p:txBody>
          <a:bodyPr vert="horz" wrap="square" lIns="0" tIns="12700" rIns="0" bIns="0" rtlCol="0">
            <a:spAutoFit/>
          </a:bodyPr>
          <a:lstStyle/>
          <a:p>
            <a:pPr marL="355600" marR="5080" indent="-342900">
              <a:lnSpc>
                <a:spcPct val="100000"/>
              </a:lnSpc>
              <a:spcBef>
                <a:spcPts val="100"/>
              </a:spcBef>
              <a:buFont typeface="Arial" panose="020B0604020202020204" pitchFamily="34" charset="0"/>
              <a:buChar char="•"/>
            </a:pPr>
            <a:r>
              <a:rPr lang="en-GB" sz="2000">
                <a:latin typeface="Poppins"/>
                <a:cs typeface="Poppins-SemiBold"/>
              </a:rPr>
              <a:t>We are the UK’s largest network of community groups supporting half a million young people to overcome barriers to reach their full potential.</a:t>
            </a:r>
          </a:p>
          <a:p>
            <a:pPr marL="355600" marR="5080" indent="-342900">
              <a:lnSpc>
                <a:spcPct val="100000"/>
              </a:lnSpc>
              <a:spcBef>
                <a:spcPts val="100"/>
              </a:spcBef>
              <a:buFont typeface="Arial" panose="020B0604020202020204" pitchFamily="34" charset="0"/>
              <a:buChar char="•"/>
            </a:pPr>
            <a:r>
              <a:rPr lang="en-GB" sz="2000">
                <a:latin typeface="Poppins"/>
                <a:cs typeface="Poppins-SemiBold"/>
              </a:rPr>
              <a:t>Using sport as a tool to make a positive impact that shapes lives.</a:t>
            </a:r>
          </a:p>
          <a:p>
            <a:pPr marL="355600" marR="5080" indent="-342900">
              <a:lnSpc>
                <a:spcPct val="100000"/>
              </a:lnSpc>
              <a:spcBef>
                <a:spcPts val="100"/>
              </a:spcBef>
              <a:buFont typeface="Arial" panose="020B0604020202020204" pitchFamily="34" charset="0"/>
              <a:buChar char="•"/>
            </a:pPr>
            <a:r>
              <a:rPr lang="en-GB" sz="2000">
                <a:latin typeface="Poppins"/>
                <a:cs typeface="Poppins-SemiBold"/>
              </a:rPr>
              <a:t>As part of your team, Sported works with you to reach your goals – and level the playing field.</a:t>
            </a:r>
          </a:p>
          <a:p>
            <a:pPr marL="355600" marR="5080" indent="-342900">
              <a:lnSpc>
                <a:spcPct val="100000"/>
              </a:lnSpc>
              <a:spcBef>
                <a:spcPts val="100"/>
              </a:spcBef>
              <a:buFont typeface="Arial" panose="020B0604020202020204" pitchFamily="34" charset="0"/>
              <a:buChar char="•"/>
            </a:pPr>
            <a:r>
              <a:rPr lang="en-GB" sz="2000" b="1">
                <a:latin typeface="Poppins"/>
                <a:cs typeface="Poppins-SemiBold"/>
              </a:rPr>
              <a:t>Reach - Include - Empower</a:t>
            </a:r>
          </a:p>
        </p:txBody>
      </p:sp>
      <p:sp>
        <p:nvSpPr>
          <p:cNvPr id="5" name="TextBox 4">
            <a:extLst>
              <a:ext uri="{FF2B5EF4-FFF2-40B4-BE49-F238E27FC236}">
                <a16:creationId xmlns:a16="http://schemas.microsoft.com/office/drawing/2014/main" id="{026B73FF-D23D-ABC0-238A-9B10A464FFC4}"/>
              </a:ext>
            </a:extLst>
          </p:cNvPr>
          <p:cNvSpPr txBox="1"/>
          <p:nvPr/>
        </p:nvSpPr>
        <p:spPr>
          <a:xfrm>
            <a:off x="3048000" y="3244334"/>
            <a:ext cx="6096000" cy="369332"/>
          </a:xfrm>
          <a:prstGeom prst="rect">
            <a:avLst/>
          </a:prstGeom>
          <a:noFill/>
        </p:spPr>
        <p:txBody>
          <a:bodyPr wrap="square">
            <a:spAutoFit/>
          </a:bodyPr>
          <a:lstStyle/>
          <a:p>
            <a:r>
              <a:rPr lang="en-GB"/>
              <a:t> </a:t>
            </a:r>
          </a:p>
        </p:txBody>
      </p:sp>
      <p:sp>
        <p:nvSpPr>
          <p:cNvPr id="18" name="object 3">
            <a:extLst>
              <a:ext uri="{FF2B5EF4-FFF2-40B4-BE49-F238E27FC236}">
                <a16:creationId xmlns:a16="http://schemas.microsoft.com/office/drawing/2014/main" id="{6122A7AD-EC93-F23D-824F-1885D1261DD8}"/>
              </a:ext>
            </a:extLst>
          </p:cNvPr>
          <p:cNvSpPr/>
          <p:nvPr/>
        </p:nvSpPr>
        <p:spPr>
          <a:xfrm>
            <a:off x="3177458" y="6169378"/>
            <a:ext cx="1250901" cy="547341"/>
          </a:xfrm>
          <a:prstGeom prst="rect">
            <a:avLst/>
          </a:prstGeom>
          <a:blipFill>
            <a:blip r:embed="rId5" cstate="print"/>
            <a:stretch>
              <a:fillRect/>
            </a:stretch>
          </a:blipFill>
        </p:spPr>
        <p:txBody>
          <a:bodyPr wrap="square" lIns="0" tIns="0" rIns="0" bIns="0" rtlCol="0"/>
          <a:lstStyle/>
          <a:p>
            <a:endParaRPr/>
          </a:p>
        </p:txBody>
      </p:sp>
      <p:sp>
        <p:nvSpPr>
          <p:cNvPr id="20" name="object 68">
            <a:extLst>
              <a:ext uri="{FF2B5EF4-FFF2-40B4-BE49-F238E27FC236}">
                <a16:creationId xmlns:a16="http://schemas.microsoft.com/office/drawing/2014/main" id="{8A43F889-9B54-1944-6FDE-1803366BCF1C}"/>
              </a:ext>
            </a:extLst>
          </p:cNvPr>
          <p:cNvSpPr/>
          <p:nvPr/>
        </p:nvSpPr>
        <p:spPr>
          <a:xfrm>
            <a:off x="10743526" y="6173288"/>
            <a:ext cx="1310385" cy="616635"/>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12072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A4C64-A045-694F-EED8-CE2EE2C17F73}"/>
            </a:ext>
          </a:extLst>
        </p:cNvPr>
        <p:cNvGrpSpPr/>
        <p:nvPr/>
      </p:nvGrpSpPr>
      <p:grpSpPr>
        <a:xfrm>
          <a:off x="0" y="0"/>
          <a:ext cx="0" cy="0"/>
          <a:chOff x="0" y="0"/>
          <a:chExt cx="0" cy="0"/>
        </a:xfrm>
      </p:grpSpPr>
      <p:sp>
        <p:nvSpPr>
          <p:cNvPr id="89" name="Freeform 6">
            <a:extLst>
              <a:ext uri="{FF2B5EF4-FFF2-40B4-BE49-F238E27FC236}">
                <a16:creationId xmlns:a16="http://schemas.microsoft.com/office/drawing/2014/main" id="{560AD181-8BA4-739B-F515-8DDF806EDC8D}"/>
              </a:ext>
            </a:extLst>
          </p:cNvPr>
          <p:cNvSpPr/>
          <p:nvPr/>
        </p:nvSpPr>
        <p:spPr>
          <a:xfrm>
            <a:off x="7664943" y="895688"/>
            <a:ext cx="3358657" cy="315443"/>
          </a:xfrm>
          <a:custGeom>
            <a:avLst/>
            <a:gdLst/>
            <a:ahLst/>
            <a:cxnLst/>
            <a:rect l="l" t="t" r="r" b="b"/>
            <a:pathLst>
              <a:path w="6173861" h="987818">
                <a:moveTo>
                  <a:pt x="0" y="0"/>
                </a:moveTo>
                <a:lnTo>
                  <a:pt x="6173862" y="0"/>
                </a:lnTo>
                <a:lnTo>
                  <a:pt x="6173862" y="987818"/>
                </a:lnTo>
                <a:lnTo>
                  <a:pt x="0" y="9878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defRPr/>
            </a:pPr>
            <a:endParaRPr lang="en-GB" sz="1200">
              <a:solidFill>
                <a:prstClr val="black"/>
              </a:solidFill>
              <a:latin typeface="Calibri"/>
            </a:endParaRPr>
          </a:p>
        </p:txBody>
      </p:sp>
      <p:grpSp>
        <p:nvGrpSpPr>
          <p:cNvPr id="2" name="Group 2">
            <a:extLst>
              <a:ext uri="{FF2B5EF4-FFF2-40B4-BE49-F238E27FC236}">
                <a16:creationId xmlns:a16="http://schemas.microsoft.com/office/drawing/2014/main" id="{370F811D-92BB-D2A4-D173-6C239FA45D06}"/>
              </a:ext>
            </a:extLst>
          </p:cNvPr>
          <p:cNvGrpSpPr/>
          <p:nvPr/>
        </p:nvGrpSpPr>
        <p:grpSpPr>
          <a:xfrm>
            <a:off x="3098800" y="3034312"/>
            <a:ext cx="2772676" cy="3662817"/>
            <a:chOff x="0" y="0"/>
            <a:chExt cx="980948" cy="1132149"/>
          </a:xfrm>
        </p:grpSpPr>
        <p:sp>
          <p:nvSpPr>
            <p:cNvPr id="3" name="Freeform 3">
              <a:extLst>
                <a:ext uri="{FF2B5EF4-FFF2-40B4-BE49-F238E27FC236}">
                  <a16:creationId xmlns:a16="http://schemas.microsoft.com/office/drawing/2014/main" id="{D37AF256-0EAA-918B-9AB5-53D9ADF3CA2D}"/>
                </a:ext>
              </a:extLst>
            </p:cNvPr>
            <p:cNvSpPr/>
            <p:nvPr/>
          </p:nvSpPr>
          <p:spPr>
            <a:xfrm>
              <a:off x="0" y="0"/>
              <a:ext cx="980948" cy="1132149"/>
            </a:xfrm>
            <a:custGeom>
              <a:avLst/>
              <a:gdLst/>
              <a:ahLst/>
              <a:cxnLst/>
              <a:rect l="l" t="t" r="r" b="b"/>
              <a:pathLst>
                <a:path w="980948" h="1132149">
                  <a:moveTo>
                    <a:pt x="0" y="0"/>
                  </a:moveTo>
                  <a:lnTo>
                    <a:pt x="980948" y="0"/>
                  </a:lnTo>
                  <a:lnTo>
                    <a:pt x="980948" y="1132149"/>
                  </a:lnTo>
                  <a:lnTo>
                    <a:pt x="0" y="1132149"/>
                  </a:lnTo>
                  <a:close/>
                </a:path>
              </a:pathLst>
            </a:custGeom>
            <a:solidFill>
              <a:srgbClr val="FBD82E"/>
            </a:solidFill>
          </p:spPr>
          <p:txBody>
            <a:bodyPr/>
            <a:lstStyle/>
            <a:p>
              <a:pPr defTabSz="609630">
                <a:defRPr/>
              </a:pPr>
              <a:endParaRPr lang="en-GB" sz="1200">
                <a:solidFill>
                  <a:prstClr val="black"/>
                </a:solidFill>
                <a:latin typeface="Calibri"/>
              </a:endParaRPr>
            </a:p>
          </p:txBody>
        </p:sp>
        <p:sp>
          <p:nvSpPr>
            <p:cNvPr id="4" name="TextBox 4">
              <a:extLst>
                <a:ext uri="{FF2B5EF4-FFF2-40B4-BE49-F238E27FC236}">
                  <a16:creationId xmlns:a16="http://schemas.microsoft.com/office/drawing/2014/main" id="{400BD542-5A18-706B-3F64-B829D0A5302C}"/>
                </a:ext>
              </a:extLst>
            </p:cNvPr>
            <p:cNvSpPr txBox="1"/>
            <p:nvPr/>
          </p:nvSpPr>
          <p:spPr>
            <a:xfrm>
              <a:off x="0" y="-19050"/>
              <a:ext cx="980948" cy="1151199"/>
            </a:xfrm>
            <a:prstGeom prst="rect">
              <a:avLst/>
            </a:prstGeom>
          </p:spPr>
          <p:txBody>
            <a:bodyPr lIns="33867" tIns="33867" rIns="33867" bIns="33867" rtlCol="0" anchor="ctr"/>
            <a:lstStyle/>
            <a:p>
              <a:pPr algn="ctr" defTabSz="609630">
                <a:lnSpc>
                  <a:spcPts val="1904"/>
                </a:lnSpc>
                <a:defRPr/>
              </a:pPr>
              <a:endParaRPr sz="1200">
                <a:solidFill>
                  <a:prstClr val="black"/>
                </a:solidFill>
                <a:latin typeface="Calibri"/>
              </a:endParaRPr>
            </a:p>
          </p:txBody>
        </p:sp>
      </p:grpSp>
      <p:grpSp>
        <p:nvGrpSpPr>
          <p:cNvPr id="5" name="Group 5">
            <a:extLst>
              <a:ext uri="{FF2B5EF4-FFF2-40B4-BE49-F238E27FC236}">
                <a16:creationId xmlns:a16="http://schemas.microsoft.com/office/drawing/2014/main" id="{2BD4E884-D156-E717-FB23-0AA17898D101}"/>
              </a:ext>
            </a:extLst>
          </p:cNvPr>
          <p:cNvGrpSpPr/>
          <p:nvPr/>
        </p:nvGrpSpPr>
        <p:grpSpPr>
          <a:xfrm>
            <a:off x="3749061" y="2463801"/>
            <a:ext cx="1494059" cy="1494059"/>
            <a:chOff x="0" y="0"/>
            <a:chExt cx="2988118" cy="2988118"/>
          </a:xfrm>
        </p:grpSpPr>
        <p:grpSp>
          <p:nvGrpSpPr>
            <p:cNvPr id="6" name="Group 6">
              <a:extLst>
                <a:ext uri="{FF2B5EF4-FFF2-40B4-BE49-F238E27FC236}">
                  <a16:creationId xmlns:a16="http://schemas.microsoft.com/office/drawing/2014/main" id="{EE921840-C400-71B2-E1B6-3547552FA708}"/>
                </a:ext>
              </a:extLst>
            </p:cNvPr>
            <p:cNvGrpSpPr/>
            <p:nvPr/>
          </p:nvGrpSpPr>
          <p:grpSpPr>
            <a:xfrm>
              <a:off x="0" y="0"/>
              <a:ext cx="2988118" cy="2988118"/>
              <a:chOff x="0" y="0"/>
              <a:chExt cx="812800" cy="812800"/>
            </a:xfrm>
          </p:grpSpPr>
          <p:sp>
            <p:nvSpPr>
              <p:cNvPr id="7" name="Freeform 7">
                <a:extLst>
                  <a:ext uri="{FF2B5EF4-FFF2-40B4-BE49-F238E27FC236}">
                    <a16:creationId xmlns:a16="http://schemas.microsoft.com/office/drawing/2014/main" id="{2522CF4F-E55F-C80A-35D6-C59465FEFB5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defTabSz="609630">
                  <a:defRPr/>
                </a:pPr>
                <a:endParaRPr lang="en-GB" sz="1200">
                  <a:solidFill>
                    <a:prstClr val="black"/>
                  </a:solidFill>
                  <a:latin typeface="Calibri"/>
                </a:endParaRPr>
              </a:p>
            </p:txBody>
          </p:sp>
          <p:sp>
            <p:nvSpPr>
              <p:cNvPr id="8" name="TextBox 8">
                <a:extLst>
                  <a:ext uri="{FF2B5EF4-FFF2-40B4-BE49-F238E27FC236}">
                    <a16:creationId xmlns:a16="http://schemas.microsoft.com/office/drawing/2014/main" id="{4B318BBC-A097-1AB9-1DE9-CCC1761BCA9B}"/>
                  </a:ext>
                </a:extLst>
              </p:cNvPr>
              <p:cNvSpPr txBox="1"/>
              <p:nvPr/>
            </p:nvSpPr>
            <p:spPr>
              <a:xfrm>
                <a:off x="76200" y="57150"/>
                <a:ext cx="660400" cy="679450"/>
              </a:xfrm>
              <a:prstGeom prst="rect">
                <a:avLst/>
              </a:prstGeom>
            </p:spPr>
            <p:txBody>
              <a:bodyPr lIns="33867" tIns="33867" rIns="33867" bIns="33867" rtlCol="0" anchor="ctr"/>
              <a:lstStyle/>
              <a:p>
                <a:pPr algn="ctr" defTabSz="609630">
                  <a:lnSpc>
                    <a:spcPts val="1904"/>
                  </a:lnSpc>
                  <a:defRPr/>
                </a:pPr>
                <a:endParaRPr sz="1200">
                  <a:solidFill>
                    <a:prstClr val="black"/>
                  </a:solidFill>
                  <a:latin typeface="Calibri"/>
                </a:endParaRPr>
              </a:p>
            </p:txBody>
          </p:sp>
        </p:grpSp>
        <p:grpSp>
          <p:nvGrpSpPr>
            <p:cNvPr id="9" name="Group 9">
              <a:extLst>
                <a:ext uri="{FF2B5EF4-FFF2-40B4-BE49-F238E27FC236}">
                  <a16:creationId xmlns:a16="http://schemas.microsoft.com/office/drawing/2014/main" id="{387F4992-A0B0-1DB8-C953-709626D1559B}"/>
                </a:ext>
              </a:extLst>
            </p:cNvPr>
            <p:cNvGrpSpPr/>
            <p:nvPr/>
          </p:nvGrpSpPr>
          <p:grpSpPr>
            <a:xfrm>
              <a:off x="183177" y="154074"/>
              <a:ext cx="2624918" cy="2624918"/>
              <a:chOff x="0" y="0"/>
              <a:chExt cx="812800" cy="812800"/>
            </a:xfrm>
          </p:grpSpPr>
          <p:sp>
            <p:nvSpPr>
              <p:cNvPr id="10" name="Freeform 10">
                <a:extLst>
                  <a:ext uri="{FF2B5EF4-FFF2-40B4-BE49-F238E27FC236}">
                    <a16:creationId xmlns:a16="http://schemas.microsoft.com/office/drawing/2014/main" id="{FB566378-EA77-4A25-3AD2-CA0091D6909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82E"/>
              </a:solidFill>
            </p:spPr>
            <p:txBody>
              <a:bodyPr/>
              <a:lstStyle/>
              <a:p>
                <a:pPr defTabSz="609630">
                  <a:defRPr/>
                </a:pPr>
                <a:endParaRPr lang="en-GB" sz="1200">
                  <a:solidFill>
                    <a:prstClr val="black"/>
                  </a:solidFill>
                  <a:latin typeface="Calibri"/>
                </a:endParaRPr>
              </a:p>
            </p:txBody>
          </p:sp>
          <p:sp>
            <p:nvSpPr>
              <p:cNvPr id="11" name="TextBox 11">
                <a:extLst>
                  <a:ext uri="{FF2B5EF4-FFF2-40B4-BE49-F238E27FC236}">
                    <a16:creationId xmlns:a16="http://schemas.microsoft.com/office/drawing/2014/main" id="{B3C9216F-3C80-3117-A3A7-411D034D16BA}"/>
                  </a:ext>
                </a:extLst>
              </p:cNvPr>
              <p:cNvSpPr txBox="1"/>
              <p:nvPr/>
            </p:nvSpPr>
            <p:spPr>
              <a:xfrm>
                <a:off x="76200" y="57150"/>
                <a:ext cx="660400" cy="679450"/>
              </a:xfrm>
              <a:prstGeom prst="rect">
                <a:avLst/>
              </a:prstGeom>
            </p:spPr>
            <p:txBody>
              <a:bodyPr lIns="33867" tIns="33867" rIns="33867" bIns="33867" rtlCol="0" anchor="ctr"/>
              <a:lstStyle/>
              <a:p>
                <a:pPr algn="ctr" defTabSz="609630">
                  <a:lnSpc>
                    <a:spcPts val="1904"/>
                  </a:lnSpc>
                  <a:defRPr/>
                </a:pPr>
                <a:endParaRPr sz="1200">
                  <a:solidFill>
                    <a:prstClr val="black"/>
                  </a:solidFill>
                  <a:latin typeface="Calibri"/>
                </a:endParaRPr>
              </a:p>
            </p:txBody>
          </p:sp>
        </p:grpSp>
      </p:grpSp>
      <p:grpSp>
        <p:nvGrpSpPr>
          <p:cNvPr id="12" name="Group 12">
            <a:extLst>
              <a:ext uri="{FF2B5EF4-FFF2-40B4-BE49-F238E27FC236}">
                <a16:creationId xmlns:a16="http://schemas.microsoft.com/office/drawing/2014/main" id="{0112C697-E18F-C8D9-4FEE-43C5D431D23B}"/>
              </a:ext>
            </a:extLst>
          </p:cNvPr>
          <p:cNvGrpSpPr/>
          <p:nvPr/>
        </p:nvGrpSpPr>
        <p:grpSpPr>
          <a:xfrm>
            <a:off x="6042926" y="3034313"/>
            <a:ext cx="2772676" cy="3629731"/>
            <a:chOff x="0" y="0"/>
            <a:chExt cx="980948" cy="1117262"/>
          </a:xfrm>
        </p:grpSpPr>
        <p:sp>
          <p:nvSpPr>
            <p:cNvPr id="13" name="Freeform 13">
              <a:extLst>
                <a:ext uri="{FF2B5EF4-FFF2-40B4-BE49-F238E27FC236}">
                  <a16:creationId xmlns:a16="http://schemas.microsoft.com/office/drawing/2014/main" id="{D771C2B1-500F-60FB-AFCB-93E92CAAD5C1}"/>
                </a:ext>
              </a:extLst>
            </p:cNvPr>
            <p:cNvSpPr/>
            <p:nvPr/>
          </p:nvSpPr>
          <p:spPr>
            <a:xfrm>
              <a:off x="0" y="0"/>
              <a:ext cx="980948" cy="1117262"/>
            </a:xfrm>
            <a:custGeom>
              <a:avLst/>
              <a:gdLst/>
              <a:ahLst/>
              <a:cxnLst/>
              <a:rect l="l" t="t" r="r" b="b"/>
              <a:pathLst>
                <a:path w="980948" h="1117262">
                  <a:moveTo>
                    <a:pt x="0" y="0"/>
                  </a:moveTo>
                  <a:lnTo>
                    <a:pt x="980948" y="0"/>
                  </a:lnTo>
                  <a:lnTo>
                    <a:pt x="980948" y="1117262"/>
                  </a:lnTo>
                  <a:lnTo>
                    <a:pt x="0" y="1117262"/>
                  </a:lnTo>
                  <a:close/>
                </a:path>
              </a:pathLst>
            </a:custGeom>
            <a:solidFill>
              <a:srgbClr val="FBD82E"/>
            </a:solidFill>
          </p:spPr>
          <p:txBody>
            <a:bodyPr/>
            <a:lstStyle/>
            <a:p>
              <a:pPr defTabSz="609630">
                <a:defRPr/>
              </a:pPr>
              <a:endParaRPr lang="en-GB" sz="1200">
                <a:solidFill>
                  <a:prstClr val="black"/>
                </a:solidFill>
                <a:latin typeface="Calibri"/>
              </a:endParaRPr>
            </a:p>
          </p:txBody>
        </p:sp>
        <p:sp>
          <p:nvSpPr>
            <p:cNvPr id="14" name="TextBox 14">
              <a:extLst>
                <a:ext uri="{FF2B5EF4-FFF2-40B4-BE49-F238E27FC236}">
                  <a16:creationId xmlns:a16="http://schemas.microsoft.com/office/drawing/2014/main" id="{B3B072CA-4F17-0FF6-3FED-57F9412D9D07}"/>
                </a:ext>
              </a:extLst>
            </p:cNvPr>
            <p:cNvSpPr txBox="1"/>
            <p:nvPr/>
          </p:nvSpPr>
          <p:spPr>
            <a:xfrm>
              <a:off x="0" y="-19050"/>
              <a:ext cx="980948" cy="1136312"/>
            </a:xfrm>
            <a:prstGeom prst="rect">
              <a:avLst/>
            </a:prstGeom>
          </p:spPr>
          <p:txBody>
            <a:bodyPr lIns="33867" tIns="33867" rIns="33867" bIns="33867" rtlCol="0" anchor="ctr"/>
            <a:lstStyle/>
            <a:p>
              <a:pPr algn="ctr" defTabSz="609630">
                <a:lnSpc>
                  <a:spcPts val="1904"/>
                </a:lnSpc>
                <a:defRPr/>
              </a:pPr>
              <a:endParaRPr sz="1200">
                <a:solidFill>
                  <a:prstClr val="black"/>
                </a:solidFill>
                <a:latin typeface="Calibri"/>
              </a:endParaRPr>
            </a:p>
          </p:txBody>
        </p:sp>
      </p:grpSp>
      <p:grpSp>
        <p:nvGrpSpPr>
          <p:cNvPr id="15" name="Group 15">
            <a:extLst>
              <a:ext uri="{FF2B5EF4-FFF2-40B4-BE49-F238E27FC236}">
                <a16:creationId xmlns:a16="http://schemas.microsoft.com/office/drawing/2014/main" id="{51591BDF-6F18-7477-288B-4B10D3892B1D}"/>
              </a:ext>
            </a:extLst>
          </p:cNvPr>
          <p:cNvGrpSpPr/>
          <p:nvPr/>
        </p:nvGrpSpPr>
        <p:grpSpPr>
          <a:xfrm>
            <a:off x="8987052" y="3034312"/>
            <a:ext cx="2772676" cy="3617533"/>
            <a:chOff x="0" y="0"/>
            <a:chExt cx="980948" cy="1117262"/>
          </a:xfrm>
        </p:grpSpPr>
        <p:sp>
          <p:nvSpPr>
            <p:cNvPr id="16" name="Freeform 16">
              <a:extLst>
                <a:ext uri="{FF2B5EF4-FFF2-40B4-BE49-F238E27FC236}">
                  <a16:creationId xmlns:a16="http://schemas.microsoft.com/office/drawing/2014/main" id="{63E71D67-BA34-A1F4-A0A8-BE7871D09B69}"/>
                </a:ext>
              </a:extLst>
            </p:cNvPr>
            <p:cNvSpPr/>
            <p:nvPr/>
          </p:nvSpPr>
          <p:spPr>
            <a:xfrm>
              <a:off x="0" y="0"/>
              <a:ext cx="980948" cy="1117262"/>
            </a:xfrm>
            <a:custGeom>
              <a:avLst/>
              <a:gdLst/>
              <a:ahLst/>
              <a:cxnLst/>
              <a:rect l="l" t="t" r="r" b="b"/>
              <a:pathLst>
                <a:path w="980948" h="1117262">
                  <a:moveTo>
                    <a:pt x="0" y="0"/>
                  </a:moveTo>
                  <a:lnTo>
                    <a:pt x="980948" y="0"/>
                  </a:lnTo>
                  <a:lnTo>
                    <a:pt x="980948" y="1117262"/>
                  </a:lnTo>
                  <a:lnTo>
                    <a:pt x="0" y="1117262"/>
                  </a:lnTo>
                  <a:close/>
                </a:path>
              </a:pathLst>
            </a:custGeom>
            <a:solidFill>
              <a:srgbClr val="FBD82E"/>
            </a:solidFill>
          </p:spPr>
          <p:txBody>
            <a:bodyPr/>
            <a:lstStyle/>
            <a:p>
              <a:pPr defTabSz="609630">
                <a:defRPr/>
              </a:pPr>
              <a:endParaRPr lang="en-GB" sz="1200">
                <a:solidFill>
                  <a:prstClr val="black"/>
                </a:solidFill>
                <a:latin typeface="Calibri"/>
              </a:endParaRPr>
            </a:p>
          </p:txBody>
        </p:sp>
        <p:sp>
          <p:nvSpPr>
            <p:cNvPr id="17" name="TextBox 17">
              <a:extLst>
                <a:ext uri="{FF2B5EF4-FFF2-40B4-BE49-F238E27FC236}">
                  <a16:creationId xmlns:a16="http://schemas.microsoft.com/office/drawing/2014/main" id="{55929A84-B103-755B-1CB1-9731F53F8209}"/>
                </a:ext>
              </a:extLst>
            </p:cNvPr>
            <p:cNvSpPr txBox="1"/>
            <p:nvPr/>
          </p:nvSpPr>
          <p:spPr>
            <a:xfrm>
              <a:off x="0" y="-19050"/>
              <a:ext cx="980948" cy="1136312"/>
            </a:xfrm>
            <a:prstGeom prst="rect">
              <a:avLst/>
            </a:prstGeom>
          </p:spPr>
          <p:txBody>
            <a:bodyPr lIns="33867" tIns="33867" rIns="33867" bIns="33867" rtlCol="0" anchor="ctr"/>
            <a:lstStyle/>
            <a:p>
              <a:pPr algn="ctr" defTabSz="609630">
                <a:lnSpc>
                  <a:spcPts val="1904"/>
                </a:lnSpc>
                <a:defRPr/>
              </a:pPr>
              <a:endParaRPr sz="1200">
                <a:solidFill>
                  <a:prstClr val="black"/>
                </a:solidFill>
                <a:latin typeface="Calibri"/>
              </a:endParaRPr>
            </a:p>
          </p:txBody>
        </p:sp>
      </p:grpSp>
      <p:sp>
        <p:nvSpPr>
          <p:cNvPr id="20" name="TextBox 20">
            <a:extLst>
              <a:ext uri="{FF2B5EF4-FFF2-40B4-BE49-F238E27FC236}">
                <a16:creationId xmlns:a16="http://schemas.microsoft.com/office/drawing/2014/main" id="{860ACF06-12C7-95A7-CC31-A6054B84CD13}"/>
              </a:ext>
            </a:extLst>
          </p:cNvPr>
          <p:cNvSpPr txBox="1"/>
          <p:nvPr/>
        </p:nvSpPr>
        <p:spPr>
          <a:xfrm>
            <a:off x="3395364" y="5115625"/>
            <a:ext cx="2317123" cy="233013"/>
          </a:xfrm>
          <a:prstGeom prst="rect">
            <a:avLst/>
          </a:prstGeom>
        </p:spPr>
        <p:txBody>
          <a:bodyPr lIns="0" tIns="0" rIns="0" bIns="0" rtlCol="0" anchor="t">
            <a:spAutoFit/>
          </a:bodyPr>
          <a:lstStyle/>
          <a:p>
            <a:pPr defTabSz="609630">
              <a:lnSpc>
                <a:spcPts val="1983"/>
              </a:lnSpc>
              <a:defRPr/>
            </a:pPr>
            <a:endParaRPr sz="1200">
              <a:solidFill>
                <a:prstClr val="black"/>
              </a:solidFill>
              <a:latin typeface="Calibri"/>
            </a:endParaRPr>
          </a:p>
        </p:txBody>
      </p:sp>
      <p:grpSp>
        <p:nvGrpSpPr>
          <p:cNvPr id="21" name="Group 21">
            <a:extLst>
              <a:ext uri="{FF2B5EF4-FFF2-40B4-BE49-F238E27FC236}">
                <a16:creationId xmlns:a16="http://schemas.microsoft.com/office/drawing/2014/main" id="{95AC8E3C-E63C-2CA8-6DE4-73A024E2BCF2}"/>
              </a:ext>
            </a:extLst>
          </p:cNvPr>
          <p:cNvGrpSpPr/>
          <p:nvPr/>
        </p:nvGrpSpPr>
        <p:grpSpPr>
          <a:xfrm>
            <a:off x="8936252" y="1928272"/>
            <a:ext cx="2823476" cy="462283"/>
            <a:chOff x="0" y="0"/>
            <a:chExt cx="1115447" cy="262344"/>
          </a:xfrm>
        </p:grpSpPr>
        <p:sp>
          <p:nvSpPr>
            <p:cNvPr id="22" name="Freeform 22">
              <a:extLst>
                <a:ext uri="{FF2B5EF4-FFF2-40B4-BE49-F238E27FC236}">
                  <a16:creationId xmlns:a16="http://schemas.microsoft.com/office/drawing/2014/main" id="{4769C57A-CA38-292E-A8DD-E5E7A484E5B8}"/>
                </a:ext>
              </a:extLst>
            </p:cNvPr>
            <p:cNvSpPr/>
            <p:nvPr/>
          </p:nvSpPr>
          <p:spPr>
            <a:xfrm>
              <a:off x="0" y="0"/>
              <a:ext cx="1115447" cy="262344"/>
            </a:xfrm>
            <a:custGeom>
              <a:avLst/>
              <a:gdLst/>
              <a:ahLst/>
              <a:cxnLst/>
              <a:rect l="l" t="t" r="r" b="b"/>
              <a:pathLst>
                <a:path w="1115447" h="262344">
                  <a:moveTo>
                    <a:pt x="0" y="0"/>
                  </a:moveTo>
                  <a:lnTo>
                    <a:pt x="1115447" y="0"/>
                  </a:lnTo>
                  <a:lnTo>
                    <a:pt x="1115447" y="262344"/>
                  </a:lnTo>
                  <a:lnTo>
                    <a:pt x="0" y="262344"/>
                  </a:lnTo>
                  <a:close/>
                </a:path>
              </a:pathLst>
            </a:custGeom>
            <a:solidFill>
              <a:srgbClr val="1959AE"/>
            </a:solidFill>
          </p:spPr>
          <p:txBody>
            <a:bodyPr/>
            <a:lstStyle/>
            <a:p>
              <a:pPr defTabSz="609630">
                <a:defRPr/>
              </a:pPr>
              <a:endParaRPr lang="en-GB" sz="1200">
                <a:solidFill>
                  <a:prstClr val="black"/>
                </a:solidFill>
                <a:latin typeface="Calibri"/>
              </a:endParaRPr>
            </a:p>
          </p:txBody>
        </p:sp>
        <p:sp>
          <p:nvSpPr>
            <p:cNvPr id="23" name="TextBox 23">
              <a:extLst>
                <a:ext uri="{FF2B5EF4-FFF2-40B4-BE49-F238E27FC236}">
                  <a16:creationId xmlns:a16="http://schemas.microsoft.com/office/drawing/2014/main" id="{96E1B745-6731-9A23-A7A4-A0936D62E96F}"/>
                </a:ext>
              </a:extLst>
            </p:cNvPr>
            <p:cNvSpPr txBox="1"/>
            <p:nvPr/>
          </p:nvSpPr>
          <p:spPr>
            <a:xfrm>
              <a:off x="0" y="-19050"/>
              <a:ext cx="1115447" cy="281394"/>
            </a:xfrm>
            <a:prstGeom prst="rect">
              <a:avLst/>
            </a:prstGeom>
          </p:spPr>
          <p:txBody>
            <a:bodyPr lIns="33867" tIns="33867" rIns="33867" bIns="33867" rtlCol="0" anchor="ctr"/>
            <a:lstStyle/>
            <a:p>
              <a:pPr algn="ctr" defTabSz="609630">
                <a:lnSpc>
                  <a:spcPts val="1904"/>
                </a:lnSpc>
                <a:defRPr/>
              </a:pPr>
              <a:endParaRPr sz="1200">
                <a:solidFill>
                  <a:prstClr val="black"/>
                </a:solidFill>
                <a:latin typeface="Calibri"/>
              </a:endParaRPr>
            </a:p>
          </p:txBody>
        </p:sp>
      </p:grpSp>
      <p:sp>
        <p:nvSpPr>
          <p:cNvPr id="24" name="TextBox 24">
            <a:extLst>
              <a:ext uri="{FF2B5EF4-FFF2-40B4-BE49-F238E27FC236}">
                <a16:creationId xmlns:a16="http://schemas.microsoft.com/office/drawing/2014/main" id="{112F8A53-85F1-799E-6CFE-473F34A92FEC}"/>
              </a:ext>
            </a:extLst>
          </p:cNvPr>
          <p:cNvSpPr txBox="1"/>
          <p:nvPr/>
        </p:nvSpPr>
        <p:spPr>
          <a:xfrm>
            <a:off x="9311527" y="2048055"/>
            <a:ext cx="1977488" cy="230832"/>
          </a:xfrm>
          <a:prstGeom prst="rect">
            <a:avLst/>
          </a:prstGeom>
        </p:spPr>
        <p:txBody>
          <a:bodyPr wrap="square" lIns="0" tIns="0" rIns="0" bIns="0" rtlCol="0" anchor="t">
            <a:spAutoFit/>
          </a:bodyPr>
          <a:lstStyle/>
          <a:p>
            <a:pPr algn="ctr" defTabSz="609630">
              <a:lnSpc>
                <a:spcPts val="1816"/>
              </a:lnSpc>
              <a:defRPr/>
            </a:pPr>
            <a:r>
              <a:rPr lang="en-US" sz="1666">
                <a:solidFill>
                  <a:srgbClr val="FFFFFF"/>
                </a:solidFill>
                <a:latin typeface="Poppins "/>
                <a:ea typeface="Poppins 2"/>
                <a:cs typeface="Poppins 2"/>
                <a:sym typeface="Poppins 2"/>
              </a:rPr>
              <a:t>Advocate</a:t>
            </a:r>
          </a:p>
        </p:txBody>
      </p:sp>
      <p:grpSp>
        <p:nvGrpSpPr>
          <p:cNvPr id="25" name="Group 25">
            <a:extLst>
              <a:ext uri="{FF2B5EF4-FFF2-40B4-BE49-F238E27FC236}">
                <a16:creationId xmlns:a16="http://schemas.microsoft.com/office/drawing/2014/main" id="{94BF61D8-4DF6-2D47-BD95-D5A0C6713002}"/>
              </a:ext>
            </a:extLst>
          </p:cNvPr>
          <p:cNvGrpSpPr/>
          <p:nvPr/>
        </p:nvGrpSpPr>
        <p:grpSpPr>
          <a:xfrm>
            <a:off x="154674" y="3022600"/>
            <a:ext cx="2772676" cy="3617534"/>
            <a:chOff x="0" y="0"/>
            <a:chExt cx="980948" cy="1117262"/>
          </a:xfrm>
        </p:grpSpPr>
        <p:sp>
          <p:nvSpPr>
            <p:cNvPr id="26" name="Freeform 26">
              <a:extLst>
                <a:ext uri="{FF2B5EF4-FFF2-40B4-BE49-F238E27FC236}">
                  <a16:creationId xmlns:a16="http://schemas.microsoft.com/office/drawing/2014/main" id="{7734E91C-1B0A-4CC1-E44A-DFD04E48A46A}"/>
                </a:ext>
              </a:extLst>
            </p:cNvPr>
            <p:cNvSpPr/>
            <p:nvPr/>
          </p:nvSpPr>
          <p:spPr>
            <a:xfrm>
              <a:off x="0" y="0"/>
              <a:ext cx="980948" cy="1117262"/>
            </a:xfrm>
            <a:custGeom>
              <a:avLst/>
              <a:gdLst/>
              <a:ahLst/>
              <a:cxnLst/>
              <a:rect l="l" t="t" r="r" b="b"/>
              <a:pathLst>
                <a:path w="980948" h="1117262">
                  <a:moveTo>
                    <a:pt x="0" y="0"/>
                  </a:moveTo>
                  <a:lnTo>
                    <a:pt x="980948" y="0"/>
                  </a:lnTo>
                  <a:lnTo>
                    <a:pt x="980948" y="1117262"/>
                  </a:lnTo>
                  <a:lnTo>
                    <a:pt x="0" y="1117262"/>
                  </a:lnTo>
                  <a:close/>
                </a:path>
              </a:pathLst>
            </a:custGeom>
            <a:solidFill>
              <a:srgbClr val="FBD82E"/>
            </a:solidFill>
          </p:spPr>
          <p:txBody>
            <a:bodyPr/>
            <a:lstStyle/>
            <a:p>
              <a:pPr defTabSz="609630">
                <a:defRPr/>
              </a:pPr>
              <a:endParaRPr lang="en-GB" sz="1200">
                <a:solidFill>
                  <a:prstClr val="black"/>
                </a:solidFill>
                <a:latin typeface="Calibri"/>
              </a:endParaRPr>
            </a:p>
          </p:txBody>
        </p:sp>
        <p:sp>
          <p:nvSpPr>
            <p:cNvPr id="27" name="TextBox 27">
              <a:extLst>
                <a:ext uri="{FF2B5EF4-FFF2-40B4-BE49-F238E27FC236}">
                  <a16:creationId xmlns:a16="http://schemas.microsoft.com/office/drawing/2014/main" id="{DA61DBD5-7C46-0212-C640-CE644F256DC0}"/>
                </a:ext>
              </a:extLst>
            </p:cNvPr>
            <p:cNvSpPr txBox="1"/>
            <p:nvPr/>
          </p:nvSpPr>
          <p:spPr>
            <a:xfrm>
              <a:off x="0" y="-19050"/>
              <a:ext cx="980948" cy="1136312"/>
            </a:xfrm>
            <a:prstGeom prst="rect">
              <a:avLst/>
            </a:prstGeom>
          </p:spPr>
          <p:txBody>
            <a:bodyPr lIns="33867" tIns="33867" rIns="33867" bIns="33867" rtlCol="0" anchor="ctr"/>
            <a:lstStyle/>
            <a:p>
              <a:pPr algn="ctr" defTabSz="609630">
                <a:lnSpc>
                  <a:spcPts val="1904"/>
                </a:lnSpc>
                <a:defRPr/>
              </a:pPr>
              <a:endParaRPr sz="1200">
                <a:solidFill>
                  <a:prstClr val="black"/>
                </a:solidFill>
                <a:latin typeface="Calibri"/>
              </a:endParaRPr>
            </a:p>
          </p:txBody>
        </p:sp>
      </p:grpSp>
      <p:grpSp>
        <p:nvGrpSpPr>
          <p:cNvPr id="31" name="Group 31">
            <a:extLst>
              <a:ext uri="{FF2B5EF4-FFF2-40B4-BE49-F238E27FC236}">
                <a16:creationId xmlns:a16="http://schemas.microsoft.com/office/drawing/2014/main" id="{6A164076-0689-1EAC-608D-AAC45EE9DBCD}"/>
              </a:ext>
            </a:extLst>
          </p:cNvPr>
          <p:cNvGrpSpPr/>
          <p:nvPr/>
        </p:nvGrpSpPr>
        <p:grpSpPr>
          <a:xfrm>
            <a:off x="127020" y="1928272"/>
            <a:ext cx="2800330" cy="462283"/>
            <a:chOff x="0" y="0"/>
            <a:chExt cx="1106303" cy="262344"/>
          </a:xfrm>
        </p:grpSpPr>
        <p:sp>
          <p:nvSpPr>
            <p:cNvPr id="32" name="Freeform 32">
              <a:extLst>
                <a:ext uri="{FF2B5EF4-FFF2-40B4-BE49-F238E27FC236}">
                  <a16:creationId xmlns:a16="http://schemas.microsoft.com/office/drawing/2014/main" id="{BD561A47-8D1E-DF5E-232B-7CF64AFA75BD}"/>
                </a:ext>
              </a:extLst>
            </p:cNvPr>
            <p:cNvSpPr/>
            <p:nvPr/>
          </p:nvSpPr>
          <p:spPr>
            <a:xfrm>
              <a:off x="0" y="0"/>
              <a:ext cx="1106303" cy="262344"/>
            </a:xfrm>
            <a:custGeom>
              <a:avLst/>
              <a:gdLst/>
              <a:ahLst/>
              <a:cxnLst/>
              <a:rect l="l" t="t" r="r" b="b"/>
              <a:pathLst>
                <a:path w="1106303" h="262344">
                  <a:moveTo>
                    <a:pt x="0" y="0"/>
                  </a:moveTo>
                  <a:lnTo>
                    <a:pt x="1106303" y="0"/>
                  </a:lnTo>
                  <a:lnTo>
                    <a:pt x="1106303" y="262344"/>
                  </a:lnTo>
                  <a:lnTo>
                    <a:pt x="0" y="262344"/>
                  </a:lnTo>
                  <a:close/>
                </a:path>
              </a:pathLst>
            </a:custGeom>
            <a:solidFill>
              <a:srgbClr val="1959AE"/>
            </a:solidFill>
          </p:spPr>
          <p:txBody>
            <a:bodyPr/>
            <a:lstStyle/>
            <a:p>
              <a:pPr defTabSz="609630">
                <a:defRPr/>
              </a:pPr>
              <a:endParaRPr lang="en-GB" sz="1200">
                <a:solidFill>
                  <a:prstClr val="black"/>
                </a:solidFill>
                <a:latin typeface="Poppins "/>
              </a:endParaRPr>
            </a:p>
          </p:txBody>
        </p:sp>
        <p:sp>
          <p:nvSpPr>
            <p:cNvPr id="33" name="TextBox 33">
              <a:extLst>
                <a:ext uri="{FF2B5EF4-FFF2-40B4-BE49-F238E27FC236}">
                  <a16:creationId xmlns:a16="http://schemas.microsoft.com/office/drawing/2014/main" id="{15098A63-F1FC-FCBA-105D-D9DDCF923ED0}"/>
                </a:ext>
              </a:extLst>
            </p:cNvPr>
            <p:cNvSpPr txBox="1"/>
            <p:nvPr/>
          </p:nvSpPr>
          <p:spPr>
            <a:xfrm>
              <a:off x="0" y="-19050"/>
              <a:ext cx="1106303" cy="281394"/>
            </a:xfrm>
            <a:prstGeom prst="rect">
              <a:avLst/>
            </a:prstGeom>
          </p:spPr>
          <p:txBody>
            <a:bodyPr lIns="33867" tIns="33867" rIns="33867" bIns="33867" rtlCol="0" anchor="ctr"/>
            <a:lstStyle/>
            <a:p>
              <a:pPr algn="ctr" defTabSz="609630">
                <a:lnSpc>
                  <a:spcPts val="1904"/>
                </a:lnSpc>
                <a:defRPr/>
              </a:pPr>
              <a:endParaRPr sz="1200">
                <a:solidFill>
                  <a:prstClr val="black"/>
                </a:solidFill>
                <a:latin typeface="Poppins "/>
              </a:endParaRPr>
            </a:p>
          </p:txBody>
        </p:sp>
      </p:grpSp>
      <p:sp>
        <p:nvSpPr>
          <p:cNvPr id="34" name="TextBox 34">
            <a:extLst>
              <a:ext uri="{FF2B5EF4-FFF2-40B4-BE49-F238E27FC236}">
                <a16:creationId xmlns:a16="http://schemas.microsoft.com/office/drawing/2014/main" id="{A49E425E-4B5F-21EE-0C7F-00A06260B362}"/>
              </a:ext>
            </a:extLst>
          </p:cNvPr>
          <p:cNvSpPr txBox="1"/>
          <p:nvPr/>
        </p:nvSpPr>
        <p:spPr>
          <a:xfrm>
            <a:off x="710201" y="2049855"/>
            <a:ext cx="1828355" cy="230832"/>
          </a:xfrm>
          <a:prstGeom prst="rect">
            <a:avLst/>
          </a:prstGeom>
        </p:spPr>
        <p:txBody>
          <a:bodyPr wrap="square" lIns="0" tIns="0" rIns="0" bIns="0" rtlCol="0" anchor="t">
            <a:spAutoFit/>
          </a:bodyPr>
          <a:lstStyle/>
          <a:p>
            <a:pPr defTabSz="609630">
              <a:lnSpc>
                <a:spcPts val="1816"/>
              </a:lnSpc>
              <a:spcBef>
                <a:spcPct val="0"/>
              </a:spcBef>
              <a:defRPr/>
            </a:pPr>
            <a:r>
              <a:rPr lang="en-US" sz="1666">
                <a:solidFill>
                  <a:srgbClr val="FFFFFF"/>
                </a:solidFill>
                <a:latin typeface="Poppins" panose="00000500000000000000" pitchFamily="2" charset="0"/>
                <a:ea typeface="Poppins 2"/>
                <a:cs typeface="Poppins" panose="00000500000000000000" pitchFamily="2" charset="0"/>
                <a:sym typeface="Poppins 2"/>
              </a:rPr>
              <a:t>Capacity Builder </a:t>
            </a:r>
          </a:p>
        </p:txBody>
      </p:sp>
      <p:sp>
        <p:nvSpPr>
          <p:cNvPr id="35" name="TextBox 35">
            <a:extLst>
              <a:ext uri="{FF2B5EF4-FFF2-40B4-BE49-F238E27FC236}">
                <a16:creationId xmlns:a16="http://schemas.microsoft.com/office/drawing/2014/main" id="{3511E719-4690-3895-F066-87F05FBD4F0D}"/>
              </a:ext>
            </a:extLst>
          </p:cNvPr>
          <p:cNvSpPr txBox="1"/>
          <p:nvPr/>
        </p:nvSpPr>
        <p:spPr>
          <a:xfrm>
            <a:off x="290837" y="4008141"/>
            <a:ext cx="2569367" cy="1253356"/>
          </a:xfrm>
          <a:prstGeom prst="rect">
            <a:avLst/>
          </a:prstGeom>
        </p:spPr>
        <p:txBody>
          <a:bodyPr wrap="square" lIns="0" tIns="0" rIns="0" bIns="0" rtlCol="0" anchor="t">
            <a:spAutoFit/>
          </a:bodyPr>
          <a:lstStyle/>
          <a:p>
            <a:pPr defTabSz="609630">
              <a:lnSpc>
                <a:spcPts val="1983"/>
              </a:lnSpc>
              <a:defRPr/>
            </a:pPr>
            <a:r>
              <a:rPr lang="en-GB" sz="1200">
                <a:solidFill>
                  <a:srgbClr val="000000"/>
                </a:solidFill>
                <a:latin typeface="Poppins "/>
                <a:ea typeface="Poppins 1"/>
                <a:cs typeface="Poppins 1"/>
                <a:sym typeface="Poppins 1"/>
              </a:rPr>
              <a:t>We strengthen grassroots sport groups by supporting their community leaders, volunteers, coaches and workforce with training, networks and advisors.</a:t>
            </a:r>
          </a:p>
        </p:txBody>
      </p:sp>
      <p:grpSp>
        <p:nvGrpSpPr>
          <p:cNvPr id="36" name="Group 36">
            <a:extLst>
              <a:ext uri="{FF2B5EF4-FFF2-40B4-BE49-F238E27FC236}">
                <a16:creationId xmlns:a16="http://schemas.microsoft.com/office/drawing/2014/main" id="{1A4E5E0B-C519-0662-7142-902524F8A44C}"/>
              </a:ext>
            </a:extLst>
          </p:cNvPr>
          <p:cNvGrpSpPr/>
          <p:nvPr/>
        </p:nvGrpSpPr>
        <p:grpSpPr>
          <a:xfrm>
            <a:off x="766949" y="2475135"/>
            <a:ext cx="1494059" cy="1494059"/>
            <a:chOff x="0" y="0"/>
            <a:chExt cx="812800" cy="812800"/>
          </a:xfrm>
        </p:grpSpPr>
        <p:sp>
          <p:nvSpPr>
            <p:cNvPr id="37" name="Freeform 37">
              <a:extLst>
                <a:ext uri="{FF2B5EF4-FFF2-40B4-BE49-F238E27FC236}">
                  <a16:creationId xmlns:a16="http://schemas.microsoft.com/office/drawing/2014/main" id="{96D9C325-0A0E-5C7B-B2A4-3245344EE34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defTabSz="609630">
                <a:defRPr/>
              </a:pPr>
              <a:endParaRPr lang="en-GB" sz="1200">
                <a:solidFill>
                  <a:prstClr val="black"/>
                </a:solidFill>
                <a:latin typeface="Calibri"/>
              </a:endParaRPr>
            </a:p>
          </p:txBody>
        </p:sp>
        <p:sp>
          <p:nvSpPr>
            <p:cNvPr id="38" name="TextBox 38">
              <a:extLst>
                <a:ext uri="{FF2B5EF4-FFF2-40B4-BE49-F238E27FC236}">
                  <a16:creationId xmlns:a16="http://schemas.microsoft.com/office/drawing/2014/main" id="{8F824B67-90F6-7082-B51F-8F5D8646D779}"/>
                </a:ext>
              </a:extLst>
            </p:cNvPr>
            <p:cNvSpPr txBox="1"/>
            <p:nvPr/>
          </p:nvSpPr>
          <p:spPr>
            <a:xfrm>
              <a:off x="76200" y="57150"/>
              <a:ext cx="660400" cy="679450"/>
            </a:xfrm>
            <a:prstGeom prst="rect">
              <a:avLst/>
            </a:prstGeom>
          </p:spPr>
          <p:txBody>
            <a:bodyPr lIns="33867" tIns="33867" rIns="33867" bIns="33867" rtlCol="0" anchor="ctr"/>
            <a:lstStyle/>
            <a:p>
              <a:pPr algn="ctr" defTabSz="609630">
                <a:lnSpc>
                  <a:spcPts val="1904"/>
                </a:lnSpc>
                <a:defRPr/>
              </a:pPr>
              <a:endParaRPr sz="1200">
                <a:solidFill>
                  <a:prstClr val="black"/>
                </a:solidFill>
                <a:latin typeface="Calibri"/>
              </a:endParaRPr>
            </a:p>
          </p:txBody>
        </p:sp>
      </p:grpSp>
      <p:grpSp>
        <p:nvGrpSpPr>
          <p:cNvPr id="39" name="Group 39">
            <a:extLst>
              <a:ext uri="{FF2B5EF4-FFF2-40B4-BE49-F238E27FC236}">
                <a16:creationId xmlns:a16="http://schemas.microsoft.com/office/drawing/2014/main" id="{86B8A22C-A302-3E3D-110C-DD52300C0715}"/>
              </a:ext>
            </a:extLst>
          </p:cNvPr>
          <p:cNvGrpSpPr/>
          <p:nvPr/>
        </p:nvGrpSpPr>
        <p:grpSpPr>
          <a:xfrm>
            <a:off x="858537" y="2552173"/>
            <a:ext cx="1312459" cy="1312459"/>
            <a:chOff x="0" y="0"/>
            <a:chExt cx="812800" cy="812800"/>
          </a:xfrm>
        </p:grpSpPr>
        <p:sp>
          <p:nvSpPr>
            <p:cNvPr id="40" name="Freeform 40">
              <a:extLst>
                <a:ext uri="{FF2B5EF4-FFF2-40B4-BE49-F238E27FC236}">
                  <a16:creationId xmlns:a16="http://schemas.microsoft.com/office/drawing/2014/main" id="{995F8AD0-ACBE-ADD8-69BB-CCC88A9D219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82E"/>
            </a:solidFill>
          </p:spPr>
          <p:txBody>
            <a:bodyPr/>
            <a:lstStyle/>
            <a:p>
              <a:pPr defTabSz="609630">
                <a:defRPr/>
              </a:pPr>
              <a:endParaRPr lang="en-GB" sz="1200">
                <a:solidFill>
                  <a:prstClr val="black"/>
                </a:solidFill>
                <a:latin typeface="Calibri"/>
              </a:endParaRPr>
            </a:p>
          </p:txBody>
        </p:sp>
        <p:sp>
          <p:nvSpPr>
            <p:cNvPr id="41" name="TextBox 41">
              <a:extLst>
                <a:ext uri="{FF2B5EF4-FFF2-40B4-BE49-F238E27FC236}">
                  <a16:creationId xmlns:a16="http://schemas.microsoft.com/office/drawing/2014/main" id="{8EFE23D6-DF8B-5A22-D1CC-FB4C7FCB289E}"/>
                </a:ext>
              </a:extLst>
            </p:cNvPr>
            <p:cNvSpPr txBox="1"/>
            <p:nvPr/>
          </p:nvSpPr>
          <p:spPr>
            <a:xfrm>
              <a:off x="76200" y="57150"/>
              <a:ext cx="660400" cy="679450"/>
            </a:xfrm>
            <a:prstGeom prst="rect">
              <a:avLst/>
            </a:prstGeom>
          </p:spPr>
          <p:txBody>
            <a:bodyPr lIns="33867" tIns="33867" rIns="33867" bIns="33867" rtlCol="0" anchor="ctr"/>
            <a:lstStyle/>
            <a:p>
              <a:pPr algn="ctr" defTabSz="609630">
                <a:lnSpc>
                  <a:spcPts val="1904"/>
                </a:lnSpc>
                <a:defRPr/>
              </a:pPr>
              <a:endParaRPr sz="1200">
                <a:solidFill>
                  <a:prstClr val="black"/>
                </a:solidFill>
                <a:latin typeface="Calibri"/>
              </a:endParaRPr>
            </a:p>
          </p:txBody>
        </p:sp>
      </p:grpSp>
      <p:grpSp>
        <p:nvGrpSpPr>
          <p:cNvPr id="46" name="Group 46">
            <a:extLst>
              <a:ext uri="{FF2B5EF4-FFF2-40B4-BE49-F238E27FC236}">
                <a16:creationId xmlns:a16="http://schemas.microsoft.com/office/drawing/2014/main" id="{BCB77D7D-DDF4-2279-4F49-FCCF1D8AFC50}"/>
              </a:ext>
            </a:extLst>
          </p:cNvPr>
          <p:cNvGrpSpPr/>
          <p:nvPr/>
        </p:nvGrpSpPr>
        <p:grpSpPr>
          <a:xfrm>
            <a:off x="6682235" y="2475135"/>
            <a:ext cx="1494059" cy="1494059"/>
            <a:chOff x="0" y="0"/>
            <a:chExt cx="2988118" cy="2988118"/>
          </a:xfrm>
        </p:grpSpPr>
        <p:grpSp>
          <p:nvGrpSpPr>
            <p:cNvPr id="47" name="Group 47">
              <a:extLst>
                <a:ext uri="{FF2B5EF4-FFF2-40B4-BE49-F238E27FC236}">
                  <a16:creationId xmlns:a16="http://schemas.microsoft.com/office/drawing/2014/main" id="{0A7E8DD4-A87B-6DEB-8942-61F7F086A4A3}"/>
                </a:ext>
              </a:extLst>
            </p:cNvPr>
            <p:cNvGrpSpPr/>
            <p:nvPr/>
          </p:nvGrpSpPr>
          <p:grpSpPr>
            <a:xfrm>
              <a:off x="0" y="0"/>
              <a:ext cx="2988118" cy="2988118"/>
              <a:chOff x="0" y="0"/>
              <a:chExt cx="812800" cy="812800"/>
            </a:xfrm>
          </p:grpSpPr>
          <p:sp>
            <p:nvSpPr>
              <p:cNvPr id="48" name="Freeform 48">
                <a:extLst>
                  <a:ext uri="{FF2B5EF4-FFF2-40B4-BE49-F238E27FC236}">
                    <a16:creationId xmlns:a16="http://schemas.microsoft.com/office/drawing/2014/main" id="{92628E99-7D50-037B-8B85-12D189D340A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defTabSz="609630">
                  <a:defRPr/>
                </a:pPr>
                <a:endParaRPr lang="en-GB" sz="1200">
                  <a:solidFill>
                    <a:prstClr val="black"/>
                  </a:solidFill>
                  <a:latin typeface="Calibri"/>
                </a:endParaRPr>
              </a:p>
            </p:txBody>
          </p:sp>
          <p:sp>
            <p:nvSpPr>
              <p:cNvPr id="49" name="TextBox 49">
                <a:extLst>
                  <a:ext uri="{FF2B5EF4-FFF2-40B4-BE49-F238E27FC236}">
                    <a16:creationId xmlns:a16="http://schemas.microsoft.com/office/drawing/2014/main" id="{0A3091A6-6402-B99F-667C-C7A63EFDE27D}"/>
                  </a:ext>
                </a:extLst>
              </p:cNvPr>
              <p:cNvSpPr txBox="1"/>
              <p:nvPr/>
            </p:nvSpPr>
            <p:spPr>
              <a:xfrm>
                <a:off x="76200" y="57150"/>
                <a:ext cx="660400" cy="679450"/>
              </a:xfrm>
              <a:prstGeom prst="rect">
                <a:avLst/>
              </a:prstGeom>
            </p:spPr>
            <p:txBody>
              <a:bodyPr lIns="33867" tIns="33867" rIns="33867" bIns="33867" rtlCol="0" anchor="ctr"/>
              <a:lstStyle/>
              <a:p>
                <a:pPr algn="ctr" defTabSz="609630">
                  <a:lnSpc>
                    <a:spcPts val="1904"/>
                  </a:lnSpc>
                  <a:defRPr/>
                </a:pPr>
                <a:endParaRPr sz="1200">
                  <a:solidFill>
                    <a:prstClr val="black"/>
                  </a:solidFill>
                  <a:latin typeface="Calibri"/>
                </a:endParaRPr>
              </a:p>
            </p:txBody>
          </p:sp>
        </p:grpSp>
        <p:grpSp>
          <p:nvGrpSpPr>
            <p:cNvPr id="50" name="Group 50">
              <a:extLst>
                <a:ext uri="{FF2B5EF4-FFF2-40B4-BE49-F238E27FC236}">
                  <a16:creationId xmlns:a16="http://schemas.microsoft.com/office/drawing/2014/main" id="{613F6BE8-409A-2C0C-4472-F9B2247282F5}"/>
                </a:ext>
              </a:extLst>
            </p:cNvPr>
            <p:cNvGrpSpPr/>
            <p:nvPr/>
          </p:nvGrpSpPr>
          <p:grpSpPr>
            <a:xfrm>
              <a:off x="183177" y="154074"/>
              <a:ext cx="2624918" cy="2624918"/>
              <a:chOff x="0" y="0"/>
              <a:chExt cx="812800" cy="812800"/>
            </a:xfrm>
          </p:grpSpPr>
          <p:sp>
            <p:nvSpPr>
              <p:cNvPr id="51" name="Freeform 51">
                <a:extLst>
                  <a:ext uri="{FF2B5EF4-FFF2-40B4-BE49-F238E27FC236}">
                    <a16:creationId xmlns:a16="http://schemas.microsoft.com/office/drawing/2014/main" id="{37FF1DEC-4146-9FC3-B299-BE0EF52FF23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82E"/>
              </a:solidFill>
            </p:spPr>
            <p:txBody>
              <a:bodyPr/>
              <a:lstStyle/>
              <a:p>
                <a:pPr defTabSz="609630">
                  <a:defRPr/>
                </a:pPr>
                <a:endParaRPr lang="en-GB" sz="1200">
                  <a:solidFill>
                    <a:prstClr val="black"/>
                  </a:solidFill>
                  <a:latin typeface="Calibri"/>
                </a:endParaRPr>
              </a:p>
            </p:txBody>
          </p:sp>
          <p:sp>
            <p:nvSpPr>
              <p:cNvPr id="52" name="TextBox 52">
                <a:extLst>
                  <a:ext uri="{FF2B5EF4-FFF2-40B4-BE49-F238E27FC236}">
                    <a16:creationId xmlns:a16="http://schemas.microsoft.com/office/drawing/2014/main" id="{A69FBB2F-51FC-12CA-914B-BCA12C9E3B2F}"/>
                  </a:ext>
                </a:extLst>
              </p:cNvPr>
              <p:cNvSpPr txBox="1"/>
              <p:nvPr/>
            </p:nvSpPr>
            <p:spPr>
              <a:xfrm>
                <a:off x="76200" y="57150"/>
                <a:ext cx="660400" cy="679450"/>
              </a:xfrm>
              <a:prstGeom prst="rect">
                <a:avLst/>
              </a:prstGeom>
            </p:spPr>
            <p:txBody>
              <a:bodyPr lIns="33867" tIns="33867" rIns="33867" bIns="33867" rtlCol="0" anchor="ctr"/>
              <a:lstStyle/>
              <a:p>
                <a:pPr algn="ctr" defTabSz="609630">
                  <a:lnSpc>
                    <a:spcPts val="1904"/>
                  </a:lnSpc>
                  <a:defRPr/>
                </a:pPr>
                <a:endParaRPr sz="1200">
                  <a:solidFill>
                    <a:prstClr val="black"/>
                  </a:solidFill>
                  <a:latin typeface="Calibri"/>
                </a:endParaRPr>
              </a:p>
            </p:txBody>
          </p:sp>
        </p:grpSp>
      </p:grpSp>
      <p:grpSp>
        <p:nvGrpSpPr>
          <p:cNvPr id="53" name="Group 53">
            <a:extLst>
              <a:ext uri="{FF2B5EF4-FFF2-40B4-BE49-F238E27FC236}">
                <a16:creationId xmlns:a16="http://schemas.microsoft.com/office/drawing/2014/main" id="{BEAFB42E-2881-B508-8F6F-E073EE871585}"/>
              </a:ext>
            </a:extLst>
          </p:cNvPr>
          <p:cNvGrpSpPr/>
          <p:nvPr/>
        </p:nvGrpSpPr>
        <p:grpSpPr>
          <a:xfrm>
            <a:off x="9573867" y="2463801"/>
            <a:ext cx="1494059" cy="1494059"/>
            <a:chOff x="0" y="0"/>
            <a:chExt cx="2988118" cy="2988118"/>
          </a:xfrm>
        </p:grpSpPr>
        <p:grpSp>
          <p:nvGrpSpPr>
            <p:cNvPr id="54" name="Group 54">
              <a:extLst>
                <a:ext uri="{FF2B5EF4-FFF2-40B4-BE49-F238E27FC236}">
                  <a16:creationId xmlns:a16="http://schemas.microsoft.com/office/drawing/2014/main" id="{5A92438F-3D3A-8D78-362D-2D9142EA840D}"/>
                </a:ext>
              </a:extLst>
            </p:cNvPr>
            <p:cNvGrpSpPr/>
            <p:nvPr/>
          </p:nvGrpSpPr>
          <p:grpSpPr>
            <a:xfrm>
              <a:off x="0" y="0"/>
              <a:ext cx="2988118" cy="2988118"/>
              <a:chOff x="0" y="0"/>
              <a:chExt cx="812800" cy="812800"/>
            </a:xfrm>
          </p:grpSpPr>
          <p:sp>
            <p:nvSpPr>
              <p:cNvPr id="55" name="Freeform 55">
                <a:extLst>
                  <a:ext uri="{FF2B5EF4-FFF2-40B4-BE49-F238E27FC236}">
                    <a16:creationId xmlns:a16="http://schemas.microsoft.com/office/drawing/2014/main" id="{2CEB7DBB-1C6D-66A2-EA8C-B1BA2714BA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defTabSz="609630">
                  <a:defRPr/>
                </a:pPr>
                <a:endParaRPr lang="en-GB" sz="1200">
                  <a:solidFill>
                    <a:prstClr val="black"/>
                  </a:solidFill>
                  <a:latin typeface="Calibri"/>
                </a:endParaRPr>
              </a:p>
            </p:txBody>
          </p:sp>
          <p:sp>
            <p:nvSpPr>
              <p:cNvPr id="56" name="TextBox 56">
                <a:extLst>
                  <a:ext uri="{FF2B5EF4-FFF2-40B4-BE49-F238E27FC236}">
                    <a16:creationId xmlns:a16="http://schemas.microsoft.com/office/drawing/2014/main" id="{956044A3-C99F-39FB-77E3-CB83196E0A05}"/>
                  </a:ext>
                </a:extLst>
              </p:cNvPr>
              <p:cNvSpPr txBox="1"/>
              <p:nvPr/>
            </p:nvSpPr>
            <p:spPr>
              <a:xfrm>
                <a:off x="76200" y="57150"/>
                <a:ext cx="660400" cy="679450"/>
              </a:xfrm>
              <a:prstGeom prst="rect">
                <a:avLst/>
              </a:prstGeom>
            </p:spPr>
            <p:txBody>
              <a:bodyPr lIns="33867" tIns="33867" rIns="33867" bIns="33867" rtlCol="0" anchor="ctr"/>
              <a:lstStyle/>
              <a:p>
                <a:pPr algn="ctr" defTabSz="609630">
                  <a:lnSpc>
                    <a:spcPts val="1904"/>
                  </a:lnSpc>
                  <a:defRPr/>
                </a:pPr>
                <a:endParaRPr sz="1200">
                  <a:solidFill>
                    <a:prstClr val="black"/>
                  </a:solidFill>
                  <a:latin typeface="Calibri"/>
                </a:endParaRPr>
              </a:p>
            </p:txBody>
          </p:sp>
        </p:grpSp>
        <p:grpSp>
          <p:nvGrpSpPr>
            <p:cNvPr id="57" name="Group 57">
              <a:extLst>
                <a:ext uri="{FF2B5EF4-FFF2-40B4-BE49-F238E27FC236}">
                  <a16:creationId xmlns:a16="http://schemas.microsoft.com/office/drawing/2014/main" id="{E1F9791C-7526-F32E-BCF5-A6CECDD44741}"/>
                </a:ext>
              </a:extLst>
            </p:cNvPr>
            <p:cNvGrpSpPr/>
            <p:nvPr/>
          </p:nvGrpSpPr>
          <p:grpSpPr>
            <a:xfrm>
              <a:off x="183177" y="154074"/>
              <a:ext cx="2624918" cy="2624918"/>
              <a:chOff x="0" y="0"/>
              <a:chExt cx="812800" cy="812800"/>
            </a:xfrm>
          </p:grpSpPr>
          <p:sp>
            <p:nvSpPr>
              <p:cNvPr id="58" name="Freeform 58">
                <a:extLst>
                  <a:ext uri="{FF2B5EF4-FFF2-40B4-BE49-F238E27FC236}">
                    <a16:creationId xmlns:a16="http://schemas.microsoft.com/office/drawing/2014/main" id="{D89DE029-B4AE-B2C6-8612-F5C2FCE721E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82E"/>
              </a:solidFill>
            </p:spPr>
            <p:txBody>
              <a:bodyPr/>
              <a:lstStyle/>
              <a:p>
                <a:pPr defTabSz="609630">
                  <a:defRPr/>
                </a:pPr>
                <a:endParaRPr lang="en-GB" sz="1200">
                  <a:solidFill>
                    <a:prstClr val="black"/>
                  </a:solidFill>
                  <a:latin typeface="Calibri"/>
                </a:endParaRPr>
              </a:p>
            </p:txBody>
          </p:sp>
          <p:sp>
            <p:nvSpPr>
              <p:cNvPr id="59" name="TextBox 59">
                <a:extLst>
                  <a:ext uri="{FF2B5EF4-FFF2-40B4-BE49-F238E27FC236}">
                    <a16:creationId xmlns:a16="http://schemas.microsoft.com/office/drawing/2014/main" id="{4EC0DF25-C233-42E6-C188-D05E2288E9AF}"/>
                  </a:ext>
                </a:extLst>
              </p:cNvPr>
              <p:cNvSpPr txBox="1"/>
              <p:nvPr/>
            </p:nvSpPr>
            <p:spPr>
              <a:xfrm>
                <a:off x="76200" y="57150"/>
                <a:ext cx="660400" cy="679450"/>
              </a:xfrm>
              <a:prstGeom prst="rect">
                <a:avLst/>
              </a:prstGeom>
            </p:spPr>
            <p:txBody>
              <a:bodyPr lIns="33867" tIns="33867" rIns="33867" bIns="33867" rtlCol="0" anchor="ctr"/>
              <a:lstStyle/>
              <a:p>
                <a:pPr algn="ctr" defTabSz="609630">
                  <a:lnSpc>
                    <a:spcPts val="1904"/>
                  </a:lnSpc>
                  <a:defRPr/>
                </a:pPr>
                <a:endParaRPr sz="1200">
                  <a:solidFill>
                    <a:prstClr val="black"/>
                  </a:solidFill>
                  <a:latin typeface="Calibri"/>
                </a:endParaRPr>
              </a:p>
            </p:txBody>
          </p:sp>
        </p:grpSp>
      </p:grpSp>
      <p:sp>
        <p:nvSpPr>
          <p:cNvPr id="64" name="TextBox 64">
            <a:extLst>
              <a:ext uri="{FF2B5EF4-FFF2-40B4-BE49-F238E27FC236}">
                <a16:creationId xmlns:a16="http://schemas.microsoft.com/office/drawing/2014/main" id="{A4773873-6DCE-AEB7-EF63-42A2FF73AB8B}"/>
              </a:ext>
            </a:extLst>
          </p:cNvPr>
          <p:cNvSpPr txBox="1"/>
          <p:nvPr/>
        </p:nvSpPr>
        <p:spPr>
          <a:xfrm>
            <a:off x="3229768" y="4108072"/>
            <a:ext cx="2482719" cy="2543773"/>
          </a:xfrm>
          <a:prstGeom prst="rect">
            <a:avLst/>
          </a:prstGeom>
        </p:spPr>
        <p:txBody>
          <a:bodyPr wrap="square" lIns="0" tIns="0" rIns="0" bIns="0" rtlCol="0" anchor="t">
            <a:spAutoFit/>
          </a:bodyPr>
          <a:lstStyle/>
          <a:p>
            <a:pPr defTabSz="609630">
              <a:lnSpc>
                <a:spcPts val="1983"/>
              </a:lnSpc>
              <a:defRPr/>
            </a:pPr>
            <a:r>
              <a:rPr lang="en-US" sz="1200">
                <a:solidFill>
                  <a:srgbClr val="000000"/>
                </a:solidFill>
                <a:latin typeface="Poppins "/>
                <a:ea typeface="Poppins 1"/>
                <a:cs typeface="Poppins 1"/>
                <a:sym typeface="Poppins 1"/>
              </a:rPr>
              <a:t>We distribute vital funding to grassroots groups across the UK.</a:t>
            </a:r>
            <a:br>
              <a:rPr lang="en-US" sz="1200">
                <a:solidFill>
                  <a:srgbClr val="000000"/>
                </a:solidFill>
                <a:latin typeface="Poppins "/>
                <a:ea typeface="Poppins 1"/>
                <a:cs typeface="Poppins 1"/>
                <a:sym typeface="Poppins 1"/>
              </a:rPr>
            </a:br>
            <a:br>
              <a:rPr lang="en-US" sz="1200">
                <a:solidFill>
                  <a:srgbClr val="000000"/>
                </a:solidFill>
                <a:latin typeface="Poppins "/>
                <a:ea typeface="Poppins 1"/>
                <a:cs typeface="Poppins 1"/>
                <a:sym typeface="Poppins 1"/>
              </a:rPr>
            </a:br>
            <a:r>
              <a:rPr lang="en-US" sz="1200">
                <a:solidFill>
                  <a:srgbClr val="000000"/>
                </a:solidFill>
                <a:latin typeface="Poppins "/>
                <a:ea typeface="Poppins 1"/>
                <a:cs typeface="Poppins 1"/>
                <a:sym typeface="Poppins 1"/>
              </a:rPr>
              <a:t>By partnering alongside foundations, trusts and corporates we ensure funding reaches those most in need.</a:t>
            </a:r>
            <a:br>
              <a:rPr lang="en-US" sz="1200">
                <a:solidFill>
                  <a:srgbClr val="000000"/>
                </a:solidFill>
                <a:latin typeface="Poppins "/>
                <a:ea typeface="Poppins 1"/>
                <a:cs typeface="Poppins 1"/>
                <a:sym typeface="Poppins 1"/>
              </a:rPr>
            </a:br>
            <a:br>
              <a:rPr lang="en-US" sz="1200">
                <a:solidFill>
                  <a:srgbClr val="000000"/>
                </a:solidFill>
                <a:latin typeface="Poppins "/>
                <a:ea typeface="Poppins 1"/>
                <a:cs typeface="Poppins 1"/>
                <a:sym typeface="Poppins 1"/>
              </a:rPr>
            </a:br>
            <a:endParaRPr lang="en-US" sz="1200">
              <a:solidFill>
                <a:srgbClr val="000000"/>
              </a:solidFill>
              <a:latin typeface="Poppins "/>
              <a:ea typeface="Poppins 1"/>
              <a:cs typeface="Poppins 1"/>
              <a:sym typeface="Poppins 1"/>
            </a:endParaRPr>
          </a:p>
        </p:txBody>
      </p:sp>
      <p:grpSp>
        <p:nvGrpSpPr>
          <p:cNvPr id="65" name="Group 65">
            <a:extLst>
              <a:ext uri="{FF2B5EF4-FFF2-40B4-BE49-F238E27FC236}">
                <a16:creationId xmlns:a16="http://schemas.microsoft.com/office/drawing/2014/main" id="{30B46934-1350-BFAE-0287-CFD4374E67B5}"/>
              </a:ext>
            </a:extLst>
          </p:cNvPr>
          <p:cNvGrpSpPr/>
          <p:nvPr/>
        </p:nvGrpSpPr>
        <p:grpSpPr>
          <a:xfrm>
            <a:off x="3098800" y="1928272"/>
            <a:ext cx="2772676" cy="462283"/>
            <a:chOff x="0" y="0"/>
            <a:chExt cx="1095378" cy="262344"/>
          </a:xfrm>
        </p:grpSpPr>
        <p:sp>
          <p:nvSpPr>
            <p:cNvPr id="66" name="Freeform 66">
              <a:extLst>
                <a:ext uri="{FF2B5EF4-FFF2-40B4-BE49-F238E27FC236}">
                  <a16:creationId xmlns:a16="http://schemas.microsoft.com/office/drawing/2014/main" id="{47A30EE2-6024-7C45-36C6-52121A60121F}"/>
                </a:ext>
              </a:extLst>
            </p:cNvPr>
            <p:cNvSpPr/>
            <p:nvPr/>
          </p:nvSpPr>
          <p:spPr>
            <a:xfrm>
              <a:off x="0" y="0"/>
              <a:ext cx="1095378" cy="262344"/>
            </a:xfrm>
            <a:custGeom>
              <a:avLst/>
              <a:gdLst/>
              <a:ahLst/>
              <a:cxnLst/>
              <a:rect l="l" t="t" r="r" b="b"/>
              <a:pathLst>
                <a:path w="1095378" h="262344">
                  <a:moveTo>
                    <a:pt x="0" y="0"/>
                  </a:moveTo>
                  <a:lnTo>
                    <a:pt x="1095378" y="0"/>
                  </a:lnTo>
                  <a:lnTo>
                    <a:pt x="1095378" y="262344"/>
                  </a:lnTo>
                  <a:lnTo>
                    <a:pt x="0" y="262344"/>
                  </a:lnTo>
                  <a:close/>
                </a:path>
              </a:pathLst>
            </a:custGeom>
            <a:solidFill>
              <a:srgbClr val="1959AE"/>
            </a:solidFill>
          </p:spPr>
          <p:txBody>
            <a:bodyPr/>
            <a:lstStyle/>
            <a:p>
              <a:pPr defTabSz="609630">
                <a:defRPr/>
              </a:pPr>
              <a:endParaRPr lang="en-GB" sz="1200">
                <a:solidFill>
                  <a:prstClr val="black"/>
                </a:solidFill>
                <a:latin typeface="Poppins "/>
              </a:endParaRPr>
            </a:p>
          </p:txBody>
        </p:sp>
        <p:sp>
          <p:nvSpPr>
            <p:cNvPr id="67" name="TextBox 67">
              <a:extLst>
                <a:ext uri="{FF2B5EF4-FFF2-40B4-BE49-F238E27FC236}">
                  <a16:creationId xmlns:a16="http://schemas.microsoft.com/office/drawing/2014/main" id="{073829E8-89FE-9597-4BD7-06D671306CFF}"/>
                </a:ext>
              </a:extLst>
            </p:cNvPr>
            <p:cNvSpPr txBox="1"/>
            <p:nvPr/>
          </p:nvSpPr>
          <p:spPr>
            <a:xfrm>
              <a:off x="0" y="-19050"/>
              <a:ext cx="1095378" cy="281394"/>
            </a:xfrm>
            <a:prstGeom prst="rect">
              <a:avLst/>
            </a:prstGeom>
          </p:spPr>
          <p:txBody>
            <a:bodyPr lIns="33867" tIns="33867" rIns="33867" bIns="33867" rtlCol="0" anchor="ctr"/>
            <a:lstStyle/>
            <a:p>
              <a:pPr algn="ctr" defTabSz="609630">
                <a:lnSpc>
                  <a:spcPts val="1904"/>
                </a:lnSpc>
                <a:defRPr/>
              </a:pPr>
              <a:endParaRPr sz="1200">
                <a:solidFill>
                  <a:prstClr val="black"/>
                </a:solidFill>
                <a:latin typeface="Poppins "/>
              </a:endParaRPr>
            </a:p>
          </p:txBody>
        </p:sp>
      </p:grpSp>
      <p:sp>
        <p:nvSpPr>
          <p:cNvPr id="68" name="TextBox 68">
            <a:extLst>
              <a:ext uri="{FF2B5EF4-FFF2-40B4-BE49-F238E27FC236}">
                <a16:creationId xmlns:a16="http://schemas.microsoft.com/office/drawing/2014/main" id="{1754A7B0-024D-4C67-57C3-385783471D91}"/>
              </a:ext>
            </a:extLst>
          </p:cNvPr>
          <p:cNvSpPr txBox="1"/>
          <p:nvPr/>
        </p:nvSpPr>
        <p:spPr>
          <a:xfrm>
            <a:off x="3554732" y="2030805"/>
            <a:ext cx="1947586" cy="230832"/>
          </a:xfrm>
          <a:prstGeom prst="rect">
            <a:avLst/>
          </a:prstGeom>
        </p:spPr>
        <p:txBody>
          <a:bodyPr wrap="square" lIns="0" tIns="0" rIns="0" bIns="0" rtlCol="0" anchor="t">
            <a:spAutoFit/>
          </a:bodyPr>
          <a:lstStyle/>
          <a:p>
            <a:pPr algn="ctr" defTabSz="609630">
              <a:lnSpc>
                <a:spcPts val="1816"/>
              </a:lnSpc>
              <a:spcBef>
                <a:spcPct val="0"/>
              </a:spcBef>
              <a:defRPr/>
            </a:pPr>
            <a:r>
              <a:rPr lang="en-US" sz="1666">
                <a:solidFill>
                  <a:srgbClr val="FFFFFF"/>
                </a:solidFill>
                <a:latin typeface="Poppins" panose="00000500000000000000" pitchFamily="2" charset="0"/>
                <a:ea typeface="Poppins 2"/>
                <a:cs typeface="Poppins" panose="00000500000000000000" pitchFamily="2" charset="0"/>
                <a:sym typeface="Poppins 2"/>
              </a:rPr>
              <a:t>Funder </a:t>
            </a:r>
          </a:p>
        </p:txBody>
      </p:sp>
      <p:grpSp>
        <p:nvGrpSpPr>
          <p:cNvPr id="69" name="Group 69">
            <a:extLst>
              <a:ext uri="{FF2B5EF4-FFF2-40B4-BE49-F238E27FC236}">
                <a16:creationId xmlns:a16="http://schemas.microsoft.com/office/drawing/2014/main" id="{64DE2340-8E84-FE9C-151A-7613CC4F764C}"/>
              </a:ext>
            </a:extLst>
          </p:cNvPr>
          <p:cNvGrpSpPr/>
          <p:nvPr/>
        </p:nvGrpSpPr>
        <p:grpSpPr>
          <a:xfrm>
            <a:off x="6017526" y="1928272"/>
            <a:ext cx="2772676" cy="462283"/>
            <a:chOff x="0" y="0"/>
            <a:chExt cx="1095378" cy="262344"/>
          </a:xfrm>
        </p:grpSpPr>
        <p:sp>
          <p:nvSpPr>
            <p:cNvPr id="70" name="Freeform 70">
              <a:extLst>
                <a:ext uri="{FF2B5EF4-FFF2-40B4-BE49-F238E27FC236}">
                  <a16:creationId xmlns:a16="http://schemas.microsoft.com/office/drawing/2014/main" id="{C28CCC37-FEEE-AC27-83A5-B0E6571491CE}"/>
                </a:ext>
              </a:extLst>
            </p:cNvPr>
            <p:cNvSpPr/>
            <p:nvPr/>
          </p:nvSpPr>
          <p:spPr>
            <a:xfrm>
              <a:off x="0" y="0"/>
              <a:ext cx="1095378" cy="262344"/>
            </a:xfrm>
            <a:custGeom>
              <a:avLst/>
              <a:gdLst/>
              <a:ahLst/>
              <a:cxnLst/>
              <a:rect l="l" t="t" r="r" b="b"/>
              <a:pathLst>
                <a:path w="1095378" h="262344">
                  <a:moveTo>
                    <a:pt x="0" y="0"/>
                  </a:moveTo>
                  <a:lnTo>
                    <a:pt x="1095378" y="0"/>
                  </a:lnTo>
                  <a:lnTo>
                    <a:pt x="1095378" y="262344"/>
                  </a:lnTo>
                  <a:lnTo>
                    <a:pt x="0" y="262344"/>
                  </a:lnTo>
                  <a:close/>
                </a:path>
              </a:pathLst>
            </a:custGeom>
            <a:solidFill>
              <a:srgbClr val="1959AE"/>
            </a:solidFill>
          </p:spPr>
          <p:txBody>
            <a:bodyPr/>
            <a:lstStyle/>
            <a:p>
              <a:pPr defTabSz="609630">
                <a:defRPr/>
              </a:pPr>
              <a:endParaRPr lang="en-GB" sz="1600">
                <a:solidFill>
                  <a:prstClr val="black"/>
                </a:solidFill>
                <a:latin typeface="Poppins" panose="00000500000000000000" pitchFamily="2" charset="0"/>
                <a:cs typeface="Poppins" panose="00000500000000000000" pitchFamily="2" charset="0"/>
              </a:endParaRPr>
            </a:p>
          </p:txBody>
        </p:sp>
        <p:sp>
          <p:nvSpPr>
            <p:cNvPr id="71" name="TextBox 71">
              <a:extLst>
                <a:ext uri="{FF2B5EF4-FFF2-40B4-BE49-F238E27FC236}">
                  <a16:creationId xmlns:a16="http://schemas.microsoft.com/office/drawing/2014/main" id="{DA16048F-2A23-248D-6B4C-DAC33E13FDDC}"/>
                </a:ext>
              </a:extLst>
            </p:cNvPr>
            <p:cNvSpPr txBox="1"/>
            <p:nvPr/>
          </p:nvSpPr>
          <p:spPr>
            <a:xfrm>
              <a:off x="0" y="-19050"/>
              <a:ext cx="1095378" cy="281394"/>
            </a:xfrm>
            <a:prstGeom prst="rect">
              <a:avLst/>
            </a:prstGeom>
          </p:spPr>
          <p:txBody>
            <a:bodyPr lIns="33867" tIns="33867" rIns="33867" bIns="33867" rtlCol="0" anchor="ctr"/>
            <a:lstStyle/>
            <a:p>
              <a:pPr algn="ctr" defTabSz="609630">
                <a:lnSpc>
                  <a:spcPts val="1904"/>
                </a:lnSpc>
                <a:defRPr/>
              </a:pPr>
              <a:endParaRPr sz="1600">
                <a:solidFill>
                  <a:prstClr val="black"/>
                </a:solidFill>
                <a:latin typeface="Poppins" panose="00000500000000000000" pitchFamily="2" charset="0"/>
                <a:cs typeface="Poppins" panose="00000500000000000000" pitchFamily="2" charset="0"/>
              </a:endParaRPr>
            </a:p>
          </p:txBody>
        </p:sp>
      </p:grpSp>
      <p:sp>
        <p:nvSpPr>
          <p:cNvPr id="72" name="TextBox 72">
            <a:extLst>
              <a:ext uri="{FF2B5EF4-FFF2-40B4-BE49-F238E27FC236}">
                <a16:creationId xmlns:a16="http://schemas.microsoft.com/office/drawing/2014/main" id="{1FC31ABA-47DE-9B6F-7152-0EEDA88BAF33}"/>
              </a:ext>
            </a:extLst>
          </p:cNvPr>
          <p:cNvSpPr txBox="1"/>
          <p:nvPr/>
        </p:nvSpPr>
        <p:spPr>
          <a:xfrm>
            <a:off x="6733905" y="2049855"/>
            <a:ext cx="1625662" cy="230832"/>
          </a:xfrm>
          <a:prstGeom prst="rect">
            <a:avLst/>
          </a:prstGeom>
        </p:spPr>
        <p:txBody>
          <a:bodyPr wrap="square" lIns="0" tIns="0" rIns="0" bIns="0" rtlCol="0" anchor="t">
            <a:spAutoFit/>
          </a:bodyPr>
          <a:lstStyle/>
          <a:p>
            <a:pPr defTabSz="609630">
              <a:lnSpc>
                <a:spcPts val="1816"/>
              </a:lnSpc>
              <a:spcBef>
                <a:spcPct val="0"/>
              </a:spcBef>
              <a:defRPr/>
            </a:pPr>
            <a:r>
              <a:rPr lang="en-US" sz="1666">
                <a:solidFill>
                  <a:srgbClr val="FFFFFF"/>
                </a:solidFill>
                <a:latin typeface="Poppins" panose="00000500000000000000" pitchFamily="2" charset="0"/>
                <a:ea typeface="Poppins 2"/>
                <a:cs typeface="Poppins" panose="00000500000000000000" pitchFamily="2" charset="0"/>
                <a:sym typeface="Poppins 2"/>
              </a:rPr>
              <a:t>Think tank</a:t>
            </a:r>
          </a:p>
        </p:txBody>
      </p:sp>
      <p:grpSp>
        <p:nvGrpSpPr>
          <p:cNvPr id="80" name="Group 9">
            <a:extLst>
              <a:ext uri="{FF2B5EF4-FFF2-40B4-BE49-F238E27FC236}">
                <a16:creationId xmlns:a16="http://schemas.microsoft.com/office/drawing/2014/main" id="{83473E2E-264D-461A-0149-0D5E6AED9575}"/>
              </a:ext>
            </a:extLst>
          </p:cNvPr>
          <p:cNvGrpSpPr/>
          <p:nvPr/>
        </p:nvGrpSpPr>
        <p:grpSpPr>
          <a:xfrm>
            <a:off x="0" y="152401"/>
            <a:ext cx="4876800" cy="572620"/>
            <a:chOff x="0" y="0"/>
            <a:chExt cx="1926637" cy="254300"/>
          </a:xfrm>
        </p:grpSpPr>
        <p:sp>
          <p:nvSpPr>
            <p:cNvPr id="81" name="Freeform 10">
              <a:extLst>
                <a:ext uri="{FF2B5EF4-FFF2-40B4-BE49-F238E27FC236}">
                  <a16:creationId xmlns:a16="http://schemas.microsoft.com/office/drawing/2014/main" id="{24C7BCCD-66A6-51EA-BF45-331B45643D7E}"/>
                </a:ext>
              </a:extLst>
            </p:cNvPr>
            <p:cNvSpPr/>
            <p:nvPr/>
          </p:nvSpPr>
          <p:spPr>
            <a:xfrm>
              <a:off x="0" y="0"/>
              <a:ext cx="1926637" cy="254300"/>
            </a:xfrm>
            <a:custGeom>
              <a:avLst/>
              <a:gdLst/>
              <a:ahLst/>
              <a:cxnLst/>
              <a:rect l="l" t="t" r="r" b="b"/>
              <a:pathLst>
                <a:path w="1926637" h="254300">
                  <a:moveTo>
                    <a:pt x="0" y="0"/>
                  </a:moveTo>
                  <a:lnTo>
                    <a:pt x="1926637" y="0"/>
                  </a:lnTo>
                  <a:lnTo>
                    <a:pt x="1926637" y="254300"/>
                  </a:lnTo>
                  <a:lnTo>
                    <a:pt x="0" y="254300"/>
                  </a:lnTo>
                  <a:close/>
                </a:path>
              </a:pathLst>
            </a:custGeom>
            <a:solidFill>
              <a:srgbClr val="1959AE"/>
            </a:solidFill>
          </p:spPr>
          <p:txBody>
            <a:bodyPr/>
            <a:lstStyle/>
            <a:p>
              <a:pPr defTabSz="609630">
                <a:defRPr/>
              </a:pPr>
              <a:endParaRPr lang="en-GB" sz="1200">
                <a:solidFill>
                  <a:prstClr val="black"/>
                </a:solidFill>
                <a:latin typeface="Calibri"/>
              </a:endParaRPr>
            </a:p>
          </p:txBody>
        </p:sp>
        <p:sp>
          <p:nvSpPr>
            <p:cNvPr id="82" name="TextBox 11">
              <a:extLst>
                <a:ext uri="{FF2B5EF4-FFF2-40B4-BE49-F238E27FC236}">
                  <a16:creationId xmlns:a16="http://schemas.microsoft.com/office/drawing/2014/main" id="{BE00E82E-B48D-9BB7-DC62-7CFC6848EA7F}"/>
                </a:ext>
              </a:extLst>
            </p:cNvPr>
            <p:cNvSpPr txBox="1"/>
            <p:nvPr/>
          </p:nvSpPr>
          <p:spPr>
            <a:xfrm>
              <a:off x="0" y="-19050"/>
              <a:ext cx="1926637" cy="273350"/>
            </a:xfrm>
            <a:prstGeom prst="rect">
              <a:avLst/>
            </a:prstGeom>
          </p:spPr>
          <p:txBody>
            <a:bodyPr lIns="33867" tIns="33867" rIns="33867" bIns="33867" rtlCol="0" anchor="ctr"/>
            <a:lstStyle/>
            <a:p>
              <a:pPr algn="ctr" defTabSz="609630">
                <a:lnSpc>
                  <a:spcPts val="1904"/>
                </a:lnSpc>
                <a:defRPr/>
              </a:pPr>
              <a:endParaRPr sz="1200">
                <a:solidFill>
                  <a:prstClr val="black"/>
                </a:solidFill>
                <a:latin typeface="Calibri"/>
              </a:endParaRPr>
            </a:p>
          </p:txBody>
        </p:sp>
      </p:grpSp>
      <p:sp>
        <p:nvSpPr>
          <p:cNvPr id="83" name="TextBox 13">
            <a:extLst>
              <a:ext uri="{FF2B5EF4-FFF2-40B4-BE49-F238E27FC236}">
                <a16:creationId xmlns:a16="http://schemas.microsoft.com/office/drawing/2014/main" id="{6BA3D20B-C513-4193-A284-4F4C8CA363DC}"/>
              </a:ext>
            </a:extLst>
          </p:cNvPr>
          <p:cNvSpPr txBox="1"/>
          <p:nvPr/>
        </p:nvSpPr>
        <p:spPr>
          <a:xfrm>
            <a:off x="858537" y="94761"/>
            <a:ext cx="4572255" cy="610295"/>
          </a:xfrm>
          <a:prstGeom prst="rect">
            <a:avLst/>
          </a:prstGeom>
        </p:spPr>
        <p:txBody>
          <a:bodyPr lIns="0" tIns="0" rIns="0" bIns="0" rtlCol="0" anchor="t">
            <a:spAutoFit/>
          </a:bodyPr>
          <a:lstStyle/>
          <a:p>
            <a:pPr defTabSz="609630">
              <a:lnSpc>
                <a:spcPts val="5044"/>
              </a:lnSpc>
              <a:defRPr/>
            </a:pPr>
            <a:r>
              <a:rPr lang="en-US" sz="3603">
                <a:solidFill>
                  <a:srgbClr val="FFFFFF"/>
                </a:solidFill>
                <a:latin typeface="Poppins "/>
                <a:ea typeface="Permanent Marker"/>
                <a:cs typeface="Permanent Marker"/>
                <a:sym typeface="Permanent Marker"/>
              </a:rPr>
              <a:t>What We do</a:t>
            </a:r>
          </a:p>
        </p:txBody>
      </p:sp>
      <p:sp>
        <p:nvSpPr>
          <p:cNvPr id="86" name="Freeform 6">
            <a:extLst>
              <a:ext uri="{FF2B5EF4-FFF2-40B4-BE49-F238E27FC236}">
                <a16:creationId xmlns:a16="http://schemas.microsoft.com/office/drawing/2014/main" id="{6AD94D18-8252-D675-A2E3-3E67A936E254}"/>
              </a:ext>
            </a:extLst>
          </p:cNvPr>
          <p:cNvSpPr/>
          <p:nvPr/>
        </p:nvSpPr>
        <p:spPr>
          <a:xfrm>
            <a:off x="4815832" y="892612"/>
            <a:ext cx="2346969" cy="315443"/>
          </a:xfrm>
          <a:custGeom>
            <a:avLst/>
            <a:gdLst/>
            <a:ahLst/>
            <a:cxnLst/>
            <a:rect l="l" t="t" r="r" b="b"/>
            <a:pathLst>
              <a:path w="6173861" h="987818">
                <a:moveTo>
                  <a:pt x="0" y="0"/>
                </a:moveTo>
                <a:lnTo>
                  <a:pt x="6173862" y="0"/>
                </a:lnTo>
                <a:lnTo>
                  <a:pt x="6173862" y="987818"/>
                </a:lnTo>
                <a:lnTo>
                  <a:pt x="0" y="9878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defRPr/>
            </a:pPr>
            <a:endParaRPr lang="en-GB" sz="1200">
              <a:solidFill>
                <a:prstClr val="black"/>
              </a:solidFill>
              <a:latin typeface="Calibri"/>
            </a:endParaRPr>
          </a:p>
        </p:txBody>
      </p:sp>
      <p:sp>
        <p:nvSpPr>
          <p:cNvPr id="88" name="TextBox 12">
            <a:extLst>
              <a:ext uri="{FF2B5EF4-FFF2-40B4-BE49-F238E27FC236}">
                <a16:creationId xmlns:a16="http://schemas.microsoft.com/office/drawing/2014/main" id="{FC9C9430-84EC-49FA-3FE6-75716C5889A6}"/>
              </a:ext>
            </a:extLst>
          </p:cNvPr>
          <p:cNvSpPr txBox="1"/>
          <p:nvPr/>
        </p:nvSpPr>
        <p:spPr>
          <a:xfrm>
            <a:off x="170592" y="844365"/>
            <a:ext cx="11114495" cy="727379"/>
          </a:xfrm>
          <a:prstGeom prst="rect">
            <a:avLst/>
          </a:prstGeom>
        </p:spPr>
        <p:txBody>
          <a:bodyPr wrap="square" lIns="0" tIns="0" rIns="0" bIns="0" rtlCol="0" anchor="t">
            <a:spAutoFit/>
          </a:bodyPr>
          <a:lstStyle/>
          <a:p>
            <a:pPr defTabSz="609630">
              <a:lnSpc>
                <a:spcPts val="2874"/>
              </a:lnSpc>
              <a:spcBef>
                <a:spcPct val="0"/>
              </a:spcBef>
              <a:defRPr/>
            </a:pPr>
            <a:r>
              <a:rPr lang="en-GB" sz="2133" b="1">
                <a:solidFill>
                  <a:srgbClr val="242424"/>
                </a:solidFill>
                <a:latin typeface="Poppins" panose="00000500000000000000" pitchFamily="2" charset="0"/>
                <a:ea typeface="Poppins 2"/>
                <a:cs typeface="Poppins" panose="00000500000000000000" pitchFamily="2" charset="0"/>
                <a:sym typeface="Poppins 2"/>
              </a:rPr>
              <a:t>We use the power of sport to build brighter futures and stronger communities.          We achieve this by delivering four key roles across the UK:</a:t>
            </a:r>
            <a:endParaRPr lang="en-US" sz="2133" b="1">
              <a:solidFill>
                <a:srgbClr val="242424"/>
              </a:solidFill>
              <a:latin typeface="Poppins" panose="00000500000000000000" pitchFamily="2" charset="0"/>
              <a:ea typeface="Poppins 2"/>
              <a:cs typeface="Poppins" panose="00000500000000000000" pitchFamily="2" charset="0"/>
              <a:sym typeface="Poppins 2"/>
            </a:endParaRPr>
          </a:p>
        </p:txBody>
      </p:sp>
      <p:sp>
        <p:nvSpPr>
          <p:cNvPr id="90" name="TextBox 44">
            <a:extLst>
              <a:ext uri="{FF2B5EF4-FFF2-40B4-BE49-F238E27FC236}">
                <a16:creationId xmlns:a16="http://schemas.microsoft.com/office/drawing/2014/main" id="{AE0B6C35-C314-7324-7A29-D30B620F3157}"/>
              </a:ext>
            </a:extLst>
          </p:cNvPr>
          <p:cNvSpPr txBox="1"/>
          <p:nvPr/>
        </p:nvSpPr>
        <p:spPr>
          <a:xfrm>
            <a:off x="6239409" y="4022226"/>
            <a:ext cx="2477227" cy="2287293"/>
          </a:xfrm>
          <a:prstGeom prst="rect">
            <a:avLst/>
          </a:prstGeom>
        </p:spPr>
        <p:txBody>
          <a:bodyPr wrap="square" lIns="0" tIns="0" rIns="0" bIns="0" rtlCol="0" anchor="t">
            <a:spAutoFit/>
          </a:bodyPr>
          <a:lstStyle/>
          <a:p>
            <a:pPr defTabSz="609630">
              <a:lnSpc>
                <a:spcPts val="1955"/>
              </a:lnSpc>
              <a:defRPr/>
            </a:pPr>
            <a:r>
              <a:rPr lang="en-GB" sz="1200">
                <a:solidFill>
                  <a:srgbClr val="000000"/>
                </a:solidFill>
                <a:latin typeface="Poppins "/>
                <a:ea typeface="Poppins 1"/>
                <a:cs typeface="Poppins 1"/>
                <a:sym typeface="Poppins 1"/>
              </a:rPr>
              <a:t>We gather learning on the needs of communities and grassroots sport, how impact is delivered, and encourage collaboration.</a:t>
            </a:r>
            <a:br>
              <a:rPr lang="en-GB" sz="1200">
                <a:solidFill>
                  <a:srgbClr val="000000"/>
                </a:solidFill>
                <a:latin typeface="Poppins "/>
                <a:ea typeface="Poppins 1"/>
                <a:cs typeface="Poppins 1"/>
                <a:sym typeface="Poppins 1"/>
              </a:rPr>
            </a:br>
            <a:br>
              <a:rPr lang="en-GB" sz="1200">
                <a:solidFill>
                  <a:srgbClr val="000000"/>
                </a:solidFill>
                <a:latin typeface="Poppins "/>
                <a:ea typeface="Poppins 1"/>
                <a:cs typeface="Poppins 1"/>
                <a:sym typeface="Poppins 1"/>
              </a:rPr>
            </a:br>
            <a:r>
              <a:rPr lang="en-GB" sz="1200">
                <a:solidFill>
                  <a:srgbClr val="000000"/>
                </a:solidFill>
                <a:latin typeface="Poppins "/>
                <a:ea typeface="Poppins 1"/>
                <a:cs typeface="Poppins 1"/>
                <a:sym typeface="Poppins 1"/>
              </a:rPr>
              <a:t>We share our insight and undertake enquiries with those who share our goals.</a:t>
            </a:r>
            <a:endParaRPr lang="en-US" sz="1200">
              <a:solidFill>
                <a:srgbClr val="000000"/>
              </a:solidFill>
              <a:latin typeface="Poppins "/>
              <a:ea typeface="Poppins 1"/>
              <a:cs typeface="Poppins 1"/>
              <a:sym typeface="Poppins 1"/>
            </a:endParaRPr>
          </a:p>
        </p:txBody>
      </p:sp>
      <p:sp>
        <p:nvSpPr>
          <p:cNvPr id="18" name="Freeform 18">
            <a:extLst>
              <a:ext uri="{FF2B5EF4-FFF2-40B4-BE49-F238E27FC236}">
                <a16:creationId xmlns:a16="http://schemas.microsoft.com/office/drawing/2014/main" id="{3718FF7F-64A5-6FC8-1CEE-CF3DB45955EA}"/>
              </a:ext>
            </a:extLst>
          </p:cNvPr>
          <p:cNvSpPr/>
          <p:nvPr/>
        </p:nvSpPr>
        <p:spPr>
          <a:xfrm>
            <a:off x="7050871" y="2862312"/>
            <a:ext cx="793451" cy="667490"/>
          </a:xfrm>
          <a:custGeom>
            <a:avLst/>
            <a:gdLst/>
            <a:ahLst/>
            <a:cxnLst/>
            <a:rect l="l" t="t" r="r" b="b"/>
            <a:pathLst>
              <a:path w="1190176" h="1001235">
                <a:moveTo>
                  <a:pt x="0" y="0"/>
                </a:moveTo>
                <a:lnTo>
                  <a:pt x="1190176" y="0"/>
                </a:lnTo>
                <a:lnTo>
                  <a:pt x="1190176" y="1001235"/>
                </a:lnTo>
                <a:lnTo>
                  <a:pt x="0" y="10012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defRPr/>
            </a:pPr>
            <a:endParaRPr lang="en-GB" sz="1200">
              <a:solidFill>
                <a:prstClr val="black"/>
              </a:solidFill>
              <a:latin typeface="Calibri"/>
            </a:endParaRPr>
          </a:p>
        </p:txBody>
      </p:sp>
      <p:sp>
        <p:nvSpPr>
          <p:cNvPr id="93" name="TextBox 44">
            <a:extLst>
              <a:ext uri="{FF2B5EF4-FFF2-40B4-BE49-F238E27FC236}">
                <a16:creationId xmlns:a16="http://schemas.microsoft.com/office/drawing/2014/main" id="{2DECD10C-16F4-11E1-51F0-1B66393EED9A}"/>
              </a:ext>
            </a:extLst>
          </p:cNvPr>
          <p:cNvSpPr txBox="1"/>
          <p:nvPr/>
        </p:nvSpPr>
        <p:spPr>
          <a:xfrm>
            <a:off x="9134777" y="4009381"/>
            <a:ext cx="2477227" cy="2022798"/>
          </a:xfrm>
          <a:prstGeom prst="rect">
            <a:avLst/>
          </a:prstGeom>
        </p:spPr>
        <p:txBody>
          <a:bodyPr wrap="square" lIns="0" tIns="0" rIns="0" bIns="0" rtlCol="0" anchor="t">
            <a:spAutoFit/>
          </a:bodyPr>
          <a:lstStyle/>
          <a:p>
            <a:pPr defTabSz="609630">
              <a:lnSpc>
                <a:spcPts val="1955"/>
              </a:lnSpc>
              <a:defRPr/>
            </a:pPr>
            <a:r>
              <a:rPr lang="en-US" sz="1200">
                <a:solidFill>
                  <a:srgbClr val="000000"/>
                </a:solidFill>
                <a:latin typeface="Poppins "/>
                <a:ea typeface="Poppins 1"/>
                <a:cs typeface="Poppins 1"/>
                <a:sym typeface="Poppins 1"/>
              </a:rPr>
              <a:t>We’re the UK’s champion for grassroots sport, we </a:t>
            </a:r>
            <a:r>
              <a:rPr lang="en-US" sz="1200" err="1">
                <a:solidFill>
                  <a:srgbClr val="000000"/>
                </a:solidFill>
                <a:latin typeface="Poppins "/>
                <a:ea typeface="Poppins 1"/>
                <a:cs typeface="Poppins 1"/>
                <a:sym typeface="Poppins 1"/>
              </a:rPr>
              <a:t>utilise</a:t>
            </a:r>
            <a:r>
              <a:rPr lang="en-US" sz="1200">
                <a:solidFill>
                  <a:srgbClr val="000000"/>
                </a:solidFill>
                <a:latin typeface="Poppins "/>
                <a:ea typeface="Poppins 1"/>
                <a:cs typeface="Poppins 1"/>
                <a:sym typeface="Poppins 1"/>
              </a:rPr>
              <a:t> our learning and insight to inform and influence.</a:t>
            </a:r>
          </a:p>
          <a:p>
            <a:pPr defTabSz="609630">
              <a:lnSpc>
                <a:spcPts val="1955"/>
              </a:lnSpc>
              <a:defRPr/>
            </a:pPr>
            <a:endParaRPr lang="en-US" sz="1200">
              <a:solidFill>
                <a:srgbClr val="000000"/>
              </a:solidFill>
              <a:latin typeface="Poppins "/>
              <a:ea typeface="Poppins 1"/>
              <a:cs typeface="Poppins 1"/>
              <a:sym typeface="Poppins 1"/>
            </a:endParaRPr>
          </a:p>
          <a:p>
            <a:pPr defTabSz="609630">
              <a:lnSpc>
                <a:spcPts val="1955"/>
              </a:lnSpc>
              <a:defRPr/>
            </a:pPr>
            <a:r>
              <a:rPr lang="en-US" sz="1200">
                <a:solidFill>
                  <a:srgbClr val="000000"/>
                </a:solidFill>
                <a:latin typeface="Poppins "/>
                <a:ea typeface="Poppins 1"/>
                <a:cs typeface="Poppins 1"/>
                <a:sym typeface="Poppins 1"/>
              </a:rPr>
              <a:t>We ensure funders and policy makers </a:t>
            </a:r>
            <a:r>
              <a:rPr lang="en-US" sz="1200" err="1">
                <a:solidFill>
                  <a:srgbClr val="000000"/>
                </a:solidFill>
                <a:latin typeface="Poppins "/>
                <a:ea typeface="Poppins 1"/>
                <a:cs typeface="Poppins 1"/>
                <a:sym typeface="Poppins 1"/>
              </a:rPr>
              <a:t>recognise</a:t>
            </a:r>
            <a:r>
              <a:rPr lang="en-US" sz="1200">
                <a:solidFill>
                  <a:srgbClr val="000000"/>
                </a:solidFill>
                <a:latin typeface="Poppins "/>
                <a:ea typeface="Poppins 1"/>
                <a:cs typeface="Poppins 1"/>
                <a:sym typeface="Poppins 1"/>
              </a:rPr>
              <a:t> the power and value of community sport.</a:t>
            </a:r>
          </a:p>
        </p:txBody>
      </p:sp>
      <p:sp>
        <p:nvSpPr>
          <p:cNvPr id="96" name="TextBox 95">
            <a:extLst>
              <a:ext uri="{FF2B5EF4-FFF2-40B4-BE49-F238E27FC236}">
                <a16:creationId xmlns:a16="http://schemas.microsoft.com/office/drawing/2014/main" id="{CA0BA584-7F8F-D4F3-6C05-D273845D5A62}"/>
              </a:ext>
            </a:extLst>
          </p:cNvPr>
          <p:cNvSpPr txBox="1"/>
          <p:nvPr/>
        </p:nvSpPr>
        <p:spPr>
          <a:xfrm>
            <a:off x="186417" y="5325377"/>
            <a:ext cx="2597293" cy="1353704"/>
          </a:xfrm>
          <a:prstGeom prst="rect">
            <a:avLst/>
          </a:prstGeom>
          <a:noFill/>
        </p:spPr>
        <p:txBody>
          <a:bodyPr wrap="square">
            <a:spAutoFit/>
          </a:bodyPr>
          <a:lstStyle/>
          <a:p>
            <a:pPr defTabSz="609630">
              <a:lnSpc>
                <a:spcPts val="1983"/>
              </a:lnSpc>
              <a:defRPr/>
            </a:pPr>
            <a:r>
              <a:rPr lang="en-GB" sz="1200">
                <a:solidFill>
                  <a:srgbClr val="000000"/>
                </a:solidFill>
                <a:latin typeface="Poppins "/>
                <a:ea typeface="Poppins 1"/>
                <a:cs typeface="Poppins 1"/>
                <a:sym typeface="Poppins 1"/>
              </a:rPr>
              <a:t>Through our place based Connected Communities model we scale-up impact, reach, and power where it matters most.</a:t>
            </a:r>
            <a:endParaRPr lang="en-US" sz="1200">
              <a:solidFill>
                <a:srgbClr val="000000"/>
              </a:solidFill>
              <a:latin typeface="Poppins "/>
              <a:ea typeface="Poppins 1"/>
              <a:cs typeface="Poppins 1"/>
            </a:endParaRPr>
          </a:p>
        </p:txBody>
      </p:sp>
      <p:pic>
        <p:nvPicPr>
          <p:cNvPr id="98" name="Graphic 97" descr="Philanthropy outline">
            <a:extLst>
              <a:ext uri="{FF2B5EF4-FFF2-40B4-BE49-F238E27FC236}">
                <a16:creationId xmlns:a16="http://schemas.microsoft.com/office/drawing/2014/main" id="{6DE94073-5326-14FC-CBCC-4E8648BA0B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36465" y="2733889"/>
            <a:ext cx="953881" cy="953881"/>
          </a:xfrm>
          <a:prstGeom prst="rect">
            <a:avLst/>
          </a:prstGeom>
        </p:spPr>
      </p:pic>
      <p:pic>
        <p:nvPicPr>
          <p:cNvPr id="101" name="Graphic 100" descr="Tools outline">
            <a:extLst>
              <a:ext uri="{FF2B5EF4-FFF2-40B4-BE49-F238E27FC236}">
                <a16:creationId xmlns:a16="http://schemas.microsoft.com/office/drawing/2014/main" id="{A1745F19-4A9A-2EBE-883C-925D06AE28F9}"/>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069250" y="2756695"/>
            <a:ext cx="953881" cy="953881"/>
          </a:xfrm>
          <a:prstGeom prst="rect">
            <a:avLst/>
          </a:prstGeom>
        </p:spPr>
      </p:pic>
      <p:pic>
        <p:nvPicPr>
          <p:cNvPr id="102" name="Graphic 101" descr="Megaphone outline">
            <a:extLst>
              <a:ext uri="{FF2B5EF4-FFF2-40B4-BE49-F238E27FC236}">
                <a16:creationId xmlns:a16="http://schemas.microsoft.com/office/drawing/2014/main" id="{4E36E9FE-3D8D-004B-F191-FBB4460E52D1}"/>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9823331" y="2638422"/>
            <a:ext cx="953881" cy="953881"/>
          </a:xfrm>
          <a:prstGeom prst="rect">
            <a:avLst/>
          </a:prstGeom>
        </p:spPr>
      </p:pic>
      <p:sp>
        <p:nvSpPr>
          <p:cNvPr id="43" name="object 68" descr="A blue triangle on a black background&#10;&#10;AI-generated content may be incorrect.">
            <a:extLst>
              <a:ext uri="{FF2B5EF4-FFF2-40B4-BE49-F238E27FC236}">
                <a16:creationId xmlns:a16="http://schemas.microsoft.com/office/drawing/2014/main" id="{A118D056-59D7-5FED-DF0C-18F192085D41}"/>
              </a:ext>
            </a:extLst>
          </p:cNvPr>
          <p:cNvSpPr/>
          <p:nvPr/>
        </p:nvSpPr>
        <p:spPr>
          <a:xfrm>
            <a:off x="10372552" y="6032920"/>
            <a:ext cx="1310385" cy="616635"/>
          </a:xfrm>
          <a:prstGeom prst="rect">
            <a:avLst/>
          </a:prstGeom>
          <a:blipFill>
            <a:blip r:embed="rId1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364865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21325" y="929576"/>
            <a:ext cx="4045835" cy="102717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8967" y="3218628"/>
            <a:ext cx="6353026" cy="3490856"/>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3568" y="555117"/>
            <a:ext cx="2425720" cy="909955"/>
          </a:xfrm>
          <a:custGeom>
            <a:avLst/>
            <a:gdLst/>
            <a:ahLst/>
            <a:cxnLst/>
            <a:rect l="l" t="t" r="r" b="b"/>
            <a:pathLst>
              <a:path w="2496820" h="909955">
                <a:moveTo>
                  <a:pt x="2496604" y="371005"/>
                </a:moveTo>
                <a:lnTo>
                  <a:pt x="1864804" y="371005"/>
                </a:lnTo>
                <a:lnTo>
                  <a:pt x="1864804" y="0"/>
                </a:lnTo>
                <a:lnTo>
                  <a:pt x="0" y="0"/>
                </a:lnTo>
                <a:lnTo>
                  <a:pt x="0" y="371005"/>
                </a:lnTo>
                <a:lnTo>
                  <a:pt x="0" y="478383"/>
                </a:lnTo>
                <a:lnTo>
                  <a:pt x="0" y="909929"/>
                </a:lnTo>
                <a:lnTo>
                  <a:pt x="2496604" y="909929"/>
                </a:lnTo>
                <a:lnTo>
                  <a:pt x="2496604" y="371005"/>
                </a:lnTo>
                <a:close/>
              </a:path>
            </a:pathLst>
          </a:custGeom>
          <a:solidFill>
            <a:srgbClr val="2E54A0"/>
          </a:solidFill>
        </p:spPr>
        <p:txBody>
          <a:bodyPr wrap="square" lIns="0" tIns="0" rIns="0" bIns="0" rtlCol="0"/>
          <a:lstStyle/>
          <a:p>
            <a:endParaRPr/>
          </a:p>
        </p:txBody>
      </p:sp>
      <p:sp>
        <p:nvSpPr>
          <p:cNvPr id="9" name="object 9"/>
          <p:cNvSpPr txBox="1"/>
          <p:nvPr/>
        </p:nvSpPr>
        <p:spPr>
          <a:xfrm>
            <a:off x="422491" y="592401"/>
            <a:ext cx="1864995" cy="371475"/>
          </a:xfrm>
          <a:prstGeom prst="rect">
            <a:avLst/>
          </a:prstGeom>
          <a:noFill/>
          <a:ln>
            <a:noFill/>
          </a:ln>
        </p:spPr>
        <p:txBody>
          <a:bodyPr vert="horz" wrap="square" lIns="0" tIns="6985" rIns="0" bIns="0" rtlCol="0">
            <a:spAutoFit/>
          </a:bodyPr>
          <a:lstStyle/>
          <a:p>
            <a:pPr marL="129539">
              <a:lnSpc>
                <a:spcPts val="2865"/>
              </a:lnSpc>
              <a:spcBef>
                <a:spcPts val="55"/>
              </a:spcBef>
            </a:pPr>
            <a:r>
              <a:rPr sz="3000" b="1" spc="15">
                <a:solidFill>
                  <a:srgbClr val="FFFFFF"/>
                </a:solidFill>
                <a:latin typeface="Poppins"/>
                <a:cs typeface="Poppins"/>
              </a:rPr>
              <a:t>Sported</a:t>
            </a:r>
            <a:endParaRPr sz="3000">
              <a:latin typeface="Poppins"/>
              <a:cs typeface="Poppins"/>
            </a:endParaRPr>
          </a:p>
        </p:txBody>
      </p:sp>
      <p:sp>
        <p:nvSpPr>
          <p:cNvPr id="10" name="object 10"/>
          <p:cNvSpPr txBox="1"/>
          <p:nvPr/>
        </p:nvSpPr>
        <p:spPr>
          <a:xfrm>
            <a:off x="453567" y="1032118"/>
            <a:ext cx="2579683" cy="386644"/>
          </a:xfrm>
          <a:prstGeom prst="rect">
            <a:avLst/>
          </a:prstGeom>
          <a:noFill/>
        </p:spPr>
        <p:txBody>
          <a:bodyPr vert="horz" wrap="square" lIns="0" tIns="0" rIns="0" bIns="0" rtlCol="0">
            <a:spAutoFit/>
          </a:bodyPr>
          <a:lstStyle/>
          <a:p>
            <a:pPr marL="129539">
              <a:lnSpc>
                <a:spcPts val="2920"/>
              </a:lnSpc>
            </a:pPr>
            <a:r>
              <a:rPr sz="3000" b="1" spc="10">
                <a:solidFill>
                  <a:srgbClr val="FBD82E"/>
                </a:solidFill>
                <a:latin typeface="Poppins"/>
                <a:cs typeface="Poppins"/>
              </a:rPr>
              <a:t>in</a:t>
            </a:r>
            <a:r>
              <a:rPr sz="3000" b="1" spc="-15">
                <a:solidFill>
                  <a:srgbClr val="FBD82E"/>
                </a:solidFill>
                <a:latin typeface="Poppins"/>
                <a:cs typeface="Poppins"/>
              </a:rPr>
              <a:t> </a:t>
            </a:r>
            <a:r>
              <a:rPr lang="en-GB" sz="3000" b="1" spc="10">
                <a:solidFill>
                  <a:srgbClr val="FBD82E"/>
                </a:solidFill>
                <a:latin typeface="Poppins"/>
                <a:cs typeface="Poppins"/>
              </a:rPr>
              <a:t>London</a:t>
            </a:r>
            <a:endParaRPr sz="3000">
              <a:solidFill>
                <a:srgbClr val="FBD82E"/>
              </a:solidFill>
              <a:latin typeface="Poppins"/>
              <a:cs typeface="Poppins"/>
            </a:endParaRPr>
          </a:p>
        </p:txBody>
      </p:sp>
      <p:sp>
        <p:nvSpPr>
          <p:cNvPr id="11" name="object 11"/>
          <p:cNvSpPr/>
          <p:nvPr/>
        </p:nvSpPr>
        <p:spPr>
          <a:xfrm>
            <a:off x="3944010" y="452173"/>
            <a:ext cx="961390" cy="961390"/>
          </a:xfrm>
          <a:custGeom>
            <a:avLst/>
            <a:gdLst/>
            <a:ahLst/>
            <a:cxnLst/>
            <a:rect l="l" t="t" r="r" b="b"/>
            <a:pathLst>
              <a:path w="961389" h="961390">
                <a:moveTo>
                  <a:pt x="480415" y="0"/>
                </a:moveTo>
                <a:lnTo>
                  <a:pt x="431295" y="2480"/>
                </a:lnTo>
                <a:lnTo>
                  <a:pt x="383594" y="9760"/>
                </a:lnTo>
                <a:lnTo>
                  <a:pt x="337553" y="21599"/>
                </a:lnTo>
                <a:lnTo>
                  <a:pt x="293415" y="37754"/>
                </a:lnTo>
                <a:lnTo>
                  <a:pt x="251420" y="57985"/>
                </a:lnTo>
                <a:lnTo>
                  <a:pt x="211809" y="82050"/>
                </a:lnTo>
                <a:lnTo>
                  <a:pt x="174825" y="109706"/>
                </a:lnTo>
                <a:lnTo>
                  <a:pt x="140709" y="140714"/>
                </a:lnTo>
                <a:lnTo>
                  <a:pt x="109702" y="174831"/>
                </a:lnTo>
                <a:lnTo>
                  <a:pt x="82046" y="211815"/>
                </a:lnTo>
                <a:lnTo>
                  <a:pt x="57983" y="251425"/>
                </a:lnTo>
                <a:lnTo>
                  <a:pt x="37753" y="293420"/>
                </a:lnTo>
                <a:lnTo>
                  <a:pt x="21598" y="337558"/>
                </a:lnTo>
                <a:lnTo>
                  <a:pt x="9760" y="383598"/>
                </a:lnTo>
                <a:lnTo>
                  <a:pt x="2480" y="431297"/>
                </a:lnTo>
                <a:lnTo>
                  <a:pt x="0" y="480415"/>
                </a:lnTo>
                <a:lnTo>
                  <a:pt x="2480" y="529535"/>
                </a:lnTo>
                <a:lnTo>
                  <a:pt x="9760" y="577236"/>
                </a:lnTo>
                <a:lnTo>
                  <a:pt x="21598" y="623277"/>
                </a:lnTo>
                <a:lnTo>
                  <a:pt x="37753" y="667415"/>
                </a:lnTo>
                <a:lnTo>
                  <a:pt x="57983" y="709411"/>
                </a:lnTo>
                <a:lnTo>
                  <a:pt x="82046" y="749021"/>
                </a:lnTo>
                <a:lnTo>
                  <a:pt x="109702" y="786005"/>
                </a:lnTo>
                <a:lnTo>
                  <a:pt x="140709" y="820121"/>
                </a:lnTo>
                <a:lnTo>
                  <a:pt x="174825" y="851128"/>
                </a:lnTo>
                <a:lnTo>
                  <a:pt x="211809" y="878784"/>
                </a:lnTo>
                <a:lnTo>
                  <a:pt x="251420" y="902848"/>
                </a:lnTo>
                <a:lnTo>
                  <a:pt x="293415" y="923078"/>
                </a:lnTo>
                <a:lnTo>
                  <a:pt x="337553" y="939232"/>
                </a:lnTo>
                <a:lnTo>
                  <a:pt x="383594" y="951070"/>
                </a:lnTo>
                <a:lnTo>
                  <a:pt x="431295" y="958350"/>
                </a:lnTo>
                <a:lnTo>
                  <a:pt x="480415" y="960831"/>
                </a:lnTo>
                <a:lnTo>
                  <a:pt x="529535" y="958350"/>
                </a:lnTo>
                <a:lnTo>
                  <a:pt x="577236" y="951070"/>
                </a:lnTo>
                <a:lnTo>
                  <a:pt x="623277" y="939232"/>
                </a:lnTo>
                <a:lnTo>
                  <a:pt x="667415" y="923078"/>
                </a:lnTo>
                <a:lnTo>
                  <a:pt x="709411" y="902848"/>
                </a:lnTo>
                <a:lnTo>
                  <a:pt x="749021" y="878784"/>
                </a:lnTo>
                <a:lnTo>
                  <a:pt x="786005" y="851128"/>
                </a:lnTo>
                <a:lnTo>
                  <a:pt x="820121" y="820121"/>
                </a:lnTo>
                <a:lnTo>
                  <a:pt x="851128" y="786005"/>
                </a:lnTo>
                <a:lnTo>
                  <a:pt x="878784" y="749021"/>
                </a:lnTo>
                <a:lnTo>
                  <a:pt x="902848" y="709411"/>
                </a:lnTo>
                <a:lnTo>
                  <a:pt x="923078" y="667415"/>
                </a:lnTo>
                <a:lnTo>
                  <a:pt x="939232" y="623277"/>
                </a:lnTo>
                <a:lnTo>
                  <a:pt x="951070" y="577236"/>
                </a:lnTo>
                <a:lnTo>
                  <a:pt x="958350" y="529535"/>
                </a:lnTo>
                <a:lnTo>
                  <a:pt x="960831" y="480415"/>
                </a:lnTo>
                <a:lnTo>
                  <a:pt x="958350" y="431297"/>
                </a:lnTo>
                <a:lnTo>
                  <a:pt x="951070" y="383598"/>
                </a:lnTo>
                <a:lnTo>
                  <a:pt x="939232" y="337558"/>
                </a:lnTo>
                <a:lnTo>
                  <a:pt x="923078" y="293420"/>
                </a:lnTo>
                <a:lnTo>
                  <a:pt x="902848" y="251425"/>
                </a:lnTo>
                <a:lnTo>
                  <a:pt x="878784" y="211815"/>
                </a:lnTo>
                <a:lnTo>
                  <a:pt x="851128" y="174831"/>
                </a:lnTo>
                <a:lnTo>
                  <a:pt x="820121" y="140714"/>
                </a:lnTo>
                <a:lnTo>
                  <a:pt x="786005" y="109706"/>
                </a:lnTo>
                <a:lnTo>
                  <a:pt x="749021" y="82050"/>
                </a:lnTo>
                <a:lnTo>
                  <a:pt x="709411" y="57985"/>
                </a:lnTo>
                <a:lnTo>
                  <a:pt x="667415" y="37754"/>
                </a:lnTo>
                <a:lnTo>
                  <a:pt x="623277" y="21599"/>
                </a:lnTo>
                <a:lnTo>
                  <a:pt x="577236" y="9760"/>
                </a:lnTo>
                <a:lnTo>
                  <a:pt x="529535" y="2480"/>
                </a:lnTo>
                <a:lnTo>
                  <a:pt x="480415" y="0"/>
                </a:lnTo>
                <a:close/>
              </a:path>
            </a:pathLst>
          </a:custGeom>
          <a:solidFill>
            <a:srgbClr val="CDCDCD">
              <a:alpha val="39999"/>
            </a:srgbClr>
          </a:solidFill>
        </p:spPr>
        <p:txBody>
          <a:bodyPr wrap="square" lIns="0" tIns="0" rIns="0" bIns="0" rtlCol="0"/>
          <a:lstStyle/>
          <a:p>
            <a:endParaRPr/>
          </a:p>
        </p:txBody>
      </p:sp>
      <p:sp>
        <p:nvSpPr>
          <p:cNvPr id="12" name="object 12"/>
          <p:cNvSpPr/>
          <p:nvPr/>
        </p:nvSpPr>
        <p:spPr>
          <a:xfrm>
            <a:off x="498930" y="3583711"/>
            <a:ext cx="961390" cy="961390"/>
          </a:xfrm>
          <a:custGeom>
            <a:avLst/>
            <a:gdLst/>
            <a:ahLst/>
            <a:cxnLst/>
            <a:rect l="l" t="t" r="r" b="b"/>
            <a:pathLst>
              <a:path w="961390" h="961389">
                <a:moveTo>
                  <a:pt x="480415" y="0"/>
                </a:moveTo>
                <a:lnTo>
                  <a:pt x="431295" y="2480"/>
                </a:lnTo>
                <a:lnTo>
                  <a:pt x="383594" y="9760"/>
                </a:lnTo>
                <a:lnTo>
                  <a:pt x="337553" y="21599"/>
                </a:lnTo>
                <a:lnTo>
                  <a:pt x="293415" y="37754"/>
                </a:lnTo>
                <a:lnTo>
                  <a:pt x="251420" y="57985"/>
                </a:lnTo>
                <a:lnTo>
                  <a:pt x="211809" y="82050"/>
                </a:lnTo>
                <a:lnTo>
                  <a:pt x="174825" y="109706"/>
                </a:lnTo>
                <a:lnTo>
                  <a:pt x="140709" y="140714"/>
                </a:lnTo>
                <a:lnTo>
                  <a:pt x="109702" y="174831"/>
                </a:lnTo>
                <a:lnTo>
                  <a:pt x="82046" y="211815"/>
                </a:lnTo>
                <a:lnTo>
                  <a:pt x="57983" y="251425"/>
                </a:lnTo>
                <a:lnTo>
                  <a:pt x="37753" y="293420"/>
                </a:lnTo>
                <a:lnTo>
                  <a:pt x="21598" y="337558"/>
                </a:lnTo>
                <a:lnTo>
                  <a:pt x="9760" y="383598"/>
                </a:lnTo>
                <a:lnTo>
                  <a:pt x="2480" y="431297"/>
                </a:lnTo>
                <a:lnTo>
                  <a:pt x="0" y="480415"/>
                </a:lnTo>
                <a:lnTo>
                  <a:pt x="2480" y="529535"/>
                </a:lnTo>
                <a:lnTo>
                  <a:pt x="9760" y="577236"/>
                </a:lnTo>
                <a:lnTo>
                  <a:pt x="21598" y="623277"/>
                </a:lnTo>
                <a:lnTo>
                  <a:pt x="37753" y="667415"/>
                </a:lnTo>
                <a:lnTo>
                  <a:pt x="57983" y="709411"/>
                </a:lnTo>
                <a:lnTo>
                  <a:pt x="82046" y="749021"/>
                </a:lnTo>
                <a:lnTo>
                  <a:pt x="109702" y="786005"/>
                </a:lnTo>
                <a:lnTo>
                  <a:pt x="140709" y="820121"/>
                </a:lnTo>
                <a:lnTo>
                  <a:pt x="174825" y="851128"/>
                </a:lnTo>
                <a:lnTo>
                  <a:pt x="211809" y="878784"/>
                </a:lnTo>
                <a:lnTo>
                  <a:pt x="251420" y="902848"/>
                </a:lnTo>
                <a:lnTo>
                  <a:pt x="293415" y="923078"/>
                </a:lnTo>
                <a:lnTo>
                  <a:pt x="337553" y="939232"/>
                </a:lnTo>
                <a:lnTo>
                  <a:pt x="383594" y="951070"/>
                </a:lnTo>
                <a:lnTo>
                  <a:pt x="431295" y="958350"/>
                </a:lnTo>
                <a:lnTo>
                  <a:pt x="480415" y="960831"/>
                </a:lnTo>
                <a:lnTo>
                  <a:pt x="529535" y="958350"/>
                </a:lnTo>
                <a:lnTo>
                  <a:pt x="577236" y="951070"/>
                </a:lnTo>
                <a:lnTo>
                  <a:pt x="623277" y="939232"/>
                </a:lnTo>
                <a:lnTo>
                  <a:pt x="667415" y="923078"/>
                </a:lnTo>
                <a:lnTo>
                  <a:pt x="709411" y="902848"/>
                </a:lnTo>
                <a:lnTo>
                  <a:pt x="749021" y="878784"/>
                </a:lnTo>
                <a:lnTo>
                  <a:pt x="786005" y="851128"/>
                </a:lnTo>
                <a:lnTo>
                  <a:pt x="820121" y="820121"/>
                </a:lnTo>
                <a:lnTo>
                  <a:pt x="851128" y="786005"/>
                </a:lnTo>
                <a:lnTo>
                  <a:pt x="878784" y="749021"/>
                </a:lnTo>
                <a:lnTo>
                  <a:pt x="902848" y="709411"/>
                </a:lnTo>
                <a:lnTo>
                  <a:pt x="923078" y="667415"/>
                </a:lnTo>
                <a:lnTo>
                  <a:pt x="939232" y="623277"/>
                </a:lnTo>
                <a:lnTo>
                  <a:pt x="951070" y="577236"/>
                </a:lnTo>
                <a:lnTo>
                  <a:pt x="958350" y="529535"/>
                </a:lnTo>
                <a:lnTo>
                  <a:pt x="960831" y="480415"/>
                </a:lnTo>
                <a:lnTo>
                  <a:pt x="958350" y="431297"/>
                </a:lnTo>
                <a:lnTo>
                  <a:pt x="951070" y="383598"/>
                </a:lnTo>
                <a:lnTo>
                  <a:pt x="939232" y="337558"/>
                </a:lnTo>
                <a:lnTo>
                  <a:pt x="923078" y="293420"/>
                </a:lnTo>
                <a:lnTo>
                  <a:pt x="902848" y="251425"/>
                </a:lnTo>
                <a:lnTo>
                  <a:pt x="878784" y="211815"/>
                </a:lnTo>
                <a:lnTo>
                  <a:pt x="851128" y="174831"/>
                </a:lnTo>
                <a:lnTo>
                  <a:pt x="820121" y="140714"/>
                </a:lnTo>
                <a:lnTo>
                  <a:pt x="786005" y="109706"/>
                </a:lnTo>
                <a:lnTo>
                  <a:pt x="749021" y="82050"/>
                </a:lnTo>
                <a:lnTo>
                  <a:pt x="709411" y="57985"/>
                </a:lnTo>
                <a:lnTo>
                  <a:pt x="667415" y="37754"/>
                </a:lnTo>
                <a:lnTo>
                  <a:pt x="623277" y="21599"/>
                </a:lnTo>
                <a:lnTo>
                  <a:pt x="577236" y="9760"/>
                </a:lnTo>
                <a:lnTo>
                  <a:pt x="529535" y="2480"/>
                </a:lnTo>
                <a:lnTo>
                  <a:pt x="480415" y="0"/>
                </a:lnTo>
                <a:close/>
              </a:path>
            </a:pathLst>
          </a:custGeom>
          <a:solidFill>
            <a:srgbClr val="CDCDCD">
              <a:alpha val="28997"/>
            </a:srgbClr>
          </a:solidFill>
        </p:spPr>
        <p:txBody>
          <a:bodyPr wrap="square" lIns="0" tIns="0" rIns="0" bIns="0" rtlCol="0"/>
          <a:lstStyle/>
          <a:p>
            <a:endParaRPr/>
          </a:p>
        </p:txBody>
      </p:sp>
      <p:sp>
        <p:nvSpPr>
          <p:cNvPr id="13" name="object 13"/>
          <p:cNvSpPr/>
          <p:nvPr/>
        </p:nvSpPr>
        <p:spPr>
          <a:xfrm>
            <a:off x="1870795" y="3586260"/>
            <a:ext cx="961390" cy="961390"/>
          </a:xfrm>
          <a:custGeom>
            <a:avLst/>
            <a:gdLst/>
            <a:ahLst/>
            <a:cxnLst/>
            <a:rect l="l" t="t" r="r" b="b"/>
            <a:pathLst>
              <a:path w="961389" h="961389">
                <a:moveTo>
                  <a:pt x="480415" y="0"/>
                </a:moveTo>
                <a:lnTo>
                  <a:pt x="431295" y="2480"/>
                </a:lnTo>
                <a:lnTo>
                  <a:pt x="383594" y="9760"/>
                </a:lnTo>
                <a:lnTo>
                  <a:pt x="337553" y="21599"/>
                </a:lnTo>
                <a:lnTo>
                  <a:pt x="293415" y="37754"/>
                </a:lnTo>
                <a:lnTo>
                  <a:pt x="251420" y="57985"/>
                </a:lnTo>
                <a:lnTo>
                  <a:pt x="211809" y="82050"/>
                </a:lnTo>
                <a:lnTo>
                  <a:pt x="174825" y="109706"/>
                </a:lnTo>
                <a:lnTo>
                  <a:pt x="140709" y="140714"/>
                </a:lnTo>
                <a:lnTo>
                  <a:pt x="109702" y="174831"/>
                </a:lnTo>
                <a:lnTo>
                  <a:pt x="82046" y="211815"/>
                </a:lnTo>
                <a:lnTo>
                  <a:pt x="57983" y="251425"/>
                </a:lnTo>
                <a:lnTo>
                  <a:pt x="37753" y="293420"/>
                </a:lnTo>
                <a:lnTo>
                  <a:pt x="21598" y="337558"/>
                </a:lnTo>
                <a:lnTo>
                  <a:pt x="9760" y="383598"/>
                </a:lnTo>
                <a:lnTo>
                  <a:pt x="2480" y="431297"/>
                </a:lnTo>
                <a:lnTo>
                  <a:pt x="0" y="480415"/>
                </a:lnTo>
                <a:lnTo>
                  <a:pt x="2480" y="529535"/>
                </a:lnTo>
                <a:lnTo>
                  <a:pt x="9760" y="577236"/>
                </a:lnTo>
                <a:lnTo>
                  <a:pt x="21598" y="623277"/>
                </a:lnTo>
                <a:lnTo>
                  <a:pt x="37753" y="667415"/>
                </a:lnTo>
                <a:lnTo>
                  <a:pt x="57983" y="709411"/>
                </a:lnTo>
                <a:lnTo>
                  <a:pt x="82046" y="749021"/>
                </a:lnTo>
                <a:lnTo>
                  <a:pt x="109702" y="786005"/>
                </a:lnTo>
                <a:lnTo>
                  <a:pt x="140709" y="820121"/>
                </a:lnTo>
                <a:lnTo>
                  <a:pt x="174825" y="851128"/>
                </a:lnTo>
                <a:lnTo>
                  <a:pt x="211809" y="878784"/>
                </a:lnTo>
                <a:lnTo>
                  <a:pt x="251420" y="902848"/>
                </a:lnTo>
                <a:lnTo>
                  <a:pt x="293415" y="923078"/>
                </a:lnTo>
                <a:lnTo>
                  <a:pt x="337553" y="939232"/>
                </a:lnTo>
                <a:lnTo>
                  <a:pt x="383594" y="951070"/>
                </a:lnTo>
                <a:lnTo>
                  <a:pt x="431295" y="958350"/>
                </a:lnTo>
                <a:lnTo>
                  <a:pt x="480415" y="960831"/>
                </a:lnTo>
                <a:lnTo>
                  <a:pt x="529535" y="958350"/>
                </a:lnTo>
                <a:lnTo>
                  <a:pt x="577236" y="951070"/>
                </a:lnTo>
                <a:lnTo>
                  <a:pt x="623277" y="939232"/>
                </a:lnTo>
                <a:lnTo>
                  <a:pt x="667415" y="923078"/>
                </a:lnTo>
                <a:lnTo>
                  <a:pt x="709411" y="902848"/>
                </a:lnTo>
                <a:lnTo>
                  <a:pt x="749021" y="878784"/>
                </a:lnTo>
                <a:lnTo>
                  <a:pt x="786005" y="851128"/>
                </a:lnTo>
                <a:lnTo>
                  <a:pt x="820121" y="820121"/>
                </a:lnTo>
                <a:lnTo>
                  <a:pt x="851128" y="786005"/>
                </a:lnTo>
                <a:lnTo>
                  <a:pt x="878784" y="749021"/>
                </a:lnTo>
                <a:lnTo>
                  <a:pt x="902848" y="709411"/>
                </a:lnTo>
                <a:lnTo>
                  <a:pt x="923078" y="667415"/>
                </a:lnTo>
                <a:lnTo>
                  <a:pt x="939232" y="623277"/>
                </a:lnTo>
                <a:lnTo>
                  <a:pt x="951070" y="577236"/>
                </a:lnTo>
                <a:lnTo>
                  <a:pt x="958350" y="529535"/>
                </a:lnTo>
                <a:lnTo>
                  <a:pt x="960831" y="480415"/>
                </a:lnTo>
                <a:lnTo>
                  <a:pt x="958350" y="431297"/>
                </a:lnTo>
                <a:lnTo>
                  <a:pt x="951070" y="383598"/>
                </a:lnTo>
                <a:lnTo>
                  <a:pt x="939232" y="337558"/>
                </a:lnTo>
                <a:lnTo>
                  <a:pt x="923078" y="293420"/>
                </a:lnTo>
                <a:lnTo>
                  <a:pt x="902848" y="251425"/>
                </a:lnTo>
                <a:lnTo>
                  <a:pt x="878784" y="211815"/>
                </a:lnTo>
                <a:lnTo>
                  <a:pt x="851128" y="174831"/>
                </a:lnTo>
                <a:lnTo>
                  <a:pt x="820121" y="140714"/>
                </a:lnTo>
                <a:lnTo>
                  <a:pt x="786005" y="109706"/>
                </a:lnTo>
                <a:lnTo>
                  <a:pt x="749021" y="82050"/>
                </a:lnTo>
                <a:lnTo>
                  <a:pt x="709411" y="57985"/>
                </a:lnTo>
                <a:lnTo>
                  <a:pt x="667415" y="37754"/>
                </a:lnTo>
                <a:lnTo>
                  <a:pt x="623277" y="21599"/>
                </a:lnTo>
                <a:lnTo>
                  <a:pt x="577236" y="9760"/>
                </a:lnTo>
                <a:lnTo>
                  <a:pt x="529535" y="2480"/>
                </a:lnTo>
                <a:lnTo>
                  <a:pt x="480415" y="0"/>
                </a:lnTo>
                <a:close/>
              </a:path>
            </a:pathLst>
          </a:custGeom>
          <a:solidFill>
            <a:srgbClr val="CDCDCD">
              <a:alpha val="28997"/>
            </a:srgbClr>
          </a:solidFill>
        </p:spPr>
        <p:txBody>
          <a:bodyPr wrap="square" lIns="0" tIns="0" rIns="0" bIns="0" rtlCol="0"/>
          <a:lstStyle/>
          <a:p>
            <a:endParaRPr/>
          </a:p>
        </p:txBody>
      </p:sp>
      <p:sp>
        <p:nvSpPr>
          <p:cNvPr id="14" name="object 14"/>
          <p:cNvSpPr/>
          <p:nvPr/>
        </p:nvSpPr>
        <p:spPr>
          <a:xfrm>
            <a:off x="2151940" y="5081556"/>
            <a:ext cx="961390" cy="961390"/>
          </a:xfrm>
          <a:custGeom>
            <a:avLst/>
            <a:gdLst/>
            <a:ahLst/>
            <a:cxnLst/>
            <a:rect l="l" t="t" r="r" b="b"/>
            <a:pathLst>
              <a:path w="961389" h="961389">
                <a:moveTo>
                  <a:pt x="480415" y="0"/>
                </a:moveTo>
                <a:lnTo>
                  <a:pt x="431295" y="2480"/>
                </a:lnTo>
                <a:lnTo>
                  <a:pt x="383594" y="9760"/>
                </a:lnTo>
                <a:lnTo>
                  <a:pt x="337553" y="21599"/>
                </a:lnTo>
                <a:lnTo>
                  <a:pt x="293415" y="37754"/>
                </a:lnTo>
                <a:lnTo>
                  <a:pt x="251420" y="57985"/>
                </a:lnTo>
                <a:lnTo>
                  <a:pt x="211809" y="82050"/>
                </a:lnTo>
                <a:lnTo>
                  <a:pt x="174825" y="109706"/>
                </a:lnTo>
                <a:lnTo>
                  <a:pt x="140709" y="140714"/>
                </a:lnTo>
                <a:lnTo>
                  <a:pt x="109702" y="174831"/>
                </a:lnTo>
                <a:lnTo>
                  <a:pt x="82046" y="211815"/>
                </a:lnTo>
                <a:lnTo>
                  <a:pt x="57983" y="251425"/>
                </a:lnTo>
                <a:lnTo>
                  <a:pt x="37753" y="293420"/>
                </a:lnTo>
                <a:lnTo>
                  <a:pt x="21598" y="337558"/>
                </a:lnTo>
                <a:lnTo>
                  <a:pt x="9760" y="383598"/>
                </a:lnTo>
                <a:lnTo>
                  <a:pt x="2480" y="431297"/>
                </a:lnTo>
                <a:lnTo>
                  <a:pt x="0" y="480415"/>
                </a:lnTo>
                <a:lnTo>
                  <a:pt x="2480" y="529535"/>
                </a:lnTo>
                <a:lnTo>
                  <a:pt x="9760" y="577236"/>
                </a:lnTo>
                <a:lnTo>
                  <a:pt x="21598" y="623277"/>
                </a:lnTo>
                <a:lnTo>
                  <a:pt x="37753" y="667415"/>
                </a:lnTo>
                <a:lnTo>
                  <a:pt x="57983" y="709411"/>
                </a:lnTo>
                <a:lnTo>
                  <a:pt x="82046" y="749021"/>
                </a:lnTo>
                <a:lnTo>
                  <a:pt x="109702" y="786005"/>
                </a:lnTo>
                <a:lnTo>
                  <a:pt x="140709" y="820121"/>
                </a:lnTo>
                <a:lnTo>
                  <a:pt x="174825" y="851128"/>
                </a:lnTo>
                <a:lnTo>
                  <a:pt x="211809" y="878784"/>
                </a:lnTo>
                <a:lnTo>
                  <a:pt x="251420" y="902848"/>
                </a:lnTo>
                <a:lnTo>
                  <a:pt x="293415" y="923078"/>
                </a:lnTo>
                <a:lnTo>
                  <a:pt x="337553" y="939232"/>
                </a:lnTo>
                <a:lnTo>
                  <a:pt x="383594" y="951070"/>
                </a:lnTo>
                <a:lnTo>
                  <a:pt x="431295" y="958350"/>
                </a:lnTo>
                <a:lnTo>
                  <a:pt x="480415" y="960831"/>
                </a:lnTo>
                <a:lnTo>
                  <a:pt x="529535" y="958350"/>
                </a:lnTo>
                <a:lnTo>
                  <a:pt x="577236" y="951070"/>
                </a:lnTo>
                <a:lnTo>
                  <a:pt x="623277" y="939232"/>
                </a:lnTo>
                <a:lnTo>
                  <a:pt x="667415" y="923078"/>
                </a:lnTo>
                <a:lnTo>
                  <a:pt x="709411" y="902848"/>
                </a:lnTo>
                <a:lnTo>
                  <a:pt x="749021" y="878784"/>
                </a:lnTo>
                <a:lnTo>
                  <a:pt x="786005" y="851128"/>
                </a:lnTo>
                <a:lnTo>
                  <a:pt x="820121" y="820121"/>
                </a:lnTo>
                <a:lnTo>
                  <a:pt x="851128" y="786005"/>
                </a:lnTo>
                <a:lnTo>
                  <a:pt x="878784" y="749021"/>
                </a:lnTo>
                <a:lnTo>
                  <a:pt x="902848" y="709411"/>
                </a:lnTo>
                <a:lnTo>
                  <a:pt x="923078" y="667415"/>
                </a:lnTo>
                <a:lnTo>
                  <a:pt x="939232" y="623277"/>
                </a:lnTo>
                <a:lnTo>
                  <a:pt x="951070" y="577236"/>
                </a:lnTo>
                <a:lnTo>
                  <a:pt x="958350" y="529535"/>
                </a:lnTo>
                <a:lnTo>
                  <a:pt x="960831" y="480415"/>
                </a:lnTo>
                <a:lnTo>
                  <a:pt x="958350" y="431297"/>
                </a:lnTo>
                <a:lnTo>
                  <a:pt x="951070" y="383598"/>
                </a:lnTo>
                <a:lnTo>
                  <a:pt x="939232" y="337558"/>
                </a:lnTo>
                <a:lnTo>
                  <a:pt x="923078" y="293420"/>
                </a:lnTo>
                <a:lnTo>
                  <a:pt x="902848" y="251425"/>
                </a:lnTo>
                <a:lnTo>
                  <a:pt x="878784" y="211815"/>
                </a:lnTo>
                <a:lnTo>
                  <a:pt x="851128" y="174831"/>
                </a:lnTo>
                <a:lnTo>
                  <a:pt x="820121" y="140714"/>
                </a:lnTo>
                <a:lnTo>
                  <a:pt x="786005" y="109706"/>
                </a:lnTo>
                <a:lnTo>
                  <a:pt x="749021" y="82050"/>
                </a:lnTo>
                <a:lnTo>
                  <a:pt x="709411" y="57985"/>
                </a:lnTo>
                <a:lnTo>
                  <a:pt x="667415" y="37754"/>
                </a:lnTo>
                <a:lnTo>
                  <a:pt x="623277" y="21599"/>
                </a:lnTo>
                <a:lnTo>
                  <a:pt x="577236" y="9760"/>
                </a:lnTo>
                <a:lnTo>
                  <a:pt x="529535" y="2480"/>
                </a:lnTo>
                <a:lnTo>
                  <a:pt x="480415" y="0"/>
                </a:lnTo>
                <a:close/>
              </a:path>
            </a:pathLst>
          </a:custGeom>
          <a:solidFill>
            <a:srgbClr val="CDCDCD">
              <a:alpha val="39999"/>
            </a:srgbClr>
          </a:solidFill>
        </p:spPr>
        <p:txBody>
          <a:bodyPr wrap="square" lIns="0" tIns="0" rIns="0" bIns="0" rtlCol="0"/>
          <a:lstStyle/>
          <a:p>
            <a:endParaRPr/>
          </a:p>
        </p:txBody>
      </p:sp>
      <p:sp>
        <p:nvSpPr>
          <p:cNvPr id="15" name="object 15"/>
          <p:cNvSpPr/>
          <p:nvPr/>
        </p:nvSpPr>
        <p:spPr>
          <a:xfrm>
            <a:off x="3242146" y="3586260"/>
            <a:ext cx="961390" cy="961390"/>
          </a:xfrm>
          <a:custGeom>
            <a:avLst/>
            <a:gdLst/>
            <a:ahLst/>
            <a:cxnLst/>
            <a:rect l="l" t="t" r="r" b="b"/>
            <a:pathLst>
              <a:path w="961389" h="961389">
                <a:moveTo>
                  <a:pt x="480415" y="0"/>
                </a:moveTo>
                <a:lnTo>
                  <a:pt x="431295" y="2480"/>
                </a:lnTo>
                <a:lnTo>
                  <a:pt x="383594" y="9760"/>
                </a:lnTo>
                <a:lnTo>
                  <a:pt x="337553" y="21599"/>
                </a:lnTo>
                <a:lnTo>
                  <a:pt x="293415" y="37754"/>
                </a:lnTo>
                <a:lnTo>
                  <a:pt x="251420" y="57985"/>
                </a:lnTo>
                <a:lnTo>
                  <a:pt x="211809" y="82050"/>
                </a:lnTo>
                <a:lnTo>
                  <a:pt x="174825" y="109706"/>
                </a:lnTo>
                <a:lnTo>
                  <a:pt x="140709" y="140714"/>
                </a:lnTo>
                <a:lnTo>
                  <a:pt x="109702" y="174831"/>
                </a:lnTo>
                <a:lnTo>
                  <a:pt x="82046" y="211815"/>
                </a:lnTo>
                <a:lnTo>
                  <a:pt x="57983" y="251425"/>
                </a:lnTo>
                <a:lnTo>
                  <a:pt x="37753" y="293420"/>
                </a:lnTo>
                <a:lnTo>
                  <a:pt x="21598" y="337558"/>
                </a:lnTo>
                <a:lnTo>
                  <a:pt x="9760" y="383598"/>
                </a:lnTo>
                <a:lnTo>
                  <a:pt x="2480" y="431297"/>
                </a:lnTo>
                <a:lnTo>
                  <a:pt x="0" y="480415"/>
                </a:lnTo>
                <a:lnTo>
                  <a:pt x="2480" y="529535"/>
                </a:lnTo>
                <a:lnTo>
                  <a:pt x="9760" y="577236"/>
                </a:lnTo>
                <a:lnTo>
                  <a:pt x="21598" y="623277"/>
                </a:lnTo>
                <a:lnTo>
                  <a:pt x="37753" y="667415"/>
                </a:lnTo>
                <a:lnTo>
                  <a:pt x="57983" y="709411"/>
                </a:lnTo>
                <a:lnTo>
                  <a:pt x="82046" y="749021"/>
                </a:lnTo>
                <a:lnTo>
                  <a:pt x="109702" y="786005"/>
                </a:lnTo>
                <a:lnTo>
                  <a:pt x="140709" y="820121"/>
                </a:lnTo>
                <a:lnTo>
                  <a:pt x="174825" y="851128"/>
                </a:lnTo>
                <a:lnTo>
                  <a:pt x="211809" y="878784"/>
                </a:lnTo>
                <a:lnTo>
                  <a:pt x="251420" y="902848"/>
                </a:lnTo>
                <a:lnTo>
                  <a:pt x="293415" y="923078"/>
                </a:lnTo>
                <a:lnTo>
                  <a:pt x="337553" y="939232"/>
                </a:lnTo>
                <a:lnTo>
                  <a:pt x="383594" y="951070"/>
                </a:lnTo>
                <a:lnTo>
                  <a:pt x="431295" y="958350"/>
                </a:lnTo>
                <a:lnTo>
                  <a:pt x="480415" y="960831"/>
                </a:lnTo>
                <a:lnTo>
                  <a:pt x="529535" y="958350"/>
                </a:lnTo>
                <a:lnTo>
                  <a:pt x="577236" y="951070"/>
                </a:lnTo>
                <a:lnTo>
                  <a:pt x="623277" y="939232"/>
                </a:lnTo>
                <a:lnTo>
                  <a:pt x="667415" y="923078"/>
                </a:lnTo>
                <a:lnTo>
                  <a:pt x="709411" y="902848"/>
                </a:lnTo>
                <a:lnTo>
                  <a:pt x="749021" y="878784"/>
                </a:lnTo>
                <a:lnTo>
                  <a:pt x="786005" y="851128"/>
                </a:lnTo>
                <a:lnTo>
                  <a:pt x="820121" y="820121"/>
                </a:lnTo>
                <a:lnTo>
                  <a:pt x="851128" y="786005"/>
                </a:lnTo>
                <a:lnTo>
                  <a:pt x="878784" y="749021"/>
                </a:lnTo>
                <a:lnTo>
                  <a:pt x="902848" y="709411"/>
                </a:lnTo>
                <a:lnTo>
                  <a:pt x="923078" y="667415"/>
                </a:lnTo>
                <a:lnTo>
                  <a:pt x="939232" y="623277"/>
                </a:lnTo>
                <a:lnTo>
                  <a:pt x="951070" y="577236"/>
                </a:lnTo>
                <a:lnTo>
                  <a:pt x="958350" y="529535"/>
                </a:lnTo>
                <a:lnTo>
                  <a:pt x="960831" y="480415"/>
                </a:lnTo>
                <a:lnTo>
                  <a:pt x="958350" y="431297"/>
                </a:lnTo>
                <a:lnTo>
                  <a:pt x="951070" y="383598"/>
                </a:lnTo>
                <a:lnTo>
                  <a:pt x="939232" y="337558"/>
                </a:lnTo>
                <a:lnTo>
                  <a:pt x="923078" y="293420"/>
                </a:lnTo>
                <a:lnTo>
                  <a:pt x="902848" y="251425"/>
                </a:lnTo>
                <a:lnTo>
                  <a:pt x="878784" y="211815"/>
                </a:lnTo>
                <a:lnTo>
                  <a:pt x="851128" y="174831"/>
                </a:lnTo>
                <a:lnTo>
                  <a:pt x="820121" y="140714"/>
                </a:lnTo>
                <a:lnTo>
                  <a:pt x="786005" y="109706"/>
                </a:lnTo>
                <a:lnTo>
                  <a:pt x="749021" y="82050"/>
                </a:lnTo>
                <a:lnTo>
                  <a:pt x="709411" y="57985"/>
                </a:lnTo>
                <a:lnTo>
                  <a:pt x="667415" y="37754"/>
                </a:lnTo>
                <a:lnTo>
                  <a:pt x="623277" y="21599"/>
                </a:lnTo>
                <a:lnTo>
                  <a:pt x="577236" y="9760"/>
                </a:lnTo>
                <a:lnTo>
                  <a:pt x="529535" y="2480"/>
                </a:lnTo>
                <a:lnTo>
                  <a:pt x="480415" y="0"/>
                </a:lnTo>
                <a:close/>
              </a:path>
            </a:pathLst>
          </a:custGeom>
          <a:solidFill>
            <a:srgbClr val="CDCDCD">
              <a:alpha val="28997"/>
            </a:srgbClr>
          </a:solidFill>
        </p:spPr>
        <p:txBody>
          <a:bodyPr wrap="square" lIns="0" tIns="0" rIns="0" bIns="0" rtlCol="0"/>
          <a:lstStyle/>
          <a:p>
            <a:endParaRPr/>
          </a:p>
        </p:txBody>
      </p:sp>
      <p:sp>
        <p:nvSpPr>
          <p:cNvPr id="16" name="object 16"/>
          <p:cNvSpPr/>
          <p:nvPr/>
        </p:nvSpPr>
        <p:spPr>
          <a:xfrm>
            <a:off x="4613496" y="3586260"/>
            <a:ext cx="961390" cy="961390"/>
          </a:xfrm>
          <a:custGeom>
            <a:avLst/>
            <a:gdLst/>
            <a:ahLst/>
            <a:cxnLst/>
            <a:rect l="l" t="t" r="r" b="b"/>
            <a:pathLst>
              <a:path w="961389" h="961389">
                <a:moveTo>
                  <a:pt x="480415" y="0"/>
                </a:moveTo>
                <a:lnTo>
                  <a:pt x="431295" y="2480"/>
                </a:lnTo>
                <a:lnTo>
                  <a:pt x="383594" y="9760"/>
                </a:lnTo>
                <a:lnTo>
                  <a:pt x="337553" y="21599"/>
                </a:lnTo>
                <a:lnTo>
                  <a:pt x="293415" y="37754"/>
                </a:lnTo>
                <a:lnTo>
                  <a:pt x="251420" y="57985"/>
                </a:lnTo>
                <a:lnTo>
                  <a:pt x="211809" y="82050"/>
                </a:lnTo>
                <a:lnTo>
                  <a:pt x="174825" y="109706"/>
                </a:lnTo>
                <a:lnTo>
                  <a:pt x="140709" y="140714"/>
                </a:lnTo>
                <a:lnTo>
                  <a:pt x="109702" y="174831"/>
                </a:lnTo>
                <a:lnTo>
                  <a:pt x="82046" y="211815"/>
                </a:lnTo>
                <a:lnTo>
                  <a:pt x="57983" y="251425"/>
                </a:lnTo>
                <a:lnTo>
                  <a:pt x="37753" y="293420"/>
                </a:lnTo>
                <a:lnTo>
                  <a:pt x="21598" y="337558"/>
                </a:lnTo>
                <a:lnTo>
                  <a:pt x="9760" y="383598"/>
                </a:lnTo>
                <a:lnTo>
                  <a:pt x="2480" y="431297"/>
                </a:lnTo>
                <a:lnTo>
                  <a:pt x="0" y="480415"/>
                </a:lnTo>
                <a:lnTo>
                  <a:pt x="2480" y="529535"/>
                </a:lnTo>
                <a:lnTo>
                  <a:pt x="9760" y="577236"/>
                </a:lnTo>
                <a:lnTo>
                  <a:pt x="21598" y="623277"/>
                </a:lnTo>
                <a:lnTo>
                  <a:pt x="37753" y="667415"/>
                </a:lnTo>
                <a:lnTo>
                  <a:pt x="57983" y="709411"/>
                </a:lnTo>
                <a:lnTo>
                  <a:pt x="82046" y="749021"/>
                </a:lnTo>
                <a:lnTo>
                  <a:pt x="109702" y="786005"/>
                </a:lnTo>
                <a:lnTo>
                  <a:pt x="140709" y="820121"/>
                </a:lnTo>
                <a:lnTo>
                  <a:pt x="174825" y="851128"/>
                </a:lnTo>
                <a:lnTo>
                  <a:pt x="211809" y="878784"/>
                </a:lnTo>
                <a:lnTo>
                  <a:pt x="251420" y="902848"/>
                </a:lnTo>
                <a:lnTo>
                  <a:pt x="293415" y="923078"/>
                </a:lnTo>
                <a:lnTo>
                  <a:pt x="337553" y="939232"/>
                </a:lnTo>
                <a:lnTo>
                  <a:pt x="383594" y="951070"/>
                </a:lnTo>
                <a:lnTo>
                  <a:pt x="431295" y="958350"/>
                </a:lnTo>
                <a:lnTo>
                  <a:pt x="480415" y="960831"/>
                </a:lnTo>
                <a:lnTo>
                  <a:pt x="529535" y="958350"/>
                </a:lnTo>
                <a:lnTo>
                  <a:pt x="577236" y="951070"/>
                </a:lnTo>
                <a:lnTo>
                  <a:pt x="623277" y="939232"/>
                </a:lnTo>
                <a:lnTo>
                  <a:pt x="667415" y="923078"/>
                </a:lnTo>
                <a:lnTo>
                  <a:pt x="709411" y="902848"/>
                </a:lnTo>
                <a:lnTo>
                  <a:pt x="749021" y="878784"/>
                </a:lnTo>
                <a:lnTo>
                  <a:pt x="786005" y="851128"/>
                </a:lnTo>
                <a:lnTo>
                  <a:pt x="820121" y="820121"/>
                </a:lnTo>
                <a:lnTo>
                  <a:pt x="851128" y="786005"/>
                </a:lnTo>
                <a:lnTo>
                  <a:pt x="878784" y="749021"/>
                </a:lnTo>
                <a:lnTo>
                  <a:pt x="902848" y="709411"/>
                </a:lnTo>
                <a:lnTo>
                  <a:pt x="923078" y="667415"/>
                </a:lnTo>
                <a:lnTo>
                  <a:pt x="939232" y="623277"/>
                </a:lnTo>
                <a:lnTo>
                  <a:pt x="951070" y="577236"/>
                </a:lnTo>
                <a:lnTo>
                  <a:pt x="958350" y="529535"/>
                </a:lnTo>
                <a:lnTo>
                  <a:pt x="960831" y="480415"/>
                </a:lnTo>
                <a:lnTo>
                  <a:pt x="958350" y="431297"/>
                </a:lnTo>
                <a:lnTo>
                  <a:pt x="951070" y="383598"/>
                </a:lnTo>
                <a:lnTo>
                  <a:pt x="939232" y="337558"/>
                </a:lnTo>
                <a:lnTo>
                  <a:pt x="923078" y="293420"/>
                </a:lnTo>
                <a:lnTo>
                  <a:pt x="902848" y="251425"/>
                </a:lnTo>
                <a:lnTo>
                  <a:pt x="878784" y="211815"/>
                </a:lnTo>
                <a:lnTo>
                  <a:pt x="851128" y="174831"/>
                </a:lnTo>
                <a:lnTo>
                  <a:pt x="820121" y="140714"/>
                </a:lnTo>
                <a:lnTo>
                  <a:pt x="786005" y="109706"/>
                </a:lnTo>
                <a:lnTo>
                  <a:pt x="749021" y="82050"/>
                </a:lnTo>
                <a:lnTo>
                  <a:pt x="709411" y="57985"/>
                </a:lnTo>
                <a:lnTo>
                  <a:pt x="667415" y="37754"/>
                </a:lnTo>
                <a:lnTo>
                  <a:pt x="623277" y="21599"/>
                </a:lnTo>
                <a:lnTo>
                  <a:pt x="577236" y="9760"/>
                </a:lnTo>
                <a:lnTo>
                  <a:pt x="529535" y="2480"/>
                </a:lnTo>
                <a:lnTo>
                  <a:pt x="480415" y="0"/>
                </a:lnTo>
                <a:close/>
              </a:path>
            </a:pathLst>
          </a:custGeom>
          <a:solidFill>
            <a:srgbClr val="CDCDCD">
              <a:alpha val="28997"/>
            </a:srgbClr>
          </a:solidFill>
        </p:spPr>
        <p:txBody>
          <a:bodyPr wrap="square" lIns="0" tIns="0" rIns="0" bIns="0" rtlCol="0"/>
          <a:lstStyle/>
          <a:p>
            <a:endParaRPr/>
          </a:p>
        </p:txBody>
      </p:sp>
      <p:sp>
        <p:nvSpPr>
          <p:cNvPr id="17" name="object 17"/>
          <p:cNvSpPr/>
          <p:nvPr/>
        </p:nvSpPr>
        <p:spPr>
          <a:xfrm>
            <a:off x="5047640" y="5072556"/>
            <a:ext cx="1113019" cy="961390"/>
          </a:xfrm>
          <a:custGeom>
            <a:avLst/>
            <a:gdLst/>
            <a:ahLst/>
            <a:cxnLst/>
            <a:rect l="l" t="t" r="r" b="b"/>
            <a:pathLst>
              <a:path w="961389" h="961389">
                <a:moveTo>
                  <a:pt x="480415" y="0"/>
                </a:moveTo>
                <a:lnTo>
                  <a:pt x="431295" y="2480"/>
                </a:lnTo>
                <a:lnTo>
                  <a:pt x="383594" y="9760"/>
                </a:lnTo>
                <a:lnTo>
                  <a:pt x="337553" y="21599"/>
                </a:lnTo>
                <a:lnTo>
                  <a:pt x="293415" y="37754"/>
                </a:lnTo>
                <a:lnTo>
                  <a:pt x="251420" y="57985"/>
                </a:lnTo>
                <a:lnTo>
                  <a:pt x="211809" y="82050"/>
                </a:lnTo>
                <a:lnTo>
                  <a:pt x="174825" y="109706"/>
                </a:lnTo>
                <a:lnTo>
                  <a:pt x="140709" y="140714"/>
                </a:lnTo>
                <a:lnTo>
                  <a:pt x="109702" y="174831"/>
                </a:lnTo>
                <a:lnTo>
                  <a:pt x="82046" y="211815"/>
                </a:lnTo>
                <a:lnTo>
                  <a:pt x="57983" y="251425"/>
                </a:lnTo>
                <a:lnTo>
                  <a:pt x="37753" y="293420"/>
                </a:lnTo>
                <a:lnTo>
                  <a:pt x="21598" y="337558"/>
                </a:lnTo>
                <a:lnTo>
                  <a:pt x="9760" y="383598"/>
                </a:lnTo>
                <a:lnTo>
                  <a:pt x="2480" y="431297"/>
                </a:lnTo>
                <a:lnTo>
                  <a:pt x="0" y="480415"/>
                </a:lnTo>
                <a:lnTo>
                  <a:pt x="2480" y="529535"/>
                </a:lnTo>
                <a:lnTo>
                  <a:pt x="9760" y="577236"/>
                </a:lnTo>
                <a:lnTo>
                  <a:pt x="21598" y="623277"/>
                </a:lnTo>
                <a:lnTo>
                  <a:pt x="37753" y="667415"/>
                </a:lnTo>
                <a:lnTo>
                  <a:pt x="57983" y="709411"/>
                </a:lnTo>
                <a:lnTo>
                  <a:pt x="82046" y="749021"/>
                </a:lnTo>
                <a:lnTo>
                  <a:pt x="109702" y="786005"/>
                </a:lnTo>
                <a:lnTo>
                  <a:pt x="140709" y="820121"/>
                </a:lnTo>
                <a:lnTo>
                  <a:pt x="174825" y="851128"/>
                </a:lnTo>
                <a:lnTo>
                  <a:pt x="211809" y="878784"/>
                </a:lnTo>
                <a:lnTo>
                  <a:pt x="251420" y="902848"/>
                </a:lnTo>
                <a:lnTo>
                  <a:pt x="293415" y="923078"/>
                </a:lnTo>
                <a:lnTo>
                  <a:pt x="337553" y="939232"/>
                </a:lnTo>
                <a:lnTo>
                  <a:pt x="383594" y="951070"/>
                </a:lnTo>
                <a:lnTo>
                  <a:pt x="431295" y="958350"/>
                </a:lnTo>
                <a:lnTo>
                  <a:pt x="480415" y="960831"/>
                </a:lnTo>
                <a:lnTo>
                  <a:pt x="529535" y="958350"/>
                </a:lnTo>
                <a:lnTo>
                  <a:pt x="577236" y="951070"/>
                </a:lnTo>
                <a:lnTo>
                  <a:pt x="623277" y="939232"/>
                </a:lnTo>
                <a:lnTo>
                  <a:pt x="667415" y="923078"/>
                </a:lnTo>
                <a:lnTo>
                  <a:pt x="709411" y="902848"/>
                </a:lnTo>
                <a:lnTo>
                  <a:pt x="749021" y="878784"/>
                </a:lnTo>
                <a:lnTo>
                  <a:pt x="786005" y="851128"/>
                </a:lnTo>
                <a:lnTo>
                  <a:pt x="820121" y="820121"/>
                </a:lnTo>
                <a:lnTo>
                  <a:pt x="851128" y="786005"/>
                </a:lnTo>
                <a:lnTo>
                  <a:pt x="878784" y="749021"/>
                </a:lnTo>
                <a:lnTo>
                  <a:pt x="902848" y="709411"/>
                </a:lnTo>
                <a:lnTo>
                  <a:pt x="923078" y="667415"/>
                </a:lnTo>
                <a:lnTo>
                  <a:pt x="939232" y="623277"/>
                </a:lnTo>
                <a:lnTo>
                  <a:pt x="951070" y="577236"/>
                </a:lnTo>
                <a:lnTo>
                  <a:pt x="958350" y="529535"/>
                </a:lnTo>
                <a:lnTo>
                  <a:pt x="960831" y="480415"/>
                </a:lnTo>
                <a:lnTo>
                  <a:pt x="958350" y="431297"/>
                </a:lnTo>
                <a:lnTo>
                  <a:pt x="951070" y="383598"/>
                </a:lnTo>
                <a:lnTo>
                  <a:pt x="939232" y="337558"/>
                </a:lnTo>
                <a:lnTo>
                  <a:pt x="923078" y="293420"/>
                </a:lnTo>
                <a:lnTo>
                  <a:pt x="902848" y="251425"/>
                </a:lnTo>
                <a:lnTo>
                  <a:pt x="878784" y="211815"/>
                </a:lnTo>
                <a:lnTo>
                  <a:pt x="851128" y="174831"/>
                </a:lnTo>
                <a:lnTo>
                  <a:pt x="820121" y="140714"/>
                </a:lnTo>
                <a:lnTo>
                  <a:pt x="786005" y="109706"/>
                </a:lnTo>
                <a:lnTo>
                  <a:pt x="749021" y="82050"/>
                </a:lnTo>
                <a:lnTo>
                  <a:pt x="709411" y="57985"/>
                </a:lnTo>
                <a:lnTo>
                  <a:pt x="667415" y="37754"/>
                </a:lnTo>
                <a:lnTo>
                  <a:pt x="623277" y="21599"/>
                </a:lnTo>
                <a:lnTo>
                  <a:pt x="577236" y="9760"/>
                </a:lnTo>
                <a:lnTo>
                  <a:pt x="529535" y="2480"/>
                </a:lnTo>
                <a:lnTo>
                  <a:pt x="480415" y="0"/>
                </a:lnTo>
                <a:close/>
              </a:path>
            </a:pathLst>
          </a:custGeom>
          <a:solidFill>
            <a:srgbClr val="CDCDCD">
              <a:alpha val="39999"/>
            </a:srgbClr>
          </a:solidFill>
        </p:spPr>
        <p:txBody>
          <a:bodyPr wrap="square" lIns="0" tIns="0" rIns="0" bIns="0" rtlCol="0"/>
          <a:lstStyle/>
          <a:p>
            <a:endParaRPr/>
          </a:p>
        </p:txBody>
      </p:sp>
      <p:sp>
        <p:nvSpPr>
          <p:cNvPr id="18" name="object 18"/>
          <p:cNvSpPr/>
          <p:nvPr/>
        </p:nvSpPr>
        <p:spPr>
          <a:xfrm>
            <a:off x="5984847" y="3586260"/>
            <a:ext cx="961390" cy="961390"/>
          </a:xfrm>
          <a:custGeom>
            <a:avLst/>
            <a:gdLst/>
            <a:ahLst/>
            <a:cxnLst/>
            <a:rect l="l" t="t" r="r" b="b"/>
            <a:pathLst>
              <a:path w="961390" h="961389">
                <a:moveTo>
                  <a:pt x="480415" y="0"/>
                </a:moveTo>
                <a:lnTo>
                  <a:pt x="431295" y="2480"/>
                </a:lnTo>
                <a:lnTo>
                  <a:pt x="383594" y="9760"/>
                </a:lnTo>
                <a:lnTo>
                  <a:pt x="337553" y="21599"/>
                </a:lnTo>
                <a:lnTo>
                  <a:pt x="293415" y="37754"/>
                </a:lnTo>
                <a:lnTo>
                  <a:pt x="251420" y="57985"/>
                </a:lnTo>
                <a:lnTo>
                  <a:pt x="211809" y="82050"/>
                </a:lnTo>
                <a:lnTo>
                  <a:pt x="174825" y="109706"/>
                </a:lnTo>
                <a:lnTo>
                  <a:pt x="140709" y="140714"/>
                </a:lnTo>
                <a:lnTo>
                  <a:pt x="109702" y="174831"/>
                </a:lnTo>
                <a:lnTo>
                  <a:pt x="82046" y="211815"/>
                </a:lnTo>
                <a:lnTo>
                  <a:pt x="57983" y="251425"/>
                </a:lnTo>
                <a:lnTo>
                  <a:pt x="37753" y="293420"/>
                </a:lnTo>
                <a:lnTo>
                  <a:pt x="21598" y="337558"/>
                </a:lnTo>
                <a:lnTo>
                  <a:pt x="9760" y="383598"/>
                </a:lnTo>
                <a:lnTo>
                  <a:pt x="2480" y="431297"/>
                </a:lnTo>
                <a:lnTo>
                  <a:pt x="0" y="480415"/>
                </a:lnTo>
                <a:lnTo>
                  <a:pt x="2480" y="529535"/>
                </a:lnTo>
                <a:lnTo>
                  <a:pt x="9760" y="577236"/>
                </a:lnTo>
                <a:lnTo>
                  <a:pt x="21598" y="623277"/>
                </a:lnTo>
                <a:lnTo>
                  <a:pt x="37753" y="667415"/>
                </a:lnTo>
                <a:lnTo>
                  <a:pt x="57983" y="709411"/>
                </a:lnTo>
                <a:lnTo>
                  <a:pt x="82046" y="749021"/>
                </a:lnTo>
                <a:lnTo>
                  <a:pt x="109702" y="786005"/>
                </a:lnTo>
                <a:lnTo>
                  <a:pt x="140709" y="820121"/>
                </a:lnTo>
                <a:lnTo>
                  <a:pt x="174825" y="851128"/>
                </a:lnTo>
                <a:lnTo>
                  <a:pt x="211809" y="878784"/>
                </a:lnTo>
                <a:lnTo>
                  <a:pt x="251420" y="902848"/>
                </a:lnTo>
                <a:lnTo>
                  <a:pt x="293415" y="923078"/>
                </a:lnTo>
                <a:lnTo>
                  <a:pt x="337553" y="939232"/>
                </a:lnTo>
                <a:lnTo>
                  <a:pt x="383594" y="951070"/>
                </a:lnTo>
                <a:lnTo>
                  <a:pt x="431295" y="958350"/>
                </a:lnTo>
                <a:lnTo>
                  <a:pt x="480415" y="960831"/>
                </a:lnTo>
                <a:lnTo>
                  <a:pt x="529535" y="958350"/>
                </a:lnTo>
                <a:lnTo>
                  <a:pt x="577236" y="951070"/>
                </a:lnTo>
                <a:lnTo>
                  <a:pt x="623277" y="939232"/>
                </a:lnTo>
                <a:lnTo>
                  <a:pt x="667415" y="923078"/>
                </a:lnTo>
                <a:lnTo>
                  <a:pt x="709411" y="902848"/>
                </a:lnTo>
                <a:lnTo>
                  <a:pt x="749021" y="878784"/>
                </a:lnTo>
                <a:lnTo>
                  <a:pt x="786005" y="851128"/>
                </a:lnTo>
                <a:lnTo>
                  <a:pt x="820121" y="820121"/>
                </a:lnTo>
                <a:lnTo>
                  <a:pt x="851128" y="786005"/>
                </a:lnTo>
                <a:lnTo>
                  <a:pt x="878784" y="749021"/>
                </a:lnTo>
                <a:lnTo>
                  <a:pt x="902848" y="709411"/>
                </a:lnTo>
                <a:lnTo>
                  <a:pt x="923078" y="667415"/>
                </a:lnTo>
                <a:lnTo>
                  <a:pt x="939232" y="623277"/>
                </a:lnTo>
                <a:lnTo>
                  <a:pt x="951070" y="577236"/>
                </a:lnTo>
                <a:lnTo>
                  <a:pt x="958350" y="529535"/>
                </a:lnTo>
                <a:lnTo>
                  <a:pt x="960831" y="480415"/>
                </a:lnTo>
                <a:lnTo>
                  <a:pt x="958350" y="431297"/>
                </a:lnTo>
                <a:lnTo>
                  <a:pt x="951070" y="383598"/>
                </a:lnTo>
                <a:lnTo>
                  <a:pt x="939232" y="337558"/>
                </a:lnTo>
                <a:lnTo>
                  <a:pt x="923078" y="293420"/>
                </a:lnTo>
                <a:lnTo>
                  <a:pt x="902848" y="251425"/>
                </a:lnTo>
                <a:lnTo>
                  <a:pt x="878784" y="211815"/>
                </a:lnTo>
                <a:lnTo>
                  <a:pt x="851128" y="174831"/>
                </a:lnTo>
                <a:lnTo>
                  <a:pt x="820121" y="140714"/>
                </a:lnTo>
                <a:lnTo>
                  <a:pt x="786005" y="109706"/>
                </a:lnTo>
                <a:lnTo>
                  <a:pt x="749021" y="82050"/>
                </a:lnTo>
                <a:lnTo>
                  <a:pt x="709411" y="57985"/>
                </a:lnTo>
                <a:lnTo>
                  <a:pt x="667415" y="37754"/>
                </a:lnTo>
                <a:lnTo>
                  <a:pt x="623277" y="21599"/>
                </a:lnTo>
                <a:lnTo>
                  <a:pt x="577236" y="9760"/>
                </a:lnTo>
                <a:lnTo>
                  <a:pt x="529535" y="2480"/>
                </a:lnTo>
                <a:lnTo>
                  <a:pt x="480415" y="0"/>
                </a:lnTo>
                <a:close/>
              </a:path>
            </a:pathLst>
          </a:custGeom>
          <a:solidFill>
            <a:srgbClr val="CDCDCD">
              <a:alpha val="28997"/>
            </a:srgbClr>
          </a:solidFill>
        </p:spPr>
        <p:txBody>
          <a:bodyPr wrap="square" lIns="0" tIns="0" rIns="0" bIns="0" rtlCol="0"/>
          <a:lstStyle/>
          <a:p>
            <a:endParaRPr/>
          </a:p>
        </p:txBody>
      </p:sp>
      <p:sp>
        <p:nvSpPr>
          <p:cNvPr id="19" name="object 19"/>
          <p:cNvSpPr/>
          <p:nvPr/>
        </p:nvSpPr>
        <p:spPr>
          <a:xfrm>
            <a:off x="5795382" y="396957"/>
            <a:ext cx="961390" cy="961390"/>
          </a:xfrm>
          <a:custGeom>
            <a:avLst/>
            <a:gdLst/>
            <a:ahLst/>
            <a:cxnLst/>
            <a:rect l="l" t="t" r="r" b="b"/>
            <a:pathLst>
              <a:path w="961390" h="961390">
                <a:moveTo>
                  <a:pt x="480415" y="0"/>
                </a:moveTo>
                <a:lnTo>
                  <a:pt x="431295" y="2480"/>
                </a:lnTo>
                <a:lnTo>
                  <a:pt x="383594" y="9760"/>
                </a:lnTo>
                <a:lnTo>
                  <a:pt x="337553" y="21599"/>
                </a:lnTo>
                <a:lnTo>
                  <a:pt x="293415" y="37754"/>
                </a:lnTo>
                <a:lnTo>
                  <a:pt x="251420" y="57985"/>
                </a:lnTo>
                <a:lnTo>
                  <a:pt x="211809" y="82050"/>
                </a:lnTo>
                <a:lnTo>
                  <a:pt x="174825" y="109706"/>
                </a:lnTo>
                <a:lnTo>
                  <a:pt x="140709" y="140714"/>
                </a:lnTo>
                <a:lnTo>
                  <a:pt x="109702" y="174831"/>
                </a:lnTo>
                <a:lnTo>
                  <a:pt x="82046" y="211815"/>
                </a:lnTo>
                <a:lnTo>
                  <a:pt x="57983" y="251425"/>
                </a:lnTo>
                <a:lnTo>
                  <a:pt x="37753" y="293420"/>
                </a:lnTo>
                <a:lnTo>
                  <a:pt x="21598" y="337558"/>
                </a:lnTo>
                <a:lnTo>
                  <a:pt x="9760" y="383598"/>
                </a:lnTo>
                <a:lnTo>
                  <a:pt x="2480" y="431297"/>
                </a:lnTo>
                <a:lnTo>
                  <a:pt x="0" y="480415"/>
                </a:lnTo>
                <a:lnTo>
                  <a:pt x="2480" y="529535"/>
                </a:lnTo>
                <a:lnTo>
                  <a:pt x="9760" y="577236"/>
                </a:lnTo>
                <a:lnTo>
                  <a:pt x="21598" y="623277"/>
                </a:lnTo>
                <a:lnTo>
                  <a:pt x="37753" y="667415"/>
                </a:lnTo>
                <a:lnTo>
                  <a:pt x="57983" y="709411"/>
                </a:lnTo>
                <a:lnTo>
                  <a:pt x="82046" y="749021"/>
                </a:lnTo>
                <a:lnTo>
                  <a:pt x="109702" y="786005"/>
                </a:lnTo>
                <a:lnTo>
                  <a:pt x="140709" y="820121"/>
                </a:lnTo>
                <a:lnTo>
                  <a:pt x="174825" y="851128"/>
                </a:lnTo>
                <a:lnTo>
                  <a:pt x="211809" y="878784"/>
                </a:lnTo>
                <a:lnTo>
                  <a:pt x="251420" y="902848"/>
                </a:lnTo>
                <a:lnTo>
                  <a:pt x="293415" y="923078"/>
                </a:lnTo>
                <a:lnTo>
                  <a:pt x="337553" y="939232"/>
                </a:lnTo>
                <a:lnTo>
                  <a:pt x="383594" y="951070"/>
                </a:lnTo>
                <a:lnTo>
                  <a:pt x="431295" y="958350"/>
                </a:lnTo>
                <a:lnTo>
                  <a:pt x="480415" y="960831"/>
                </a:lnTo>
                <a:lnTo>
                  <a:pt x="529535" y="958350"/>
                </a:lnTo>
                <a:lnTo>
                  <a:pt x="577236" y="951070"/>
                </a:lnTo>
                <a:lnTo>
                  <a:pt x="623277" y="939232"/>
                </a:lnTo>
                <a:lnTo>
                  <a:pt x="667415" y="923078"/>
                </a:lnTo>
                <a:lnTo>
                  <a:pt x="709411" y="902848"/>
                </a:lnTo>
                <a:lnTo>
                  <a:pt x="749021" y="878784"/>
                </a:lnTo>
                <a:lnTo>
                  <a:pt x="786005" y="851128"/>
                </a:lnTo>
                <a:lnTo>
                  <a:pt x="820121" y="820121"/>
                </a:lnTo>
                <a:lnTo>
                  <a:pt x="851128" y="786005"/>
                </a:lnTo>
                <a:lnTo>
                  <a:pt x="878784" y="749021"/>
                </a:lnTo>
                <a:lnTo>
                  <a:pt x="902848" y="709411"/>
                </a:lnTo>
                <a:lnTo>
                  <a:pt x="923078" y="667415"/>
                </a:lnTo>
                <a:lnTo>
                  <a:pt x="939232" y="623277"/>
                </a:lnTo>
                <a:lnTo>
                  <a:pt x="951070" y="577236"/>
                </a:lnTo>
                <a:lnTo>
                  <a:pt x="958350" y="529535"/>
                </a:lnTo>
                <a:lnTo>
                  <a:pt x="960831" y="480415"/>
                </a:lnTo>
                <a:lnTo>
                  <a:pt x="958350" y="431297"/>
                </a:lnTo>
                <a:lnTo>
                  <a:pt x="951070" y="383598"/>
                </a:lnTo>
                <a:lnTo>
                  <a:pt x="939232" y="337558"/>
                </a:lnTo>
                <a:lnTo>
                  <a:pt x="923078" y="293420"/>
                </a:lnTo>
                <a:lnTo>
                  <a:pt x="902848" y="251425"/>
                </a:lnTo>
                <a:lnTo>
                  <a:pt x="878784" y="211815"/>
                </a:lnTo>
                <a:lnTo>
                  <a:pt x="851128" y="174831"/>
                </a:lnTo>
                <a:lnTo>
                  <a:pt x="820121" y="140714"/>
                </a:lnTo>
                <a:lnTo>
                  <a:pt x="786005" y="109706"/>
                </a:lnTo>
                <a:lnTo>
                  <a:pt x="749021" y="82050"/>
                </a:lnTo>
                <a:lnTo>
                  <a:pt x="709411" y="57985"/>
                </a:lnTo>
                <a:lnTo>
                  <a:pt x="667415" y="37754"/>
                </a:lnTo>
                <a:lnTo>
                  <a:pt x="623277" y="21599"/>
                </a:lnTo>
                <a:lnTo>
                  <a:pt x="577236" y="9760"/>
                </a:lnTo>
                <a:lnTo>
                  <a:pt x="529535" y="2480"/>
                </a:lnTo>
                <a:lnTo>
                  <a:pt x="480415" y="0"/>
                </a:lnTo>
                <a:close/>
              </a:path>
            </a:pathLst>
          </a:custGeom>
          <a:solidFill>
            <a:srgbClr val="CDCDCD">
              <a:alpha val="39999"/>
            </a:srgbClr>
          </a:solidFill>
        </p:spPr>
        <p:txBody>
          <a:bodyPr wrap="square" lIns="0" tIns="0" rIns="0" bIns="0" rtlCol="0"/>
          <a:lstStyle/>
          <a:p>
            <a:endParaRPr/>
          </a:p>
        </p:txBody>
      </p:sp>
      <p:sp>
        <p:nvSpPr>
          <p:cNvPr id="20" name="object 20"/>
          <p:cNvSpPr/>
          <p:nvPr/>
        </p:nvSpPr>
        <p:spPr>
          <a:xfrm>
            <a:off x="457199" y="2049106"/>
            <a:ext cx="6898492" cy="800100"/>
          </a:xfrm>
          <a:custGeom>
            <a:avLst/>
            <a:gdLst/>
            <a:ahLst/>
            <a:cxnLst/>
            <a:rect l="l" t="t" r="r" b="b"/>
            <a:pathLst>
              <a:path w="4278630" h="800100">
                <a:moveTo>
                  <a:pt x="4278236" y="0"/>
                </a:moveTo>
                <a:lnTo>
                  <a:pt x="0" y="0"/>
                </a:lnTo>
                <a:lnTo>
                  <a:pt x="0" y="799515"/>
                </a:lnTo>
                <a:lnTo>
                  <a:pt x="4278236" y="799515"/>
                </a:lnTo>
                <a:lnTo>
                  <a:pt x="4278236" y="0"/>
                </a:lnTo>
                <a:close/>
              </a:path>
            </a:pathLst>
          </a:custGeom>
          <a:solidFill>
            <a:srgbClr val="0091D3"/>
          </a:solidFill>
        </p:spPr>
        <p:txBody>
          <a:bodyPr wrap="square" lIns="0" tIns="0" rIns="0" bIns="0" rtlCol="0"/>
          <a:lstStyle/>
          <a:p>
            <a:endParaRPr/>
          </a:p>
        </p:txBody>
      </p:sp>
      <p:sp>
        <p:nvSpPr>
          <p:cNvPr id="22" name="object 22"/>
          <p:cNvSpPr txBox="1"/>
          <p:nvPr/>
        </p:nvSpPr>
        <p:spPr>
          <a:xfrm>
            <a:off x="1318956" y="2034116"/>
            <a:ext cx="1560332" cy="830997"/>
          </a:xfrm>
          <a:prstGeom prst="rect">
            <a:avLst/>
          </a:prstGeom>
        </p:spPr>
        <p:txBody>
          <a:bodyPr vert="horz" wrap="square" lIns="0" tIns="15240" rIns="0" bIns="0" rtlCol="0">
            <a:spAutoFit/>
          </a:bodyPr>
          <a:lstStyle/>
          <a:p>
            <a:pPr marL="12700">
              <a:lnSpc>
                <a:spcPct val="100000"/>
              </a:lnSpc>
              <a:spcBef>
                <a:spcPts val="120"/>
              </a:spcBef>
            </a:pPr>
            <a:r>
              <a:rPr lang="en-US" sz="5300" b="1" spc="10">
                <a:solidFill>
                  <a:srgbClr val="FBD82E"/>
                </a:solidFill>
                <a:latin typeface="Poppins"/>
                <a:cs typeface="Poppins"/>
              </a:rPr>
              <a:t>62</a:t>
            </a:r>
            <a:r>
              <a:rPr sz="5300" b="1" spc="10">
                <a:solidFill>
                  <a:srgbClr val="FBD82E"/>
                </a:solidFill>
                <a:latin typeface="Poppins"/>
                <a:cs typeface="Poppins"/>
              </a:rPr>
              <a:t>%</a:t>
            </a:r>
            <a:endParaRPr sz="5300">
              <a:solidFill>
                <a:srgbClr val="FBD82E"/>
              </a:solidFill>
              <a:latin typeface="Poppins"/>
              <a:cs typeface="Poppins"/>
            </a:endParaRPr>
          </a:p>
        </p:txBody>
      </p:sp>
      <p:sp>
        <p:nvSpPr>
          <p:cNvPr id="23" name="object 23"/>
          <p:cNvSpPr txBox="1">
            <a:spLocks noGrp="1"/>
          </p:cNvSpPr>
          <p:nvPr>
            <p:ph type="title"/>
          </p:nvPr>
        </p:nvSpPr>
        <p:spPr>
          <a:xfrm>
            <a:off x="3051154" y="484770"/>
            <a:ext cx="1788064" cy="907941"/>
          </a:xfrm>
          <a:prstGeom prst="rect">
            <a:avLst/>
          </a:prstGeom>
        </p:spPr>
        <p:txBody>
          <a:bodyPr vert="horz" wrap="square" lIns="0" tIns="15240" rIns="0" bIns="0" rtlCol="0">
            <a:spAutoFit/>
          </a:bodyPr>
          <a:lstStyle/>
          <a:p>
            <a:pPr marL="12700">
              <a:spcBef>
                <a:spcPts val="120"/>
              </a:spcBef>
              <a:tabLst>
                <a:tab pos="1512570" algn="l"/>
              </a:tabLst>
            </a:pPr>
            <a:r>
              <a:rPr lang="en-US" sz="2900" spc="5"/>
              <a:t>        </a:t>
            </a:r>
            <a:r>
              <a:rPr lang="en-US" sz="2900" spc="5">
                <a:solidFill>
                  <a:srgbClr val="000000"/>
                </a:solidFill>
              </a:rPr>
              <a:t>                </a:t>
            </a:r>
            <a:endParaRPr lang="en-US" sz="2900" spc="10">
              <a:solidFill>
                <a:srgbClr val="253066"/>
              </a:solidFill>
              <a:ea typeface="Calibri"/>
              <a:cs typeface="Calibri"/>
            </a:endParaRPr>
          </a:p>
        </p:txBody>
      </p:sp>
      <p:sp>
        <p:nvSpPr>
          <p:cNvPr id="26" name="object 26"/>
          <p:cNvSpPr txBox="1"/>
          <p:nvPr/>
        </p:nvSpPr>
        <p:spPr>
          <a:xfrm>
            <a:off x="4041330" y="1124202"/>
            <a:ext cx="1140460" cy="299720"/>
          </a:xfrm>
          <a:prstGeom prst="rect">
            <a:avLst/>
          </a:prstGeom>
        </p:spPr>
        <p:txBody>
          <a:bodyPr vert="horz" wrap="square" lIns="0" tIns="12700" rIns="0" bIns="0" rtlCol="0">
            <a:spAutoFit/>
          </a:bodyPr>
          <a:lstStyle/>
          <a:p>
            <a:pPr marL="12700">
              <a:lnSpc>
                <a:spcPct val="100000"/>
              </a:lnSpc>
              <a:spcBef>
                <a:spcPts val="100"/>
              </a:spcBef>
            </a:pPr>
            <a:r>
              <a:rPr sz="1800" b="1">
                <a:solidFill>
                  <a:srgbClr val="0455BF"/>
                </a:solidFill>
                <a:latin typeface="Poppins"/>
                <a:cs typeface="Poppins"/>
              </a:rPr>
              <a:t>Members</a:t>
            </a:r>
            <a:endParaRPr sz="1800">
              <a:latin typeface="Poppins"/>
              <a:cs typeface="Poppins"/>
            </a:endParaRPr>
          </a:p>
        </p:txBody>
      </p:sp>
      <p:sp>
        <p:nvSpPr>
          <p:cNvPr id="27" name="object 27"/>
          <p:cNvSpPr txBox="1"/>
          <p:nvPr/>
        </p:nvSpPr>
        <p:spPr>
          <a:xfrm>
            <a:off x="5671157" y="1124202"/>
            <a:ext cx="1315720" cy="299720"/>
          </a:xfrm>
          <a:prstGeom prst="rect">
            <a:avLst/>
          </a:prstGeom>
        </p:spPr>
        <p:txBody>
          <a:bodyPr vert="horz" wrap="square" lIns="0" tIns="12700" rIns="0" bIns="0" rtlCol="0">
            <a:spAutoFit/>
          </a:bodyPr>
          <a:lstStyle/>
          <a:p>
            <a:pPr marL="12700">
              <a:lnSpc>
                <a:spcPct val="100000"/>
              </a:lnSpc>
              <a:spcBef>
                <a:spcPts val="100"/>
              </a:spcBef>
            </a:pPr>
            <a:r>
              <a:rPr sz="1800" b="1">
                <a:solidFill>
                  <a:srgbClr val="0455BF"/>
                </a:solidFill>
                <a:latin typeface="Poppins"/>
                <a:cs typeface="Poppins"/>
              </a:rPr>
              <a:t>Volunteers</a:t>
            </a:r>
            <a:endParaRPr sz="1800">
              <a:latin typeface="Poppins"/>
              <a:cs typeface="Poppins"/>
            </a:endParaRPr>
          </a:p>
        </p:txBody>
      </p:sp>
      <p:sp>
        <p:nvSpPr>
          <p:cNvPr id="29" name="object 29"/>
          <p:cNvSpPr txBox="1"/>
          <p:nvPr/>
        </p:nvSpPr>
        <p:spPr>
          <a:xfrm>
            <a:off x="4001533" y="2166996"/>
            <a:ext cx="2461895" cy="566822"/>
          </a:xfrm>
          <a:prstGeom prst="rect">
            <a:avLst/>
          </a:prstGeom>
        </p:spPr>
        <p:txBody>
          <a:bodyPr vert="horz" wrap="square" lIns="0" tIns="12700" rIns="0" bIns="0" rtlCol="0">
            <a:spAutoFit/>
          </a:bodyPr>
          <a:lstStyle/>
          <a:p>
            <a:pPr marL="12700">
              <a:lnSpc>
                <a:spcPct val="100000"/>
              </a:lnSpc>
              <a:spcBef>
                <a:spcPts val="100"/>
              </a:spcBef>
            </a:pPr>
            <a:r>
              <a:rPr b="1">
                <a:solidFill>
                  <a:srgbClr val="FFFFFF"/>
                </a:solidFill>
                <a:latin typeface="Poppins"/>
                <a:cs typeface="Poppins"/>
              </a:rPr>
              <a:t>Located in</a:t>
            </a:r>
            <a:r>
              <a:rPr b="1" spc="-15">
                <a:solidFill>
                  <a:srgbClr val="FFFFFF"/>
                </a:solidFill>
                <a:latin typeface="Poppins"/>
                <a:cs typeface="Poppins"/>
              </a:rPr>
              <a:t> </a:t>
            </a:r>
            <a:r>
              <a:rPr lang="en-GB" b="1" spc="-15">
                <a:solidFill>
                  <a:srgbClr val="FFFFFF"/>
                </a:solidFill>
                <a:latin typeface="Poppins"/>
                <a:cs typeface="Poppins"/>
              </a:rPr>
              <a:t>30</a:t>
            </a:r>
            <a:r>
              <a:rPr b="1">
                <a:solidFill>
                  <a:srgbClr val="FFFFFF"/>
                </a:solidFill>
                <a:latin typeface="Poppins"/>
                <a:cs typeface="Poppins"/>
              </a:rPr>
              <a:t>%</a:t>
            </a:r>
            <a:endParaRPr>
              <a:latin typeface="Poppins"/>
              <a:cs typeface="Poppins"/>
            </a:endParaRPr>
          </a:p>
          <a:p>
            <a:pPr marL="12700">
              <a:lnSpc>
                <a:spcPct val="100000"/>
              </a:lnSpc>
            </a:pPr>
            <a:r>
              <a:rPr b="1">
                <a:solidFill>
                  <a:srgbClr val="FFFFFF"/>
                </a:solidFill>
                <a:latin typeface="Poppins"/>
                <a:cs typeface="Poppins"/>
              </a:rPr>
              <a:t>most deprived</a:t>
            </a:r>
            <a:r>
              <a:rPr b="1" spc="-90">
                <a:solidFill>
                  <a:srgbClr val="FFFFFF"/>
                </a:solidFill>
                <a:latin typeface="Poppins"/>
                <a:cs typeface="Poppins"/>
              </a:rPr>
              <a:t> </a:t>
            </a:r>
            <a:r>
              <a:rPr b="1">
                <a:solidFill>
                  <a:srgbClr val="FFFFFF"/>
                </a:solidFill>
                <a:latin typeface="Poppins"/>
                <a:cs typeface="Poppins"/>
              </a:rPr>
              <a:t>areas</a:t>
            </a:r>
            <a:endParaRPr>
              <a:latin typeface="Poppins"/>
              <a:cs typeface="Poppins"/>
            </a:endParaRPr>
          </a:p>
        </p:txBody>
      </p:sp>
      <p:sp>
        <p:nvSpPr>
          <p:cNvPr id="30" name="object 30"/>
          <p:cNvSpPr txBox="1"/>
          <p:nvPr/>
        </p:nvSpPr>
        <p:spPr>
          <a:xfrm>
            <a:off x="633500" y="2997471"/>
            <a:ext cx="3107690" cy="391160"/>
          </a:xfrm>
          <a:prstGeom prst="rect">
            <a:avLst/>
          </a:prstGeom>
        </p:spPr>
        <p:txBody>
          <a:bodyPr vert="horz" wrap="square" lIns="0" tIns="12700" rIns="0" bIns="0" rtlCol="0">
            <a:spAutoFit/>
          </a:bodyPr>
          <a:lstStyle/>
          <a:p>
            <a:pPr marL="12700" marR="5080">
              <a:lnSpc>
                <a:spcPct val="100000"/>
              </a:lnSpc>
              <a:spcBef>
                <a:spcPts val="100"/>
              </a:spcBef>
            </a:pPr>
            <a:r>
              <a:rPr sz="1200">
                <a:solidFill>
                  <a:srgbClr val="0455BF"/>
                </a:solidFill>
                <a:latin typeface="Poppins-Medium"/>
                <a:cs typeface="Poppins-Medium"/>
              </a:rPr>
              <a:t>Improving young lives</a:t>
            </a:r>
            <a:r>
              <a:rPr sz="1200" spc="-75">
                <a:solidFill>
                  <a:srgbClr val="0455BF"/>
                </a:solidFill>
                <a:latin typeface="Poppins-Medium"/>
                <a:cs typeface="Poppins-Medium"/>
              </a:rPr>
              <a:t> </a:t>
            </a:r>
            <a:r>
              <a:rPr sz="1200">
                <a:solidFill>
                  <a:srgbClr val="0455BF"/>
                </a:solidFill>
                <a:latin typeface="Poppins-Medium"/>
                <a:cs typeface="Poppins-Medium"/>
              </a:rPr>
              <a:t>and</a:t>
            </a:r>
            <a:r>
              <a:rPr sz="1200" spc="-25">
                <a:solidFill>
                  <a:srgbClr val="0455BF"/>
                </a:solidFill>
                <a:latin typeface="Poppins-Medium"/>
                <a:cs typeface="Poppins-Medium"/>
              </a:rPr>
              <a:t> </a:t>
            </a:r>
            <a:r>
              <a:rPr sz="1200">
                <a:solidFill>
                  <a:srgbClr val="0455BF"/>
                </a:solidFill>
                <a:latin typeface="Poppins-Medium"/>
                <a:cs typeface="Poppins-Medium"/>
              </a:rPr>
              <a:t>communities  across </a:t>
            </a:r>
            <a:r>
              <a:rPr sz="1200" b="1">
                <a:solidFill>
                  <a:srgbClr val="0091D3"/>
                </a:solidFill>
                <a:latin typeface="Poppins"/>
                <a:cs typeface="Poppins"/>
              </a:rPr>
              <a:t>five social</a:t>
            </a:r>
            <a:r>
              <a:rPr sz="1200" b="1" spc="-10">
                <a:solidFill>
                  <a:srgbClr val="0091D3"/>
                </a:solidFill>
                <a:latin typeface="Poppins"/>
                <a:cs typeface="Poppins"/>
              </a:rPr>
              <a:t> </a:t>
            </a:r>
            <a:r>
              <a:rPr sz="1200" b="1">
                <a:solidFill>
                  <a:srgbClr val="0091D3"/>
                </a:solidFill>
                <a:latin typeface="Poppins"/>
                <a:cs typeface="Poppins"/>
              </a:rPr>
              <a:t>outcomes</a:t>
            </a:r>
            <a:r>
              <a:rPr sz="1200">
                <a:solidFill>
                  <a:srgbClr val="0455BF"/>
                </a:solidFill>
                <a:latin typeface="Poppins-Medium"/>
                <a:cs typeface="Poppins-Medium"/>
              </a:rPr>
              <a:t>:</a:t>
            </a:r>
            <a:endParaRPr sz="1200">
              <a:latin typeface="Poppins-Medium"/>
              <a:cs typeface="Poppins-Medium"/>
            </a:endParaRPr>
          </a:p>
        </p:txBody>
      </p:sp>
      <p:sp>
        <p:nvSpPr>
          <p:cNvPr id="31" name="object 31"/>
          <p:cNvSpPr txBox="1"/>
          <p:nvPr/>
        </p:nvSpPr>
        <p:spPr>
          <a:xfrm>
            <a:off x="444499" y="6393497"/>
            <a:ext cx="3085509" cy="197490"/>
          </a:xfrm>
          <a:prstGeom prst="rect">
            <a:avLst/>
          </a:prstGeom>
        </p:spPr>
        <p:txBody>
          <a:bodyPr vert="horz" wrap="square" lIns="0" tIns="12700" rIns="0" bIns="0" rtlCol="0">
            <a:spAutoFit/>
          </a:bodyPr>
          <a:lstStyle/>
          <a:p>
            <a:pPr marL="12700">
              <a:lnSpc>
                <a:spcPct val="100000"/>
              </a:lnSpc>
              <a:spcBef>
                <a:spcPts val="100"/>
              </a:spcBef>
            </a:pPr>
            <a:r>
              <a:rPr sz="600">
                <a:solidFill>
                  <a:srgbClr val="0455BF"/>
                </a:solidFill>
                <a:latin typeface="Poppins-Medium"/>
                <a:cs typeface="Poppins-Medium"/>
              </a:rPr>
              <a:t>Number of members accurate as of </a:t>
            </a:r>
            <a:r>
              <a:rPr lang="en-US" sz="600">
                <a:solidFill>
                  <a:srgbClr val="0455BF"/>
                </a:solidFill>
                <a:latin typeface="Poppins-Medium"/>
                <a:cs typeface="Poppins-Medium"/>
              </a:rPr>
              <a:t>March 2025</a:t>
            </a:r>
            <a:endParaRPr sz="600">
              <a:latin typeface="Poppins-Medium"/>
              <a:cs typeface="Poppins-Medium"/>
            </a:endParaRPr>
          </a:p>
          <a:p>
            <a:pPr marL="12700">
              <a:lnSpc>
                <a:spcPct val="100000"/>
              </a:lnSpc>
            </a:pPr>
            <a:r>
              <a:rPr sz="600">
                <a:solidFill>
                  <a:srgbClr val="0455BF"/>
                </a:solidFill>
                <a:latin typeface="Poppins-Medium"/>
                <a:cs typeface="Poppins-Medium"/>
              </a:rPr>
              <a:t>Other </a:t>
            </a:r>
            <a:r>
              <a:rPr sz="600" spc="-5">
                <a:solidFill>
                  <a:srgbClr val="0455BF"/>
                </a:solidFill>
                <a:latin typeface="Poppins-Medium"/>
                <a:cs typeface="Poppins-Medium"/>
              </a:rPr>
              <a:t>figures </a:t>
            </a:r>
            <a:r>
              <a:rPr sz="600">
                <a:solidFill>
                  <a:srgbClr val="0455BF"/>
                </a:solidFill>
                <a:latin typeface="Poppins-Medium"/>
                <a:cs typeface="Poppins-Medium"/>
              </a:rPr>
              <a:t>based on most</a:t>
            </a:r>
            <a:r>
              <a:rPr lang="en-GB" sz="600">
                <a:solidFill>
                  <a:srgbClr val="0455BF"/>
                </a:solidFill>
                <a:latin typeface="Poppins-Medium"/>
                <a:cs typeface="Poppins-Medium"/>
              </a:rPr>
              <a:t> recent </a:t>
            </a:r>
            <a:r>
              <a:rPr sz="600">
                <a:solidFill>
                  <a:srgbClr val="0455BF"/>
                </a:solidFill>
                <a:latin typeface="Poppins-Medium"/>
                <a:cs typeface="Poppins-Medium"/>
              </a:rPr>
              <a:t>information supplied by Sported</a:t>
            </a:r>
            <a:r>
              <a:rPr sz="600" spc="-60">
                <a:solidFill>
                  <a:srgbClr val="0455BF"/>
                </a:solidFill>
                <a:latin typeface="Poppins-Medium"/>
                <a:cs typeface="Poppins-Medium"/>
              </a:rPr>
              <a:t> </a:t>
            </a:r>
            <a:r>
              <a:rPr sz="600">
                <a:solidFill>
                  <a:srgbClr val="0455BF"/>
                </a:solidFill>
                <a:latin typeface="Poppins-Medium"/>
                <a:cs typeface="Poppins-Medium"/>
              </a:rPr>
              <a:t>members</a:t>
            </a:r>
            <a:endParaRPr sz="600">
              <a:latin typeface="Poppins-Medium"/>
              <a:cs typeface="Poppins-Medium"/>
            </a:endParaRPr>
          </a:p>
        </p:txBody>
      </p:sp>
      <p:sp>
        <p:nvSpPr>
          <p:cNvPr id="32" name="object 32"/>
          <p:cNvSpPr txBox="1"/>
          <p:nvPr/>
        </p:nvSpPr>
        <p:spPr>
          <a:xfrm>
            <a:off x="566075" y="1707868"/>
            <a:ext cx="4643878" cy="166712"/>
          </a:xfrm>
          <a:prstGeom prst="rect">
            <a:avLst/>
          </a:prstGeom>
        </p:spPr>
        <p:txBody>
          <a:bodyPr vert="horz" wrap="square" lIns="0" tIns="12700" rIns="0" bIns="0" rtlCol="0">
            <a:spAutoFit/>
          </a:bodyPr>
          <a:lstStyle/>
          <a:p>
            <a:pPr marL="12700">
              <a:lnSpc>
                <a:spcPct val="100000"/>
              </a:lnSpc>
              <a:spcBef>
                <a:spcPts val="100"/>
              </a:spcBef>
            </a:pPr>
            <a:r>
              <a:rPr sz="1000" b="1">
                <a:latin typeface="Poppins-SemiBold"/>
                <a:cs typeface="Poppins-SemiBold"/>
              </a:rPr>
              <a:t>Members delivering in </a:t>
            </a:r>
            <a:r>
              <a:rPr lang="en-GB" sz="1000" b="1">
                <a:latin typeface="Poppins-SemiBold"/>
                <a:cs typeface="Poppins-SemiBold"/>
              </a:rPr>
              <a:t>London’s most</a:t>
            </a:r>
            <a:r>
              <a:rPr sz="1000" b="1">
                <a:latin typeface="Poppins-SemiBold"/>
                <a:cs typeface="Poppins-SemiBold"/>
              </a:rPr>
              <a:t> deprived</a:t>
            </a:r>
            <a:r>
              <a:rPr sz="1000" b="1" spc="-95">
                <a:latin typeface="Poppins-SemiBold"/>
                <a:cs typeface="Poppins-SemiBold"/>
              </a:rPr>
              <a:t> </a:t>
            </a:r>
            <a:r>
              <a:rPr sz="1000" b="1">
                <a:latin typeface="Poppins-SemiBold"/>
                <a:cs typeface="Poppins-SemiBold"/>
              </a:rPr>
              <a:t>communities</a:t>
            </a:r>
            <a:endParaRPr sz="1000">
              <a:latin typeface="Poppins-SemiBold"/>
              <a:cs typeface="Poppins-SemiBold"/>
            </a:endParaRPr>
          </a:p>
        </p:txBody>
      </p:sp>
      <p:sp>
        <p:nvSpPr>
          <p:cNvPr id="33" name="object 33"/>
          <p:cNvSpPr txBox="1"/>
          <p:nvPr/>
        </p:nvSpPr>
        <p:spPr>
          <a:xfrm>
            <a:off x="2013748" y="5811930"/>
            <a:ext cx="1379855" cy="177800"/>
          </a:xfrm>
          <a:prstGeom prst="rect">
            <a:avLst/>
          </a:prstGeom>
        </p:spPr>
        <p:txBody>
          <a:bodyPr vert="horz" wrap="square" lIns="0" tIns="12700" rIns="0" bIns="0" rtlCol="0">
            <a:spAutoFit/>
          </a:bodyPr>
          <a:lstStyle/>
          <a:p>
            <a:pPr marL="12700">
              <a:lnSpc>
                <a:spcPct val="100000"/>
              </a:lnSpc>
              <a:spcBef>
                <a:spcPts val="100"/>
              </a:spcBef>
            </a:pPr>
            <a:r>
              <a:rPr sz="1000" b="1">
                <a:latin typeface="Poppins-SemiBold"/>
                <a:cs typeface="Poppins-SemiBold"/>
              </a:rPr>
              <a:t>Entirely volunteer</a:t>
            </a:r>
            <a:r>
              <a:rPr sz="1000" b="1" spc="-85">
                <a:latin typeface="Poppins-SemiBold"/>
                <a:cs typeface="Poppins-SemiBold"/>
              </a:rPr>
              <a:t> </a:t>
            </a:r>
            <a:r>
              <a:rPr sz="1000" b="1">
                <a:latin typeface="Poppins-SemiBold"/>
                <a:cs typeface="Poppins-SemiBold"/>
              </a:rPr>
              <a:t>led</a:t>
            </a:r>
            <a:endParaRPr sz="1000">
              <a:latin typeface="Poppins-SemiBold"/>
              <a:cs typeface="Poppins-SemiBold"/>
            </a:endParaRPr>
          </a:p>
        </p:txBody>
      </p:sp>
      <p:sp>
        <p:nvSpPr>
          <p:cNvPr id="34" name="object 34"/>
          <p:cNvSpPr txBox="1"/>
          <p:nvPr/>
        </p:nvSpPr>
        <p:spPr>
          <a:xfrm>
            <a:off x="4965609" y="5856888"/>
            <a:ext cx="1073785" cy="330200"/>
          </a:xfrm>
          <a:prstGeom prst="rect">
            <a:avLst/>
          </a:prstGeom>
        </p:spPr>
        <p:txBody>
          <a:bodyPr vert="horz" wrap="square" lIns="0" tIns="12700" rIns="0" bIns="0" rtlCol="0">
            <a:spAutoFit/>
          </a:bodyPr>
          <a:lstStyle/>
          <a:p>
            <a:pPr marL="193675" marR="5080" indent="-181610">
              <a:lnSpc>
                <a:spcPct val="100000"/>
              </a:lnSpc>
              <a:spcBef>
                <a:spcPts val="100"/>
              </a:spcBef>
            </a:pPr>
            <a:r>
              <a:rPr sz="1000" b="1">
                <a:latin typeface="Poppins-SemiBold"/>
                <a:cs typeface="Poppins-SemiBold"/>
              </a:rPr>
              <a:t>Have an</a:t>
            </a:r>
            <a:r>
              <a:rPr sz="1000" b="1" spc="-100">
                <a:latin typeface="Poppins-SemiBold"/>
                <a:cs typeface="Poppins-SemiBold"/>
              </a:rPr>
              <a:t> </a:t>
            </a:r>
            <a:r>
              <a:rPr sz="1000" b="1">
                <a:latin typeface="Poppins-SemiBold"/>
                <a:cs typeface="Poppins-SemiBold"/>
              </a:rPr>
              <a:t>income  under</a:t>
            </a:r>
            <a:r>
              <a:rPr sz="1000" b="1" spc="-15">
                <a:latin typeface="Poppins-SemiBold"/>
                <a:cs typeface="Poppins-SemiBold"/>
              </a:rPr>
              <a:t> </a:t>
            </a:r>
            <a:r>
              <a:rPr sz="1000" b="1">
                <a:latin typeface="Poppins-SemiBold"/>
                <a:cs typeface="Poppins-SemiBold"/>
              </a:rPr>
              <a:t>£10k</a:t>
            </a:r>
            <a:endParaRPr sz="1000">
              <a:latin typeface="Poppins-SemiBold"/>
              <a:cs typeface="Poppins-SemiBold"/>
            </a:endParaRPr>
          </a:p>
        </p:txBody>
      </p:sp>
      <p:sp>
        <p:nvSpPr>
          <p:cNvPr id="35" name="object 35"/>
          <p:cNvSpPr txBox="1"/>
          <p:nvPr/>
        </p:nvSpPr>
        <p:spPr>
          <a:xfrm>
            <a:off x="443295" y="4203639"/>
            <a:ext cx="1139495" cy="320601"/>
          </a:xfrm>
          <a:prstGeom prst="rect">
            <a:avLst/>
          </a:prstGeom>
        </p:spPr>
        <p:txBody>
          <a:bodyPr vert="horz" wrap="square" lIns="0" tIns="12700" rIns="0" bIns="0" rtlCol="0">
            <a:spAutoFit/>
          </a:bodyPr>
          <a:lstStyle/>
          <a:p>
            <a:pPr marL="12700" algn="ctr">
              <a:lnSpc>
                <a:spcPct val="100000"/>
              </a:lnSpc>
              <a:spcBef>
                <a:spcPts val="100"/>
              </a:spcBef>
            </a:pPr>
            <a:r>
              <a:rPr sz="1000" b="1">
                <a:latin typeface="Poppins-SemiBold"/>
                <a:cs typeface="Poppins-SemiBold"/>
              </a:rPr>
              <a:t>Cri</a:t>
            </a:r>
            <a:r>
              <a:rPr lang="en-US" sz="1000" b="1">
                <a:latin typeface="Poppins-SemiBold"/>
                <a:cs typeface="Poppins-SemiBold"/>
              </a:rPr>
              <a:t>m</a:t>
            </a:r>
            <a:r>
              <a:rPr sz="1000" b="1">
                <a:latin typeface="Poppins-SemiBold"/>
                <a:cs typeface="Poppins-SemiBold"/>
              </a:rPr>
              <a:t>e &amp;</a:t>
            </a:r>
            <a:r>
              <a:rPr sz="1000" b="1" spc="-85">
                <a:latin typeface="Poppins-SemiBold"/>
                <a:cs typeface="Poppins-SemiBold"/>
              </a:rPr>
              <a:t> </a:t>
            </a:r>
            <a:r>
              <a:rPr sz="1000" b="1">
                <a:latin typeface="Poppins-SemiBold"/>
                <a:cs typeface="Poppins-SemiBold"/>
              </a:rPr>
              <a:t>anti-</a:t>
            </a:r>
            <a:r>
              <a:rPr lang="en-US" sz="1000" b="1">
                <a:latin typeface="Poppins-SemiBold"/>
                <a:cs typeface="Poppins-SemiBold"/>
              </a:rPr>
              <a:t>social behaviour</a:t>
            </a:r>
            <a:endParaRPr sz="1000">
              <a:latin typeface="Poppins-SemiBold"/>
              <a:cs typeface="Poppins-SemiBold"/>
            </a:endParaRPr>
          </a:p>
        </p:txBody>
      </p:sp>
      <p:sp>
        <p:nvSpPr>
          <p:cNvPr id="37" name="object 37"/>
          <p:cNvSpPr txBox="1"/>
          <p:nvPr/>
        </p:nvSpPr>
        <p:spPr>
          <a:xfrm>
            <a:off x="1951387" y="4204972"/>
            <a:ext cx="2118360" cy="330200"/>
          </a:xfrm>
          <a:prstGeom prst="rect">
            <a:avLst/>
          </a:prstGeom>
        </p:spPr>
        <p:txBody>
          <a:bodyPr vert="horz" wrap="square" lIns="0" tIns="12700" rIns="0" bIns="0" rtlCol="0">
            <a:spAutoFit/>
          </a:bodyPr>
          <a:lstStyle/>
          <a:p>
            <a:pPr marL="12700">
              <a:lnSpc>
                <a:spcPct val="100000"/>
              </a:lnSpc>
              <a:spcBef>
                <a:spcPts val="100"/>
              </a:spcBef>
              <a:tabLst>
                <a:tab pos="1522095" algn="l"/>
              </a:tabLst>
            </a:pPr>
            <a:r>
              <a:rPr sz="1500" b="1" baseline="2777">
                <a:latin typeface="Poppins-SemiBold"/>
                <a:cs typeface="Poppins-SemiBold"/>
              </a:rPr>
              <a:t>Community	</a:t>
            </a:r>
            <a:r>
              <a:rPr sz="1000" b="1">
                <a:latin typeface="Poppins-SemiBold"/>
                <a:cs typeface="Poppins-SemiBold"/>
              </a:rPr>
              <a:t>Health</a:t>
            </a:r>
            <a:r>
              <a:rPr sz="1000" b="1" spc="-35">
                <a:latin typeface="Poppins-SemiBold"/>
                <a:cs typeface="Poppins-SemiBold"/>
              </a:rPr>
              <a:t> </a:t>
            </a:r>
            <a:r>
              <a:rPr sz="1000" b="1">
                <a:latin typeface="Poppins-SemiBold"/>
                <a:cs typeface="Poppins-SemiBold"/>
              </a:rPr>
              <a:t>&amp;</a:t>
            </a:r>
            <a:endParaRPr sz="1000">
              <a:latin typeface="Poppins-SemiBold"/>
              <a:cs typeface="Poppins-SemiBold"/>
            </a:endParaRPr>
          </a:p>
          <a:p>
            <a:pPr marL="103505">
              <a:lnSpc>
                <a:spcPct val="100000"/>
              </a:lnSpc>
              <a:tabLst>
                <a:tab pos="1478915" algn="l"/>
              </a:tabLst>
            </a:pPr>
            <a:r>
              <a:rPr sz="1500" b="1" baseline="2777">
                <a:latin typeface="Poppins-SemiBold"/>
                <a:cs typeface="Poppins-SemiBold"/>
              </a:rPr>
              <a:t>cohesion	</a:t>
            </a:r>
            <a:r>
              <a:rPr sz="1000" b="1">
                <a:latin typeface="Poppins-SemiBold"/>
                <a:cs typeface="Poppins-SemiBold"/>
              </a:rPr>
              <a:t>wellbeing</a:t>
            </a:r>
            <a:endParaRPr sz="1000">
              <a:latin typeface="Poppins-SemiBold"/>
              <a:cs typeface="Poppins-SemiBold"/>
            </a:endParaRPr>
          </a:p>
        </p:txBody>
      </p:sp>
      <p:sp>
        <p:nvSpPr>
          <p:cNvPr id="39" name="object 39"/>
          <p:cNvSpPr txBox="1"/>
          <p:nvPr/>
        </p:nvSpPr>
        <p:spPr>
          <a:xfrm>
            <a:off x="4657212" y="4205422"/>
            <a:ext cx="961390" cy="320601"/>
          </a:xfrm>
          <a:prstGeom prst="rect">
            <a:avLst/>
          </a:prstGeom>
        </p:spPr>
        <p:txBody>
          <a:bodyPr vert="horz" wrap="square" lIns="0" tIns="12700" rIns="0" bIns="0" rtlCol="0">
            <a:spAutoFit/>
          </a:bodyPr>
          <a:lstStyle/>
          <a:p>
            <a:pPr marL="12700" algn="ctr">
              <a:lnSpc>
                <a:spcPct val="100000"/>
              </a:lnSpc>
              <a:spcBef>
                <a:spcPts val="100"/>
              </a:spcBef>
            </a:pPr>
            <a:r>
              <a:rPr lang="en-US" sz="1000" b="1">
                <a:latin typeface="Poppins-SemiBold"/>
                <a:cs typeface="Poppins-SemiBold"/>
              </a:rPr>
              <a:t>Education and e</a:t>
            </a:r>
            <a:r>
              <a:rPr sz="1000" b="1">
                <a:latin typeface="Poppins-SemiBold"/>
                <a:cs typeface="Poppins-SemiBold"/>
              </a:rPr>
              <a:t>mployability</a:t>
            </a:r>
            <a:endParaRPr sz="1000">
              <a:latin typeface="Poppins-SemiBold"/>
              <a:cs typeface="Poppins-SemiBold"/>
            </a:endParaRPr>
          </a:p>
        </p:txBody>
      </p:sp>
      <p:sp>
        <p:nvSpPr>
          <p:cNvPr id="42" name="object 42"/>
          <p:cNvSpPr/>
          <p:nvPr/>
        </p:nvSpPr>
        <p:spPr>
          <a:xfrm>
            <a:off x="3912451" y="5176456"/>
            <a:ext cx="843280" cy="843280"/>
          </a:xfrm>
          <a:custGeom>
            <a:avLst/>
            <a:gdLst/>
            <a:ahLst/>
            <a:cxnLst/>
            <a:rect l="l" t="t" r="r" b="b"/>
            <a:pathLst>
              <a:path w="843279" h="843279">
                <a:moveTo>
                  <a:pt x="454152" y="608380"/>
                </a:moveTo>
                <a:lnTo>
                  <a:pt x="431939" y="621995"/>
                </a:lnTo>
                <a:lnTo>
                  <a:pt x="403021" y="632447"/>
                </a:lnTo>
                <a:lnTo>
                  <a:pt x="368465" y="639140"/>
                </a:lnTo>
                <a:lnTo>
                  <a:pt x="329361" y="641502"/>
                </a:lnTo>
                <a:lnTo>
                  <a:pt x="289737" y="639127"/>
                </a:lnTo>
                <a:lnTo>
                  <a:pt x="255016" y="632447"/>
                </a:lnTo>
                <a:lnTo>
                  <a:pt x="226009" y="621995"/>
                </a:lnTo>
                <a:lnTo>
                  <a:pt x="203796" y="608380"/>
                </a:lnTo>
                <a:lnTo>
                  <a:pt x="203796" y="622236"/>
                </a:lnTo>
                <a:lnTo>
                  <a:pt x="213017" y="639127"/>
                </a:lnTo>
                <a:lnTo>
                  <a:pt x="238848" y="654494"/>
                </a:lnTo>
                <a:lnTo>
                  <a:pt x="278549" y="665683"/>
                </a:lnTo>
                <a:lnTo>
                  <a:pt x="329361" y="670001"/>
                </a:lnTo>
                <a:lnTo>
                  <a:pt x="379730" y="665683"/>
                </a:lnTo>
                <a:lnTo>
                  <a:pt x="419201" y="654494"/>
                </a:lnTo>
                <a:lnTo>
                  <a:pt x="440969" y="641502"/>
                </a:lnTo>
                <a:lnTo>
                  <a:pt x="444944" y="639127"/>
                </a:lnTo>
                <a:lnTo>
                  <a:pt x="454152" y="622236"/>
                </a:lnTo>
                <a:lnTo>
                  <a:pt x="454152" y="608380"/>
                </a:lnTo>
                <a:close/>
              </a:path>
              <a:path w="843279" h="843279">
                <a:moveTo>
                  <a:pt x="454152" y="559841"/>
                </a:moveTo>
                <a:lnTo>
                  <a:pt x="431939" y="573468"/>
                </a:lnTo>
                <a:lnTo>
                  <a:pt x="403021" y="583920"/>
                </a:lnTo>
                <a:lnTo>
                  <a:pt x="368465" y="590613"/>
                </a:lnTo>
                <a:lnTo>
                  <a:pt x="329361" y="592975"/>
                </a:lnTo>
                <a:lnTo>
                  <a:pt x="289801" y="590613"/>
                </a:lnTo>
                <a:lnTo>
                  <a:pt x="255016" y="583920"/>
                </a:lnTo>
                <a:lnTo>
                  <a:pt x="226009" y="573468"/>
                </a:lnTo>
                <a:lnTo>
                  <a:pt x="203796" y="559841"/>
                </a:lnTo>
                <a:lnTo>
                  <a:pt x="203796" y="573709"/>
                </a:lnTo>
                <a:lnTo>
                  <a:pt x="213017" y="591045"/>
                </a:lnTo>
                <a:lnTo>
                  <a:pt x="238848" y="606640"/>
                </a:lnTo>
                <a:lnTo>
                  <a:pt x="278549" y="617905"/>
                </a:lnTo>
                <a:lnTo>
                  <a:pt x="329361" y="622236"/>
                </a:lnTo>
                <a:lnTo>
                  <a:pt x="379730" y="617905"/>
                </a:lnTo>
                <a:lnTo>
                  <a:pt x="419201" y="606640"/>
                </a:lnTo>
                <a:lnTo>
                  <a:pt x="441756" y="592975"/>
                </a:lnTo>
                <a:lnTo>
                  <a:pt x="444944" y="591045"/>
                </a:lnTo>
                <a:lnTo>
                  <a:pt x="454152" y="573709"/>
                </a:lnTo>
                <a:lnTo>
                  <a:pt x="454152" y="559841"/>
                </a:lnTo>
                <a:close/>
              </a:path>
              <a:path w="843279" h="843279">
                <a:moveTo>
                  <a:pt x="454152" y="512089"/>
                </a:moveTo>
                <a:lnTo>
                  <a:pt x="431939" y="525703"/>
                </a:lnTo>
                <a:lnTo>
                  <a:pt x="403021" y="536155"/>
                </a:lnTo>
                <a:lnTo>
                  <a:pt x="368465" y="542848"/>
                </a:lnTo>
                <a:lnTo>
                  <a:pt x="329361" y="545211"/>
                </a:lnTo>
                <a:lnTo>
                  <a:pt x="289737" y="542836"/>
                </a:lnTo>
                <a:lnTo>
                  <a:pt x="255016" y="536155"/>
                </a:lnTo>
                <a:lnTo>
                  <a:pt x="226009" y="525703"/>
                </a:lnTo>
                <a:lnTo>
                  <a:pt x="203796" y="512089"/>
                </a:lnTo>
                <a:lnTo>
                  <a:pt x="203796" y="525945"/>
                </a:lnTo>
                <a:lnTo>
                  <a:pt x="213017" y="542836"/>
                </a:lnTo>
                <a:lnTo>
                  <a:pt x="238848" y="558203"/>
                </a:lnTo>
                <a:lnTo>
                  <a:pt x="278549" y="569391"/>
                </a:lnTo>
                <a:lnTo>
                  <a:pt x="329361" y="573709"/>
                </a:lnTo>
                <a:lnTo>
                  <a:pt x="379730" y="569391"/>
                </a:lnTo>
                <a:lnTo>
                  <a:pt x="419201" y="558203"/>
                </a:lnTo>
                <a:lnTo>
                  <a:pt x="440969" y="545211"/>
                </a:lnTo>
                <a:lnTo>
                  <a:pt x="444944" y="542836"/>
                </a:lnTo>
                <a:lnTo>
                  <a:pt x="454152" y="525945"/>
                </a:lnTo>
                <a:lnTo>
                  <a:pt x="454152" y="512089"/>
                </a:lnTo>
                <a:close/>
              </a:path>
              <a:path w="843279" h="843279">
                <a:moveTo>
                  <a:pt x="454152" y="463562"/>
                </a:moveTo>
                <a:lnTo>
                  <a:pt x="431939" y="477177"/>
                </a:lnTo>
                <a:lnTo>
                  <a:pt x="403021" y="487629"/>
                </a:lnTo>
                <a:lnTo>
                  <a:pt x="368465" y="494322"/>
                </a:lnTo>
                <a:lnTo>
                  <a:pt x="329361" y="496684"/>
                </a:lnTo>
                <a:lnTo>
                  <a:pt x="289801" y="494322"/>
                </a:lnTo>
                <a:lnTo>
                  <a:pt x="255016" y="487629"/>
                </a:lnTo>
                <a:lnTo>
                  <a:pt x="226009" y="477177"/>
                </a:lnTo>
                <a:lnTo>
                  <a:pt x="203796" y="463562"/>
                </a:lnTo>
                <a:lnTo>
                  <a:pt x="203796" y="477418"/>
                </a:lnTo>
                <a:lnTo>
                  <a:pt x="213017" y="494753"/>
                </a:lnTo>
                <a:lnTo>
                  <a:pt x="238848" y="510349"/>
                </a:lnTo>
                <a:lnTo>
                  <a:pt x="278549" y="521614"/>
                </a:lnTo>
                <a:lnTo>
                  <a:pt x="329361" y="525945"/>
                </a:lnTo>
                <a:lnTo>
                  <a:pt x="379730" y="521614"/>
                </a:lnTo>
                <a:lnTo>
                  <a:pt x="419201" y="510349"/>
                </a:lnTo>
                <a:lnTo>
                  <a:pt x="441756" y="496684"/>
                </a:lnTo>
                <a:lnTo>
                  <a:pt x="444944" y="494753"/>
                </a:lnTo>
                <a:lnTo>
                  <a:pt x="454152" y="477418"/>
                </a:lnTo>
                <a:lnTo>
                  <a:pt x="454152" y="463562"/>
                </a:lnTo>
                <a:close/>
              </a:path>
              <a:path w="843279" h="843279">
                <a:moveTo>
                  <a:pt x="454152" y="415798"/>
                </a:moveTo>
                <a:lnTo>
                  <a:pt x="431939" y="429412"/>
                </a:lnTo>
                <a:lnTo>
                  <a:pt x="403021" y="439864"/>
                </a:lnTo>
                <a:lnTo>
                  <a:pt x="368465" y="446557"/>
                </a:lnTo>
                <a:lnTo>
                  <a:pt x="329361" y="448919"/>
                </a:lnTo>
                <a:lnTo>
                  <a:pt x="289763" y="446544"/>
                </a:lnTo>
                <a:lnTo>
                  <a:pt x="255016" y="439864"/>
                </a:lnTo>
                <a:lnTo>
                  <a:pt x="226009" y="429412"/>
                </a:lnTo>
                <a:lnTo>
                  <a:pt x="203796" y="415798"/>
                </a:lnTo>
                <a:lnTo>
                  <a:pt x="203796" y="429666"/>
                </a:lnTo>
                <a:lnTo>
                  <a:pt x="213029" y="446557"/>
                </a:lnTo>
                <a:lnTo>
                  <a:pt x="238848" y="461911"/>
                </a:lnTo>
                <a:lnTo>
                  <a:pt x="278549" y="473100"/>
                </a:lnTo>
                <a:lnTo>
                  <a:pt x="329361" y="477418"/>
                </a:lnTo>
                <a:lnTo>
                  <a:pt x="379730" y="473100"/>
                </a:lnTo>
                <a:lnTo>
                  <a:pt x="419201" y="461911"/>
                </a:lnTo>
                <a:lnTo>
                  <a:pt x="440982" y="448919"/>
                </a:lnTo>
                <a:lnTo>
                  <a:pt x="444944" y="446544"/>
                </a:lnTo>
                <a:lnTo>
                  <a:pt x="454152" y="429666"/>
                </a:lnTo>
                <a:lnTo>
                  <a:pt x="454152" y="415798"/>
                </a:lnTo>
                <a:close/>
              </a:path>
              <a:path w="843279" h="843279">
                <a:moveTo>
                  <a:pt x="454152" y="367271"/>
                </a:moveTo>
                <a:lnTo>
                  <a:pt x="431939" y="380885"/>
                </a:lnTo>
                <a:lnTo>
                  <a:pt x="403021" y="391337"/>
                </a:lnTo>
                <a:lnTo>
                  <a:pt x="368465" y="398030"/>
                </a:lnTo>
                <a:lnTo>
                  <a:pt x="329361" y="400392"/>
                </a:lnTo>
                <a:lnTo>
                  <a:pt x="289801" y="398030"/>
                </a:lnTo>
                <a:lnTo>
                  <a:pt x="255016" y="391337"/>
                </a:lnTo>
                <a:lnTo>
                  <a:pt x="226009" y="380885"/>
                </a:lnTo>
                <a:lnTo>
                  <a:pt x="203796" y="367271"/>
                </a:lnTo>
                <a:lnTo>
                  <a:pt x="203796" y="381127"/>
                </a:lnTo>
                <a:lnTo>
                  <a:pt x="213017" y="398462"/>
                </a:lnTo>
                <a:lnTo>
                  <a:pt x="238848" y="414058"/>
                </a:lnTo>
                <a:lnTo>
                  <a:pt x="278549" y="425323"/>
                </a:lnTo>
                <a:lnTo>
                  <a:pt x="329361" y="429666"/>
                </a:lnTo>
                <a:lnTo>
                  <a:pt x="379730" y="425323"/>
                </a:lnTo>
                <a:lnTo>
                  <a:pt x="419201" y="414058"/>
                </a:lnTo>
                <a:lnTo>
                  <a:pt x="441756" y="400392"/>
                </a:lnTo>
                <a:lnTo>
                  <a:pt x="444944" y="398462"/>
                </a:lnTo>
                <a:lnTo>
                  <a:pt x="454152" y="381127"/>
                </a:lnTo>
                <a:lnTo>
                  <a:pt x="454152" y="367271"/>
                </a:lnTo>
                <a:close/>
              </a:path>
              <a:path w="843279" h="843279">
                <a:moveTo>
                  <a:pt x="454152" y="319506"/>
                </a:moveTo>
                <a:lnTo>
                  <a:pt x="431939" y="333121"/>
                </a:lnTo>
                <a:lnTo>
                  <a:pt x="403021" y="343573"/>
                </a:lnTo>
                <a:lnTo>
                  <a:pt x="368465" y="350266"/>
                </a:lnTo>
                <a:lnTo>
                  <a:pt x="329361" y="352628"/>
                </a:lnTo>
                <a:lnTo>
                  <a:pt x="289763" y="350253"/>
                </a:lnTo>
                <a:lnTo>
                  <a:pt x="255016" y="343573"/>
                </a:lnTo>
                <a:lnTo>
                  <a:pt x="226009" y="333121"/>
                </a:lnTo>
                <a:lnTo>
                  <a:pt x="203796" y="319506"/>
                </a:lnTo>
                <a:lnTo>
                  <a:pt x="203796" y="333375"/>
                </a:lnTo>
                <a:lnTo>
                  <a:pt x="213029" y="350266"/>
                </a:lnTo>
                <a:lnTo>
                  <a:pt x="238848" y="365620"/>
                </a:lnTo>
                <a:lnTo>
                  <a:pt x="278549" y="376809"/>
                </a:lnTo>
                <a:lnTo>
                  <a:pt x="329361" y="381127"/>
                </a:lnTo>
                <a:lnTo>
                  <a:pt x="379730" y="376809"/>
                </a:lnTo>
                <a:lnTo>
                  <a:pt x="419201" y="365620"/>
                </a:lnTo>
                <a:lnTo>
                  <a:pt x="440982" y="352628"/>
                </a:lnTo>
                <a:lnTo>
                  <a:pt x="444944" y="350253"/>
                </a:lnTo>
                <a:lnTo>
                  <a:pt x="454152" y="333375"/>
                </a:lnTo>
                <a:lnTo>
                  <a:pt x="454152" y="319506"/>
                </a:lnTo>
                <a:close/>
              </a:path>
              <a:path w="843279" h="843279">
                <a:moveTo>
                  <a:pt x="454152" y="270979"/>
                </a:moveTo>
                <a:lnTo>
                  <a:pt x="431939" y="284594"/>
                </a:lnTo>
                <a:lnTo>
                  <a:pt x="403021" y="295046"/>
                </a:lnTo>
                <a:lnTo>
                  <a:pt x="368465" y="301739"/>
                </a:lnTo>
                <a:lnTo>
                  <a:pt x="329361" y="304101"/>
                </a:lnTo>
                <a:lnTo>
                  <a:pt x="289801" y="301739"/>
                </a:lnTo>
                <a:lnTo>
                  <a:pt x="255016" y="295046"/>
                </a:lnTo>
                <a:lnTo>
                  <a:pt x="226009" y="284594"/>
                </a:lnTo>
                <a:lnTo>
                  <a:pt x="203796" y="270979"/>
                </a:lnTo>
                <a:lnTo>
                  <a:pt x="203796" y="284835"/>
                </a:lnTo>
                <a:lnTo>
                  <a:pt x="213017" y="302171"/>
                </a:lnTo>
                <a:lnTo>
                  <a:pt x="238848" y="317766"/>
                </a:lnTo>
                <a:lnTo>
                  <a:pt x="278549" y="329031"/>
                </a:lnTo>
                <a:lnTo>
                  <a:pt x="329361" y="333375"/>
                </a:lnTo>
                <a:lnTo>
                  <a:pt x="379730" y="329031"/>
                </a:lnTo>
                <a:lnTo>
                  <a:pt x="419201" y="317766"/>
                </a:lnTo>
                <a:lnTo>
                  <a:pt x="441756" y="304101"/>
                </a:lnTo>
                <a:lnTo>
                  <a:pt x="444944" y="302171"/>
                </a:lnTo>
                <a:lnTo>
                  <a:pt x="454152" y="284835"/>
                </a:lnTo>
                <a:lnTo>
                  <a:pt x="454152" y="270979"/>
                </a:lnTo>
                <a:close/>
              </a:path>
              <a:path w="843279" h="843279">
                <a:moveTo>
                  <a:pt x="454152" y="223215"/>
                </a:moveTo>
                <a:lnTo>
                  <a:pt x="431939" y="236829"/>
                </a:lnTo>
                <a:lnTo>
                  <a:pt x="403021" y="247281"/>
                </a:lnTo>
                <a:lnTo>
                  <a:pt x="368465" y="253974"/>
                </a:lnTo>
                <a:lnTo>
                  <a:pt x="329361" y="256336"/>
                </a:lnTo>
                <a:lnTo>
                  <a:pt x="289763" y="253961"/>
                </a:lnTo>
                <a:lnTo>
                  <a:pt x="255016" y="247281"/>
                </a:lnTo>
                <a:lnTo>
                  <a:pt x="226009" y="236829"/>
                </a:lnTo>
                <a:lnTo>
                  <a:pt x="203796" y="223215"/>
                </a:lnTo>
                <a:lnTo>
                  <a:pt x="203796" y="237083"/>
                </a:lnTo>
                <a:lnTo>
                  <a:pt x="213029" y="253974"/>
                </a:lnTo>
                <a:lnTo>
                  <a:pt x="238848" y="269328"/>
                </a:lnTo>
                <a:lnTo>
                  <a:pt x="278549" y="280517"/>
                </a:lnTo>
                <a:lnTo>
                  <a:pt x="329361" y="284835"/>
                </a:lnTo>
                <a:lnTo>
                  <a:pt x="379730" y="280517"/>
                </a:lnTo>
                <a:lnTo>
                  <a:pt x="419201" y="269328"/>
                </a:lnTo>
                <a:lnTo>
                  <a:pt x="440982" y="256336"/>
                </a:lnTo>
                <a:lnTo>
                  <a:pt x="444944" y="253961"/>
                </a:lnTo>
                <a:lnTo>
                  <a:pt x="454152" y="237083"/>
                </a:lnTo>
                <a:lnTo>
                  <a:pt x="454152" y="223215"/>
                </a:lnTo>
                <a:close/>
              </a:path>
              <a:path w="843279" h="843279">
                <a:moveTo>
                  <a:pt x="454152" y="179311"/>
                </a:moveTo>
                <a:lnTo>
                  <a:pt x="444944" y="161975"/>
                </a:lnTo>
                <a:lnTo>
                  <a:pt x="419201" y="146367"/>
                </a:lnTo>
                <a:lnTo>
                  <a:pt x="379730" y="135102"/>
                </a:lnTo>
                <a:lnTo>
                  <a:pt x="329361" y="130771"/>
                </a:lnTo>
                <a:lnTo>
                  <a:pt x="278549" y="135102"/>
                </a:lnTo>
                <a:lnTo>
                  <a:pt x="238848" y="146367"/>
                </a:lnTo>
                <a:lnTo>
                  <a:pt x="213017" y="161975"/>
                </a:lnTo>
                <a:lnTo>
                  <a:pt x="203796" y="179311"/>
                </a:lnTo>
                <a:lnTo>
                  <a:pt x="203796" y="188556"/>
                </a:lnTo>
                <a:lnTo>
                  <a:pt x="213017" y="205879"/>
                </a:lnTo>
                <a:lnTo>
                  <a:pt x="238848" y="221475"/>
                </a:lnTo>
                <a:lnTo>
                  <a:pt x="278549" y="232740"/>
                </a:lnTo>
                <a:lnTo>
                  <a:pt x="329361" y="237083"/>
                </a:lnTo>
                <a:lnTo>
                  <a:pt x="379730" y="232740"/>
                </a:lnTo>
                <a:lnTo>
                  <a:pt x="419201" y="221475"/>
                </a:lnTo>
                <a:lnTo>
                  <a:pt x="444944" y="205879"/>
                </a:lnTo>
                <a:lnTo>
                  <a:pt x="454152" y="188556"/>
                </a:lnTo>
                <a:lnTo>
                  <a:pt x="454152" y="179311"/>
                </a:lnTo>
                <a:close/>
              </a:path>
              <a:path w="843279" h="843279">
                <a:moveTo>
                  <a:pt x="588962" y="559841"/>
                </a:moveTo>
                <a:lnTo>
                  <a:pt x="568312" y="572922"/>
                </a:lnTo>
                <a:lnTo>
                  <a:pt x="541591" y="583044"/>
                </a:lnTo>
                <a:lnTo>
                  <a:pt x="509663" y="589851"/>
                </a:lnTo>
                <a:lnTo>
                  <a:pt x="473405" y="592975"/>
                </a:lnTo>
                <a:lnTo>
                  <a:pt x="473405" y="621474"/>
                </a:lnTo>
                <a:lnTo>
                  <a:pt x="520382" y="616394"/>
                </a:lnTo>
                <a:lnTo>
                  <a:pt x="556895" y="605104"/>
                </a:lnTo>
                <a:lnTo>
                  <a:pt x="580555" y="590054"/>
                </a:lnTo>
                <a:lnTo>
                  <a:pt x="588962" y="573709"/>
                </a:lnTo>
                <a:lnTo>
                  <a:pt x="588962" y="559841"/>
                </a:lnTo>
                <a:close/>
              </a:path>
              <a:path w="843279" h="843279">
                <a:moveTo>
                  <a:pt x="588962" y="512089"/>
                </a:moveTo>
                <a:lnTo>
                  <a:pt x="568312" y="524725"/>
                </a:lnTo>
                <a:lnTo>
                  <a:pt x="541591" y="534619"/>
                </a:lnTo>
                <a:lnTo>
                  <a:pt x="509663" y="541324"/>
                </a:lnTo>
                <a:lnTo>
                  <a:pt x="473405" y="544436"/>
                </a:lnTo>
                <a:lnTo>
                  <a:pt x="473405" y="573709"/>
                </a:lnTo>
                <a:lnTo>
                  <a:pt x="520382" y="568299"/>
                </a:lnTo>
                <a:lnTo>
                  <a:pt x="556895" y="557047"/>
                </a:lnTo>
                <a:lnTo>
                  <a:pt x="580555" y="542188"/>
                </a:lnTo>
                <a:lnTo>
                  <a:pt x="588962" y="525945"/>
                </a:lnTo>
                <a:lnTo>
                  <a:pt x="588962" y="512089"/>
                </a:lnTo>
                <a:close/>
              </a:path>
              <a:path w="843279" h="843279">
                <a:moveTo>
                  <a:pt x="588962" y="463562"/>
                </a:moveTo>
                <a:lnTo>
                  <a:pt x="568312" y="476643"/>
                </a:lnTo>
                <a:lnTo>
                  <a:pt x="541591" y="486752"/>
                </a:lnTo>
                <a:lnTo>
                  <a:pt x="509663" y="493560"/>
                </a:lnTo>
                <a:lnTo>
                  <a:pt x="473405" y="496684"/>
                </a:lnTo>
                <a:lnTo>
                  <a:pt x="473405" y="525183"/>
                </a:lnTo>
                <a:lnTo>
                  <a:pt x="520382" y="520103"/>
                </a:lnTo>
                <a:lnTo>
                  <a:pt x="556895" y="508812"/>
                </a:lnTo>
                <a:lnTo>
                  <a:pt x="580555" y="493763"/>
                </a:lnTo>
                <a:lnTo>
                  <a:pt x="588962" y="477418"/>
                </a:lnTo>
                <a:lnTo>
                  <a:pt x="588962" y="463562"/>
                </a:lnTo>
                <a:close/>
              </a:path>
              <a:path w="843279" h="843279">
                <a:moveTo>
                  <a:pt x="588962" y="415798"/>
                </a:moveTo>
                <a:lnTo>
                  <a:pt x="568312" y="428434"/>
                </a:lnTo>
                <a:lnTo>
                  <a:pt x="541591" y="438327"/>
                </a:lnTo>
                <a:lnTo>
                  <a:pt x="509663" y="445033"/>
                </a:lnTo>
                <a:lnTo>
                  <a:pt x="473405" y="448144"/>
                </a:lnTo>
                <a:lnTo>
                  <a:pt x="473405" y="477418"/>
                </a:lnTo>
                <a:lnTo>
                  <a:pt x="520382" y="472008"/>
                </a:lnTo>
                <a:lnTo>
                  <a:pt x="556895" y="460756"/>
                </a:lnTo>
                <a:lnTo>
                  <a:pt x="580555" y="445897"/>
                </a:lnTo>
                <a:lnTo>
                  <a:pt x="588962" y="429666"/>
                </a:lnTo>
                <a:lnTo>
                  <a:pt x="588962" y="415798"/>
                </a:lnTo>
                <a:close/>
              </a:path>
              <a:path w="843279" h="843279">
                <a:moveTo>
                  <a:pt x="588962" y="371894"/>
                </a:moveTo>
                <a:lnTo>
                  <a:pt x="580555" y="355206"/>
                </a:lnTo>
                <a:lnTo>
                  <a:pt x="556895" y="340106"/>
                </a:lnTo>
                <a:lnTo>
                  <a:pt x="520382" y="328764"/>
                </a:lnTo>
                <a:lnTo>
                  <a:pt x="473405" y="323354"/>
                </a:lnTo>
                <a:lnTo>
                  <a:pt x="473405" y="428891"/>
                </a:lnTo>
                <a:lnTo>
                  <a:pt x="520382" y="423811"/>
                </a:lnTo>
                <a:lnTo>
                  <a:pt x="556895" y="412521"/>
                </a:lnTo>
                <a:lnTo>
                  <a:pt x="580555" y="397471"/>
                </a:lnTo>
                <a:lnTo>
                  <a:pt x="588962" y="381127"/>
                </a:lnTo>
                <a:lnTo>
                  <a:pt x="588962" y="371894"/>
                </a:lnTo>
                <a:close/>
              </a:path>
              <a:path w="843279" h="843279">
                <a:moveTo>
                  <a:pt x="723760" y="512089"/>
                </a:moveTo>
                <a:lnTo>
                  <a:pt x="703110" y="524725"/>
                </a:lnTo>
                <a:lnTo>
                  <a:pt x="676389" y="534619"/>
                </a:lnTo>
                <a:lnTo>
                  <a:pt x="644474" y="541324"/>
                </a:lnTo>
                <a:lnTo>
                  <a:pt x="608215" y="544436"/>
                </a:lnTo>
                <a:lnTo>
                  <a:pt x="608215" y="573709"/>
                </a:lnTo>
                <a:lnTo>
                  <a:pt x="655193" y="568299"/>
                </a:lnTo>
                <a:lnTo>
                  <a:pt x="691692" y="557047"/>
                </a:lnTo>
                <a:lnTo>
                  <a:pt x="715352" y="542188"/>
                </a:lnTo>
                <a:lnTo>
                  <a:pt x="723760" y="525945"/>
                </a:lnTo>
                <a:lnTo>
                  <a:pt x="723760" y="512089"/>
                </a:lnTo>
                <a:close/>
              </a:path>
              <a:path w="843279" h="843279">
                <a:moveTo>
                  <a:pt x="723760" y="463562"/>
                </a:moveTo>
                <a:lnTo>
                  <a:pt x="703110" y="476643"/>
                </a:lnTo>
                <a:lnTo>
                  <a:pt x="676389" y="486752"/>
                </a:lnTo>
                <a:lnTo>
                  <a:pt x="644474" y="493560"/>
                </a:lnTo>
                <a:lnTo>
                  <a:pt x="608215" y="496684"/>
                </a:lnTo>
                <a:lnTo>
                  <a:pt x="608215" y="525183"/>
                </a:lnTo>
                <a:lnTo>
                  <a:pt x="655193" y="520103"/>
                </a:lnTo>
                <a:lnTo>
                  <a:pt x="691692" y="508812"/>
                </a:lnTo>
                <a:lnTo>
                  <a:pt x="715352" y="493763"/>
                </a:lnTo>
                <a:lnTo>
                  <a:pt x="723760" y="477418"/>
                </a:lnTo>
                <a:lnTo>
                  <a:pt x="723760" y="463562"/>
                </a:lnTo>
                <a:close/>
              </a:path>
              <a:path w="843279" h="843279">
                <a:moveTo>
                  <a:pt x="723760" y="419646"/>
                </a:moveTo>
                <a:lnTo>
                  <a:pt x="715352" y="403301"/>
                </a:lnTo>
                <a:lnTo>
                  <a:pt x="691692" y="388251"/>
                </a:lnTo>
                <a:lnTo>
                  <a:pt x="655193" y="376961"/>
                </a:lnTo>
                <a:lnTo>
                  <a:pt x="608215" y="371894"/>
                </a:lnTo>
                <a:lnTo>
                  <a:pt x="608215" y="477418"/>
                </a:lnTo>
                <a:lnTo>
                  <a:pt x="655193" y="472008"/>
                </a:lnTo>
                <a:lnTo>
                  <a:pt x="691692" y="460756"/>
                </a:lnTo>
                <a:lnTo>
                  <a:pt x="715352" y="445897"/>
                </a:lnTo>
                <a:lnTo>
                  <a:pt x="723760" y="429666"/>
                </a:lnTo>
                <a:lnTo>
                  <a:pt x="723760" y="419646"/>
                </a:lnTo>
                <a:close/>
              </a:path>
              <a:path w="843279" h="843279">
                <a:moveTo>
                  <a:pt x="843013" y="421525"/>
                </a:moveTo>
                <a:lnTo>
                  <a:pt x="840168" y="372440"/>
                </a:lnTo>
                <a:lnTo>
                  <a:pt x="831862" y="324993"/>
                </a:lnTo>
                <a:lnTo>
                  <a:pt x="818400" y="279514"/>
                </a:lnTo>
                <a:lnTo>
                  <a:pt x="807935" y="254800"/>
                </a:lnTo>
                <a:lnTo>
                  <a:pt x="807935" y="421525"/>
                </a:lnTo>
                <a:lnTo>
                  <a:pt x="804926" y="469938"/>
                </a:lnTo>
                <a:lnTo>
                  <a:pt x="796112" y="516572"/>
                </a:lnTo>
                <a:lnTo>
                  <a:pt x="781888" y="561060"/>
                </a:lnTo>
                <a:lnTo>
                  <a:pt x="762596" y="603046"/>
                </a:lnTo>
                <a:lnTo>
                  <a:pt x="738606" y="642162"/>
                </a:lnTo>
                <a:lnTo>
                  <a:pt x="710298" y="678040"/>
                </a:lnTo>
                <a:lnTo>
                  <a:pt x="678014" y="710323"/>
                </a:lnTo>
                <a:lnTo>
                  <a:pt x="642137" y="738644"/>
                </a:lnTo>
                <a:lnTo>
                  <a:pt x="603021" y="762622"/>
                </a:lnTo>
                <a:lnTo>
                  <a:pt x="561035" y="781913"/>
                </a:lnTo>
                <a:lnTo>
                  <a:pt x="516547" y="796150"/>
                </a:lnTo>
                <a:lnTo>
                  <a:pt x="469925" y="804951"/>
                </a:lnTo>
                <a:lnTo>
                  <a:pt x="421513" y="807961"/>
                </a:lnTo>
                <a:lnTo>
                  <a:pt x="373100" y="804951"/>
                </a:lnTo>
                <a:lnTo>
                  <a:pt x="326466" y="796150"/>
                </a:lnTo>
                <a:lnTo>
                  <a:pt x="281978" y="781913"/>
                </a:lnTo>
                <a:lnTo>
                  <a:pt x="239991" y="762622"/>
                </a:lnTo>
                <a:lnTo>
                  <a:pt x="200875" y="738644"/>
                </a:lnTo>
                <a:lnTo>
                  <a:pt x="164998" y="710323"/>
                </a:lnTo>
                <a:lnTo>
                  <a:pt x="132715" y="678040"/>
                </a:lnTo>
                <a:lnTo>
                  <a:pt x="104406" y="642162"/>
                </a:lnTo>
                <a:lnTo>
                  <a:pt x="80416" y="603046"/>
                </a:lnTo>
                <a:lnTo>
                  <a:pt x="61125" y="561060"/>
                </a:lnTo>
                <a:lnTo>
                  <a:pt x="46901" y="516572"/>
                </a:lnTo>
                <a:lnTo>
                  <a:pt x="38100" y="469938"/>
                </a:lnTo>
                <a:lnTo>
                  <a:pt x="35077" y="421525"/>
                </a:lnTo>
                <a:lnTo>
                  <a:pt x="38100" y="373126"/>
                </a:lnTo>
                <a:lnTo>
                  <a:pt x="46901" y="326491"/>
                </a:lnTo>
                <a:lnTo>
                  <a:pt x="61125" y="281990"/>
                </a:lnTo>
                <a:lnTo>
                  <a:pt x="80416" y="240004"/>
                </a:lnTo>
                <a:lnTo>
                  <a:pt x="104406" y="200888"/>
                </a:lnTo>
                <a:lnTo>
                  <a:pt x="132715" y="165011"/>
                </a:lnTo>
                <a:lnTo>
                  <a:pt x="164998" y="132727"/>
                </a:lnTo>
                <a:lnTo>
                  <a:pt x="200875" y="104406"/>
                </a:lnTo>
                <a:lnTo>
                  <a:pt x="239991" y="80429"/>
                </a:lnTo>
                <a:lnTo>
                  <a:pt x="281978" y="61137"/>
                </a:lnTo>
                <a:lnTo>
                  <a:pt x="326466" y="46901"/>
                </a:lnTo>
                <a:lnTo>
                  <a:pt x="373100" y="38100"/>
                </a:lnTo>
                <a:lnTo>
                  <a:pt x="421513" y="35077"/>
                </a:lnTo>
                <a:lnTo>
                  <a:pt x="469925" y="38100"/>
                </a:lnTo>
                <a:lnTo>
                  <a:pt x="516547" y="46901"/>
                </a:lnTo>
                <a:lnTo>
                  <a:pt x="561035" y="61137"/>
                </a:lnTo>
                <a:lnTo>
                  <a:pt x="603021" y="80429"/>
                </a:lnTo>
                <a:lnTo>
                  <a:pt x="642137" y="104406"/>
                </a:lnTo>
                <a:lnTo>
                  <a:pt x="678014" y="132727"/>
                </a:lnTo>
                <a:lnTo>
                  <a:pt x="710298" y="165011"/>
                </a:lnTo>
                <a:lnTo>
                  <a:pt x="738606" y="200888"/>
                </a:lnTo>
                <a:lnTo>
                  <a:pt x="762596" y="240004"/>
                </a:lnTo>
                <a:lnTo>
                  <a:pt x="781888" y="281990"/>
                </a:lnTo>
                <a:lnTo>
                  <a:pt x="796112" y="326491"/>
                </a:lnTo>
                <a:lnTo>
                  <a:pt x="804926" y="373126"/>
                </a:lnTo>
                <a:lnTo>
                  <a:pt x="807935" y="421525"/>
                </a:lnTo>
                <a:lnTo>
                  <a:pt x="807935" y="254800"/>
                </a:lnTo>
                <a:lnTo>
                  <a:pt x="777303" y="195719"/>
                </a:lnTo>
                <a:lnTo>
                  <a:pt x="750290" y="158051"/>
                </a:lnTo>
                <a:lnTo>
                  <a:pt x="719416" y="123609"/>
                </a:lnTo>
                <a:lnTo>
                  <a:pt x="684987" y="92722"/>
                </a:lnTo>
                <a:lnTo>
                  <a:pt x="647306" y="65722"/>
                </a:lnTo>
                <a:lnTo>
                  <a:pt x="606717" y="42913"/>
                </a:lnTo>
                <a:lnTo>
                  <a:pt x="563524" y="24625"/>
                </a:lnTo>
                <a:lnTo>
                  <a:pt x="518045" y="11163"/>
                </a:lnTo>
                <a:lnTo>
                  <a:pt x="470598" y="2844"/>
                </a:lnTo>
                <a:lnTo>
                  <a:pt x="421513" y="0"/>
                </a:lnTo>
                <a:lnTo>
                  <a:pt x="372427" y="2844"/>
                </a:lnTo>
                <a:lnTo>
                  <a:pt x="324980" y="11163"/>
                </a:lnTo>
                <a:lnTo>
                  <a:pt x="279501" y="24625"/>
                </a:lnTo>
                <a:lnTo>
                  <a:pt x="236308" y="42913"/>
                </a:lnTo>
                <a:lnTo>
                  <a:pt x="195707" y="65722"/>
                </a:lnTo>
                <a:lnTo>
                  <a:pt x="158038" y="92722"/>
                </a:lnTo>
                <a:lnTo>
                  <a:pt x="123596" y="123609"/>
                </a:lnTo>
                <a:lnTo>
                  <a:pt x="92722" y="158051"/>
                </a:lnTo>
                <a:lnTo>
                  <a:pt x="65722" y="195719"/>
                </a:lnTo>
                <a:lnTo>
                  <a:pt x="42913" y="236321"/>
                </a:lnTo>
                <a:lnTo>
                  <a:pt x="24612" y="279514"/>
                </a:lnTo>
                <a:lnTo>
                  <a:pt x="11150" y="324993"/>
                </a:lnTo>
                <a:lnTo>
                  <a:pt x="2844" y="372440"/>
                </a:lnTo>
                <a:lnTo>
                  <a:pt x="0" y="421525"/>
                </a:lnTo>
                <a:lnTo>
                  <a:pt x="2844" y="470623"/>
                </a:lnTo>
                <a:lnTo>
                  <a:pt x="11150" y="518058"/>
                </a:lnTo>
                <a:lnTo>
                  <a:pt x="24612" y="563537"/>
                </a:lnTo>
                <a:lnTo>
                  <a:pt x="42913" y="606742"/>
                </a:lnTo>
                <a:lnTo>
                  <a:pt x="65722" y="647331"/>
                </a:lnTo>
                <a:lnTo>
                  <a:pt x="92722" y="685012"/>
                </a:lnTo>
                <a:lnTo>
                  <a:pt x="123596" y="719442"/>
                </a:lnTo>
                <a:lnTo>
                  <a:pt x="158038" y="750328"/>
                </a:lnTo>
                <a:lnTo>
                  <a:pt x="195707" y="777328"/>
                </a:lnTo>
                <a:lnTo>
                  <a:pt x="236308" y="800138"/>
                </a:lnTo>
                <a:lnTo>
                  <a:pt x="279501" y="818426"/>
                </a:lnTo>
                <a:lnTo>
                  <a:pt x="324980" y="831888"/>
                </a:lnTo>
                <a:lnTo>
                  <a:pt x="372427" y="840206"/>
                </a:lnTo>
                <a:lnTo>
                  <a:pt x="421513" y="843038"/>
                </a:lnTo>
                <a:lnTo>
                  <a:pt x="470598" y="840206"/>
                </a:lnTo>
                <a:lnTo>
                  <a:pt x="518045" y="831888"/>
                </a:lnTo>
                <a:lnTo>
                  <a:pt x="563524" y="818426"/>
                </a:lnTo>
                <a:lnTo>
                  <a:pt x="588225" y="807961"/>
                </a:lnTo>
                <a:lnTo>
                  <a:pt x="606717" y="800138"/>
                </a:lnTo>
                <a:lnTo>
                  <a:pt x="647306" y="777328"/>
                </a:lnTo>
                <a:lnTo>
                  <a:pt x="684987" y="750328"/>
                </a:lnTo>
                <a:lnTo>
                  <a:pt x="719416" y="719442"/>
                </a:lnTo>
                <a:lnTo>
                  <a:pt x="750290" y="685012"/>
                </a:lnTo>
                <a:lnTo>
                  <a:pt x="777303" y="647331"/>
                </a:lnTo>
                <a:lnTo>
                  <a:pt x="800112" y="606742"/>
                </a:lnTo>
                <a:lnTo>
                  <a:pt x="818400" y="563537"/>
                </a:lnTo>
                <a:lnTo>
                  <a:pt x="831862" y="518058"/>
                </a:lnTo>
                <a:lnTo>
                  <a:pt x="840168" y="470623"/>
                </a:lnTo>
                <a:lnTo>
                  <a:pt x="843013" y="421525"/>
                </a:lnTo>
                <a:close/>
              </a:path>
            </a:pathLst>
          </a:custGeom>
          <a:solidFill>
            <a:srgbClr val="253066"/>
          </a:solidFill>
        </p:spPr>
        <p:txBody>
          <a:bodyPr wrap="square" lIns="0" tIns="0" rIns="0" bIns="0" rtlCol="0"/>
          <a:lstStyle/>
          <a:p>
            <a:endParaRPr/>
          </a:p>
        </p:txBody>
      </p:sp>
      <p:grpSp>
        <p:nvGrpSpPr>
          <p:cNvPr id="43" name="object 43"/>
          <p:cNvGrpSpPr/>
          <p:nvPr/>
        </p:nvGrpSpPr>
        <p:grpSpPr>
          <a:xfrm>
            <a:off x="1015201" y="5159241"/>
            <a:ext cx="859790" cy="859790"/>
            <a:chOff x="1015201" y="5159241"/>
            <a:chExt cx="859790" cy="859790"/>
          </a:xfrm>
        </p:grpSpPr>
        <p:sp>
          <p:nvSpPr>
            <p:cNvPr id="44" name="object 44"/>
            <p:cNvSpPr/>
            <p:nvPr/>
          </p:nvSpPr>
          <p:spPr>
            <a:xfrm>
              <a:off x="1688144" y="5313897"/>
              <a:ext cx="182880" cy="270510"/>
            </a:xfrm>
            <a:custGeom>
              <a:avLst/>
              <a:gdLst/>
              <a:ahLst/>
              <a:cxnLst/>
              <a:rect l="l" t="t" r="r" b="b"/>
              <a:pathLst>
                <a:path w="182880" h="270510">
                  <a:moveTo>
                    <a:pt x="71794" y="0"/>
                  </a:moveTo>
                  <a:lnTo>
                    <a:pt x="10294" y="37319"/>
                  </a:lnTo>
                  <a:lnTo>
                    <a:pt x="0" y="60358"/>
                  </a:lnTo>
                  <a:lnTo>
                    <a:pt x="3321" y="68688"/>
                  </a:lnTo>
                  <a:lnTo>
                    <a:pt x="123603" y="259569"/>
                  </a:lnTo>
                  <a:lnTo>
                    <a:pt x="129990" y="266432"/>
                  </a:lnTo>
                  <a:lnTo>
                    <a:pt x="138092" y="270028"/>
                  </a:lnTo>
                  <a:lnTo>
                    <a:pt x="147011" y="270356"/>
                  </a:lnTo>
                  <a:lnTo>
                    <a:pt x="155848" y="267418"/>
                  </a:lnTo>
                  <a:lnTo>
                    <a:pt x="171914" y="232556"/>
                  </a:lnTo>
                  <a:lnTo>
                    <a:pt x="178763" y="226669"/>
                  </a:lnTo>
                  <a:lnTo>
                    <a:pt x="182263" y="218823"/>
                  </a:lnTo>
                  <a:lnTo>
                    <a:pt x="182331" y="209998"/>
                  </a:lnTo>
                  <a:lnTo>
                    <a:pt x="178886" y="201175"/>
                  </a:lnTo>
                  <a:lnTo>
                    <a:pt x="94838" y="10294"/>
                  </a:lnTo>
                  <a:lnTo>
                    <a:pt x="88464" y="3814"/>
                  </a:lnTo>
                  <a:lnTo>
                    <a:pt x="80456" y="273"/>
                  </a:lnTo>
                  <a:lnTo>
                    <a:pt x="71794" y="0"/>
                  </a:lnTo>
                  <a:close/>
                </a:path>
              </a:pathLst>
            </a:custGeom>
            <a:solidFill>
              <a:srgbClr val="253066"/>
            </a:solidFill>
          </p:spPr>
          <p:txBody>
            <a:bodyPr wrap="square" lIns="0" tIns="0" rIns="0" bIns="0" rtlCol="0"/>
            <a:lstStyle/>
            <a:p>
              <a:endParaRPr/>
            </a:p>
          </p:txBody>
        </p:sp>
        <p:sp>
          <p:nvSpPr>
            <p:cNvPr id="45" name="object 45"/>
            <p:cNvSpPr/>
            <p:nvPr/>
          </p:nvSpPr>
          <p:spPr>
            <a:xfrm>
              <a:off x="1194013" y="5665848"/>
              <a:ext cx="117441" cy="149047"/>
            </a:xfrm>
            <a:prstGeom prst="rect">
              <a:avLst/>
            </a:prstGeom>
            <a:blipFill>
              <a:blip r:embed="rId4" cstate="print"/>
              <a:stretch>
                <a:fillRect/>
              </a:stretch>
            </a:blipFill>
          </p:spPr>
          <p:txBody>
            <a:bodyPr wrap="square" lIns="0" tIns="0" rIns="0" bIns="0" rtlCol="0"/>
            <a:lstStyle/>
            <a:p>
              <a:endParaRPr/>
            </a:p>
          </p:txBody>
        </p:sp>
        <p:sp>
          <p:nvSpPr>
            <p:cNvPr id="46" name="object 46"/>
            <p:cNvSpPr/>
            <p:nvPr/>
          </p:nvSpPr>
          <p:spPr>
            <a:xfrm>
              <a:off x="1273982" y="5399260"/>
              <a:ext cx="518159" cy="254635"/>
            </a:xfrm>
            <a:custGeom>
              <a:avLst/>
              <a:gdLst/>
              <a:ahLst/>
              <a:cxnLst/>
              <a:rect l="l" t="t" r="r" b="b"/>
              <a:pathLst>
                <a:path w="518160" h="254635">
                  <a:moveTo>
                    <a:pt x="224866" y="0"/>
                  </a:moveTo>
                  <a:lnTo>
                    <a:pt x="169087" y="5121"/>
                  </a:lnTo>
                  <a:lnTo>
                    <a:pt x="102844" y="17325"/>
                  </a:lnTo>
                  <a:lnTo>
                    <a:pt x="61010" y="42598"/>
                  </a:lnTo>
                  <a:lnTo>
                    <a:pt x="4356" y="115814"/>
                  </a:lnTo>
                  <a:lnTo>
                    <a:pt x="0" y="124526"/>
                  </a:lnTo>
                  <a:lnTo>
                    <a:pt x="1739" y="133238"/>
                  </a:lnTo>
                  <a:lnTo>
                    <a:pt x="4356" y="137594"/>
                  </a:lnTo>
                  <a:lnTo>
                    <a:pt x="7835" y="140211"/>
                  </a:lnTo>
                  <a:lnTo>
                    <a:pt x="13068" y="144579"/>
                  </a:lnTo>
                  <a:lnTo>
                    <a:pt x="20040" y="145443"/>
                  </a:lnTo>
                  <a:lnTo>
                    <a:pt x="26136" y="141951"/>
                  </a:lnTo>
                  <a:lnTo>
                    <a:pt x="145554" y="79200"/>
                  </a:lnTo>
                  <a:lnTo>
                    <a:pt x="155616" y="75933"/>
                  </a:lnTo>
                  <a:lnTo>
                    <a:pt x="165925" y="75279"/>
                  </a:lnTo>
                  <a:lnTo>
                    <a:pt x="176072" y="77239"/>
                  </a:lnTo>
                  <a:lnTo>
                    <a:pt x="185648" y="81816"/>
                  </a:lnTo>
                  <a:lnTo>
                    <a:pt x="447992" y="251780"/>
                  </a:lnTo>
                  <a:lnTo>
                    <a:pt x="450608" y="254396"/>
                  </a:lnTo>
                  <a:lnTo>
                    <a:pt x="511619" y="196865"/>
                  </a:lnTo>
                  <a:lnTo>
                    <a:pt x="516851" y="191633"/>
                  </a:lnTo>
                  <a:lnTo>
                    <a:pt x="517715" y="183797"/>
                  </a:lnTo>
                  <a:lnTo>
                    <a:pt x="514235" y="176825"/>
                  </a:lnTo>
                  <a:lnTo>
                    <a:pt x="412254" y="16449"/>
                  </a:lnTo>
                  <a:lnTo>
                    <a:pt x="408774" y="10353"/>
                  </a:lnTo>
                  <a:lnTo>
                    <a:pt x="400926" y="7737"/>
                  </a:lnTo>
                  <a:lnTo>
                    <a:pt x="393954" y="10353"/>
                  </a:lnTo>
                  <a:lnTo>
                    <a:pt x="373037" y="19065"/>
                  </a:lnTo>
                  <a:lnTo>
                    <a:pt x="366064" y="21682"/>
                  </a:lnTo>
                  <a:lnTo>
                    <a:pt x="358216" y="22545"/>
                  </a:lnTo>
                  <a:lnTo>
                    <a:pt x="280644" y="5984"/>
                  </a:lnTo>
                  <a:lnTo>
                    <a:pt x="252919" y="1563"/>
                  </a:lnTo>
                  <a:lnTo>
                    <a:pt x="224866" y="0"/>
                  </a:lnTo>
                  <a:close/>
                </a:path>
              </a:pathLst>
            </a:custGeom>
            <a:solidFill>
              <a:srgbClr val="253066"/>
            </a:solidFill>
          </p:spPr>
          <p:txBody>
            <a:bodyPr wrap="square" lIns="0" tIns="0" rIns="0" bIns="0" rtlCol="0"/>
            <a:lstStyle/>
            <a:p>
              <a:endParaRPr/>
            </a:p>
          </p:txBody>
        </p:sp>
        <p:sp>
          <p:nvSpPr>
            <p:cNvPr id="47" name="object 47"/>
            <p:cNvSpPr/>
            <p:nvPr/>
          </p:nvSpPr>
          <p:spPr>
            <a:xfrm>
              <a:off x="1260034" y="5721644"/>
              <a:ext cx="136839" cy="142673"/>
            </a:xfrm>
            <a:prstGeom prst="rect">
              <a:avLst/>
            </a:prstGeom>
            <a:blipFill>
              <a:blip r:embed="rId5" cstate="print"/>
              <a:stretch>
                <a:fillRect/>
              </a:stretch>
            </a:blipFill>
          </p:spPr>
          <p:txBody>
            <a:bodyPr wrap="square" lIns="0" tIns="0" rIns="0" bIns="0" rtlCol="0"/>
            <a:lstStyle/>
            <a:p>
              <a:endParaRPr/>
            </a:p>
          </p:txBody>
        </p:sp>
        <p:sp>
          <p:nvSpPr>
            <p:cNvPr id="48" name="object 48"/>
            <p:cNvSpPr/>
            <p:nvPr/>
          </p:nvSpPr>
          <p:spPr>
            <a:xfrm>
              <a:off x="1107942" y="5417912"/>
              <a:ext cx="611505" cy="441325"/>
            </a:xfrm>
            <a:custGeom>
              <a:avLst/>
              <a:gdLst/>
              <a:ahLst/>
              <a:cxnLst/>
              <a:rect l="l" t="t" r="r" b="b"/>
              <a:pathLst>
                <a:path w="611505" h="441325">
                  <a:moveTo>
                    <a:pt x="116547" y="0"/>
                  </a:moveTo>
                  <a:lnTo>
                    <a:pt x="4791" y="147713"/>
                  </a:lnTo>
                  <a:lnTo>
                    <a:pt x="0" y="164598"/>
                  </a:lnTo>
                  <a:lnTo>
                    <a:pt x="1608" y="173084"/>
                  </a:lnTo>
                  <a:lnTo>
                    <a:pt x="5667" y="180835"/>
                  </a:lnTo>
                  <a:lnTo>
                    <a:pt x="50117" y="240106"/>
                  </a:lnTo>
                  <a:lnTo>
                    <a:pt x="51857" y="241846"/>
                  </a:lnTo>
                  <a:lnTo>
                    <a:pt x="53597" y="241846"/>
                  </a:lnTo>
                  <a:lnTo>
                    <a:pt x="55349" y="240106"/>
                  </a:lnTo>
                  <a:lnTo>
                    <a:pt x="68037" y="230176"/>
                  </a:lnTo>
                  <a:lnTo>
                    <a:pt x="83016" y="225394"/>
                  </a:lnTo>
                  <a:lnTo>
                    <a:pt x="98976" y="226006"/>
                  </a:lnTo>
                  <a:lnTo>
                    <a:pt x="114607" y="232257"/>
                  </a:lnTo>
                  <a:lnTo>
                    <a:pt x="120716" y="236613"/>
                  </a:lnTo>
                  <a:lnTo>
                    <a:pt x="126812" y="241846"/>
                  </a:lnTo>
                  <a:lnTo>
                    <a:pt x="130305" y="248818"/>
                  </a:lnTo>
                  <a:lnTo>
                    <a:pt x="132045" y="250558"/>
                  </a:lnTo>
                  <a:lnTo>
                    <a:pt x="134661" y="251434"/>
                  </a:lnTo>
                  <a:lnTo>
                    <a:pt x="136401" y="248818"/>
                  </a:lnTo>
                  <a:lnTo>
                    <a:pt x="149012" y="236040"/>
                  </a:lnTo>
                  <a:lnTo>
                    <a:pt x="164730" y="228331"/>
                  </a:lnTo>
                  <a:lnTo>
                    <a:pt x="181755" y="226506"/>
                  </a:lnTo>
                  <a:lnTo>
                    <a:pt x="198288" y="231381"/>
                  </a:lnTo>
                  <a:lnTo>
                    <a:pt x="223561" y="264502"/>
                  </a:lnTo>
                  <a:lnTo>
                    <a:pt x="224437" y="268858"/>
                  </a:lnTo>
                  <a:lnTo>
                    <a:pt x="224437" y="280200"/>
                  </a:lnTo>
                  <a:lnTo>
                    <a:pt x="225301" y="281939"/>
                  </a:lnTo>
                  <a:lnTo>
                    <a:pt x="227917" y="281939"/>
                  </a:lnTo>
                  <a:lnTo>
                    <a:pt x="235859" y="282592"/>
                  </a:lnTo>
                  <a:lnTo>
                    <a:pt x="273567" y="316255"/>
                  </a:lnTo>
                  <a:lnTo>
                    <a:pt x="275570" y="330514"/>
                  </a:lnTo>
                  <a:lnTo>
                    <a:pt x="273243" y="344690"/>
                  </a:lnTo>
                  <a:lnTo>
                    <a:pt x="272367" y="346430"/>
                  </a:lnTo>
                  <a:lnTo>
                    <a:pt x="273243" y="349046"/>
                  </a:lnTo>
                  <a:lnTo>
                    <a:pt x="275859" y="349046"/>
                  </a:lnTo>
                  <a:lnTo>
                    <a:pt x="286546" y="352451"/>
                  </a:lnTo>
                  <a:lnTo>
                    <a:pt x="296011" y="358632"/>
                  </a:lnTo>
                  <a:lnTo>
                    <a:pt x="303681" y="367427"/>
                  </a:lnTo>
                  <a:lnTo>
                    <a:pt x="308981" y="378675"/>
                  </a:lnTo>
                  <a:lnTo>
                    <a:pt x="310968" y="388594"/>
                  </a:lnTo>
                  <a:lnTo>
                    <a:pt x="310503" y="398510"/>
                  </a:lnTo>
                  <a:lnTo>
                    <a:pt x="307750" y="408097"/>
                  </a:lnTo>
                  <a:lnTo>
                    <a:pt x="302872" y="417029"/>
                  </a:lnTo>
                  <a:lnTo>
                    <a:pt x="296776" y="424878"/>
                  </a:lnTo>
                  <a:lnTo>
                    <a:pt x="295900" y="426618"/>
                  </a:lnTo>
                  <a:lnTo>
                    <a:pt x="296776" y="430098"/>
                  </a:lnTo>
                  <a:lnTo>
                    <a:pt x="299392" y="430098"/>
                  </a:lnTo>
                  <a:lnTo>
                    <a:pt x="365623" y="440563"/>
                  </a:lnTo>
                  <a:lnTo>
                    <a:pt x="408333" y="435330"/>
                  </a:lnTo>
                  <a:lnTo>
                    <a:pt x="414220" y="425310"/>
                  </a:lnTo>
                  <a:lnTo>
                    <a:pt x="412748" y="419646"/>
                  </a:lnTo>
                  <a:lnTo>
                    <a:pt x="408333" y="415289"/>
                  </a:lnTo>
                  <a:lnTo>
                    <a:pt x="348199" y="384784"/>
                  </a:lnTo>
                  <a:lnTo>
                    <a:pt x="342090" y="382168"/>
                  </a:lnTo>
                  <a:lnTo>
                    <a:pt x="340350" y="375196"/>
                  </a:lnTo>
                  <a:lnTo>
                    <a:pt x="345582" y="364731"/>
                  </a:lnTo>
                  <a:lnTo>
                    <a:pt x="352555" y="362115"/>
                  </a:lnTo>
                  <a:lnTo>
                    <a:pt x="442331" y="407441"/>
                  </a:lnTo>
                  <a:lnTo>
                    <a:pt x="453758" y="410943"/>
                  </a:lnTo>
                  <a:lnTo>
                    <a:pt x="487657" y="390880"/>
                  </a:lnTo>
                  <a:lnTo>
                    <a:pt x="488521" y="385648"/>
                  </a:lnTo>
                  <a:lnTo>
                    <a:pt x="486781" y="374319"/>
                  </a:lnTo>
                  <a:lnTo>
                    <a:pt x="483288" y="369100"/>
                  </a:lnTo>
                  <a:lnTo>
                    <a:pt x="478069" y="366483"/>
                  </a:lnTo>
                  <a:lnTo>
                    <a:pt x="458892" y="354279"/>
                  </a:lnTo>
                  <a:lnTo>
                    <a:pt x="380444" y="311569"/>
                  </a:lnTo>
                  <a:lnTo>
                    <a:pt x="375211" y="308952"/>
                  </a:lnTo>
                  <a:lnTo>
                    <a:pt x="373472" y="301980"/>
                  </a:lnTo>
                  <a:lnTo>
                    <a:pt x="378704" y="291528"/>
                  </a:lnTo>
                  <a:lnTo>
                    <a:pt x="385676" y="289775"/>
                  </a:lnTo>
                  <a:lnTo>
                    <a:pt x="390909" y="292392"/>
                  </a:lnTo>
                  <a:lnTo>
                    <a:pt x="499849" y="351663"/>
                  </a:lnTo>
                  <a:lnTo>
                    <a:pt x="512205" y="355652"/>
                  </a:lnTo>
                  <a:lnTo>
                    <a:pt x="548668" y="335102"/>
                  </a:lnTo>
                  <a:lnTo>
                    <a:pt x="549532" y="329006"/>
                  </a:lnTo>
                  <a:lnTo>
                    <a:pt x="548668" y="323773"/>
                  </a:lnTo>
                  <a:lnTo>
                    <a:pt x="546915" y="317665"/>
                  </a:lnTo>
                  <a:lnTo>
                    <a:pt x="543436" y="313308"/>
                  </a:lnTo>
                  <a:lnTo>
                    <a:pt x="538203" y="309829"/>
                  </a:lnTo>
                  <a:lnTo>
                    <a:pt x="530355" y="305473"/>
                  </a:lnTo>
                  <a:lnTo>
                    <a:pt x="413565" y="235737"/>
                  </a:lnTo>
                  <a:lnTo>
                    <a:pt x="408333" y="232257"/>
                  </a:lnTo>
                  <a:lnTo>
                    <a:pt x="407469" y="225285"/>
                  </a:lnTo>
                  <a:lnTo>
                    <a:pt x="410086" y="220052"/>
                  </a:lnTo>
                  <a:lnTo>
                    <a:pt x="413565" y="214820"/>
                  </a:lnTo>
                  <a:lnTo>
                    <a:pt x="419674" y="213956"/>
                  </a:lnTo>
                  <a:lnTo>
                    <a:pt x="424894" y="216573"/>
                  </a:lnTo>
                  <a:lnTo>
                    <a:pt x="536463" y="282803"/>
                  </a:lnTo>
                  <a:lnTo>
                    <a:pt x="541696" y="286296"/>
                  </a:lnTo>
                  <a:lnTo>
                    <a:pt x="562613" y="298500"/>
                  </a:lnTo>
                  <a:lnTo>
                    <a:pt x="574443" y="302773"/>
                  </a:lnTo>
                  <a:lnTo>
                    <a:pt x="586686" y="302634"/>
                  </a:lnTo>
                  <a:lnTo>
                    <a:pt x="597785" y="298247"/>
                  </a:lnTo>
                  <a:lnTo>
                    <a:pt x="606186" y="289775"/>
                  </a:lnTo>
                  <a:lnTo>
                    <a:pt x="610542" y="282803"/>
                  </a:lnTo>
                  <a:lnTo>
                    <a:pt x="611419" y="274967"/>
                  </a:lnTo>
                  <a:lnTo>
                    <a:pt x="607926" y="259270"/>
                  </a:lnTo>
                  <a:lnTo>
                    <a:pt x="603570" y="252298"/>
                  </a:lnTo>
                  <a:lnTo>
                    <a:pt x="596598" y="247942"/>
                  </a:lnTo>
                  <a:lnTo>
                    <a:pt x="334254" y="77990"/>
                  </a:lnTo>
                  <a:lnTo>
                    <a:pt x="327282" y="77114"/>
                  </a:lnTo>
                  <a:lnTo>
                    <a:pt x="322049" y="80594"/>
                  </a:lnTo>
                  <a:lnTo>
                    <a:pt x="204384" y="141604"/>
                  </a:lnTo>
                  <a:lnTo>
                    <a:pt x="194050" y="145513"/>
                  </a:lnTo>
                  <a:lnTo>
                    <a:pt x="183143" y="146726"/>
                  </a:lnTo>
                  <a:lnTo>
                    <a:pt x="172398" y="145162"/>
                  </a:lnTo>
                  <a:lnTo>
                    <a:pt x="145880" y="116106"/>
                  </a:lnTo>
                  <a:lnTo>
                    <a:pt x="145113" y="105879"/>
                  </a:lnTo>
                  <a:lnTo>
                    <a:pt x="145989" y="97154"/>
                  </a:lnTo>
                  <a:lnTo>
                    <a:pt x="148605" y="89319"/>
                  </a:lnTo>
                  <a:lnTo>
                    <a:pt x="153838" y="83210"/>
                  </a:lnTo>
                  <a:lnTo>
                    <a:pt x="201768" y="21335"/>
                  </a:lnTo>
                  <a:lnTo>
                    <a:pt x="150345" y="13487"/>
                  </a:lnTo>
                  <a:lnTo>
                    <a:pt x="145989" y="12611"/>
                  </a:lnTo>
                  <a:lnTo>
                    <a:pt x="141633" y="10871"/>
                  </a:lnTo>
                  <a:lnTo>
                    <a:pt x="126812" y="3022"/>
                  </a:lnTo>
                  <a:lnTo>
                    <a:pt x="116547" y="0"/>
                  </a:lnTo>
                  <a:close/>
                </a:path>
              </a:pathLst>
            </a:custGeom>
            <a:solidFill>
              <a:srgbClr val="253066"/>
            </a:solidFill>
          </p:spPr>
          <p:txBody>
            <a:bodyPr wrap="square" lIns="0" tIns="0" rIns="0" bIns="0" rtlCol="0"/>
            <a:lstStyle/>
            <a:p>
              <a:endParaRPr/>
            </a:p>
          </p:txBody>
        </p:sp>
        <p:sp>
          <p:nvSpPr>
            <p:cNvPr id="49" name="object 49"/>
            <p:cNvSpPr/>
            <p:nvPr/>
          </p:nvSpPr>
          <p:spPr>
            <a:xfrm>
              <a:off x="1141715" y="5664989"/>
              <a:ext cx="82578" cy="95872"/>
            </a:xfrm>
            <a:prstGeom prst="rect">
              <a:avLst/>
            </a:prstGeom>
            <a:blipFill>
              <a:blip r:embed="rId6" cstate="print"/>
              <a:stretch>
                <a:fillRect/>
              </a:stretch>
            </a:blipFill>
          </p:spPr>
          <p:txBody>
            <a:bodyPr wrap="square" lIns="0" tIns="0" rIns="0" bIns="0" rtlCol="0"/>
            <a:lstStyle/>
            <a:p>
              <a:endParaRPr/>
            </a:p>
          </p:txBody>
        </p:sp>
        <p:sp>
          <p:nvSpPr>
            <p:cNvPr id="50" name="object 50"/>
            <p:cNvSpPr/>
            <p:nvPr/>
          </p:nvSpPr>
          <p:spPr>
            <a:xfrm>
              <a:off x="1015199" y="5159247"/>
              <a:ext cx="859790" cy="859790"/>
            </a:xfrm>
            <a:custGeom>
              <a:avLst/>
              <a:gdLst/>
              <a:ahLst/>
              <a:cxnLst/>
              <a:rect l="l" t="t" r="r" b="b"/>
              <a:pathLst>
                <a:path w="859789" h="859789">
                  <a:moveTo>
                    <a:pt x="859434" y="429768"/>
                  </a:moveTo>
                  <a:lnTo>
                    <a:pt x="856907" y="383006"/>
                  </a:lnTo>
                  <a:lnTo>
                    <a:pt x="849503" y="337693"/>
                  </a:lnTo>
                  <a:lnTo>
                    <a:pt x="837488" y="294081"/>
                  </a:lnTo>
                  <a:lnTo>
                    <a:pt x="821664" y="253834"/>
                  </a:lnTo>
                  <a:lnTo>
                    <a:pt x="821664" y="429768"/>
                  </a:lnTo>
                  <a:lnTo>
                    <a:pt x="818603" y="478866"/>
                  </a:lnTo>
                  <a:lnTo>
                    <a:pt x="809663" y="526161"/>
                  </a:lnTo>
                  <a:lnTo>
                    <a:pt x="795235" y="571284"/>
                  </a:lnTo>
                  <a:lnTo>
                    <a:pt x="775665" y="613867"/>
                  </a:lnTo>
                  <a:lnTo>
                    <a:pt x="751344" y="653542"/>
                  </a:lnTo>
                  <a:lnTo>
                    <a:pt x="722617" y="689927"/>
                  </a:lnTo>
                  <a:lnTo>
                    <a:pt x="689876" y="722668"/>
                  </a:lnTo>
                  <a:lnTo>
                    <a:pt x="653491" y="751382"/>
                  </a:lnTo>
                  <a:lnTo>
                    <a:pt x="613816" y="775716"/>
                  </a:lnTo>
                  <a:lnTo>
                    <a:pt x="571233" y="795274"/>
                  </a:lnTo>
                  <a:lnTo>
                    <a:pt x="526110" y="809713"/>
                  </a:lnTo>
                  <a:lnTo>
                    <a:pt x="478815" y="818642"/>
                  </a:lnTo>
                  <a:lnTo>
                    <a:pt x="429729" y="821702"/>
                  </a:lnTo>
                  <a:lnTo>
                    <a:pt x="380631" y="818642"/>
                  </a:lnTo>
                  <a:lnTo>
                    <a:pt x="333324" y="809713"/>
                  </a:lnTo>
                  <a:lnTo>
                    <a:pt x="288201" y="795274"/>
                  </a:lnTo>
                  <a:lnTo>
                    <a:pt x="245618" y="775716"/>
                  </a:lnTo>
                  <a:lnTo>
                    <a:pt x="205943" y="751382"/>
                  </a:lnTo>
                  <a:lnTo>
                    <a:pt x="169545" y="722668"/>
                  </a:lnTo>
                  <a:lnTo>
                    <a:pt x="136804" y="689927"/>
                  </a:lnTo>
                  <a:lnTo>
                    <a:pt x="108089" y="653542"/>
                  </a:lnTo>
                  <a:lnTo>
                    <a:pt x="83756" y="613867"/>
                  </a:lnTo>
                  <a:lnTo>
                    <a:pt x="64185" y="571284"/>
                  </a:lnTo>
                  <a:lnTo>
                    <a:pt x="49758" y="526161"/>
                  </a:lnTo>
                  <a:lnTo>
                    <a:pt x="40830" y="478866"/>
                  </a:lnTo>
                  <a:lnTo>
                    <a:pt x="37884" y="431698"/>
                  </a:lnTo>
                  <a:lnTo>
                    <a:pt x="38747" y="431990"/>
                  </a:lnTo>
                  <a:lnTo>
                    <a:pt x="47409" y="431761"/>
                  </a:lnTo>
                  <a:lnTo>
                    <a:pt x="55422" y="428421"/>
                  </a:lnTo>
                  <a:lnTo>
                    <a:pt x="61785" y="422071"/>
                  </a:lnTo>
                  <a:lnTo>
                    <a:pt x="182067" y="230314"/>
                  </a:lnTo>
                  <a:lnTo>
                    <a:pt x="185521" y="221983"/>
                  </a:lnTo>
                  <a:lnTo>
                    <a:pt x="185445" y="213321"/>
                  </a:lnTo>
                  <a:lnTo>
                    <a:pt x="181952" y="205320"/>
                  </a:lnTo>
                  <a:lnTo>
                    <a:pt x="175094" y="198945"/>
                  </a:lnTo>
                  <a:lnTo>
                    <a:pt x="133959" y="173164"/>
                  </a:lnTo>
                  <a:lnTo>
                    <a:pt x="136804" y="169557"/>
                  </a:lnTo>
                  <a:lnTo>
                    <a:pt x="169545" y="136817"/>
                  </a:lnTo>
                  <a:lnTo>
                    <a:pt x="205943" y="108089"/>
                  </a:lnTo>
                  <a:lnTo>
                    <a:pt x="245618" y="83756"/>
                  </a:lnTo>
                  <a:lnTo>
                    <a:pt x="288201" y="64185"/>
                  </a:lnTo>
                  <a:lnTo>
                    <a:pt x="333324" y="49745"/>
                  </a:lnTo>
                  <a:lnTo>
                    <a:pt x="380631" y="40817"/>
                  </a:lnTo>
                  <a:lnTo>
                    <a:pt x="429729" y="37757"/>
                  </a:lnTo>
                  <a:lnTo>
                    <a:pt x="478815" y="40817"/>
                  </a:lnTo>
                  <a:lnTo>
                    <a:pt x="526110" y="49745"/>
                  </a:lnTo>
                  <a:lnTo>
                    <a:pt x="571233" y="64185"/>
                  </a:lnTo>
                  <a:lnTo>
                    <a:pt x="613816" y="83756"/>
                  </a:lnTo>
                  <a:lnTo>
                    <a:pt x="653491" y="108089"/>
                  </a:lnTo>
                  <a:lnTo>
                    <a:pt x="689876" y="136817"/>
                  </a:lnTo>
                  <a:lnTo>
                    <a:pt x="722617" y="169557"/>
                  </a:lnTo>
                  <a:lnTo>
                    <a:pt x="751344" y="205955"/>
                  </a:lnTo>
                  <a:lnTo>
                    <a:pt x="775665" y="245630"/>
                  </a:lnTo>
                  <a:lnTo>
                    <a:pt x="795235" y="288226"/>
                  </a:lnTo>
                  <a:lnTo>
                    <a:pt x="809663" y="333362"/>
                  </a:lnTo>
                  <a:lnTo>
                    <a:pt x="818603" y="380657"/>
                  </a:lnTo>
                  <a:lnTo>
                    <a:pt x="821664" y="429768"/>
                  </a:lnTo>
                  <a:lnTo>
                    <a:pt x="821664" y="253834"/>
                  </a:lnTo>
                  <a:lnTo>
                    <a:pt x="800671" y="213029"/>
                  </a:lnTo>
                  <a:lnTo>
                    <a:pt x="776414" y="176123"/>
                  </a:lnTo>
                  <a:lnTo>
                    <a:pt x="748588" y="141973"/>
                  </a:lnTo>
                  <a:lnTo>
                    <a:pt x="717473" y="110858"/>
                  </a:lnTo>
                  <a:lnTo>
                    <a:pt x="683336" y="83032"/>
                  </a:lnTo>
                  <a:lnTo>
                    <a:pt x="646430" y="58762"/>
                  </a:lnTo>
                  <a:lnTo>
                    <a:pt x="607034" y="38315"/>
                  </a:lnTo>
                  <a:lnTo>
                    <a:pt x="565391" y="21945"/>
                  </a:lnTo>
                  <a:lnTo>
                    <a:pt x="521792" y="9931"/>
                  </a:lnTo>
                  <a:lnTo>
                    <a:pt x="476478" y="2527"/>
                  </a:lnTo>
                  <a:lnTo>
                    <a:pt x="429729" y="0"/>
                  </a:lnTo>
                  <a:lnTo>
                    <a:pt x="382968" y="2527"/>
                  </a:lnTo>
                  <a:lnTo>
                    <a:pt x="337654" y="9931"/>
                  </a:lnTo>
                  <a:lnTo>
                    <a:pt x="294043" y="21945"/>
                  </a:lnTo>
                  <a:lnTo>
                    <a:pt x="252412" y="38315"/>
                  </a:lnTo>
                  <a:lnTo>
                    <a:pt x="213004" y="58762"/>
                  </a:lnTo>
                  <a:lnTo>
                    <a:pt x="176098" y="83032"/>
                  </a:lnTo>
                  <a:lnTo>
                    <a:pt x="141960" y="110858"/>
                  </a:lnTo>
                  <a:lnTo>
                    <a:pt x="110845" y="141973"/>
                  </a:lnTo>
                  <a:lnTo>
                    <a:pt x="83019" y="176123"/>
                  </a:lnTo>
                  <a:lnTo>
                    <a:pt x="58750" y="213029"/>
                  </a:lnTo>
                  <a:lnTo>
                    <a:pt x="38303" y="252437"/>
                  </a:lnTo>
                  <a:lnTo>
                    <a:pt x="21945" y="294081"/>
                  </a:lnTo>
                  <a:lnTo>
                    <a:pt x="9918" y="337693"/>
                  </a:lnTo>
                  <a:lnTo>
                    <a:pt x="4254" y="372402"/>
                  </a:lnTo>
                  <a:lnTo>
                    <a:pt x="4064" y="372884"/>
                  </a:lnTo>
                  <a:lnTo>
                    <a:pt x="4076" y="373481"/>
                  </a:lnTo>
                  <a:lnTo>
                    <a:pt x="2527" y="383006"/>
                  </a:lnTo>
                  <a:lnTo>
                    <a:pt x="0" y="429768"/>
                  </a:lnTo>
                  <a:lnTo>
                    <a:pt x="2527" y="476529"/>
                  </a:lnTo>
                  <a:lnTo>
                    <a:pt x="9918" y="521843"/>
                  </a:lnTo>
                  <a:lnTo>
                    <a:pt x="21945" y="565442"/>
                  </a:lnTo>
                  <a:lnTo>
                    <a:pt x="38303" y="607085"/>
                  </a:lnTo>
                  <a:lnTo>
                    <a:pt x="58750" y="646480"/>
                  </a:lnTo>
                  <a:lnTo>
                    <a:pt x="83019" y="683387"/>
                  </a:lnTo>
                  <a:lnTo>
                    <a:pt x="110845" y="717524"/>
                  </a:lnTo>
                  <a:lnTo>
                    <a:pt x="141960" y="748639"/>
                  </a:lnTo>
                  <a:lnTo>
                    <a:pt x="176098" y="776452"/>
                  </a:lnTo>
                  <a:lnTo>
                    <a:pt x="213004" y="800722"/>
                  </a:lnTo>
                  <a:lnTo>
                    <a:pt x="252412" y="821169"/>
                  </a:lnTo>
                  <a:lnTo>
                    <a:pt x="294043" y="837526"/>
                  </a:lnTo>
                  <a:lnTo>
                    <a:pt x="337654" y="849541"/>
                  </a:lnTo>
                  <a:lnTo>
                    <a:pt x="382968" y="856945"/>
                  </a:lnTo>
                  <a:lnTo>
                    <a:pt x="429729" y="859472"/>
                  </a:lnTo>
                  <a:lnTo>
                    <a:pt x="476478" y="856945"/>
                  </a:lnTo>
                  <a:lnTo>
                    <a:pt x="521792" y="849541"/>
                  </a:lnTo>
                  <a:lnTo>
                    <a:pt x="565391" y="837526"/>
                  </a:lnTo>
                  <a:lnTo>
                    <a:pt x="605675" y="821702"/>
                  </a:lnTo>
                  <a:lnTo>
                    <a:pt x="607034" y="821169"/>
                  </a:lnTo>
                  <a:lnTo>
                    <a:pt x="646430" y="800722"/>
                  </a:lnTo>
                  <a:lnTo>
                    <a:pt x="683336" y="776452"/>
                  </a:lnTo>
                  <a:lnTo>
                    <a:pt x="717473" y="748639"/>
                  </a:lnTo>
                  <a:lnTo>
                    <a:pt x="748588" y="717524"/>
                  </a:lnTo>
                  <a:lnTo>
                    <a:pt x="776414" y="683387"/>
                  </a:lnTo>
                  <a:lnTo>
                    <a:pt x="800671" y="646480"/>
                  </a:lnTo>
                  <a:lnTo>
                    <a:pt x="821118" y="607085"/>
                  </a:lnTo>
                  <a:lnTo>
                    <a:pt x="837488" y="565442"/>
                  </a:lnTo>
                  <a:lnTo>
                    <a:pt x="849503" y="521843"/>
                  </a:lnTo>
                  <a:lnTo>
                    <a:pt x="856907" y="476529"/>
                  </a:lnTo>
                  <a:lnTo>
                    <a:pt x="859434" y="429768"/>
                  </a:lnTo>
                  <a:close/>
                </a:path>
              </a:pathLst>
            </a:custGeom>
            <a:solidFill>
              <a:srgbClr val="253066"/>
            </a:solidFill>
          </p:spPr>
          <p:txBody>
            <a:bodyPr wrap="square" lIns="0" tIns="0" rIns="0" bIns="0" rtlCol="0"/>
            <a:lstStyle/>
            <a:p>
              <a:endParaRPr/>
            </a:p>
          </p:txBody>
        </p:sp>
      </p:grpSp>
      <p:sp>
        <p:nvSpPr>
          <p:cNvPr id="51" name="object 51"/>
          <p:cNvSpPr/>
          <p:nvPr/>
        </p:nvSpPr>
        <p:spPr>
          <a:xfrm>
            <a:off x="395557" y="3693565"/>
            <a:ext cx="433692" cy="433717"/>
          </a:xfrm>
          <a:prstGeom prst="rect">
            <a:avLst/>
          </a:prstGeom>
          <a:blipFill>
            <a:blip r:embed="rId7" cstate="print"/>
            <a:stretch>
              <a:fillRect/>
            </a:stretch>
          </a:blipFill>
        </p:spPr>
        <p:txBody>
          <a:bodyPr wrap="square" lIns="0" tIns="0" rIns="0" bIns="0" rtlCol="0"/>
          <a:lstStyle/>
          <a:p>
            <a:endParaRPr/>
          </a:p>
        </p:txBody>
      </p:sp>
      <p:grpSp>
        <p:nvGrpSpPr>
          <p:cNvPr id="52" name="object 52"/>
          <p:cNvGrpSpPr/>
          <p:nvPr/>
        </p:nvGrpSpPr>
        <p:grpSpPr>
          <a:xfrm>
            <a:off x="1757073" y="3715326"/>
            <a:ext cx="433705" cy="434340"/>
            <a:chOff x="1756531" y="3678429"/>
            <a:chExt cx="433705" cy="434340"/>
          </a:xfrm>
        </p:grpSpPr>
        <p:sp>
          <p:nvSpPr>
            <p:cNvPr id="53" name="object 53"/>
            <p:cNvSpPr/>
            <p:nvPr/>
          </p:nvSpPr>
          <p:spPr>
            <a:xfrm>
              <a:off x="1838915" y="3789706"/>
              <a:ext cx="268936" cy="211786"/>
            </a:xfrm>
            <a:prstGeom prst="rect">
              <a:avLst/>
            </a:prstGeom>
            <a:blipFill>
              <a:blip r:embed="rId8" cstate="print"/>
              <a:stretch>
                <a:fillRect/>
              </a:stretch>
            </a:blipFill>
          </p:spPr>
          <p:txBody>
            <a:bodyPr wrap="square" lIns="0" tIns="0" rIns="0" bIns="0" rtlCol="0"/>
            <a:lstStyle/>
            <a:p>
              <a:endParaRPr/>
            </a:p>
          </p:txBody>
        </p:sp>
        <p:sp>
          <p:nvSpPr>
            <p:cNvPr id="54" name="object 54"/>
            <p:cNvSpPr/>
            <p:nvPr/>
          </p:nvSpPr>
          <p:spPr>
            <a:xfrm>
              <a:off x="1756531" y="3678429"/>
              <a:ext cx="433705" cy="434340"/>
            </a:xfrm>
            <a:custGeom>
              <a:avLst/>
              <a:gdLst/>
              <a:ahLst/>
              <a:cxnLst/>
              <a:rect l="l" t="t" r="r" b="b"/>
              <a:pathLst>
                <a:path w="433705" h="434339">
                  <a:moveTo>
                    <a:pt x="216865" y="0"/>
                  </a:moveTo>
                  <a:lnTo>
                    <a:pt x="167203" y="5738"/>
                  </a:lnTo>
                  <a:lnTo>
                    <a:pt x="121581" y="22077"/>
                  </a:lnTo>
                  <a:lnTo>
                    <a:pt x="81311" y="47707"/>
                  </a:lnTo>
                  <a:lnTo>
                    <a:pt x="47706" y="81313"/>
                  </a:lnTo>
                  <a:lnTo>
                    <a:pt x="22077" y="121585"/>
                  </a:lnTo>
                  <a:lnTo>
                    <a:pt x="5738" y="167211"/>
                  </a:lnTo>
                  <a:lnTo>
                    <a:pt x="0" y="216877"/>
                  </a:lnTo>
                  <a:lnTo>
                    <a:pt x="5738" y="266538"/>
                  </a:lnTo>
                  <a:lnTo>
                    <a:pt x="22077" y="312156"/>
                  </a:lnTo>
                  <a:lnTo>
                    <a:pt x="47706" y="352421"/>
                  </a:lnTo>
                  <a:lnTo>
                    <a:pt x="81311" y="386021"/>
                  </a:lnTo>
                  <a:lnTo>
                    <a:pt x="121581" y="411645"/>
                  </a:lnTo>
                  <a:lnTo>
                    <a:pt x="167203" y="427981"/>
                  </a:lnTo>
                  <a:lnTo>
                    <a:pt x="216865" y="433717"/>
                  </a:lnTo>
                  <a:lnTo>
                    <a:pt x="266521" y="427981"/>
                  </a:lnTo>
                  <a:lnTo>
                    <a:pt x="303731" y="414655"/>
                  </a:lnTo>
                  <a:lnTo>
                    <a:pt x="216865" y="414655"/>
                  </a:lnTo>
                  <a:lnTo>
                    <a:pt x="171566" y="409422"/>
                  </a:lnTo>
                  <a:lnTo>
                    <a:pt x="129953" y="394522"/>
                  </a:lnTo>
                  <a:lnTo>
                    <a:pt x="93223" y="371150"/>
                  </a:lnTo>
                  <a:lnTo>
                    <a:pt x="62573" y="340504"/>
                  </a:lnTo>
                  <a:lnTo>
                    <a:pt x="39198" y="303779"/>
                  </a:lnTo>
                  <a:lnTo>
                    <a:pt x="24296" y="262171"/>
                  </a:lnTo>
                  <a:lnTo>
                    <a:pt x="19062" y="216877"/>
                  </a:lnTo>
                  <a:lnTo>
                    <a:pt x="24296" y="171574"/>
                  </a:lnTo>
                  <a:lnTo>
                    <a:pt x="39198" y="129958"/>
                  </a:lnTo>
                  <a:lnTo>
                    <a:pt x="62573" y="93225"/>
                  </a:lnTo>
                  <a:lnTo>
                    <a:pt x="93223" y="62574"/>
                  </a:lnTo>
                  <a:lnTo>
                    <a:pt x="129953" y="39198"/>
                  </a:lnTo>
                  <a:lnTo>
                    <a:pt x="171566" y="24296"/>
                  </a:lnTo>
                  <a:lnTo>
                    <a:pt x="216865" y="19062"/>
                  </a:lnTo>
                  <a:lnTo>
                    <a:pt x="303718" y="19062"/>
                  </a:lnTo>
                  <a:lnTo>
                    <a:pt x="266521" y="5738"/>
                  </a:lnTo>
                  <a:lnTo>
                    <a:pt x="216865" y="0"/>
                  </a:lnTo>
                  <a:close/>
                </a:path>
                <a:path w="433705" h="434339">
                  <a:moveTo>
                    <a:pt x="303718" y="19062"/>
                  </a:moveTo>
                  <a:lnTo>
                    <a:pt x="216865" y="19062"/>
                  </a:lnTo>
                  <a:lnTo>
                    <a:pt x="262158" y="24296"/>
                  </a:lnTo>
                  <a:lnTo>
                    <a:pt x="303766" y="39198"/>
                  </a:lnTo>
                  <a:lnTo>
                    <a:pt x="340491" y="62574"/>
                  </a:lnTo>
                  <a:lnTo>
                    <a:pt x="371137" y="93225"/>
                  </a:lnTo>
                  <a:lnTo>
                    <a:pt x="394509" y="129958"/>
                  </a:lnTo>
                  <a:lnTo>
                    <a:pt x="409409" y="171574"/>
                  </a:lnTo>
                  <a:lnTo>
                    <a:pt x="414642" y="216877"/>
                  </a:lnTo>
                  <a:lnTo>
                    <a:pt x="409409" y="262171"/>
                  </a:lnTo>
                  <a:lnTo>
                    <a:pt x="394509" y="303779"/>
                  </a:lnTo>
                  <a:lnTo>
                    <a:pt x="371137" y="340504"/>
                  </a:lnTo>
                  <a:lnTo>
                    <a:pt x="340491" y="371150"/>
                  </a:lnTo>
                  <a:lnTo>
                    <a:pt x="303766" y="394522"/>
                  </a:lnTo>
                  <a:lnTo>
                    <a:pt x="262158" y="409422"/>
                  </a:lnTo>
                  <a:lnTo>
                    <a:pt x="216865" y="414655"/>
                  </a:lnTo>
                  <a:lnTo>
                    <a:pt x="303731" y="414655"/>
                  </a:lnTo>
                  <a:lnTo>
                    <a:pt x="352398" y="386021"/>
                  </a:lnTo>
                  <a:lnTo>
                    <a:pt x="385997" y="352421"/>
                  </a:lnTo>
                  <a:lnTo>
                    <a:pt x="411620" y="312156"/>
                  </a:lnTo>
                  <a:lnTo>
                    <a:pt x="427955" y="266538"/>
                  </a:lnTo>
                  <a:lnTo>
                    <a:pt x="433692" y="216877"/>
                  </a:lnTo>
                  <a:lnTo>
                    <a:pt x="427955" y="167211"/>
                  </a:lnTo>
                  <a:lnTo>
                    <a:pt x="411620" y="121585"/>
                  </a:lnTo>
                  <a:lnTo>
                    <a:pt x="385997" y="81313"/>
                  </a:lnTo>
                  <a:lnTo>
                    <a:pt x="352398" y="47707"/>
                  </a:lnTo>
                  <a:lnTo>
                    <a:pt x="312136" y="22077"/>
                  </a:lnTo>
                  <a:lnTo>
                    <a:pt x="303718" y="19062"/>
                  </a:lnTo>
                  <a:close/>
                </a:path>
              </a:pathLst>
            </a:custGeom>
            <a:solidFill>
              <a:srgbClr val="253066"/>
            </a:solidFill>
          </p:spPr>
          <p:txBody>
            <a:bodyPr wrap="square" lIns="0" tIns="0" rIns="0" bIns="0" rtlCol="0"/>
            <a:lstStyle/>
            <a:p>
              <a:endParaRPr/>
            </a:p>
          </p:txBody>
        </p:sp>
      </p:grpSp>
      <p:sp>
        <p:nvSpPr>
          <p:cNvPr id="55" name="object 55"/>
          <p:cNvSpPr/>
          <p:nvPr/>
        </p:nvSpPr>
        <p:spPr>
          <a:xfrm>
            <a:off x="5891028" y="3709447"/>
            <a:ext cx="433705" cy="434340"/>
          </a:xfrm>
          <a:custGeom>
            <a:avLst/>
            <a:gdLst/>
            <a:ahLst/>
            <a:cxnLst/>
            <a:rect l="l" t="t" r="r" b="b"/>
            <a:pathLst>
              <a:path w="433704" h="434339">
                <a:moveTo>
                  <a:pt x="350431" y="253009"/>
                </a:moveTo>
                <a:lnTo>
                  <a:pt x="350278" y="253009"/>
                </a:lnTo>
                <a:lnTo>
                  <a:pt x="350393" y="251053"/>
                </a:lnTo>
                <a:lnTo>
                  <a:pt x="348691" y="246900"/>
                </a:lnTo>
                <a:lnTo>
                  <a:pt x="337362" y="219468"/>
                </a:lnTo>
                <a:lnTo>
                  <a:pt x="337362" y="246900"/>
                </a:lnTo>
                <a:lnTo>
                  <a:pt x="268262" y="246900"/>
                </a:lnTo>
                <a:lnTo>
                  <a:pt x="302818" y="163245"/>
                </a:lnTo>
                <a:lnTo>
                  <a:pt x="337362" y="246900"/>
                </a:lnTo>
                <a:lnTo>
                  <a:pt x="337362" y="219468"/>
                </a:lnTo>
                <a:lnTo>
                  <a:pt x="314159" y="163245"/>
                </a:lnTo>
                <a:lnTo>
                  <a:pt x="308495" y="149517"/>
                </a:lnTo>
                <a:lnTo>
                  <a:pt x="308343" y="149148"/>
                </a:lnTo>
                <a:lnTo>
                  <a:pt x="308343" y="138595"/>
                </a:lnTo>
                <a:lnTo>
                  <a:pt x="286346" y="134975"/>
                </a:lnTo>
                <a:lnTo>
                  <a:pt x="264147" y="132600"/>
                </a:lnTo>
                <a:lnTo>
                  <a:pt x="242138" y="131292"/>
                </a:lnTo>
                <a:lnTo>
                  <a:pt x="220687" y="130860"/>
                </a:lnTo>
                <a:lnTo>
                  <a:pt x="220687" y="124015"/>
                </a:lnTo>
                <a:lnTo>
                  <a:pt x="223989" y="121323"/>
                </a:lnTo>
                <a:lnTo>
                  <a:pt x="226212" y="117411"/>
                </a:lnTo>
                <a:lnTo>
                  <a:pt x="226212" y="104711"/>
                </a:lnTo>
                <a:lnTo>
                  <a:pt x="219646" y="98120"/>
                </a:lnTo>
                <a:lnTo>
                  <a:pt x="203415" y="98120"/>
                </a:lnTo>
                <a:lnTo>
                  <a:pt x="196850" y="104711"/>
                </a:lnTo>
                <a:lnTo>
                  <a:pt x="196850" y="117792"/>
                </a:lnTo>
                <a:lnTo>
                  <a:pt x="199466" y="121958"/>
                </a:lnTo>
                <a:lnTo>
                  <a:pt x="203238" y="124612"/>
                </a:lnTo>
                <a:lnTo>
                  <a:pt x="203238" y="131076"/>
                </a:lnTo>
                <a:lnTo>
                  <a:pt x="169164" y="132765"/>
                </a:lnTo>
                <a:lnTo>
                  <a:pt x="141820" y="135293"/>
                </a:lnTo>
                <a:lnTo>
                  <a:pt x="123647" y="137591"/>
                </a:lnTo>
                <a:lnTo>
                  <a:pt x="117055" y="138595"/>
                </a:lnTo>
                <a:lnTo>
                  <a:pt x="117055" y="148463"/>
                </a:lnTo>
                <a:lnTo>
                  <a:pt x="74714" y="251053"/>
                </a:lnTo>
                <a:lnTo>
                  <a:pt x="74676" y="252069"/>
                </a:lnTo>
                <a:lnTo>
                  <a:pt x="74841" y="253009"/>
                </a:lnTo>
                <a:lnTo>
                  <a:pt x="74688" y="253009"/>
                </a:lnTo>
                <a:lnTo>
                  <a:pt x="74891" y="253492"/>
                </a:lnTo>
                <a:lnTo>
                  <a:pt x="75399" y="254495"/>
                </a:lnTo>
                <a:lnTo>
                  <a:pt x="75399" y="254812"/>
                </a:lnTo>
                <a:lnTo>
                  <a:pt x="75692" y="255231"/>
                </a:lnTo>
                <a:lnTo>
                  <a:pt x="75857" y="255282"/>
                </a:lnTo>
                <a:lnTo>
                  <a:pt x="80238" y="261099"/>
                </a:lnTo>
                <a:lnTo>
                  <a:pt x="88658" y="268008"/>
                </a:lnTo>
                <a:lnTo>
                  <a:pt x="102311" y="274040"/>
                </a:lnTo>
                <a:lnTo>
                  <a:pt x="122288" y="277037"/>
                </a:lnTo>
                <a:lnTo>
                  <a:pt x="142252" y="274040"/>
                </a:lnTo>
                <a:lnTo>
                  <a:pt x="155905" y="268008"/>
                </a:lnTo>
                <a:lnTo>
                  <a:pt x="164338" y="261099"/>
                </a:lnTo>
                <a:lnTo>
                  <a:pt x="168719" y="255282"/>
                </a:lnTo>
                <a:lnTo>
                  <a:pt x="168884" y="255231"/>
                </a:lnTo>
                <a:lnTo>
                  <a:pt x="169024" y="255066"/>
                </a:lnTo>
                <a:lnTo>
                  <a:pt x="169176" y="254812"/>
                </a:lnTo>
                <a:lnTo>
                  <a:pt x="169176" y="254495"/>
                </a:lnTo>
                <a:lnTo>
                  <a:pt x="169697" y="253492"/>
                </a:lnTo>
                <a:lnTo>
                  <a:pt x="169900" y="253009"/>
                </a:lnTo>
                <a:lnTo>
                  <a:pt x="169748" y="253009"/>
                </a:lnTo>
                <a:lnTo>
                  <a:pt x="169875" y="251053"/>
                </a:lnTo>
                <a:lnTo>
                  <a:pt x="168160" y="246900"/>
                </a:lnTo>
                <a:lnTo>
                  <a:pt x="156832" y="219456"/>
                </a:lnTo>
                <a:lnTo>
                  <a:pt x="156832" y="246900"/>
                </a:lnTo>
                <a:lnTo>
                  <a:pt x="87757" y="246900"/>
                </a:lnTo>
                <a:lnTo>
                  <a:pt x="122288" y="163245"/>
                </a:lnTo>
                <a:lnTo>
                  <a:pt x="156832" y="246900"/>
                </a:lnTo>
                <a:lnTo>
                  <a:pt x="156832" y="219456"/>
                </a:lnTo>
                <a:lnTo>
                  <a:pt x="133642" y="163245"/>
                </a:lnTo>
                <a:lnTo>
                  <a:pt x="127977" y="149517"/>
                </a:lnTo>
                <a:lnTo>
                  <a:pt x="203238" y="149517"/>
                </a:lnTo>
                <a:lnTo>
                  <a:pt x="203238" y="219151"/>
                </a:lnTo>
                <a:lnTo>
                  <a:pt x="200063" y="220611"/>
                </a:lnTo>
                <a:lnTo>
                  <a:pt x="197840" y="223761"/>
                </a:lnTo>
                <a:lnTo>
                  <a:pt x="197840" y="283718"/>
                </a:lnTo>
                <a:lnTo>
                  <a:pt x="191198" y="290360"/>
                </a:lnTo>
                <a:lnTo>
                  <a:pt x="180822" y="290360"/>
                </a:lnTo>
                <a:lnTo>
                  <a:pt x="171208" y="292303"/>
                </a:lnTo>
                <a:lnTo>
                  <a:pt x="163360" y="297586"/>
                </a:lnTo>
                <a:lnTo>
                  <a:pt x="158076" y="305422"/>
                </a:lnTo>
                <a:lnTo>
                  <a:pt x="156133" y="315023"/>
                </a:lnTo>
                <a:lnTo>
                  <a:pt x="268960" y="315023"/>
                </a:lnTo>
                <a:lnTo>
                  <a:pt x="267017" y="305422"/>
                </a:lnTo>
                <a:lnTo>
                  <a:pt x="261734" y="297586"/>
                </a:lnTo>
                <a:lnTo>
                  <a:pt x="253898" y="292303"/>
                </a:lnTo>
                <a:lnTo>
                  <a:pt x="244297" y="290360"/>
                </a:lnTo>
                <a:lnTo>
                  <a:pt x="233908" y="290360"/>
                </a:lnTo>
                <a:lnTo>
                  <a:pt x="227279" y="283718"/>
                </a:lnTo>
                <a:lnTo>
                  <a:pt x="227241" y="275501"/>
                </a:lnTo>
                <a:lnTo>
                  <a:pt x="227241" y="223329"/>
                </a:lnTo>
                <a:lnTo>
                  <a:pt x="224485" y="219989"/>
                </a:lnTo>
                <a:lnTo>
                  <a:pt x="220687" y="218821"/>
                </a:lnTo>
                <a:lnTo>
                  <a:pt x="220687" y="149517"/>
                </a:lnTo>
                <a:lnTo>
                  <a:pt x="297116" y="149517"/>
                </a:lnTo>
                <a:lnTo>
                  <a:pt x="255206" y="251053"/>
                </a:lnTo>
                <a:lnTo>
                  <a:pt x="255181" y="252069"/>
                </a:lnTo>
                <a:lnTo>
                  <a:pt x="255346" y="253009"/>
                </a:lnTo>
                <a:lnTo>
                  <a:pt x="255206" y="253009"/>
                </a:lnTo>
                <a:lnTo>
                  <a:pt x="255409" y="253492"/>
                </a:lnTo>
                <a:lnTo>
                  <a:pt x="255917" y="254495"/>
                </a:lnTo>
                <a:lnTo>
                  <a:pt x="255917" y="254812"/>
                </a:lnTo>
                <a:lnTo>
                  <a:pt x="256209" y="255231"/>
                </a:lnTo>
                <a:lnTo>
                  <a:pt x="256374" y="255282"/>
                </a:lnTo>
                <a:lnTo>
                  <a:pt x="260769" y="261099"/>
                </a:lnTo>
                <a:lnTo>
                  <a:pt x="269189" y="268008"/>
                </a:lnTo>
                <a:lnTo>
                  <a:pt x="282841" y="274040"/>
                </a:lnTo>
                <a:lnTo>
                  <a:pt x="302818" y="277037"/>
                </a:lnTo>
                <a:lnTo>
                  <a:pt x="322783" y="274040"/>
                </a:lnTo>
                <a:lnTo>
                  <a:pt x="336435" y="268008"/>
                </a:lnTo>
                <a:lnTo>
                  <a:pt x="344843" y="261099"/>
                </a:lnTo>
                <a:lnTo>
                  <a:pt x="349110" y="255435"/>
                </a:lnTo>
                <a:lnTo>
                  <a:pt x="349250" y="255282"/>
                </a:lnTo>
                <a:lnTo>
                  <a:pt x="349415" y="255231"/>
                </a:lnTo>
                <a:lnTo>
                  <a:pt x="349707" y="254812"/>
                </a:lnTo>
                <a:lnTo>
                  <a:pt x="349821" y="254241"/>
                </a:lnTo>
                <a:lnTo>
                  <a:pt x="350227" y="253492"/>
                </a:lnTo>
                <a:lnTo>
                  <a:pt x="350431" y="253009"/>
                </a:lnTo>
                <a:close/>
              </a:path>
              <a:path w="433704" h="434339">
                <a:moveTo>
                  <a:pt x="433692" y="216877"/>
                </a:moveTo>
                <a:lnTo>
                  <a:pt x="427951" y="167208"/>
                </a:lnTo>
                <a:lnTo>
                  <a:pt x="414642" y="130022"/>
                </a:lnTo>
                <a:lnTo>
                  <a:pt x="414642" y="216877"/>
                </a:lnTo>
                <a:lnTo>
                  <a:pt x="409409" y="262166"/>
                </a:lnTo>
                <a:lnTo>
                  <a:pt x="394512" y="303771"/>
                </a:lnTo>
                <a:lnTo>
                  <a:pt x="371132" y="340499"/>
                </a:lnTo>
                <a:lnTo>
                  <a:pt x="340487" y="371144"/>
                </a:lnTo>
                <a:lnTo>
                  <a:pt x="303771" y="394512"/>
                </a:lnTo>
                <a:lnTo>
                  <a:pt x="262153" y="409422"/>
                </a:lnTo>
                <a:lnTo>
                  <a:pt x="216865" y="414655"/>
                </a:lnTo>
                <a:lnTo>
                  <a:pt x="171564" y="409422"/>
                </a:lnTo>
                <a:lnTo>
                  <a:pt x="129959" y="394512"/>
                </a:lnTo>
                <a:lnTo>
                  <a:pt x="93218" y="371144"/>
                </a:lnTo>
                <a:lnTo>
                  <a:pt x="62572" y="340499"/>
                </a:lnTo>
                <a:lnTo>
                  <a:pt x="39192" y="303771"/>
                </a:lnTo>
                <a:lnTo>
                  <a:pt x="24295" y="262166"/>
                </a:lnTo>
                <a:lnTo>
                  <a:pt x="19062" y="216877"/>
                </a:lnTo>
                <a:lnTo>
                  <a:pt x="24295" y="171564"/>
                </a:lnTo>
                <a:lnTo>
                  <a:pt x="39192" y="129959"/>
                </a:lnTo>
                <a:lnTo>
                  <a:pt x="62572" y="93218"/>
                </a:lnTo>
                <a:lnTo>
                  <a:pt x="93218" y="62572"/>
                </a:lnTo>
                <a:lnTo>
                  <a:pt x="129959" y="39192"/>
                </a:lnTo>
                <a:lnTo>
                  <a:pt x="171564" y="24295"/>
                </a:lnTo>
                <a:lnTo>
                  <a:pt x="216865" y="19062"/>
                </a:lnTo>
                <a:lnTo>
                  <a:pt x="262153" y="24295"/>
                </a:lnTo>
                <a:lnTo>
                  <a:pt x="303771" y="39192"/>
                </a:lnTo>
                <a:lnTo>
                  <a:pt x="340487" y="62572"/>
                </a:lnTo>
                <a:lnTo>
                  <a:pt x="371132" y="93218"/>
                </a:lnTo>
                <a:lnTo>
                  <a:pt x="394512" y="129959"/>
                </a:lnTo>
                <a:lnTo>
                  <a:pt x="409409" y="171564"/>
                </a:lnTo>
                <a:lnTo>
                  <a:pt x="414642" y="216877"/>
                </a:lnTo>
                <a:lnTo>
                  <a:pt x="414642" y="130022"/>
                </a:lnTo>
                <a:lnTo>
                  <a:pt x="385991" y="81305"/>
                </a:lnTo>
                <a:lnTo>
                  <a:pt x="352399" y="47701"/>
                </a:lnTo>
                <a:lnTo>
                  <a:pt x="312140" y="22072"/>
                </a:lnTo>
                <a:lnTo>
                  <a:pt x="303720" y="19062"/>
                </a:lnTo>
                <a:lnTo>
                  <a:pt x="266522" y="5727"/>
                </a:lnTo>
                <a:lnTo>
                  <a:pt x="216865" y="0"/>
                </a:lnTo>
                <a:lnTo>
                  <a:pt x="167208" y="5727"/>
                </a:lnTo>
                <a:lnTo>
                  <a:pt x="121577" y="22072"/>
                </a:lnTo>
                <a:lnTo>
                  <a:pt x="81305" y="47701"/>
                </a:lnTo>
                <a:lnTo>
                  <a:pt x="47701" y="81305"/>
                </a:lnTo>
                <a:lnTo>
                  <a:pt x="22072" y="121577"/>
                </a:lnTo>
                <a:lnTo>
                  <a:pt x="5740" y="167208"/>
                </a:lnTo>
                <a:lnTo>
                  <a:pt x="0" y="216877"/>
                </a:lnTo>
                <a:lnTo>
                  <a:pt x="5740" y="266534"/>
                </a:lnTo>
                <a:lnTo>
                  <a:pt x="22072" y="312153"/>
                </a:lnTo>
                <a:lnTo>
                  <a:pt x="47701" y="352412"/>
                </a:lnTo>
                <a:lnTo>
                  <a:pt x="81305" y="386016"/>
                </a:lnTo>
                <a:lnTo>
                  <a:pt x="121577" y="411645"/>
                </a:lnTo>
                <a:lnTo>
                  <a:pt x="167208" y="427977"/>
                </a:lnTo>
                <a:lnTo>
                  <a:pt x="216865" y="433717"/>
                </a:lnTo>
                <a:lnTo>
                  <a:pt x="266522" y="427977"/>
                </a:lnTo>
                <a:lnTo>
                  <a:pt x="303733" y="414655"/>
                </a:lnTo>
                <a:lnTo>
                  <a:pt x="312140" y="411645"/>
                </a:lnTo>
                <a:lnTo>
                  <a:pt x="352399" y="386016"/>
                </a:lnTo>
                <a:lnTo>
                  <a:pt x="385991" y="352412"/>
                </a:lnTo>
                <a:lnTo>
                  <a:pt x="411619" y="312153"/>
                </a:lnTo>
                <a:lnTo>
                  <a:pt x="427951" y="266534"/>
                </a:lnTo>
                <a:lnTo>
                  <a:pt x="433692" y="216877"/>
                </a:lnTo>
                <a:close/>
              </a:path>
            </a:pathLst>
          </a:custGeom>
          <a:solidFill>
            <a:srgbClr val="253066"/>
          </a:solidFill>
        </p:spPr>
        <p:txBody>
          <a:bodyPr wrap="square" lIns="0" tIns="0" rIns="0" bIns="0" rtlCol="0"/>
          <a:lstStyle/>
          <a:p>
            <a:endParaRPr/>
          </a:p>
        </p:txBody>
      </p:sp>
      <p:sp>
        <p:nvSpPr>
          <p:cNvPr id="56" name="object 56"/>
          <p:cNvSpPr/>
          <p:nvPr/>
        </p:nvSpPr>
        <p:spPr>
          <a:xfrm>
            <a:off x="4520383" y="3713443"/>
            <a:ext cx="433705" cy="434340"/>
          </a:xfrm>
          <a:custGeom>
            <a:avLst/>
            <a:gdLst/>
            <a:ahLst/>
            <a:cxnLst/>
            <a:rect l="l" t="t" r="r" b="b"/>
            <a:pathLst>
              <a:path w="433704" h="434339">
                <a:moveTo>
                  <a:pt x="355561" y="132994"/>
                </a:moveTo>
                <a:lnTo>
                  <a:pt x="354101" y="129984"/>
                </a:lnTo>
                <a:lnTo>
                  <a:pt x="352310" y="129209"/>
                </a:lnTo>
                <a:lnTo>
                  <a:pt x="351688" y="128943"/>
                </a:lnTo>
                <a:lnTo>
                  <a:pt x="344436" y="129171"/>
                </a:lnTo>
                <a:lnTo>
                  <a:pt x="344436" y="140131"/>
                </a:lnTo>
                <a:lnTo>
                  <a:pt x="344436" y="300545"/>
                </a:lnTo>
                <a:lnTo>
                  <a:pt x="332930" y="296697"/>
                </a:lnTo>
                <a:lnTo>
                  <a:pt x="320598" y="292569"/>
                </a:lnTo>
                <a:lnTo>
                  <a:pt x="296468" y="287616"/>
                </a:lnTo>
                <a:lnTo>
                  <a:pt x="285711" y="286766"/>
                </a:lnTo>
                <a:lnTo>
                  <a:pt x="271894" y="285686"/>
                </a:lnTo>
                <a:lnTo>
                  <a:pt x="246926" y="286766"/>
                </a:lnTo>
                <a:lnTo>
                  <a:pt x="246837" y="286258"/>
                </a:lnTo>
                <a:lnTo>
                  <a:pt x="246811" y="286042"/>
                </a:lnTo>
                <a:lnTo>
                  <a:pt x="246786" y="285915"/>
                </a:lnTo>
                <a:lnTo>
                  <a:pt x="254558" y="284391"/>
                </a:lnTo>
                <a:lnTo>
                  <a:pt x="262280" y="282587"/>
                </a:lnTo>
                <a:lnTo>
                  <a:pt x="270103" y="281419"/>
                </a:lnTo>
                <a:lnTo>
                  <a:pt x="279488" y="280403"/>
                </a:lnTo>
                <a:lnTo>
                  <a:pt x="288912" y="280085"/>
                </a:lnTo>
                <a:lnTo>
                  <a:pt x="298335" y="280289"/>
                </a:lnTo>
                <a:lnTo>
                  <a:pt x="307771" y="280835"/>
                </a:lnTo>
                <a:lnTo>
                  <a:pt x="313258" y="281228"/>
                </a:lnTo>
                <a:lnTo>
                  <a:pt x="319189" y="281990"/>
                </a:lnTo>
                <a:lnTo>
                  <a:pt x="329247" y="283222"/>
                </a:lnTo>
                <a:lnTo>
                  <a:pt x="331800" y="281051"/>
                </a:lnTo>
                <a:lnTo>
                  <a:pt x="331800" y="280085"/>
                </a:lnTo>
                <a:lnTo>
                  <a:pt x="331800" y="270941"/>
                </a:lnTo>
                <a:lnTo>
                  <a:pt x="331800" y="140131"/>
                </a:lnTo>
                <a:lnTo>
                  <a:pt x="344436" y="140131"/>
                </a:lnTo>
                <a:lnTo>
                  <a:pt x="344436" y="129171"/>
                </a:lnTo>
                <a:lnTo>
                  <a:pt x="342900" y="129209"/>
                </a:lnTo>
                <a:lnTo>
                  <a:pt x="337400" y="129082"/>
                </a:lnTo>
                <a:lnTo>
                  <a:pt x="331495" y="129082"/>
                </a:lnTo>
                <a:lnTo>
                  <a:pt x="331609" y="124929"/>
                </a:lnTo>
                <a:lnTo>
                  <a:pt x="331558" y="123723"/>
                </a:lnTo>
                <a:lnTo>
                  <a:pt x="331190" y="119291"/>
                </a:lnTo>
                <a:lnTo>
                  <a:pt x="329819" y="117805"/>
                </a:lnTo>
                <a:lnTo>
                  <a:pt x="326656" y="117017"/>
                </a:lnTo>
                <a:lnTo>
                  <a:pt x="320319" y="115735"/>
                </a:lnTo>
                <a:lnTo>
                  <a:pt x="320319" y="127203"/>
                </a:lnTo>
                <a:lnTo>
                  <a:pt x="320319" y="270941"/>
                </a:lnTo>
                <a:lnTo>
                  <a:pt x="315353" y="270484"/>
                </a:lnTo>
                <a:lnTo>
                  <a:pt x="310553" y="269900"/>
                </a:lnTo>
                <a:lnTo>
                  <a:pt x="305739" y="269621"/>
                </a:lnTo>
                <a:lnTo>
                  <a:pt x="249593" y="273951"/>
                </a:lnTo>
                <a:lnTo>
                  <a:pt x="224066" y="284022"/>
                </a:lnTo>
                <a:lnTo>
                  <a:pt x="220091" y="286042"/>
                </a:lnTo>
                <a:lnTo>
                  <a:pt x="219964" y="285178"/>
                </a:lnTo>
                <a:lnTo>
                  <a:pt x="219938" y="151180"/>
                </a:lnTo>
                <a:lnTo>
                  <a:pt x="220459" y="149809"/>
                </a:lnTo>
                <a:lnTo>
                  <a:pt x="252882" y="129057"/>
                </a:lnTo>
                <a:lnTo>
                  <a:pt x="295363" y="123812"/>
                </a:lnTo>
                <a:lnTo>
                  <a:pt x="308152" y="124968"/>
                </a:lnTo>
                <a:lnTo>
                  <a:pt x="320319" y="127203"/>
                </a:lnTo>
                <a:lnTo>
                  <a:pt x="320319" y="115735"/>
                </a:lnTo>
                <a:lnTo>
                  <a:pt x="312039" y="114033"/>
                </a:lnTo>
                <a:lnTo>
                  <a:pt x="297332" y="112420"/>
                </a:lnTo>
                <a:lnTo>
                  <a:pt x="282549" y="112293"/>
                </a:lnTo>
                <a:lnTo>
                  <a:pt x="267690" y="113741"/>
                </a:lnTo>
                <a:lnTo>
                  <a:pt x="223964" y="131152"/>
                </a:lnTo>
                <a:lnTo>
                  <a:pt x="217474" y="136499"/>
                </a:lnTo>
                <a:lnTo>
                  <a:pt x="214198" y="139217"/>
                </a:lnTo>
                <a:lnTo>
                  <a:pt x="213868" y="138976"/>
                </a:lnTo>
                <a:lnTo>
                  <a:pt x="213550" y="138785"/>
                </a:lnTo>
                <a:lnTo>
                  <a:pt x="213296" y="138531"/>
                </a:lnTo>
                <a:lnTo>
                  <a:pt x="208788" y="134823"/>
                </a:lnTo>
                <a:lnTo>
                  <a:pt x="208788" y="286258"/>
                </a:lnTo>
                <a:lnTo>
                  <a:pt x="195364" y="280327"/>
                </a:lnTo>
                <a:lnTo>
                  <a:pt x="184645" y="275590"/>
                </a:lnTo>
                <a:lnTo>
                  <a:pt x="181737" y="274980"/>
                </a:lnTo>
                <a:lnTo>
                  <a:pt x="181737" y="286664"/>
                </a:lnTo>
                <a:lnTo>
                  <a:pt x="156781" y="285648"/>
                </a:lnTo>
                <a:lnTo>
                  <a:pt x="132181" y="287616"/>
                </a:lnTo>
                <a:lnTo>
                  <a:pt x="108038" y="292569"/>
                </a:lnTo>
                <a:lnTo>
                  <a:pt x="84277" y="300532"/>
                </a:lnTo>
                <a:lnTo>
                  <a:pt x="84277" y="140347"/>
                </a:lnTo>
                <a:lnTo>
                  <a:pt x="97053" y="140347"/>
                </a:lnTo>
                <a:lnTo>
                  <a:pt x="97053" y="280517"/>
                </a:lnTo>
                <a:lnTo>
                  <a:pt x="99466" y="283349"/>
                </a:lnTo>
                <a:lnTo>
                  <a:pt x="106756" y="282511"/>
                </a:lnTo>
                <a:lnTo>
                  <a:pt x="109829" y="281978"/>
                </a:lnTo>
                <a:lnTo>
                  <a:pt x="112928" y="281647"/>
                </a:lnTo>
                <a:lnTo>
                  <a:pt x="129641" y="280352"/>
                </a:lnTo>
                <a:lnTo>
                  <a:pt x="146456" y="280352"/>
                </a:lnTo>
                <a:lnTo>
                  <a:pt x="181737" y="286664"/>
                </a:lnTo>
                <a:lnTo>
                  <a:pt x="181737" y="274980"/>
                </a:lnTo>
                <a:lnTo>
                  <a:pt x="162369" y="270916"/>
                </a:lnTo>
                <a:lnTo>
                  <a:pt x="159677" y="270357"/>
                </a:lnTo>
                <a:lnTo>
                  <a:pt x="134086" y="269240"/>
                </a:lnTo>
                <a:lnTo>
                  <a:pt x="108064" y="270916"/>
                </a:lnTo>
                <a:lnTo>
                  <a:pt x="108064" y="140347"/>
                </a:lnTo>
                <a:lnTo>
                  <a:pt x="108064" y="129019"/>
                </a:lnTo>
                <a:lnTo>
                  <a:pt x="108064" y="127127"/>
                </a:lnTo>
                <a:lnTo>
                  <a:pt x="120396" y="124929"/>
                </a:lnTo>
                <a:lnTo>
                  <a:pt x="132740" y="123710"/>
                </a:lnTo>
                <a:lnTo>
                  <a:pt x="145948" y="123698"/>
                </a:lnTo>
                <a:lnTo>
                  <a:pt x="157467" y="124726"/>
                </a:lnTo>
                <a:lnTo>
                  <a:pt x="196265" y="139268"/>
                </a:lnTo>
                <a:lnTo>
                  <a:pt x="208686" y="185267"/>
                </a:lnTo>
                <a:lnTo>
                  <a:pt x="208788" y="286258"/>
                </a:lnTo>
                <a:lnTo>
                  <a:pt x="208788" y="134823"/>
                </a:lnTo>
                <a:lnTo>
                  <a:pt x="201218" y="128574"/>
                </a:lnTo>
                <a:lnTo>
                  <a:pt x="192214" y="123609"/>
                </a:lnTo>
                <a:lnTo>
                  <a:pt x="187934" y="121246"/>
                </a:lnTo>
                <a:lnTo>
                  <a:pt x="173583" y="116255"/>
                </a:lnTo>
                <a:lnTo>
                  <a:pt x="158330" y="113296"/>
                </a:lnTo>
                <a:lnTo>
                  <a:pt x="144221" y="112179"/>
                </a:lnTo>
                <a:lnTo>
                  <a:pt x="130175" y="112433"/>
                </a:lnTo>
                <a:lnTo>
                  <a:pt x="96951" y="129019"/>
                </a:lnTo>
                <a:lnTo>
                  <a:pt x="85686" y="129006"/>
                </a:lnTo>
                <a:lnTo>
                  <a:pt x="74942" y="129057"/>
                </a:lnTo>
                <a:lnTo>
                  <a:pt x="73164" y="130835"/>
                </a:lnTo>
                <a:lnTo>
                  <a:pt x="73177" y="313753"/>
                </a:lnTo>
                <a:lnTo>
                  <a:pt x="76987" y="316230"/>
                </a:lnTo>
                <a:lnTo>
                  <a:pt x="81927" y="313855"/>
                </a:lnTo>
                <a:lnTo>
                  <a:pt x="97294" y="307479"/>
                </a:lnTo>
                <a:lnTo>
                  <a:pt x="113068" y="302691"/>
                </a:lnTo>
                <a:lnTo>
                  <a:pt x="123596" y="300532"/>
                </a:lnTo>
                <a:lnTo>
                  <a:pt x="129222" y="299377"/>
                </a:lnTo>
                <a:lnTo>
                  <a:pt x="145719" y="297408"/>
                </a:lnTo>
                <a:lnTo>
                  <a:pt x="160807" y="296773"/>
                </a:lnTo>
                <a:lnTo>
                  <a:pt x="175831" y="297268"/>
                </a:lnTo>
                <a:lnTo>
                  <a:pt x="190779" y="298894"/>
                </a:lnTo>
                <a:lnTo>
                  <a:pt x="205651" y="301625"/>
                </a:lnTo>
                <a:lnTo>
                  <a:pt x="210019" y="302590"/>
                </a:lnTo>
                <a:lnTo>
                  <a:pt x="214198" y="303809"/>
                </a:lnTo>
                <a:lnTo>
                  <a:pt x="218935" y="302577"/>
                </a:lnTo>
                <a:lnTo>
                  <a:pt x="258025" y="296887"/>
                </a:lnTo>
                <a:lnTo>
                  <a:pt x="265315" y="296773"/>
                </a:lnTo>
                <a:lnTo>
                  <a:pt x="269671" y="296697"/>
                </a:lnTo>
                <a:lnTo>
                  <a:pt x="315048" y="302425"/>
                </a:lnTo>
                <a:lnTo>
                  <a:pt x="350659" y="315734"/>
                </a:lnTo>
                <a:lnTo>
                  <a:pt x="352526" y="315417"/>
                </a:lnTo>
                <a:lnTo>
                  <a:pt x="355561" y="311150"/>
                </a:lnTo>
                <a:lnTo>
                  <a:pt x="355561" y="300545"/>
                </a:lnTo>
                <a:lnTo>
                  <a:pt x="355561" y="140131"/>
                </a:lnTo>
                <a:lnTo>
                  <a:pt x="355561" y="132994"/>
                </a:lnTo>
                <a:close/>
              </a:path>
              <a:path w="433704" h="434339">
                <a:moveTo>
                  <a:pt x="433692" y="216877"/>
                </a:moveTo>
                <a:lnTo>
                  <a:pt x="427951" y="167208"/>
                </a:lnTo>
                <a:lnTo>
                  <a:pt x="414642" y="130022"/>
                </a:lnTo>
                <a:lnTo>
                  <a:pt x="414642" y="216877"/>
                </a:lnTo>
                <a:lnTo>
                  <a:pt x="409409" y="262166"/>
                </a:lnTo>
                <a:lnTo>
                  <a:pt x="394500" y="303771"/>
                </a:lnTo>
                <a:lnTo>
                  <a:pt x="371132" y="340499"/>
                </a:lnTo>
                <a:lnTo>
                  <a:pt x="340487" y="371144"/>
                </a:lnTo>
                <a:lnTo>
                  <a:pt x="303758" y="394512"/>
                </a:lnTo>
                <a:lnTo>
                  <a:pt x="262153" y="409422"/>
                </a:lnTo>
                <a:lnTo>
                  <a:pt x="216865" y="414655"/>
                </a:lnTo>
                <a:lnTo>
                  <a:pt x="171564" y="409422"/>
                </a:lnTo>
                <a:lnTo>
                  <a:pt x="129946" y="394512"/>
                </a:lnTo>
                <a:lnTo>
                  <a:pt x="93218" y="371144"/>
                </a:lnTo>
                <a:lnTo>
                  <a:pt x="62572" y="340499"/>
                </a:lnTo>
                <a:lnTo>
                  <a:pt x="39192" y="303771"/>
                </a:lnTo>
                <a:lnTo>
                  <a:pt x="24295" y="262166"/>
                </a:lnTo>
                <a:lnTo>
                  <a:pt x="19062" y="216877"/>
                </a:lnTo>
                <a:lnTo>
                  <a:pt x="24295" y="171564"/>
                </a:lnTo>
                <a:lnTo>
                  <a:pt x="39192" y="129959"/>
                </a:lnTo>
                <a:lnTo>
                  <a:pt x="62572" y="93218"/>
                </a:lnTo>
                <a:lnTo>
                  <a:pt x="93218" y="62572"/>
                </a:lnTo>
                <a:lnTo>
                  <a:pt x="129946" y="39192"/>
                </a:lnTo>
                <a:lnTo>
                  <a:pt x="171564" y="24295"/>
                </a:lnTo>
                <a:lnTo>
                  <a:pt x="216865" y="19062"/>
                </a:lnTo>
                <a:lnTo>
                  <a:pt x="262153" y="24295"/>
                </a:lnTo>
                <a:lnTo>
                  <a:pt x="303758" y="39192"/>
                </a:lnTo>
                <a:lnTo>
                  <a:pt x="340487" y="62572"/>
                </a:lnTo>
                <a:lnTo>
                  <a:pt x="371132" y="93218"/>
                </a:lnTo>
                <a:lnTo>
                  <a:pt x="394500" y="129959"/>
                </a:lnTo>
                <a:lnTo>
                  <a:pt x="409409" y="171564"/>
                </a:lnTo>
                <a:lnTo>
                  <a:pt x="414642" y="216877"/>
                </a:lnTo>
                <a:lnTo>
                  <a:pt x="414642" y="130022"/>
                </a:lnTo>
                <a:lnTo>
                  <a:pt x="385991" y="81305"/>
                </a:lnTo>
                <a:lnTo>
                  <a:pt x="352399" y="47701"/>
                </a:lnTo>
                <a:lnTo>
                  <a:pt x="312127" y="22072"/>
                </a:lnTo>
                <a:lnTo>
                  <a:pt x="303707" y="19062"/>
                </a:lnTo>
                <a:lnTo>
                  <a:pt x="266522" y="5727"/>
                </a:lnTo>
                <a:lnTo>
                  <a:pt x="216865" y="0"/>
                </a:lnTo>
                <a:lnTo>
                  <a:pt x="167195" y="5727"/>
                </a:lnTo>
                <a:lnTo>
                  <a:pt x="121577" y="22072"/>
                </a:lnTo>
                <a:lnTo>
                  <a:pt x="81305" y="47701"/>
                </a:lnTo>
                <a:lnTo>
                  <a:pt x="47701" y="81305"/>
                </a:lnTo>
                <a:lnTo>
                  <a:pt x="22072" y="121577"/>
                </a:lnTo>
                <a:lnTo>
                  <a:pt x="5727" y="167208"/>
                </a:lnTo>
                <a:lnTo>
                  <a:pt x="0" y="216877"/>
                </a:lnTo>
                <a:lnTo>
                  <a:pt x="5727" y="266534"/>
                </a:lnTo>
                <a:lnTo>
                  <a:pt x="22072" y="312153"/>
                </a:lnTo>
                <a:lnTo>
                  <a:pt x="47701" y="352412"/>
                </a:lnTo>
                <a:lnTo>
                  <a:pt x="81305" y="386016"/>
                </a:lnTo>
                <a:lnTo>
                  <a:pt x="121577" y="411645"/>
                </a:lnTo>
                <a:lnTo>
                  <a:pt x="167195" y="427977"/>
                </a:lnTo>
                <a:lnTo>
                  <a:pt x="216865" y="433717"/>
                </a:lnTo>
                <a:lnTo>
                  <a:pt x="266522" y="427977"/>
                </a:lnTo>
                <a:lnTo>
                  <a:pt x="303720" y="414655"/>
                </a:lnTo>
                <a:lnTo>
                  <a:pt x="312127" y="411645"/>
                </a:lnTo>
                <a:lnTo>
                  <a:pt x="352399" y="386016"/>
                </a:lnTo>
                <a:lnTo>
                  <a:pt x="385991" y="352412"/>
                </a:lnTo>
                <a:lnTo>
                  <a:pt x="411619" y="312153"/>
                </a:lnTo>
                <a:lnTo>
                  <a:pt x="427951" y="266534"/>
                </a:lnTo>
                <a:lnTo>
                  <a:pt x="433692" y="216877"/>
                </a:lnTo>
                <a:close/>
              </a:path>
            </a:pathLst>
          </a:custGeom>
          <a:solidFill>
            <a:srgbClr val="253066"/>
          </a:solidFill>
        </p:spPr>
        <p:txBody>
          <a:bodyPr wrap="square" lIns="0" tIns="0" rIns="0" bIns="0" rtlCol="0"/>
          <a:lstStyle/>
          <a:p>
            <a:endParaRPr/>
          </a:p>
        </p:txBody>
      </p:sp>
      <p:grpSp>
        <p:nvGrpSpPr>
          <p:cNvPr id="57" name="object 57"/>
          <p:cNvGrpSpPr/>
          <p:nvPr/>
        </p:nvGrpSpPr>
        <p:grpSpPr>
          <a:xfrm>
            <a:off x="3096310" y="3712588"/>
            <a:ext cx="433705" cy="434340"/>
            <a:chOff x="3098209" y="3687429"/>
            <a:chExt cx="433705" cy="434340"/>
          </a:xfrm>
        </p:grpSpPr>
        <p:sp>
          <p:nvSpPr>
            <p:cNvPr id="58" name="object 58"/>
            <p:cNvSpPr/>
            <p:nvPr/>
          </p:nvSpPr>
          <p:spPr>
            <a:xfrm>
              <a:off x="3098203" y="3687431"/>
              <a:ext cx="433705" cy="434340"/>
            </a:xfrm>
            <a:custGeom>
              <a:avLst/>
              <a:gdLst/>
              <a:ahLst/>
              <a:cxnLst/>
              <a:rect l="l" t="t" r="r" b="b"/>
              <a:pathLst>
                <a:path w="433704" h="434339">
                  <a:moveTo>
                    <a:pt x="368134" y="218249"/>
                  </a:moveTo>
                  <a:lnTo>
                    <a:pt x="366420" y="214426"/>
                  </a:lnTo>
                  <a:lnTo>
                    <a:pt x="365861" y="212344"/>
                  </a:lnTo>
                  <a:lnTo>
                    <a:pt x="365277" y="210185"/>
                  </a:lnTo>
                  <a:lnTo>
                    <a:pt x="362877" y="206844"/>
                  </a:lnTo>
                  <a:lnTo>
                    <a:pt x="353910" y="198767"/>
                  </a:lnTo>
                  <a:lnTo>
                    <a:pt x="352348" y="198310"/>
                  </a:lnTo>
                  <a:lnTo>
                    <a:pt x="352348" y="222935"/>
                  </a:lnTo>
                  <a:lnTo>
                    <a:pt x="351523" y="226872"/>
                  </a:lnTo>
                  <a:lnTo>
                    <a:pt x="343052" y="235496"/>
                  </a:lnTo>
                  <a:lnTo>
                    <a:pt x="312470" y="266103"/>
                  </a:lnTo>
                  <a:lnTo>
                    <a:pt x="278155" y="300520"/>
                  </a:lnTo>
                  <a:lnTo>
                    <a:pt x="276656" y="301066"/>
                  </a:lnTo>
                  <a:lnTo>
                    <a:pt x="274561" y="301066"/>
                  </a:lnTo>
                  <a:lnTo>
                    <a:pt x="153911" y="300977"/>
                  </a:lnTo>
                  <a:lnTo>
                    <a:pt x="152501" y="301536"/>
                  </a:lnTo>
                  <a:lnTo>
                    <a:pt x="119214" y="335026"/>
                  </a:lnTo>
                  <a:lnTo>
                    <a:pt x="117703" y="335610"/>
                  </a:lnTo>
                  <a:lnTo>
                    <a:pt x="114401" y="335521"/>
                  </a:lnTo>
                  <a:lnTo>
                    <a:pt x="110629" y="335419"/>
                  </a:lnTo>
                  <a:lnTo>
                    <a:pt x="105638" y="335521"/>
                  </a:lnTo>
                  <a:lnTo>
                    <a:pt x="100444" y="335521"/>
                  </a:lnTo>
                  <a:lnTo>
                    <a:pt x="100380" y="334568"/>
                  </a:lnTo>
                  <a:lnTo>
                    <a:pt x="100355" y="283908"/>
                  </a:lnTo>
                  <a:lnTo>
                    <a:pt x="101028" y="282321"/>
                  </a:lnTo>
                  <a:lnTo>
                    <a:pt x="142557" y="240690"/>
                  </a:lnTo>
                  <a:lnTo>
                    <a:pt x="247751" y="228790"/>
                  </a:lnTo>
                  <a:lnTo>
                    <a:pt x="250786" y="228790"/>
                  </a:lnTo>
                  <a:lnTo>
                    <a:pt x="255308" y="233629"/>
                  </a:lnTo>
                  <a:lnTo>
                    <a:pt x="254355" y="245529"/>
                  </a:lnTo>
                  <a:lnTo>
                    <a:pt x="249758" y="249351"/>
                  </a:lnTo>
                  <a:lnTo>
                    <a:pt x="234873" y="249389"/>
                  </a:lnTo>
                  <a:lnTo>
                    <a:pt x="231648" y="249389"/>
                  </a:lnTo>
                  <a:lnTo>
                    <a:pt x="178612" y="249377"/>
                  </a:lnTo>
                  <a:lnTo>
                    <a:pt x="178612" y="266039"/>
                  </a:lnTo>
                  <a:lnTo>
                    <a:pt x="228053" y="266039"/>
                  </a:lnTo>
                  <a:lnTo>
                    <a:pt x="250507" y="266103"/>
                  </a:lnTo>
                  <a:lnTo>
                    <a:pt x="250723" y="266039"/>
                  </a:lnTo>
                  <a:lnTo>
                    <a:pt x="256616" y="264109"/>
                  </a:lnTo>
                  <a:lnTo>
                    <a:pt x="262864" y="259092"/>
                  </a:lnTo>
                  <a:lnTo>
                    <a:pt x="264210" y="258813"/>
                  </a:lnTo>
                  <a:lnTo>
                    <a:pt x="282206" y="258737"/>
                  </a:lnTo>
                  <a:lnTo>
                    <a:pt x="289356" y="258838"/>
                  </a:lnTo>
                  <a:lnTo>
                    <a:pt x="289712" y="258699"/>
                  </a:lnTo>
                  <a:lnTo>
                    <a:pt x="290868" y="258254"/>
                  </a:lnTo>
                  <a:lnTo>
                    <a:pt x="299681" y="249389"/>
                  </a:lnTo>
                  <a:lnTo>
                    <a:pt x="307098" y="241935"/>
                  </a:lnTo>
                  <a:lnTo>
                    <a:pt x="334962" y="213995"/>
                  </a:lnTo>
                  <a:lnTo>
                    <a:pt x="337616" y="212344"/>
                  </a:lnTo>
                  <a:lnTo>
                    <a:pt x="345478" y="212585"/>
                  </a:lnTo>
                  <a:lnTo>
                    <a:pt x="348703" y="214604"/>
                  </a:lnTo>
                  <a:lnTo>
                    <a:pt x="352348" y="222935"/>
                  </a:lnTo>
                  <a:lnTo>
                    <a:pt x="352348" y="198310"/>
                  </a:lnTo>
                  <a:lnTo>
                    <a:pt x="343001" y="195554"/>
                  </a:lnTo>
                  <a:lnTo>
                    <a:pt x="331635" y="197294"/>
                  </a:lnTo>
                  <a:lnTo>
                    <a:pt x="321246" y="204038"/>
                  </a:lnTo>
                  <a:lnTo>
                    <a:pt x="312229" y="213004"/>
                  </a:lnTo>
                  <a:lnTo>
                    <a:pt x="284594" y="240690"/>
                  </a:lnTo>
                  <a:lnTo>
                    <a:pt x="283743" y="241706"/>
                  </a:lnTo>
                  <a:lnTo>
                    <a:pt x="279171" y="241935"/>
                  </a:lnTo>
                  <a:lnTo>
                    <a:pt x="275399" y="241820"/>
                  </a:lnTo>
                  <a:lnTo>
                    <a:pt x="271792" y="241820"/>
                  </a:lnTo>
                  <a:lnTo>
                    <a:pt x="271640" y="239928"/>
                  </a:lnTo>
                  <a:lnTo>
                    <a:pt x="243217" y="211975"/>
                  </a:lnTo>
                  <a:lnTo>
                    <a:pt x="196532" y="211950"/>
                  </a:lnTo>
                  <a:lnTo>
                    <a:pt x="148424" y="212039"/>
                  </a:lnTo>
                  <a:lnTo>
                    <a:pt x="146646" y="212877"/>
                  </a:lnTo>
                  <a:lnTo>
                    <a:pt x="84074" y="275323"/>
                  </a:lnTo>
                  <a:lnTo>
                    <a:pt x="83566" y="276656"/>
                  </a:lnTo>
                  <a:lnTo>
                    <a:pt x="83604" y="352183"/>
                  </a:lnTo>
                  <a:lnTo>
                    <a:pt x="125844" y="352183"/>
                  </a:lnTo>
                  <a:lnTo>
                    <a:pt x="142341" y="335610"/>
                  </a:lnTo>
                  <a:lnTo>
                    <a:pt x="150825" y="327113"/>
                  </a:lnTo>
                  <a:lnTo>
                    <a:pt x="160007" y="317995"/>
                  </a:lnTo>
                  <a:lnTo>
                    <a:pt x="161671" y="317766"/>
                  </a:lnTo>
                  <a:lnTo>
                    <a:pt x="236093" y="317754"/>
                  </a:lnTo>
                  <a:lnTo>
                    <a:pt x="283425" y="317792"/>
                  </a:lnTo>
                  <a:lnTo>
                    <a:pt x="283591" y="317728"/>
                  </a:lnTo>
                  <a:lnTo>
                    <a:pt x="285496" y="316953"/>
                  </a:lnTo>
                  <a:lnTo>
                    <a:pt x="301282" y="301066"/>
                  </a:lnTo>
                  <a:lnTo>
                    <a:pt x="336245" y="266039"/>
                  </a:lnTo>
                  <a:lnTo>
                    <a:pt x="362508" y="239928"/>
                  </a:lnTo>
                  <a:lnTo>
                    <a:pt x="366445" y="234289"/>
                  </a:lnTo>
                  <a:lnTo>
                    <a:pt x="368134" y="227139"/>
                  </a:lnTo>
                  <a:lnTo>
                    <a:pt x="368134" y="218249"/>
                  </a:lnTo>
                  <a:close/>
                </a:path>
                <a:path w="433704" h="434339">
                  <a:moveTo>
                    <a:pt x="433692" y="216877"/>
                  </a:moveTo>
                  <a:lnTo>
                    <a:pt x="427951" y="167220"/>
                  </a:lnTo>
                  <a:lnTo>
                    <a:pt x="414642" y="130035"/>
                  </a:lnTo>
                  <a:lnTo>
                    <a:pt x="414642" y="216877"/>
                  </a:lnTo>
                  <a:lnTo>
                    <a:pt x="409409" y="262178"/>
                  </a:lnTo>
                  <a:lnTo>
                    <a:pt x="394512" y="303784"/>
                  </a:lnTo>
                  <a:lnTo>
                    <a:pt x="371132" y="340512"/>
                  </a:lnTo>
                  <a:lnTo>
                    <a:pt x="340487" y="371157"/>
                  </a:lnTo>
                  <a:lnTo>
                    <a:pt x="303771" y="394525"/>
                  </a:lnTo>
                  <a:lnTo>
                    <a:pt x="262153" y="409422"/>
                  </a:lnTo>
                  <a:lnTo>
                    <a:pt x="216865" y="414655"/>
                  </a:lnTo>
                  <a:lnTo>
                    <a:pt x="171564" y="409422"/>
                  </a:lnTo>
                  <a:lnTo>
                    <a:pt x="129959" y="394525"/>
                  </a:lnTo>
                  <a:lnTo>
                    <a:pt x="93218" y="371157"/>
                  </a:lnTo>
                  <a:lnTo>
                    <a:pt x="62572" y="340512"/>
                  </a:lnTo>
                  <a:lnTo>
                    <a:pt x="39192" y="303784"/>
                  </a:lnTo>
                  <a:lnTo>
                    <a:pt x="24295" y="262178"/>
                  </a:lnTo>
                  <a:lnTo>
                    <a:pt x="19062" y="216877"/>
                  </a:lnTo>
                  <a:lnTo>
                    <a:pt x="24295" y="171577"/>
                  </a:lnTo>
                  <a:lnTo>
                    <a:pt x="39192" y="129959"/>
                  </a:lnTo>
                  <a:lnTo>
                    <a:pt x="62572" y="93230"/>
                  </a:lnTo>
                  <a:lnTo>
                    <a:pt x="93218" y="62572"/>
                  </a:lnTo>
                  <a:lnTo>
                    <a:pt x="129959" y="39204"/>
                  </a:lnTo>
                  <a:lnTo>
                    <a:pt x="171564" y="24295"/>
                  </a:lnTo>
                  <a:lnTo>
                    <a:pt x="216865" y="19062"/>
                  </a:lnTo>
                  <a:lnTo>
                    <a:pt x="262153" y="24295"/>
                  </a:lnTo>
                  <a:lnTo>
                    <a:pt x="303771" y="39204"/>
                  </a:lnTo>
                  <a:lnTo>
                    <a:pt x="340487" y="62572"/>
                  </a:lnTo>
                  <a:lnTo>
                    <a:pt x="371132" y="93230"/>
                  </a:lnTo>
                  <a:lnTo>
                    <a:pt x="394512" y="129959"/>
                  </a:lnTo>
                  <a:lnTo>
                    <a:pt x="409409" y="171577"/>
                  </a:lnTo>
                  <a:lnTo>
                    <a:pt x="414642" y="216877"/>
                  </a:lnTo>
                  <a:lnTo>
                    <a:pt x="414642" y="130035"/>
                  </a:lnTo>
                  <a:lnTo>
                    <a:pt x="385991" y="81318"/>
                  </a:lnTo>
                  <a:lnTo>
                    <a:pt x="352399" y="47713"/>
                  </a:lnTo>
                  <a:lnTo>
                    <a:pt x="312140" y="22085"/>
                  </a:lnTo>
                  <a:lnTo>
                    <a:pt x="266522" y="5740"/>
                  </a:lnTo>
                  <a:lnTo>
                    <a:pt x="216865" y="0"/>
                  </a:lnTo>
                  <a:lnTo>
                    <a:pt x="167208" y="5740"/>
                  </a:lnTo>
                  <a:lnTo>
                    <a:pt x="121577" y="22085"/>
                  </a:lnTo>
                  <a:lnTo>
                    <a:pt x="81305" y="47713"/>
                  </a:lnTo>
                  <a:lnTo>
                    <a:pt x="47701" y="81318"/>
                  </a:lnTo>
                  <a:lnTo>
                    <a:pt x="22072" y="121589"/>
                  </a:lnTo>
                  <a:lnTo>
                    <a:pt x="5740" y="167220"/>
                  </a:lnTo>
                  <a:lnTo>
                    <a:pt x="0" y="216877"/>
                  </a:lnTo>
                  <a:lnTo>
                    <a:pt x="5740" y="266547"/>
                  </a:lnTo>
                  <a:lnTo>
                    <a:pt x="22072" y="312166"/>
                  </a:lnTo>
                  <a:lnTo>
                    <a:pt x="47701" y="352425"/>
                  </a:lnTo>
                  <a:lnTo>
                    <a:pt x="81305" y="386029"/>
                  </a:lnTo>
                  <a:lnTo>
                    <a:pt x="121577" y="411645"/>
                  </a:lnTo>
                  <a:lnTo>
                    <a:pt x="167208" y="427990"/>
                  </a:lnTo>
                  <a:lnTo>
                    <a:pt x="216865" y="433717"/>
                  </a:lnTo>
                  <a:lnTo>
                    <a:pt x="266522" y="427990"/>
                  </a:lnTo>
                  <a:lnTo>
                    <a:pt x="303733" y="414655"/>
                  </a:lnTo>
                  <a:lnTo>
                    <a:pt x="312140" y="411645"/>
                  </a:lnTo>
                  <a:lnTo>
                    <a:pt x="352399" y="386029"/>
                  </a:lnTo>
                  <a:lnTo>
                    <a:pt x="385991" y="352425"/>
                  </a:lnTo>
                  <a:lnTo>
                    <a:pt x="411619" y="312166"/>
                  </a:lnTo>
                  <a:lnTo>
                    <a:pt x="427951" y="266547"/>
                  </a:lnTo>
                  <a:lnTo>
                    <a:pt x="433692" y="216877"/>
                  </a:lnTo>
                  <a:close/>
                </a:path>
              </a:pathLst>
            </a:custGeom>
            <a:solidFill>
              <a:srgbClr val="253066"/>
            </a:solidFill>
          </p:spPr>
          <p:txBody>
            <a:bodyPr wrap="square" lIns="0" tIns="0" rIns="0" bIns="0" rtlCol="0"/>
            <a:lstStyle/>
            <a:p>
              <a:endParaRPr/>
            </a:p>
          </p:txBody>
        </p:sp>
        <p:sp>
          <p:nvSpPr>
            <p:cNvPr id="59" name="object 59"/>
            <p:cNvSpPr/>
            <p:nvPr/>
          </p:nvSpPr>
          <p:spPr>
            <a:xfrm>
              <a:off x="3255409" y="3755394"/>
              <a:ext cx="137190" cy="124371"/>
            </a:xfrm>
            <a:prstGeom prst="rect">
              <a:avLst/>
            </a:prstGeom>
            <a:blipFill>
              <a:blip r:embed="rId9" cstate="print"/>
              <a:stretch>
                <a:fillRect/>
              </a:stretch>
            </a:blipFill>
          </p:spPr>
          <p:txBody>
            <a:bodyPr wrap="square" lIns="0" tIns="0" rIns="0" bIns="0" rtlCol="0"/>
            <a:lstStyle/>
            <a:p>
              <a:endParaRPr/>
            </a:p>
          </p:txBody>
        </p:sp>
      </p:grpSp>
      <p:sp>
        <p:nvSpPr>
          <p:cNvPr id="61" name="object 61"/>
          <p:cNvSpPr txBox="1"/>
          <p:nvPr/>
        </p:nvSpPr>
        <p:spPr>
          <a:xfrm>
            <a:off x="1962059" y="5057830"/>
            <a:ext cx="1515489" cy="830997"/>
          </a:xfrm>
          <a:prstGeom prst="rect">
            <a:avLst/>
          </a:prstGeom>
        </p:spPr>
        <p:txBody>
          <a:bodyPr vert="horz" wrap="square" lIns="0" tIns="15240" rIns="0" bIns="0" rtlCol="0">
            <a:spAutoFit/>
          </a:bodyPr>
          <a:lstStyle/>
          <a:p>
            <a:pPr marL="12700">
              <a:lnSpc>
                <a:spcPct val="100000"/>
              </a:lnSpc>
              <a:spcBef>
                <a:spcPts val="120"/>
              </a:spcBef>
            </a:pPr>
            <a:r>
              <a:rPr lang="en-GB" sz="5300" b="1" spc="10">
                <a:solidFill>
                  <a:srgbClr val="0455BF"/>
                </a:solidFill>
                <a:latin typeface="Poppins"/>
                <a:cs typeface="Poppins"/>
              </a:rPr>
              <a:t>51</a:t>
            </a:r>
            <a:r>
              <a:rPr sz="5300" b="1" spc="10">
                <a:solidFill>
                  <a:srgbClr val="0455BF"/>
                </a:solidFill>
                <a:latin typeface="Poppins"/>
                <a:cs typeface="Poppins"/>
              </a:rPr>
              <a:t>%</a:t>
            </a:r>
          </a:p>
        </p:txBody>
      </p:sp>
      <p:sp>
        <p:nvSpPr>
          <p:cNvPr id="62" name="object 62"/>
          <p:cNvSpPr txBox="1"/>
          <p:nvPr/>
        </p:nvSpPr>
        <p:spPr>
          <a:xfrm>
            <a:off x="5024053" y="5113311"/>
            <a:ext cx="1582496" cy="830997"/>
          </a:xfrm>
          <a:prstGeom prst="rect">
            <a:avLst/>
          </a:prstGeom>
        </p:spPr>
        <p:txBody>
          <a:bodyPr vert="horz" wrap="square" lIns="0" tIns="15240" rIns="0" bIns="0" rtlCol="0">
            <a:spAutoFit/>
          </a:bodyPr>
          <a:lstStyle/>
          <a:p>
            <a:pPr marL="12700">
              <a:lnSpc>
                <a:spcPct val="100000"/>
              </a:lnSpc>
              <a:spcBef>
                <a:spcPts val="120"/>
              </a:spcBef>
            </a:pPr>
            <a:r>
              <a:rPr lang="en-US" sz="5300" b="1" spc="10">
                <a:solidFill>
                  <a:srgbClr val="0455BF"/>
                </a:solidFill>
                <a:latin typeface="Poppins"/>
                <a:cs typeface="Poppins"/>
              </a:rPr>
              <a:t>26</a:t>
            </a:r>
            <a:r>
              <a:rPr sz="5300" b="1" spc="10">
                <a:solidFill>
                  <a:srgbClr val="0455BF"/>
                </a:solidFill>
                <a:latin typeface="Poppins"/>
                <a:cs typeface="Poppins"/>
              </a:rPr>
              <a:t>%</a:t>
            </a:r>
            <a:endParaRPr sz="5300">
              <a:latin typeface="Poppins"/>
              <a:cs typeface="Poppins"/>
            </a:endParaRPr>
          </a:p>
        </p:txBody>
      </p:sp>
      <p:sp>
        <p:nvSpPr>
          <p:cNvPr id="77" name="object 77"/>
          <p:cNvSpPr txBox="1"/>
          <p:nvPr/>
        </p:nvSpPr>
        <p:spPr>
          <a:xfrm>
            <a:off x="797808" y="4755777"/>
            <a:ext cx="4490085" cy="208279"/>
          </a:xfrm>
          <a:prstGeom prst="rect">
            <a:avLst/>
          </a:prstGeom>
        </p:spPr>
        <p:txBody>
          <a:bodyPr vert="horz" wrap="square" lIns="0" tIns="12700" rIns="0" bIns="0" rtlCol="0">
            <a:spAutoFit/>
          </a:bodyPr>
          <a:lstStyle/>
          <a:p>
            <a:pPr marL="12700">
              <a:lnSpc>
                <a:spcPct val="100000"/>
              </a:lnSpc>
              <a:spcBef>
                <a:spcPts val="100"/>
              </a:spcBef>
            </a:pPr>
            <a:r>
              <a:rPr sz="1200">
                <a:solidFill>
                  <a:srgbClr val="0455BF"/>
                </a:solidFill>
                <a:latin typeface="Poppins-Medium"/>
                <a:cs typeface="Poppins-Medium"/>
              </a:rPr>
              <a:t>But these community groups need our </a:t>
            </a:r>
            <a:r>
              <a:rPr sz="1200" b="1">
                <a:solidFill>
                  <a:srgbClr val="0091D3"/>
                </a:solidFill>
                <a:latin typeface="Poppins"/>
                <a:cs typeface="Poppins"/>
              </a:rPr>
              <a:t>support </a:t>
            </a:r>
            <a:r>
              <a:rPr sz="1200">
                <a:solidFill>
                  <a:srgbClr val="0455BF"/>
                </a:solidFill>
                <a:latin typeface="Poppins-Medium"/>
                <a:cs typeface="Poppins-Medium"/>
              </a:rPr>
              <a:t>to</a:t>
            </a:r>
            <a:r>
              <a:rPr sz="1200" spc="-60">
                <a:solidFill>
                  <a:srgbClr val="0455BF"/>
                </a:solidFill>
                <a:latin typeface="Poppins-Medium"/>
                <a:cs typeface="Poppins-Medium"/>
              </a:rPr>
              <a:t> </a:t>
            </a:r>
            <a:r>
              <a:rPr sz="1200">
                <a:solidFill>
                  <a:srgbClr val="0455BF"/>
                </a:solidFill>
                <a:latin typeface="Poppins-Medium"/>
                <a:cs typeface="Poppins-Medium"/>
              </a:rPr>
              <a:t>survive...</a:t>
            </a:r>
            <a:endParaRPr sz="1200">
              <a:latin typeface="Poppins-Medium"/>
              <a:cs typeface="Poppins-Medium"/>
            </a:endParaRPr>
          </a:p>
        </p:txBody>
      </p:sp>
      <p:sp>
        <p:nvSpPr>
          <p:cNvPr id="78" name="object 42">
            <a:extLst>
              <a:ext uri="{FF2B5EF4-FFF2-40B4-BE49-F238E27FC236}">
                <a16:creationId xmlns:a16="http://schemas.microsoft.com/office/drawing/2014/main" id="{B313D793-13D8-48DB-ACF1-95459DFB23E6}"/>
              </a:ext>
            </a:extLst>
          </p:cNvPr>
          <p:cNvSpPr txBox="1"/>
          <p:nvPr/>
        </p:nvSpPr>
        <p:spPr>
          <a:xfrm>
            <a:off x="844297" y="3658601"/>
            <a:ext cx="817602" cy="500137"/>
          </a:xfrm>
          <a:prstGeom prst="rect">
            <a:avLst/>
          </a:prstGeom>
        </p:spPr>
        <p:txBody>
          <a:bodyPr vert="horz" wrap="square" lIns="0" tIns="68580" rIns="0" bIns="0" rtlCol="0">
            <a:spAutoFit/>
          </a:bodyPr>
          <a:lstStyle/>
          <a:p>
            <a:pPr marL="12700">
              <a:lnSpc>
                <a:spcPct val="100000"/>
              </a:lnSpc>
              <a:spcBef>
                <a:spcPts val="540"/>
              </a:spcBef>
              <a:tabLst>
                <a:tab pos="1383665" algn="l"/>
              </a:tabLst>
            </a:pPr>
            <a:r>
              <a:rPr lang="en-US" sz="2800" b="1" spc="10">
                <a:solidFill>
                  <a:srgbClr val="0455BF"/>
                </a:solidFill>
                <a:latin typeface="Poppins"/>
                <a:cs typeface="Poppins"/>
              </a:rPr>
              <a:t>26%</a:t>
            </a:r>
            <a:endParaRPr sz="2800">
              <a:latin typeface="Poppins"/>
              <a:cs typeface="Poppins"/>
            </a:endParaRPr>
          </a:p>
        </p:txBody>
      </p:sp>
      <p:sp>
        <p:nvSpPr>
          <p:cNvPr id="79" name="object 42">
            <a:extLst>
              <a:ext uri="{FF2B5EF4-FFF2-40B4-BE49-F238E27FC236}">
                <a16:creationId xmlns:a16="http://schemas.microsoft.com/office/drawing/2014/main" id="{990E456F-71F4-4D01-A9A1-59E1A6860CF9}"/>
              </a:ext>
            </a:extLst>
          </p:cNvPr>
          <p:cNvSpPr txBox="1"/>
          <p:nvPr/>
        </p:nvSpPr>
        <p:spPr>
          <a:xfrm>
            <a:off x="2215648" y="3660576"/>
            <a:ext cx="817602" cy="500137"/>
          </a:xfrm>
          <a:prstGeom prst="rect">
            <a:avLst/>
          </a:prstGeom>
        </p:spPr>
        <p:txBody>
          <a:bodyPr vert="horz" wrap="square" lIns="0" tIns="68580" rIns="0" bIns="0" rtlCol="0">
            <a:spAutoFit/>
          </a:bodyPr>
          <a:lstStyle/>
          <a:p>
            <a:pPr marL="12700">
              <a:lnSpc>
                <a:spcPct val="100000"/>
              </a:lnSpc>
              <a:spcBef>
                <a:spcPts val="540"/>
              </a:spcBef>
              <a:tabLst>
                <a:tab pos="1383665" algn="l"/>
              </a:tabLst>
            </a:pPr>
            <a:r>
              <a:rPr lang="en-US" sz="2800" b="1" spc="10">
                <a:solidFill>
                  <a:srgbClr val="0455BF"/>
                </a:solidFill>
                <a:latin typeface="Poppins"/>
                <a:cs typeface="Poppins"/>
              </a:rPr>
              <a:t>45%</a:t>
            </a:r>
            <a:endParaRPr sz="2800">
              <a:latin typeface="Poppins"/>
              <a:cs typeface="Poppins"/>
            </a:endParaRPr>
          </a:p>
        </p:txBody>
      </p:sp>
      <p:sp>
        <p:nvSpPr>
          <p:cNvPr id="80" name="object 42">
            <a:extLst>
              <a:ext uri="{FF2B5EF4-FFF2-40B4-BE49-F238E27FC236}">
                <a16:creationId xmlns:a16="http://schemas.microsoft.com/office/drawing/2014/main" id="{2993E78A-740C-4158-8A94-4818F587269F}"/>
              </a:ext>
            </a:extLst>
          </p:cNvPr>
          <p:cNvSpPr txBox="1"/>
          <p:nvPr/>
        </p:nvSpPr>
        <p:spPr>
          <a:xfrm>
            <a:off x="3561409" y="3660290"/>
            <a:ext cx="817602" cy="500137"/>
          </a:xfrm>
          <a:prstGeom prst="rect">
            <a:avLst/>
          </a:prstGeom>
        </p:spPr>
        <p:txBody>
          <a:bodyPr vert="horz" wrap="square" lIns="0" tIns="68580" rIns="0" bIns="0" rtlCol="0">
            <a:spAutoFit/>
          </a:bodyPr>
          <a:lstStyle/>
          <a:p>
            <a:pPr marL="12700">
              <a:lnSpc>
                <a:spcPct val="100000"/>
              </a:lnSpc>
              <a:spcBef>
                <a:spcPts val="540"/>
              </a:spcBef>
              <a:tabLst>
                <a:tab pos="1383665" algn="l"/>
              </a:tabLst>
            </a:pPr>
            <a:r>
              <a:rPr lang="en-US" sz="2800" b="1" spc="10">
                <a:solidFill>
                  <a:srgbClr val="0455BF"/>
                </a:solidFill>
                <a:latin typeface="Poppins"/>
                <a:cs typeface="Poppins"/>
              </a:rPr>
              <a:t>58%</a:t>
            </a:r>
            <a:endParaRPr sz="2800">
              <a:latin typeface="Poppins"/>
              <a:cs typeface="Poppins"/>
            </a:endParaRPr>
          </a:p>
        </p:txBody>
      </p:sp>
      <p:sp>
        <p:nvSpPr>
          <p:cNvPr id="81" name="object 42">
            <a:extLst>
              <a:ext uri="{FF2B5EF4-FFF2-40B4-BE49-F238E27FC236}">
                <a16:creationId xmlns:a16="http://schemas.microsoft.com/office/drawing/2014/main" id="{6BF7B72F-AFB4-4E41-BFDF-E7A6D7B36772}"/>
              </a:ext>
            </a:extLst>
          </p:cNvPr>
          <p:cNvSpPr txBox="1"/>
          <p:nvPr/>
        </p:nvSpPr>
        <p:spPr>
          <a:xfrm>
            <a:off x="4984185" y="3672104"/>
            <a:ext cx="817602" cy="500137"/>
          </a:xfrm>
          <a:prstGeom prst="rect">
            <a:avLst/>
          </a:prstGeom>
        </p:spPr>
        <p:txBody>
          <a:bodyPr vert="horz" wrap="square" lIns="0" tIns="68580" rIns="0" bIns="0" rtlCol="0">
            <a:spAutoFit/>
          </a:bodyPr>
          <a:lstStyle/>
          <a:p>
            <a:pPr marL="12700">
              <a:lnSpc>
                <a:spcPct val="100000"/>
              </a:lnSpc>
              <a:spcBef>
                <a:spcPts val="540"/>
              </a:spcBef>
              <a:tabLst>
                <a:tab pos="1383665" algn="l"/>
              </a:tabLst>
            </a:pPr>
            <a:r>
              <a:rPr lang="en-US" sz="2800" b="1" spc="10">
                <a:solidFill>
                  <a:srgbClr val="0455BF"/>
                </a:solidFill>
                <a:latin typeface="Poppins"/>
                <a:cs typeface="Poppins"/>
              </a:rPr>
              <a:t>24%</a:t>
            </a:r>
            <a:endParaRPr sz="2800">
              <a:latin typeface="Poppins"/>
              <a:cs typeface="Poppins"/>
            </a:endParaRPr>
          </a:p>
        </p:txBody>
      </p:sp>
      <p:sp>
        <p:nvSpPr>
          <p:cNvPr id="82" name="object 42">
            <a:extLst>
              <a:ext uri="{FF2B5EF4-FFF2-40B4-BE49-F238E27FC236}">
                <a16:creationId xmlns:a16="http://schemas.microsoft.com/office/drawing/2014/main" id="{B53DC99A-A13C-4268-9BB5-D6FB1FD650CC}"/>
              </a:ext>
            </a:extLst>
          </p:cNvPr>
          <p:cNvSpPr txBox="1"/>
          <p:nvPr/>
        </p:nvSpPr>
        <p:spPr>
          <a:xfrm>
            <a:off x="6381233" y="3672104"/>
            <a:ext cx="817602" cy="500137"/>
          </a:xfrm>
          <a:prstGeom prst="rect">
            <a:avLst/>
          </a:prstGeom>
        </p:spPr>
        <p:txBody>
          <a:bodyPr vert="horz" wrap="square" lIns="0" tIns="68580" rIns="0" bIns="0" rtlCol="0">
            <a:spAutoFit/>
          </a:bodyPr>
          <a:lstStyle/>
          <a:p>
            <a:pPr marL="12700">
              <a:lnSpc>
                <a:spcPct val="100000"/>
              </a:lnSpc>
              <a:spcBef>
                <a:spcPts val="540"/>
              </a:spcBef>
              <a:tabLst>
                <a:tab pos="1383665" algn="l"/>
              </a:tabLst>
            </a:pPr>
            <a:r>
              <a:rPr lang="en-US" sz="2800" b="1" spc="10">
                <a:solidFill>
                  <a:srgbClr val="0455BF"/>
                </a:solidFill>
                <a:latin typeface="Poppins"/>
                <a:cs typeface="Poppins"/>
              </a:rPr>
              <a:t>47%</a:t>
            </a:r>
            <a:endParaRPr sz="2800">
              <a:latin typeface="Poppins"/>
              <a:cs typeface="Poppins"/>
            </a:endParaRPr>
          </a:p>
        </p:txBody>
      </p:sp>
      <p:sp>
        <p:nvSpPr>
          <p:cNvPr id="83" name="object 39">
            <a:extLst>
              <a:ext uri="{FF2B5EF4-FFF2-40B4-BE49-F238E27FC236}">
                <a16:creationId xmlns:a16="http://schemas.microsoft.com/office/drawing/2014/main" id="{C122EB87-1534-4C93-AC05-41A5A21379FA}"/>
              </a:ext>
            </a:extLst>
          </p:cNvPr>
          <p:cNvSpPr txBox="1"/>
          <p:nvPr/>
        </p:nvSpPr>
        <p:spPr>
          <a:xfrm>
            <a:off x="5877426" y="4203638"/>
            <a:ext cx="1391948" cy="320601"/>
          </a:xfrm>
          <a:prstGeom prst="rect">
            <a:avLst/>
          </a:prstGeom>
        </p:spPr>
        <p:txBody>
          <a:bodyPr vert="horz" wrap="square" lIns="0" tIns="12700" rIns="0" bIns="0" rtlCol="0">
            <a:spAutoFit/>
          </a:bodyPr>
          <a:lstStyle/>
          <a:p>
            <a:pPr marL="12700" algn="ctr">
              <a:lnSpc>
                <a:spcPct val="100000"/>
              </a:lnSpc>
              <a:spcBef>
                <a:spcPts val="100"/>
              </a:spcBef>
            </a:pPr>
            <a:r>
              <a:rPr lang="en-US" sz="1000" b="1">
                <a:latin typeface="Poppins-SemiBold"/>
                <a:cs typeface="Poppins-SemiBold"/>
              </a:rPr>
              <a:t>Inequality in sports participation</a:t>
            </a:r>
            <a:endParaRPr lang="en-US" sz="1000">
              <a:latin typeface="Poppins-SemiBold"/>
              <a:cs typeface="Poppins-SemiBold"/>
            </a:endParaRPr>
          </a:p>
        </p:txBody>
      </p:sp>
      <p:grpSp>
        <p:nvGrpSpPr>
          <p:cNvPr id="84" name="object 65">
            <a:extLst>
              <a:ext uri="{FF2B5EF4-FFF2-40B4-BE49-F238E27FC236}">
                <a16:creationId xmlns:a16="http://schemas.microsoft.com/office/drawing/2014/main" id="{228B163C-F461-426A-B9B9-7C4BB5EA0A10}"/>
              </a:ext>
            </a:extLst>
          </p:cNvPr>
          <p:cNvGrpSpPr/>
          <p:nvPr/>
        </p:nvGrpSpPr>
        <p:grpSpPr>
          <a:xfrm>
            <a:off x="10663315" y="6042946"/>
            <a:ext cx="1310640" cy="617220"/>
            <a:chOff x="10511993" y="397954"/>
            <a:chExt cx="1310640" cy="617220"/>
          </a:xfrm>
        </p:grpSpPr>
        <p:sp>
          <p:nvSpPr>
            <p:cNvPr id="85" name="object 66">
              <a:extLst>
                <a:ext uri="{FF2B5EF4-FFF2-40B4-BE49-F238E27FC236}">
                  <a16:creationId xmlns:a16="http://schemas.microsoft.com/office/drawing/2014/main" id="{58BEB412-141F-4D59-91D0-6349C0AD9B42}"/>
                </a:ext>
              </a:extLst>
            </p:cNvPr>
            <p:cNvSpPr/>
            <p:nvPr/>
          </p:nvSpPr>
          <p:spPr>
            <a:xfrm>
              <a:off x="11475003" y="729001"/>
              <a:ext cx="158750" cy="266700"/>
            </a:xfrm>
            <a:custGeom>
              <a:avLst/>
              <a:gdLst/>
              <a:ahLst/>
              <a:cxnLst/>
              <a:rect l="l" t="t" r="r" b="b"/>
              <a:pathLst>
                <a:path w="158750" h="266700">
                  <a:moveTo>
                    <a:pt x="158394" y="0"/>
                  </a:moveTo>
                  <a:lnTo>
                    <a:pt x="118795" y="0"/>
                  </a:lnTo>
                  <a:lnTo>
                    <a:pt x="39598" y="0"/>
                  </a:lnTo>
                  <a:lnTo>
                    <a:pt x="27000" y="39598"/>
                  </a:lnTo>
                  <a:lnTo>
                    <a:pt x="0" y="147599"/>
                  </a:lnTo>
                  <a:lnTo>
                    <a:pt x="14389" y="248399"/>
                  </a:lnTo>
                  <a:lnTo>
                    <a:pt x="59397" y="266395"/>
                  </a:lnTo>
                  <a:lnTo>
                    <a:pt x="97193" y="216001"/>
                  </a:lnTo>
                  <a:lnTo>
                    <a:pt x="118795" y="127012"/>
                  </a:lnTo>
                  <a:lnTo>
                    <a:pt x="118795" y="54000"/>
                  </a:lnTo>
                  <a:lnTo>
                    <a:pt x="158394" y="44996"/>
                  </a:lnTo>
                  <a:lnTo>
                    <a:pt x="158394" y="0"/>
                  </a:lnTo>
                  <a:close/>
                </a:path>
              </a:pathLst>
            </a:custGeom>
            <a:solidFill>
              <a:srgbClr val="FBF8F3"/>
            </a:solidFill>
          </p:spPr>
          <p:txBody>
            <a:bodyPr wrap="square" lIns="0" tIns="0" rIns="0" bIns="0" rtlCol="0"/>
            <a:lstStyle/>
            <a:p>
              <a:endParaRPr/>
            </a:p>
          </p:txBody>
        </p:sp>
        <p:sp>
          <p:nvSpPr>
            <p:cNvPr id="86" name="object 67">
              <a:extLst>
                <a:ext uri="{FF2B5EF4-FFF2-40B4-BE49-F238E27FC236}">
                  <a16:creationId xmlns:a16="http://schemas.microsoft.com/office/drawing/2014/main" id="{5FE0F863-1928-457B-B000-2D45F668589C}"/>
                </a:ext>
              </a:extLst>
            </p:cNvPr>
            <p:cNvSpPr/>
            <p:nvPr/>
          </p:nvSpPr>
          <p:spPr>
            <a:xfrm>
              <a:off x="11475003" y="729001"/>
              <a:ext cx="158750" cy="266700"/>
            </a:xfrm>
            <a:custGeom>
              <a:avLst/>
              <a:gdLst/>
              <a:ahLst/>
              <a:cxnLst/>
              <a:rect l="l" t="t" r="r" b="b"/>
              <a:pathLst>
                <a:path w="158750" h="266700">
                  <a:moveTo>
                    <a:pt x="118795" y="0"/>
                  </a:moveTo>
                  <a:lnTo>
                    <a:pt x="39598" y="0"/>
                  </a:lnTo>
                  <a:lnTo>
                    <a:pt x="27000" y="39598"/>
                  </a:lnTo>
                  <a:lnTo>
                    <a:pt x="0" y="147599"/>
                  </a:lnTo>
                  <a:lnTo>
                    <a:pt x="14389" y="248399"/>
                  </a:lnTo>
                  <a:lnTo>
                    <a:pt x="59397" y="266395"/>
                  </a:lnTo>
                  <a:lnTo>
                    <a:pt x="97193" y="216001"/>
                  </a:lnTo>
                  <a:lnTo>
                    <a:pt x="118795" y="127012"/>
                  </a:lnTo>
                  <a:lnTo>
                    <a:pt x="118795" y="54000"/>
                  </a:lnTo>
                  <a:lnTo>
                    <a:pt x="158394" y="44996"/>
                  </a:lnTo>
                  <a:lnTo>
                    <a:pt x="158394" y="0"/>
                  </a:lnTo>
                  <a:lnTo>
                    <a:pt x="118795" y="0"/>
                  </a:lnTo>
                  <a:close/>
                </a:path>
              </a:pathLst>
            </a:custGeom>
            <a:ln w="3175">
              <a:solidFill>
                <a:srgbClr val="CDCDCD"/>
              </a:solidFill>
            </a:ln>
          </p:spPr>
          <p:txBody>
            <a:bodyPr wrap="square" lIns="0" tIns="0" rIns="0" bIns="0" rtlCol="0"/>
            <a:lstStyle/>
            <a:p>
              <a:endParaRPr/>
            </a:p>
          </p:txBody>
        </p:sp>
        <p:sp>
          <p:nvSpPr>
            <p:cNvPr id="87" name="object 68">
              <a:extLst>
                <a:ext uri="{FF2B5EF4-FFF2-40B4-BE49-F238E27FC236}">
                  <a16:creationId xmlns:a16="http://schemas.microsoft.com/office/drawing/2014/main" id="{93CD98B1-237E-4BF7-82EA-3C0F07D8128C}"/>
                </a:ext>
              </a:extLst>
            </p:cNvPr>
            <p:cNvSpPr/>
            <p:nvPr/>
          </p:nvSpPr>
          <p:spPr>
            <a:xfrm>
              <a:off x="10511993" y="397954"/>
              <a:ext cx="1310385" cy="616635"/>
            </a:xfrm>
            <a:prstGeom prst="rect">
              <a:avLst/>
            </a:prstGeom>
            <a:blipFill>
              <a:blip r:embed="rId10" cstate="print"/>
              <a:stretch>
                <a:fillRect/>
              </a:stretch>
            </a:blipFill>
          </p:spPr>
          <p:txBody>
            <a:bodyPr wrap="square" lIns="0" tIns="0" rIns="0" bIns="0" rtlCol="0"/>
            <a:lstStyle/>
            <a:p>
              <a:endParaRPr/>
            </a:p>
          </p:txBody>
        </p:sp>
      </p:grpSp>
      <p:pic>
        <p:nvPicPr>
          <p:cNvPr id="4" name="Picture 3">
            <a:extLst>
              <a:ext uri="{FF2B5EF4-FFF2-40B4-BE49-F238E27FC236}">
                <a16:creationId xmlns:a16="http://schemas.microsoft.com/office/drawing/2014/main" id="{3ABE0979-4705-7968-A786-ED5EDC2BAC57}"/>
              </a:ext>
            </a:extLst>
          </p:cNvPr>
          <p:cNvPicPr>
            <a:picLocks noChangeAspect="1"/>
          </p:cNvPicPr>
          <p:nvPr/>
        </p:nvPicPr>
        <p:blipFill>
          <a:blip r:embed="rId11"/>
          <a:stretch>
            <a:fillRect/>
          </a:stretch>
        </p:blipFill>
        <p:spPr>
          <a:xfrm>
            <a:off x="7342623" y="1508069"/>
            <a:ext cx="4836309" cy="2978804"/>
          </a:xfrm>
          <a:prstGeom prst="rect">
            <a:avLst/>
          </a:prstGeom>
        </p:spPr>
      </p:pic>
      <p:sp>
        <p:nvSpPr>
          <p:cNvPr id="2" name="object 23">
            <a:extLst>
              <a:ext uri="{FF2B5EF4-FFF2-40B4-BE49-F238E27FC236}">
                <a16:creationId xmlns:a16="http://schemas.microsoft.com/office/drawing/2014/main" id="{7125BDD8-FE18-C5F6-5C1A-9E2B107B10FF}"/>
              </a:ext>
            </a:extLst>
          </p:cNvPr>
          <p:cNvSpPr txBox="1">
            <a:spLocks noGrp="1"/>
          </p:cNvSpPr>
          <p:nvPr/>
        </p:nvSpPr>
        <p:spPr>
          <a:xfrm>
            <a:off x="3691234" y="391162"/>
            <a:ext cx="3403504" cy="830997"/>
          </a:xfrm>
          <a:prstGeom prst="rect">
            <a:avLst/>
          </a:prstGeom>
        </p:spPr>
        <p:txBody>
          <a:bodyPr vert="horz" wrap="square" lIns="0" tIns="15240" rIns="0" bIns="0" rtlCol="0">
            <a:spAutoFit/>
          </a:bodyPr>
          <a:lstStyle>
            <a:lvl1pPr>
              <a:defRPr sz="5300" b="1" i="0">
                <a:solidFill>
                  <a:srgbClr val="0091D3"/>
                </a:solidFill>
                <a:latin typeface="Poppins"/>
                <a:ea typeface="+mj-ea"/>
                <a:cs typeface="Poppins"/>
              </a:defRPr>
            </a:lvl1pPr>
          </a:lstStyle>
          <a:p>
            <a:pPr marL="12700">
              <a:lnSpc>
                <a:spcPct val="100000"/>
              </a:lnSpc>
              <a:spcBef>
                <a:spcPts val="120"/>
              </a:spcBef>
              <a:tabLst>
                <a:tab pos="1512570" algn="l"/>
              </a:tabLst>
            </a:pPr>
            <a:r>
              <a:rPr lang="en-US" spc="5"/>
              <a:t>  438    </a:t>
            </a:r>
            <a:r>
              <a:rPr lang="en-US" spc="10">
                <a:solidFill>
                  <a:srgbClr val="253066"/>
                </a:solidFill>
              </a:rPr>
              <a:t>30</a:t>
            </a:r>
            <a:endParaRPr spc="10">
              <a:solidFill>
                <a:srgbClr val="253066"/>
              </a:solidFill>
            </a:endParaRPr>
          </a:p>
        </p:txBody>
      </p:sp>
    </p:spTree>
    <p:extLst>
      <p:ext uri="{BB962C8B-B14F-4D97-AF65-F5344CB8AC3E}">
        <p14:creationId xmlns:p14="http://schemas.microsoft.com/office/powerpoint/2010/main" val="2365400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99153" y="-3472"/>
            <a:ext cx="6792847" cy="1038562"/>
            <a:chOff x="0" y="0"/>
            <a:chExt cx="3901513" cy="808127"/>
          </a:xfrm>
        </p:grpSpPr>
        <p:sp>
          <p:nvSpPr>
            <p:cNvPr id="3" name="Freeform 3"/>
            <p:cNvSpPr/>
            <p:nvPr/>
          </p:nvSpPr>
          <p:spPr>
            <a:xfrm>
              <a:off x="0" y="0"/>
              <a:ext cx="3901513" cy="808127"/>
            </a:xfrm>
            <a:custGeom>
              <a:avLst/>
              <a:gdLst/>
              <a:ahLst/>
              <a:cxnLst/>
              <a:rect l="l" t="t" r="r" b="b"/>
              <a:pathLst>
                <a:path w="3901513" h="808127">
                  <a:moveTo>
                    <a:pt x="0" y="0"/>
                  </a:moveTo>
                  <a:lnTo>
                    <a:pt x="3901513" y="0"/>
                  </a:lnTo>
                  <a:lnTo>
                    <a:pt x="3901513" y="808127"/>
                  </a:lnTo>
                  <a:lnTo>
                    <a:pt x="0" y="808127"/>
                  </a:lnTo>
                  <a:close/>
                </a:path>
              </a:pathLst>
            </a:custGeom>
            <a:solidFill>
              <a:schemeClr val="accent1"/>
            </a:solidFill>
          </p:spPr>
          <p:txBody>
            <a:bodyPr/>
            <a:lstStyle/>
            <a:p>
              <a:endParaRPr lang="en-GB" sz="1200"/>
            </a:p>
          </p:txBody>
        </p:sp>
      </p:grpSp>
      <p:grpSp>
        <p:nvGrpSpPr>
          <p:cNvPr id="4" name="Group 4"/>
          <p:cNvGrpSpPr/>
          <p:nvPr/>
        </p:nvGrpSpPr>
        <p:grpSpPr>
          <a:xfrm>
            <a:off x="-1" y="621893"/>
            <a:ext cx="2596055" cy="3151141"/>
            <a:chOff x="0" y="0"/>
            <a:chExt cx="10241673" cy="12340477"/>
          </a:xfrm>
        </p:grpSpPr>
        <p:pic>
          <p:nvPicPr>
            <p:cNvPr id="5" name="Picture 5"/>
            <p:cNvPicPr>
              <a:picLocks noChangeAspect="1"/>
            </p:cNvPicPr>
            <p:nvPr/>
          </p:nvPicPr>
          <p:blipFill>
            <a:blip r:embed="rId4"/>
            <a:srcRect l="20641" r="20641"/>
            <a:stretch>
              <a:fillRect/>
            </a:stretch>
          </p:blipFill>
          <p:spPr>
            <a:xfrm>
              <a:off x="0" y="0"/>
              <a:ext cx="10241673" cy="12340477"/>
            </a:xfrm>
            <a:prstGeom prst="rect">
              <a:avLst/>
            </a:prstGeom>
          </p:spPr>
        </p:pic>
      </p:grpSp>
      <p:sp>
        <p:nvSpPr>
          <p:cNvPr id="11" name="TextBox 11"/>
          <p:cNvSpPr txBox="1"/>
          <p:nvPr/>
        </p:nvSpPr>
        <p:spPr>
          <a:xfrm>
            <a:off x="5617414" y="145920"/>
            <a:ext cx="5413651" cy="937180"/>
          </a:xfrm>
          <a:prstGeom prst="rect">
            <a:avLst/>
          </a:prstGeom>
        </p:spPr>
        <p:txBody>
          <a:bodyPr wrap="square" lIns="0" tIns="0" rIns="0" bIns="0" rtlCol="0" anchor="t">
            <a:spAutoFit/>
          </a:bodyPr>
          <a:lstStyle/>
          <a:p>
            <a:pPr>
              <a:lnSpc>
                <a:spcPts val="3600"/>
              </a:lnSpc>
            </a:pPr>
            <a:r>
              <a:rPr lang="en-US" sz="3600" b="1">
                <a:solidFill>
                  <a:srgbClr val="FFFFFF"/>
                </a:solidFill>
                <a:latin typeface="Poppins Bold"/>
                <a:ea typeface="Poppins Bold"/>
                <a:cs typeface="Poppins Bold"/>
                <a:sym typeface="Poppins Bold"/>
              </a:rPr>
              <a:t>2024 / 2025 Funded Programmes</a:t>
            </a:r>
          </a:p>
        </p:txBody>
      </p:sp>
      <p:grpSp>
        <p:nvGrpSpPr>
          <p:cNvPr id="13" name="Group 4">
            <a:extLst>
              <a:ext uri="{FF2B5EF4-FFF2-40B4-BE49-F238E27FC236}">
                <a16:creationId xmlns:a16="http://schemas.microsoft.com/office/drawing/2014/main" id="{19E20B84-C739-015A-2E18-AE300187840B}"/>
              </a:ext>
            </a:extLst>
          </p:cNvPr>
          <p:cNvGrpSpPr/>
          <p:nvPr/>
        </p:nvGrpSpPr>
        <p:grpSpPr>
          <a:xfrm>
            <a:off x="7694294" y="1232493"/>
            <a:ext cx="4098587" cy="2672738"/>
            <a:chOff x="0" y="0"/>
            <a:chExt cx="11274423" cy="7665580"/>
          </a:xfrm>
        </p:grpSpPr>
        <p:pic>
          <p:nvPicPr>
            <p:cNvPr id="14" name="Picture 5">
              <a:extLst>
                <a:ext uri="{FF2B5EF4-FFF2-40B4-BE49-F238E27FC236}">
                  <a16:creationId xmlns:a16="http://schemas.microsoft.com/office/drawing/2014/main" id="{DA2BDC9F-313C-CF65-CFAA-32529F5757CF}"/>
                </a:ext>
              </a:extLst>
            </p:cNvPr>
            <p:cNvPicPr>
              <a:picLocks noChangeAspect="1"/>
            </p:cNvPicPr>
            <p:nvPr/>
          </p:nvPicPr>
          <p:blipFill>
            <a:blip r:embed="rId5"/>
            <a:srcRect l="9144" r="9144"/>
            <a:stretch>
              <a:fillRect/>
            </a:stretch>
          </p:blipFill>
          <p:spPr>
            <a:xfrm>
              <a:off x="0" y="0"/>
              <a:ext cx="11274423" cy="7665580"/>
            </a:xfrm>
            <a:prstGeom prst="rect">
              <a:avLst/>
            </a:prstGeom>
          </p:spPr>
        </p:pic>
      </p:grpSp>
      <p:sp>
        <p:nvSpPr>
          <p:cNvPr id="15" name="Freeform 6">
            <a:extLst>
              <a:ext uri="{FF2B5EF4-FFF2-40B4-BE49-F238E27FC236}">
                <a16:creationId xmlns:a16="http://schemas.microsoft.com/office/drawing/2014/main" id="{04DB9BC5-994D-DE53-2950-9694BF26CD51}"/>
              </a:ext>
            </a:extLst>
          </p:cNvPr>
          <p:cNvSpPr/>
          <p:nvPr/>
        </p:nvSpPr>
        <p:spPr>
          <a:xfrm>
            <a:off x="7702402" y="3905230"/>
            <a:ext cx="4090479" cy="1366329"/>
          </a:xfrm>
          <a:custGeom>
            <a:avLst/>
            <a:gdLst/>
            <a:ahLst/>
            <a:cxnLst/>
            <a:rect l="l" t="t" r="r" b="b"/>
            <a:pathLst>
              <a:path w="8455817" h="2784619">
                <a:moveTo>
                  <a:pt x="0" y="0"/>
                </a:moveTo>
                <a:lnTo>
                  <a:pt x="8455817" y="0"/>
                </a:lnTo>
                <a:lnTo>
                  <a:pt x="8455817" y="2784619"/>
                </a:lnTo>
                <a:lnTo>
                  <a:pt x="0" y="2784619"/>
                </a:lnTo>
                <a:lnTo>
                  <a:pt x="0" y="0"/>
                </a:lnTo>
                <a:close/>
              </a:path>
            </a:pathLst>
          </a:custGeom>
          <a:blipFill>
            <a:blip r:embed="rId6"/>
            <a:stretch>
              <a:fillRect r="-171"/>
            </a:stretch>
          </a:blipFill>
        </p:spPr>
        <p:txBody>
          <a:bodyPr/>
          <a:lstStyle/>
          <a:p>
            <a:endParaRPr lang="en-GB"/>
          </a:p>
        </p:txBody>
      </p:sp>
      <p:grpSp>
        <p:nvGrpSpPr>
          <p:cNvPr id="16" name="Group 2">
            <a:extLst>
              <a:ext uri="{FF2B5EF4-FFF2-40B4-BE49-F238E27FC236}">
                <a16:creationId xmlns:a16="http://schemas.microsoft.com/office/drawing/2014/main" id="{A28B1065-A3CC-FFF7-F1EB-548AE6D588B1}"/>
              </a:ext>
            </a:extLst>
          </p:cNvPr>
          <p:cNvGrpSpPr/>
          <p:nvPr/>
        </p:nvGrpSpPr>
        <p:grpSpPr>
          <a:xfrm>
            <a:off x="0" y="5969876"/>
            <a:ext cx="12192000" cy="888124"/>
            <a:chOff x="0" y="0"/>
            <a:chExt cx="6804942" cy="602650"/>
          </a:xfrm>
        </p:grpSpPr>
        <p:sp>
          <p:nvSpPr>
            <p:cNvPr id="17" name="Freeform 3">
              <a:extLst>
                <a:ext uri="{FF2B5EF4-FFF2-40B4-BE49-F238E27FC236}">
                  <a16:creationId xmlns:a16="http://schemas.microsoft.com/office/drawing/2014/main" id="{F55F8B8E-533B-8A89-028F-BED8E998D49F}"/>
                </a:ext>
              </a:extLst>
            </p:cNvPr>
            <p:cNvSpPr/>
            <p:nvPr/>
          </p:nvSpPr>
          <p:spPr>
            <a:xfrm>
              <a:off x="0" y="0"/>
              <a:ext cx="6804942" cy="602650"/>
            </a:xfrm>
            <a:custGeom>
              <a:avLst/>
              <a:gdLst/>
              <a:ahLst/>
              <a:cxnLst/>
              <a:rect l="l" t="t" r="r" b="b"/>
              <a:pathLst>
                <a:path w="6804942" h="602650">
                  <a:moveTo>
                    <a:pt x="0" y="0"/>
                  </a:moveTo>
                  <a:lnTo>
                    <a:pt x="6804942" y="0"/>
                  </a:lnTo>
                  <a:lnTo>
                    <a:pt x="6804942" y="602650"/>
                  </a:lnTo>
                  <a:lnTo>
                    <a:pt x="0" y="602650"/>
                  </a:lnTo>
                  <a:close/>
                </a:path>
              </a:pathLst>
            </a:custGeom>
            <a:solidFill>
              <a:schemeClr val="accent1"/>
            </a:solidFill>
          </p:spPr>
          <p:txBody>
            <a:bodyPr/>
            <a:lstStyle/>
            <a:p>
              <a:endParaRPr lang="en-GB" sz="1200"/>
            </a:p>
          </p:txBody>
        </p:sp>
      </p:grpSp>
      <p:sp>
        <p:nvSpPr>
          <p:cNvPr id="9" name="Freeform 15">
            <a:extLst>
              <a:ext uri="{FF2B5EF4-FFF2-40B4-BE49-F238E27FC236}">
                <a16:creationId xmlns:a16="http://schemas.microsoft.com/office/drawing/2014/main" id="{52DC54F5-1C7D-4949-E996-3FD01657B058}"/>
              </a:ext>
            </a:extLst>
          </p:cNvPr>
          <p:cNvSpPr/>
          <p:nvPr/>
        </p:nvSpPr>
        <p:spPr>
          <a:xfrm>
            <a:off x="2666148" y="2355208"/>
            <a:ext cx="4016905" cy="1602867"/>
          </a:xfrm>
          <a:custGeom>
            <a:avLst/>
            <a:gdLst/>
            <a:ahLst/>
            <a:cxnLst/>
            <a:rect l="l" t="t" r="r" b="b"/>
            <a:pathLst>
              <a:path w="2998189" h="1217705">
                <a:moveTo>
                  <a:pt x="0" y="0"/>
                </a:moveTo>
                <a:lnTo>
                  <a:pt x="2998189" y="0"/>
                </a:lnTo>
                <a:lnTo>
                  <a:pt x="2998189" y="1217705"/>
                </a:lnTo>
                <a:lnTo>
                  <a:pt x="0" y="1217705"/>
                </a:lnTo>
                <a:lnTo>
                  <a:pt x="0" y="0"/>
                </a:lnTo>
                <a:close/>
              </a:path>
            </a:pathLst>
          </a:custGeom>
          <a:blipFill>
            <a:blip r:embed="rId7"/>
            <a:stretch>
              <a:fillRect t="-4150" r="-2891" b="-4150"/>
            </a:stretch>
          </a:blipFill>
        </p:spPr>
        <p:txBody>
          <a:bodyPr/>
          <a:lstStyle/>
          <a:p>
            <a:endParaRPr lang="en-GB"/>
          </a:p>
        </p:txBody>
      </p:sp>
      <p:pic>
        <p:nvPicPr>
          <p:cNvPr id="12" name="Picture 11" descr="A black and white logo&#10;&#10;AI-generated content may be incorrect.">
            <a:extLst>
              <a:ext uri="{FF2B5EF4-FFF2-40B4-BE49-F238E27FC236}">
                <a16:creationId xmlns:a16="http://schemas.microsoft.com/office/drawing/2014/main" id="{911ACEC0-1A99-B417-E9C2-08B18D179DA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75" y="4222089"/>
            <a:ext cx="2849541" cy="1602867"/>
          </a:xfrm>
          <a:prstGeom prst="rect">
            <a:avLst/>
          </a:prstGeom>
        </p:spPr>
      </p:pic>
      <p:pic>
        <p:nvPicPr>
          <p:cNvPr id="19" name="Picture 18" descr="A logo with a letter f&#10;&#10;AI-generated content may be incorrect.">
            <a:extLst>
              <a:ext uri="{FF2B5EF4-FFF2-40B4-BE49-F238E27FC236}">
                <a16:creationId xmlns:a16="http://schemas.microsoft.com/office/drawing/2014/main" id="{3814D7F4-1C83-F2CB-A9FF-75CC6629540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27313" y="4767917"/>
            <a:ext cx="3343681" cy="888124"/>
          </a:xfrm>
          <a:prstGeom prst="rect">
            <a:avLst/>
          </a:prstGeom>
        </p:spPr>
      </p:pic>
      <p:pic>
        <p:nvPicPr>
          <p:cNvPr id="23" name="Picture 22" descr="A close up of a logo&#10;&#10;AI-generated content may be incorrect.">
            <a:extLst>
              <a:ext uri="{FF2B5EF4-FFF2-40B4-BE49-F238E27FC236}">
                <a16:creationId xmlns:a16="http://schemas.microsoft.com/office/drawing/2014/main" id="{F2BA386C-8E80-61FA-2455-16058E4825B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42592" y="61273"/>
            <a:ext cx="2531459" cy="1310741"/>
          </a:xfrm>
          <a:prstGeom prst="rect">
            <a:avLst/>
          </a:prstGeom>
        </p:spPr>
      </p:pic>
      <p:sp>
        <p:nvSpPr>
          <p:cNvPr id="18" name="object 68" descr="A blue triangle on a black background&#10;&#10;AI-generated content may be incorrect.">
            <a:extLst>
              <a:ext uri="{FF2B5EF4-FFF2-40B4-BE49-F238E27FC236}">
                <a16:creationId xmlns:a16="http://schemas.microsoft.com/office/drawing/2014/main" id="{4B4B0072-334B-3C21-E063-8586511D5137}"/>
              </a:ext>
            </a:extLst>
          </p:cNvPr>
          <p:cNvSpPr/>
          <p:nvPr/>
        </p:nvSpPr>
        <p:spPr>
          <a:xfrm>
            <a:off x="10766637" y="6107522"/>
            <a:ext cx="1310385" cy="616635"/>
          </a:xfrm>
          <a:prstGeom prst="rect">
            <a:avLst/>
          </a:prstGeom>
          <a:blipFill>
            <a:blip r:embed="rId11" cstate="print"/>
            <a:stretch>
              <a:fillRect/>
            </a:stretch>
          </a:blipFill>
        </p:spPr>
        <p:txBody>
          <a:bodyPr wrap="square" lIns="0" tIns="0" rIns="0" bIns="0" rtlCol="0"/>
          <a:lstStyle/>
          <a:p>
            <a:endParaRPr/>
          </a:p>
        </p:txBody>
      </p:sp>
    </p:spTree>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FBED619-ECF9-9F72-007A-7005692FE834}"/>
              </a:ext>
            </a:extLst>
          </p:cNvPr>
          <p:cNvSpPr/>
          <p:nvPr/>
        </p:nvSpPr>
        <p:spPr>
          <a:xfrm>
            <a:off x="5543313" y="126124"/>
            <a:ext cx="6119470" cy="60542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2"/>
          <p:cNvGrpSpPr/>
          <p:nvPr/>
        </p:nvGrpSpPr>
        <p:grpSpPr>
          <a:xfrm>
            <a:off x="0" y="5969876"/>
            <a:ext cx="12192000" cy="888124"/>
            <a:chOff x="0" y="0"/>
            <a:chExt cx="6804942" cy="602650"/>
          </a:xfrm>
        </p:grpSpPr>
        <p:sp>
          <p:nvSpPr>
            <p:cNvPr id="3" name="Freeform 3"/>
            <p:cNvSpPr/>
            <p:nvPr/>
          </p:nvSpPr>
          <p:spPr>
            <a:xfrm>
              <a:off x="0" y="0"/>
              <a:ext cx="6804942" cy="602650"/>
            </a:xfrm>
            <a:custGeom>
              <a:avLst/>
              <a:gdLst/>
              <a:ahLst/>
              <a:cxnLst/>
              <a:rect l="l" t="t" r="r" b="b"/>
              <a:pathLst>
                <a:path w="6804942" h="602650">
                  <a:moveTo>
                    <a:pt x="0" y="0"/>
                  </a:moveTo>
                  <a:lnTo>
                    <a:pt x="6804942" y="0"/>
                  </a:lnTo>
                  <a:lnTo>
                    <a:pt x="6804942" y="602650"/>
                  </a:lnTo>
                  <a:lnTo>
                    <a:pt x="0" y="602650"/>
                  </a:lnTo>
                  <a:close/>
                </a:path>
              </a:pathLst>
            </a:custGeom>
            <a:solidFill>
              <a:schemeClr val="accent1"/>
            </a:solidFill>
          </p:spPr>
          <p:txBody>
            <a:bodyPr/>
            <a:lstStyle/>
            <a:p>
              <a:endParaRPr lang="en-GB" sz="1200"/>
            </a:p>
          </p:txBody>
        </p:sp>
      </p:grpSp>
      <p:grpSp>
        <p:nvGrpSpPr>
          <p:cNvPr id="4" name="Group 4"/>
          <p:cNvGrpSpPr/>
          <p:nvPr/>
        </p:nvGrpSpPr>
        <p:grpSpPr>
          <a:xfrm>
            <a:off x="1" y="0"/>
            <a:ext cx="5371445" cy="3832790"/>
            <a:chOff x="0" y="0"/>
            <a:chExt cx="11274423" cy="7665580"/>
          </a:xfrm>
        </p:grpSpPr>
        <p:pic>
          <p:nvPicPr>
            <p:cNvPr id="5" name="Picture 5"/>
            <p:cNvPicPr>
              <a:picLocks noChangeAspect="1"/>
            </p:cNvPicPr>
            <p:nvPr/>
          </p:nvPicPr>
          <p:blipFill>
            <a:blip r:embed="rId2"/>
            <a:srcRect l="21341" r="21341"/>
            <a:stretch>
              <a:fillRect/>
            </a:stretch>
          </p:blipFill>
          <p:spPr>
            <a:xfrm>
              <a:off x="0" y="0"/>
              <a:ext cx="11274423" cy="7665580"/>
            </a:xfrm>
            <a:prstGeom prst="rect">
              <a:avLst/>
            </a:prstGeom>
          </p:spPr>
        </p:pic>
      </p:grpSp>
      <p:grpSp>
        <p:nvGrpSpPr>
          <p:cNvPr id="12" name="Group 12"/>
          <p:cNvGrpSpPr/>
          <p:nvPr/>
        </p:nvGrpSpPr>
        <p:grpSpPr>
          <a:xfrm>
            <a:off x="1" y="0"/>
            <a:ext cx="5371446" cy="5969876"/>
            <a:chOff x="0" y="0"/>
            <a:chExt cx="12576071" cy="16859936"/>
          </a:xfrm>
        </p:grpSpPr>
        <p:pic>
          <p:nvPicPr>
            <p:cNvPr id="13" name="Picture 13"/>
            <p:cNvPicPr>
              <a:picLocks noChangeAspect="1"/>
            </p:cNvPicPr>
            <p:nvPr/>
          </p:nvPicPr>
          <p:blipFill>
            <a:blip r:embed="rId3"/>
            <a:srcRect l="26829" r="26829"/>
            <a:stretch>
              <a:fillRect/>
            </a:stretch>
          </p:blipFill>
          <p:spPr>
            <a:xfrm>
              <a:off x="0" y="0"/>
              <a:ext cx="12576071" cy="16859936"/>
            </a:xfrm>
            <a:prstGeom prst="rect">
              <a:avLst/>
            </a:prstGeom>
          </p:spPr>
        </p:pic>
      </p:grpSp>
      <p:sp>
        <p:nvSpPr>
          <p:cNvPr id="14" name="TextBox 14"/>
          <p:cNvSpPr txBox="1"/>
          <p:nvPr/>
        </p:nvSpPr>
        <p:spPr>
          <a:xfrm>
            <a:off x="5623161" y="326560"/>
            <a:ext cx="6310313" cy="350609"/>
          </a:xfrm>
          <a:prstGeom prst="rect">
            <a:avLst/>
          </a:prstGeom>
        </p:spPr>
        <p:txBody>
          <a:bodyPr wrap="square" lIns="0" tIns="0" rIns="0" bIns="0" rtlCol="0" anchor="t">
            <a:spAutoFit/>
          </a:bodyPr>
          <a:lstStyle/>
          <a:p>
            <a:pPr>
              <a:lnSpc>
                <a:spcPts val="2600"/>
              </a:lnSpc>
            </a:pPr>
            <a:r>
              <a:rPr lang="en-US" sz="2800" b="1">
                <a:solidFill>
                  <a:schemeClr val="bg1"/>
                </a:solidFill>
                <a:latin typeface="Poppins" panose="00000500000000000000" pitchFamily="2" charset="0"/>
                <a:ea typeface="Poppins Bold"/>
                <a:cs typeface="Poppins" panose="00000500000000000000" pitchFamily="2" charset="0"/>
                <a:sym typeface="Poppins Bold"/>
              </a:rPr>
              <a:t>Barclays Community Sport Fund</a:t>
            </a:r>
          </a:p>
        </p:txBody>
      </p:sp>
      <p:sp>
        <p:nvSpPr>
          <p:cNvPr id="15" name="TextBox 15"/>
          <p:cNvSpPr txBox="1"/>
          <p:nvPr/>
        </p:nvSpPr>
        <p:spPr>
          <a:xfrm>
            <a:off x="5543312" y="973396"/>
            <a:ext cx="6119470" cy="4754635"/>
          </a:xfrm>
          <a:prstGeom prst="rect">
            <a:avLst/>
          </a:prstGeom>
        </p:spPr>
        <p:txBody>
          <a:bodyPr lIns="0" tIns="0" rIns="0" bIns="0" rtlCol="0" anchor="t">
            <a:spAutoFit/>
          </a:bodyPr>
          <a:lstStyle/>
          <a:p>
            <a:pPr>
              <a:lnSpc>
                <a:spcPts val="2111"/>
              </a:lnSpc>
            </a:pPr>
            <a:endParaRPr sz="1200">
              <a:latin typeface="Poppins" panose="00000500000000000000" pitchFamily="2" charset="0"/>
              <a:cs typeface="Poppins" panose="00000500000000000000" pitchFamily="2" charset="0"/>
            </a:endParaRPr>
          </a:p>
          <a:p>
            <a:pPr marL="309473" lvl="1" indent="-154736">
              <a:lnSpc>
                <a:spcPts val="2179"/>
              </a:lnSpc>
              <a:buFont typeface="Arial"/>
              <a:buChar char="•"/>
            </a:pPr>
            <a:r>
              <a:rPr lang="en-US" sz="1433">
                <a:solidFill>
                  <a:srgbClr val="171717"/>
                </a:solidFill>
                <a:latin typeface="Poppins" panose="00000500000000000000" pitchFamily="2" charset="0"/>
                <a:ea typeface="Poppins Light"/>
                <a:cs typeface="Poppins" panose="00000500000000000000" pitchFamily="2" charset="0"/>
                <a:sym typeface="Poppins Light"/>
              </a:rPr>
              <a:t>New 2025 fund after 3 years of success</a:t>
            </a:r>
          </a:p>
          <a:p>
            <a:pPr marL="154737" lvl="1">
              <a:lnSpc>
                <a:spcPts val="2179"/>
              </a:lnSpc>
            </a:pPr>
            <a:endParaRPr lang="en-US" sz="1433">
              <a:solidFill>
                <a:srgbClr val="171717"/>
              </a:solidFill>
              <a:latin typeface="Poppins" panose="00000500000000000000" pitchFamily="2" charset="0"/>
              <a:ea typeface="Poppins Light"/>
              <a:cs typeface="Poppins" panose="00000500000000000000" pitchFamily="2" charset="0"/>
              <a:sym typeface="Poppins Light"/>
            </a:endParaRPr>
          </a:p>
          <a:p>
            <a:pPr marL="309473" lvl="1" indent="-154736">
              <a:lnSpc>
                <a:spcPts val="2179"/>
              </a:lnSpc>
              <a:buFont typeface="Arial"/>
              <a:buChar char="•"/>
            </a:pPr>
            <a:r>
              <a:rPr lang="en-US" sz="1433">
                <a:solidFill>
                  <a:srgbClr val="171717"/>
                </a:solidFill>
                <a:latin typeface="Poppins" panose="00000500000000000000" pitchFamily="2" charset="0"/>
                <a:ea typeface="Poppins Light"/>
                <a:cs typeface="Poppins" panose="00000500000000000000" pitchFamily="2" charset="0"/>
                <a:sym typeface="Poppins Light"/>
              </a:rPr>
              <a:t>Tennis Football and Cricket will all be included.</a:t>
            </a:r>
          </a:p>
          <a:p>
            <a:pPr marL="154737" lvl="1">
              <a:lnSpc>
                <a:spcPts val="2179"/>
              </a:lnSpc>
            </a:pPr>
            <a:endParaRPr lang="en-US" sz="1433">
              <a:solidFill>
                <a:srgbClr val="171717"/>
              </a:solidFill>
              <a:latin typeface="Poppins" panose="00000500000000000000" pitchFamily="2" charset="0"/>
              <a:ea typeface="Poppins Light"/>
              <a:cs typeface="Poppins" panose="00000500000000000000" pitchFamily="2" charset="0"/>
              <a:sym typeface="Poppins Light"/>
            </a:endParaRPr>
          </a:p>
          <a:p>
            <a:pPr marL="309473" lvl="1" indent="-154736">
              <a:lnSpc>
                <a:spcPts val="2179"/>
              </a:lnSpc>
              <a:buFont typeface="Arial"/>
              <a:buChar char="•"/>
            </a:pPr>
            <a:r>
              <a:rPr lang="en-US" sz="1433">
                <a:solidFill>
                  <a:srgbClr val="171717"/>
                </a:solidFill>
                <a:latin typeface="Poppins" panose="00000500000000000000" pitchFamily="2" charset="0"/>
                <a:ea typeface="Poppins Light"/>
                <a:cs typeface="Poppins" panose="00000500000000000000" pitchFamily="2" charset="0"/>
                <a:sym typeface="Poppins Light"/>
              </a:rPr>
              <a:t>Groups will be able to apply even if they have had funding before. </a:t>
            </a:r>
          </a:p>
          <a:p>
            <a:pPr marL="154737" lvl="1">
              <a:lnSpc>
                <a:spcPts val="2179"/>
              </a:lnSpc>
            </a:pPr>
            <a:endParaRPr lang="en-US" sz="1433">
              <a:solidFill>
                <a:srgbClr val="171717"/>
              </a:solidFill>
              <a:latin typeface="Poppins" panose="00000500000000000000" pitchFamily="2" charset="0"/>
              <a:ea typeface="Poppins Light"/>
              <a:cs typeface="Poppins" panose="00000500000000000000" pitchFamily="2" charset="0"/>
              <a:sym typeface="Poppins Light"/>
            </a:endParaRPr>
          </a:p>
          <a:p>
            <a:pPr marL="309473" lvl="1" indent="-154736">
              <a:lnSpc>
                <a:spcPts val="2179"/>
              </a:lnSpc>
              <a:buFont typeface="Arial"/>
              <a:buChar char="•"/>
            </a:pPr>
            <a:r>
              <a:rPr lang="en-US" sz="1433">
                <a:solidFill>
                  <a:srgbClr val="171717"/>
                </a:solidFill>
                <a:latin typeface="Poppins" panose="00000500000000000000" pitchFamily="2" charset="0"/>
                <a:ea typeface="Poppins Light"/>
                <a:cs typeface="Poppins" panose="00000500000000000000" pitchFamily="2" charset="0"/>
                <a:sym typeface="Poppins Light"/>
              </a:rPr>
              <a:t>Applicants</a:t>
            </a:r>
            <a:r>
              <a:rPr lang="en-US" sz="1433">
                <a:solidFill>
                  <a:srgbClr val="171717"/>
                </a:solidFill>
                <a:latin typeface="Poppins" panose="00000500000000000000" pitchFamily="2" charset="0"/>
                <a:ea typeface="Poppins Light Bold"/>
                <a:cs typeface="Poppins" panose="00000500000000000000" pitchFamily="2" charset="0"/>
                <a:sym typeface="Poppins Light Bold"/>
              </a:rPr>
              <a:t> </a:t>
            </a:r>
            <a:r>
              <a:rPr lang="en-US" sz="1433" u="sng">
                <a:solidFill>
                  <a:srgbClr val="171717"/>
                </a:solidFill>
                <a:latin typeface="Poppins" panose="00000500000000000000" pitchFamily="2" charset="0"/>
                <a:ea typeface="Poppins Light Bold"/>
                <a:cs typeface="Poppins" panose="00000500000000000000" pitchFamily="2" charset="0"/>
                <a:sym typeface="Poppins Light Bold"/>
              </a:rPr>
              <a:t>must</a:t>
            </a:r>
            <a:r>
              <a:rPr lang="en-US" sz="1433">
                <a:solidFill>
                  <a:srgbClr val="171717"/>
                </a:solidFill>
                <a:latin typeface="Poppins" panose="00000500000000000000" pitchFamily="2" charset="0"/>
                <a:ea typeface="Poppins Light Bold"/>
                <a:cs typeface="Poppins" panose="00000500000000000000" pitchFamily="2" charset="0"/>
                <a:sym typeface="Poppins Light Bold"/>
              </a:rPr>
              <a:t> </a:t>
            </a:r>
            <a:r>
              <a:rPr lang="en-US" sz="1433">
                <a:solidFill>
                  <a:srgbClr val="171717"/>
                </a:solidFill>
                <a:latin typeface="Poppins" panose="00000500000000000000" pitchFamily="2" charset="0"/>
                <a:ea typeface="Poppins Light"/>
                <a:cs typeface="Poppins" panose="00000500000000000000" pitchFamily="2" charset="0"/>
                <a:sym typeface="Poppins Light"/>
              </a:rPr>
              <a:t>deliver football, cricket, or tennis activities for women and girls, or </a:t>
            </a:r>
            <a:r>
              <a:rPr lang="en-US" sz="1433" u="sng">
                <a:solidFill>
                  <a:srgbClr val="171717"/>
                </a:solidFill>
                <a:latin typeface="Poppins" panose="00000500000000000000" pitchFamily="2" charset="0"/>
                <a:ea typeface="Poppins Light Bold"/>
                <a:cs typeface="Poppins" panose="00000500000000000000" pitchFamily="2" charset="0"/>
                <a:sym typeface="Poppins Light Bold"/>
              </a:rPr>
              <a:t>must </a:t>
            </a:r>
            <a:r>
              <a:rPr lang="en-US" sz="1433">
                <a:solidFill>
                  <a:srgbClr val="171717"/>
                </a:solidFill>
                <a:latin typeface="Poppins" panose="00000500000000000000" pitchFamily="2" charset="0"/>
                <a:ea typeface="Poppins Light"/>
                <a:cs typeface="Poppins" panose="00000500000000000000" pitchFamily="2" charset="0"/>
                <a:sym typeface="Poppins Light"/>
              </a:rPr>
              <a:t>be applying for funding to start. </a:t>
            </a:r>
          </a:p>
          <a:p>
            <a:pPr marL="154737" lvl="1">
              <a:lnSpc>
                <a:spcPts val="2179"/>
              </a:lnSpc>
            </a:pPr>
            <a:endParaRPr lang="en-US" sz="1433">
              <a:solidFill>
                <a:srgbClr val="171717"/>
              </a:solidFill>
              <a:latin typeface="Poppins" panose="00000500000000000000" pitchFamily="2" charset="0"/>
              <a:ea typeface="Poppins Light"/>
              <a:cs typeface="Poppins" panose="00000500000000000000" pitchFamily="2" charset="0"/>
              <a:sym typeface="Poppins Light"/>
            </a:endParaRPr>
          </a:p>
          <a:p>
            <a:pPr marL="309473" lvl="1" indent="-154736">
              <a:lnSpc>
                <a:spcPts val="2179"/>
              </a:lnSpc>
              <a:buFont typeface="Arial"/>
              <a:buChar char="•"/>
            </a:pPr>
            <a:r>
              <a:rPr lang="en-US" sz="1433">
                <a:solidFill>
                  <a:srgbClr val="171717"/>
                </a:solidFill>
                <a:latin typeface="Poppins" panose="00000500000000000000" pitchFamily="2" charset="0"/>
                <a:ea typeface="Poppins Light"/>
                <a:cs typeface="Poppins" panose="00000500000000000000" pitchFamily="2" charset="0"/>
                <a:sym typeface="Poppins Light"/>
              </a:rPr>
              <a:t>Applicants </a:t>
            </a:r>
            <a:r>
              <a:rPr lang="en-US" sz="1433" u="sng">
                <a:solidFill>
                  <a:srgbClr val="171717"/>
                </a:solidFill>
                <a:latin typeface="Poppins" panose="00000500000000000000" pitchFamily="2" charset="0"/>
                <a:ea typeface="Poppins Light Bold"/>
                <a:cs typeface="Poppins" panose="00000500000000000000" pitchFamily="2" charset="0"/>
                <a:sym typeface="Poppins Light Bold"/>
              </a:rPr>
              <a:t>must</a:t>
            </a:r>
            <a:r>
              <a:rPr lang="en-US" sz="1433">
                <a:solidFill>
                  <a:srgbClr val="171717"/>
                </a:solidFill>
                <a:latin typeface="Poppins" panose="00000500000000000000" pitchFamily="2" charset="0"/>
                <a:ea typeface="Poppins Light"/>
                <a:cs typeface="Poppins" panose="00000500000000000000" pitchFamily="2" charset="0"/>
                <a:sym typeface="Poppins Light"/>
              </a:rPr>
              <a:t> operate in an area of high deprivation - only organisations located in or supporting people from IMD areas 1-3 are eligible to apply.</a:t>
            </a:r>
          </a:p>
          <a:p>
            <a:pPr marL="154737" lvl="1">
              <a:lnSpc>
                <a:spcPts val="2179"/>
              </a:lnSpc>
            </a:pPr>
            <a:endParaRPr lang="en-US" sz="1433">
              <a:solidFill>
                <a:srgbClr val="171717"/>
              </a:solidFill>
              <a:latin typeface="Poppins" panose="00000500000000000000" pitchFamily="2" charset="0"/>
              <a:ea typeface="Poppins Light"/>
              <a:cs typeface="Poppins" panose="00000500000000000000" pitchFamily="2" charset="0"/>
              <a:sym typeface="Poppins Light"/>
            </a:endParaRPr>
          </a:p>
          <a:p>
            <a:pPr marL="309473" lvl="1" indent="-154736">
              <a:lnSpc>
                <a:spcPts val="2179"/>
              </a:lnSpc>
              <a:buFont typeface="Arial"/>
              <a:buChar char="•"/>
            </a:pPr>
            <a:r>
              <a:rPr lang="en-US" sz="1433">
                <a:solidFill>
                  <a:srgbClr val="171717"/>
                </a:solidFill>
                <a:latin typeface="Poppins" panose="00000500000000000000" pitchFamily="2" charset="0"/>
                <a:ea typeface="Poppins Light"/>
                <a:cs typeface="Poppins" panose="00000500000000000000" pitchFamily="2" charset="0"/>
                <a:sym typeface="Poppins Light"/>
              </a:rPr>
              <a:t>Tickets and mascot opportunities</a:t>
            </a:r>
          </a:p>
          <a:p>
            <a:pPr>
              <a:lnSpc>
                <a:spcPts val="2111"/>
              </a:lnSpc>
            </a:pPr>
            <a:endParaRPr lang="en-US" sz="1433">
              <a:solidFill>
                <a:srgbClr val="171717"/>
              </a:solidFill>
              <a:latin typeface="Poppins Light"/>
              <a:ea typeface="Poppins Light"/>
              <a:cs typeface="Poppins Light"/>
              <a:sym typeface="Poppins Light"/>
            </a:endParaRPr>
          </a:p>
        </p:txBody>
      </p:sp>
      <p:sp>
        <p:nvSpPr>
          <p:cNvPr id="7" name="object 68">
            <a:extLst>
              <a:ext uri="{FF2B5EF4-FFF2-40B4-BE49-F238E27FC236}">
                <a16:creationId xmlns:a16="http://schemas.microsoft.com/office/drawing/2014/main" id="{64613254-8EFB-C4EA-F8F8-07CE6AE58B78}"/>
              </a:ext>
            </a:extLst>
          </p:cNvPr>
          <p:cNvSpPr/>
          <p:nvPr/>
        </p:nvSpPr>
        <p:spPr>
          <a:xfrm>
            <a:off x="10882874" y="6107522"/>
            <a:ext cx="1310385" cy="61663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0336248" y="5672939"/>
            <a:ext cx="1250901" cy="547341"/>
          </a:xfrm>
          <a:prstGeom prst="rect">
            <a:avLst/>
          </a:prstGeom>
          <a:blipFill>
            <a:blip r:embed="rId3" cstate="print"/>
            <a:stretch>
              <a:fillRect/>
            </a:stretch>
          </a:blipFill>
        </p:spPr>
        <p:txBody>
          <a:bodyPr wrap="square" lIns="0" tIns="0" rIns="0" bIns="0" rtlCol="0"/>
          <a:lstStyle/>
          <a:p>
            <a:endParaRPr/>
          </a:p>
        </p:txBody>
      </p:sp>
      <p:sp>
        <p:nvSpPr>
          <p:cNvPr id="3" name="TextBox 2">
            <a:extLst>
              <a:ext uri="{FF2B5EF4-FFF2-40B4-BE49-F238E27FC236}">
                <a16:creationId xmlns:a16="http://schemas.microsoft.com/office/drawing/2014/main" id="{A8FCAF5F-8362-4F9F-6F93-80AD34C8C4B5}"/>
              </a:ext>
            </a:extLst>
          </p:cNvPr>
          <p:cNvSpPr txBox="1"/>
          <p:nvPr/>
        </p:nvSpPr>
        <p:spPr>
          <a:xfrm>
            <a:off x="764876" y="1972963"/>
            <a:ext cx="6579821" cy="120032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endParaRPr lang="en-US">
              <a:latin typeface="Poppins"/>
              <a:cs typeface="Poppins"/>
            </a:endParaRPr>
          </a:p>
          <a:p>
            <a:pPr marL="285750" indent="-285750">
              <a:buFont typeface="Arial" panose="020B0604020202020204" pitchFamily="34" charset="0"/>
              <a:buChar char="•"/>
            </a:pPr>
            <a:endParaRPr lang="en-US">
              <a:latin typeface="Poppins" panose="00000500000000000000" pitchFamily="2" charset="0"/>
              <a:cs typeface="Poppins" panose="00000500000000000000" pitchFamily="2" charset="0"/>
            </a:endParaRPr>
          </a:p>
          <a:p>
            <a:endParaRPr lang="en-US">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GB">
              <a:latin typeface="Poppins" panose="00000500000000000000" pitchFamily="2" charset="0"/>
              <a:cs typeface="Poppins" panose="00000500000000000000" pitchFamily="2" charset="0"/>
            </a:endParaRPr>
          </a:p>
        </p:txBody>
      </p:sp>
      <p:sp>
        <p:nvSpPr>
          <p:cNvPr id="2" name="Rectangle 1">
            <a:extLst>
              <a:ext uri="{FF2B5EF4-FFF2-40B4-BE49-F238E27FC236}">
                <a16:creationId xmlns:a16="http://schemas.microsoft.com/office/drawing/2014/main" id="{880EC97E-9A66-8395-FD33-81B9CD529710}"/>
              </a:ext>
            </a:extLst>
          </p:cNvPr>
          <p:cNvSpPr/>
          <p:nvPr/>
        </p:nvSpPr>
        <p:spPr>
          <a:xfrm>
            <a:off x="0" y="0"/>
            <a:ext cx="6579821" cy="94793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C8AF7A23-C66E-A94C-9718-9E3392BBC9BA}"/>
              </a:ext>
            </a:extLst>
          </p:cNvPr>
          <p:cNvSpPr txBox="1"/>
          <p:nvPr/>
        </p:nvSpPr>
        <p:spPr>
          <a:xfrm>
            <a:off x="150470" y="221104"/>
            <a:ext cx="6579821" cy="523220"/>
          </a:xfrm>
          <a:prstGeom prst="rect">
            <a:avLst/>
          </a:prstGeom>
          <a:noFill/>
        </p:spPr>
        <p:txBody>
          <a:bodyPr wrap="square" rtlCol="0">
            <a:spAutoFit/>
          </a:bodyPr>
          <a:lstStyle/>
          <a:p>
            <a:r>
              <a:rPr lang="en-GB" sz="2800" b="1">
                <a:solidFill>
                  <a:schemeClr val="bg1"/>
                </a:solidFill>
                <a:latin typeface="Poppins" panose="00000500000000000000" pitchFamily="2" charset="0"/>
                <a:cs typeface="Poppins" panose="00000500000000000000" pitchFamily="2" charset="0"/>
              </a:rPr>
              <a:t>Receive Support from Sported</a:t>
            </a:r>
          </a:p>
        </p:txBody>
      </p:sp>
      <p:pic>
        <p:nvPicPr>
          <p:cNvPr id="8" name="Picture 7" descr="A blue circles with white text&#10;&#10;AI-generated content may be incorrect.">
            <a:extLst>
              <a:ext uri="{FF2B5EF4-FFF2-40B4-BE49-F238E27FC236}">
                <a16:creationId xmlns:a16="http://schemas.microsoft.com/office/drawing/2014/main" id="{E343C0CE-E4F1-7019-731B-D2525D9891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54" y="2142983"/>
            <a:ext cx="8135606" cy="3592565"/>
          </a:xfrm>
          <a:prstGeom prst="rect">
            <a:avLst/>
          </a:prstGeom>
        </p:spPr>
      </p:pic>
      <p:sp>
        <p:nvSpPr>
          <p:cNvPr id="22" name="Arrow: Down 21">
            <a:extLst>
              <a:ext uri="{FF2B5EF4-FFF2-40B4-BE49-F238E27FC236}">
                <a16:creationId xmlns:a16="http://schemas.microsoft.com/office/drawing/2014/main" id="{208DD006-961E-B952-0D94-5E52F52A50E4}"/>
              </a:ext>
            </a:extLst>
          </p:cNvPr>
          <p:cNvSpPr/>
          <p:nvPr/>
        </p:nvSpPr>
        <p:spPr>
          <a:xfrm rot="16200000">
            <a:off x="8331802" y="3280658"/>
            <a:ext cx="757410" cy="1054094"/>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Graphic 27" descr="Folder Search with solid fill">
            <a:extLst>
              <a:ext uri="{FF2B5EF4-FFF2-40B4-BE49-F238E27FC236}">
                <a16:creationId xmlns:a16="http://schemas.microsoft.com/office/drawing/2014/main" id="{5AD76E02-3E70-35D6-2A6D-871A82C869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27979" y="231494"/>
            <a:ext cx="1712685" cy="1539851"/>
          </a:xfrm>
          <a:prstGeom prst="rect">
            <a:avLst/>
          </a:prstGeom>
        </p:spPr>
      </p:pic>
      <p:pic>
        <p:nvPicPr>
          <p:cNvPr id="30" name="Graphic 29" descr="Monitor with solid fill">
            <a:extLst>
              <a:ext uri="{FF2B5EF4-FFF2-40B4-BE49-F238E27FC236}">
                <a16:creationId xmlns:a16="http://schemas.microsoft.com/office/drawing/2014/main" id="{1D92CCB5-FDEF-F491-3208-9DE5D3E5E9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00814" y="4707256"/>
            <a:ext cx="1539851" cy="1539851"/>
          </a:xfrm>
          <a:prstGeom prst="rect">
            <a:avLst/>
          </a:prstGeom>
        </p:spPr>
      </p:pic>
      <p:pic>
        <p:nvPicPr>
          <p:cNvPr id="32" name="Graphic 31" descr="Brain in head with solid fill">
            <a:extLst>
              <a:ext uri="{FF2B5EF4-FFF2-40B4-BE49-F238E27FC236}">
                <a16:creationId xmlns:a16="http://schemas.microsoft.com/office/drawing/2014/main" id="{CAA8175D-E9A8-623B-D9A9-D34FFA55D3D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00814" y="2403367"/>
            <a:ext cx="1539850" cy="1539850"/>
          </a:xfrm>
          <a:prstGeom prst="rect">
            <a:avLst/>
          </a:prstGeom>
        </p:spPr>
      </p:pic>
      <p:sp>
        <p:nvSpPr>
          <p:cNvPr id="33" name="TextBox 32">
            <a:extLst>
              <a:ext uri="{FF2B5EF4-FFF2-40B4-BE49-F238E27FC236}">
                <a16:creationId xmlns:a16="http://schemas.microsoft.com/office/drawing/2014/main" id="{FDB11B16-639E-5F09-8129-86B9D2C952F0}"/>
              </a:ext>
            </a:extLst>
          </p:cNvPr>
          <p:cNvSpPr txBox="1"/>
          <p:nvPr/>
        </p:nvSpPr>
        <p:spPr>
          <a:xfrm>
            <a:off x="9263605" y="1658747"/>
            <a:ext cx="2928395" cy="369332"/>
          </a:xfrm>
          <a:prstGeom prst="rect">
            <a:avLst/>
          </a:prstGeom>
          <a:noFill/>
        </p:spPr>
        <p:txBody>
          <a:bodyPr wrap="square" rtlCol="0">
            <a:spAutoFit/>
          </a:bodyPr>
          <a:lstStyle/>
          <a:p>
            <a:r>
              <a:rPr lang="en-GB" b="1">
                <a:solidFill>
                  <a:schemeClr val="accent1"/>
                </a:solidFill>
                <a:latin typeface="Poppins" panose="00000500000000000000" pitchFamily="2" charset="0"/>
                <a:cs typeface="Poppins" panose="00000500000000000000" pitchFamily="2" charset="0"/>
              </a:rPr>
              <a:t>Online Resources</a:t>
            </a:r>
          </a:p>
        </p:txBody>
      </p:sp>
      <p:sp>
        <p:nvSpPr>
          <p:cNvPr id="34" name="TextBox 33">
            <a:extLst>
              <a:ext uri="{FF2B5EF4-FFF2-40B4-BE49-F238E27FC236}">
                <a16:creationId xmlns:a16="http://schemas.microsoft.com/office/drawing/2014/main" id="{4C0F3A93-B95C-B088-E8F7-F447462A3655}"/>
              </a:ext>
            </a:extLst>
          </p:cNvPr>
          <p:cNvSpPr txBox="1"/>
          <p:nvPr/>
        </p:nvSpPr>
        <p:spPr>
          <a:xfrm>
            <a:off x="9263605" y="3939265"/>
            <a:ext cx="2928395" cy="369332"/>
          </a:xfrm>
          <a:prstGeom prst="rect">
            <a:avLst/>
          </a:prstGeom>
          <a:noFill/>
        </p:spPr>
        <p:txBody>
          <a:bodyPr wrap="square" rtlCol="0">
            <a:spAutoFit/>
          </a:bodyPr>
          <a:lstStyle/>
          <a:p>
            <a:r>
              <a:rPr lang="en-GB" b="1">
                <a:solidFill>
                  <a:schemeClr val="accent1"/>
                </a:solidFill>
                <a:latin typeface="Poppins" panose="00000500000000000000" pitchFamily="2" charset="0"/>
                <a:cs typeface="Poppins" panose="00000500000000000000" pitchFamily="2" charset="0"/>
              </a:rPr>
              <a:t>Professional Expertise</a:t>
            </a:r>
          </a:p>
        </p:txBody>
      </p:sp>
      <p:sp>
        <p:nvSpPr>
          <p:cNvPr id="35" name="TextBox 34">
            <a:extLst>
              <a:ext uri="{FF2B5EF4-FFF2-40B4-BE49-F238E27FC236}">
                <a16:creationId xmlns:a16="http://schemas.microsoft.com/office/drawing/2014/main" id="{91F28F78-9319-34CA-E0F8-94DCDFD33883}"/>
              </a:ext>
            </a:extLst>
          </p:cNvPr>
          <p:cNvSpPr txBox="1"/>
          <p:nvPr/>
        </p:nvSpPr>
        <p:spPr>
          <a:xfrm>
            <a:off x="9263604" y="6274536"/>
            <a:ext cx="2928395" cy="369332"/>
          </a:xfrm>
          <a:prstGeom prst="rect">
            <a:avLst/>
          </a:prstGeom>
          <a:noFill/>
        </p:spPr>
        <p:txBody>
          <a:bodyPr wrap="square" rtlCol="0">
            <a:spAutoFit/>
          </a:bodyPr>
          <a:lstStyle/>
          <a:p>
            <a:r>
              <a:rPr lang="en-GB" b="1">
                <a:solidFill>
                  <a:schemeClr val="accent1"/>
                </a:solidFill>
                <a:latin typeface="Poppins" panose="00000500000000000000" pitchFamily="2" charset="0"/>
                <a:cs typeface="Poppins" panose="00000500000000000000" pitchFamily="2" charset="0"/>
              </a:rPr>
              <a:t>Webinars &amp; Events</a:t>
            </a:r>
          </a:p>
        </p:txBody>
      </p:sp>
      <p:sp>
        <p:nvSpPr>
          <p:cNvPr id="7" name="object 68" descr="A blue and black logo&#10;&#10;AI-generated content may be incorrect.">
            <a:extLst>
              <a:ext uri="{FF2B5EF4-FFF2-40B4-BE49-F238E27FC236}">
                <a16:creationId xmlns:a16="http://schemas.microsoft.com/office/drawing/2014/main" id="{CF777FE7-D243-38B3-F55C-C3968FE86B3D}"/>
              </a:ext>
            </a:extLst>
          </p:cNvPr>
          <p:cNvSpPr/>
          <p:nvPr/>
        </p:nvSpPr>
        <p:spPr>
          <a:xfrm>
            <a:off x="43156" y="6150452"/>
            <a:ext cx="1310385" cy="616635"/>
          </a:xfrm>
          <a:prstGeom prst="rect">
            <a:avLst/>
          </a:prstGeom>
          <a:blipFill>
            <a:blip r:embed="rId11"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16898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1BDBF-BAD9-6525-252F-0F554DC73B6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16BDAB0-AC62-8D5F-7931-59B301CCC864}"/>
              </a:ext>
            </a:extLst>
          </p:cNvPr>
          <p:cNvSpPr/>
          <p:nvPr/>
        </p:nvSpPr>
        <p:spPr>
          <a:xfrm>
            <a:off x="9167149" y="-2996"/>
            <a:ext cx="3024851" cy="92616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54264FA-4397-B426-9531-63D9805533B1}"/>
              </a:ext>
            </a:extLst>
          </p:cNvPr>
          <p:cNvSpPr txBox="1"/>
          <p:nvPr/>
        </p:nvSpPr>
        <p:spPr>
          <a:xfrm>
            <a:off x="7466829" y="126036"/>
            <a:ext cx="6579821" cy="646331"/>
          </a:xfrm>
          <a:prstGeom prst="rect">
            <a:avLst/>
          </a:prstGeom>
          <a:noFill/>
        </p:spPr>
        <p:txBody>
          <a:bodyPr wrap="square" lIns="91440" tIns="45720" rIns="91440" bIns="45720" rtlCol="0" anchor="t">
            <a:spAutoFit/>
          </a:bodyPr>
          <a:lstStyle/>
          <a:p>
            <a:pPr algn="ctr"/>
            <a:r>
              <a:rPr lang="en-GB" sz="3600" b="1">
                <a:solidFill>
                  <a:schemeClr val="bg1"/>
                </a:solidFill>
                <a:latin typeface="Poppins" panose="00000500000000000000" pitchFamily="2" charset="0"/>
                <a:cs typeface="Poppins" panose="00000500000000000000" pitchFamily="2" charset="0"/>
              </a:rPr>
              <a:t>Join us! </a:t>
            </a:r>
            <a:endParaRPr lang="en-US"/>
          </a:p>
        </p:txBody>
      </p:sp>
      <p:sp>
        <p:nvSpPr>
          <p:cNvPr id="7" name="TextBox 6">
            <a:extLst>
              <a:ext uri="{FF2B5EF4-FFF2-40B4-BE49-F238E27FC236}">
                <a16:creationId xmlns:a16="http://schemas.microsoft.com/office/drawing/2014/main" id="{3014930E-0837-C754-8C80-CACB46073013}"/>
              </a:ext>
            </a:extLst>
          </p:cNvPr>
          <p:cNvSpPr txBox="1"/>
          <p:nvPr/>
        </p:nvSpPr>
        <p:spPr>
          <a:xfrm>
            <a:off x="246620" y="919053"/>
            <a:ext cx="11696662" cy="3608680"/>
          </a:xfrm>
          <a:prstGeom prst="rect">
            <a:avLst/>
          </a:prstGeom>
          <a:noFill/>
        </p:spPr>
        <p:txBody>
          <a:bodyPr wrap="square" lIns="91440" tIns="45720" rIns="91440" bIns="45720" rtlCol="0" anchor="t">
            <a:spAutoFit/>
          </a:bodyPr>
          <a:lstStyle/>
          <a:p>
            <a:pPr algn="l" fontAlgn="base">
              <a:spcAft>
                <a:spcPts val="1500"/>
              </a:spcAft>
              <a:buNone/>
            </a:pPr>
            <a:r>
              <a:rPr lang="en-GB" sz="2400" b="1" i="0">
                <a:solidFill>
                  <a:srgbClr val="1959AE"/>
                </a:solidFill>
                <a:effectLst/>
                <a:latin typeface="Poppins Medium"/>
                <a:cs typeface="Poppins Medium"/>
              </a:rPr>
              <a:t>If you:</a:t>
            </a:r>
            <a:endParaRPr lang="en-GB" sz="2400" b="0" i="0">
              <a:solidFill>
                <a:srgbClr val="1959AE"/>
              </a:solidFill>
              <a:effectLst/>
              <a:latin typeface="Poppins Medium"/>
              <a:cs typeface="Poppins Medium"/>
            </a:endParaRPr>
          </a:p>
          <a:p>
            <a:pPr>
              <a:spcAft>
                <a:spcPts val="1500"/>
              </a:spcAft>
            </a:pPr>
            <a:endParaRPr lang="en-GB" sz="2400" b="1">
              <a:solidFill>
                <a:srgbClr val="1959AE"/>
              </a:solidFill>
              <a:latin typeface="Poppins Medium"/>
              <a:cs typeface="Poppins Medium"/>
            </a:endParaRPr>
          </a:p>
          <a:p>
            <a:pPr algn="l" fontAlgn="base">
              <a:spcAft>
                <a:spcPts val="1500"/>
              </a:spcAft>
              <a:buNone/>
            </a:pPr>
            <a:r>
              <a:rPr lang="en-GB" sz="2000" b="0" i="0">
                <a:solidFill>
                  <a:srgbClr val="1959AE"/>
                </a:solidFill>
                <a:effectLst/>
                <a:latin typeface="Poppins Medium"/>
                <a:cs typeface="Poppins Medium"/>
              </a:rPr>
              <a:t>• Directly delivery regular sport/physical activity</a:t>
            </a:r>
            <a:endParaRPr lang="en-GB" sz="2000">
              <a:solidFill>
                <a:srgbClr val="1959AE"/>
              </a:solidFill>
              <a:latin typeface="Poppins Medium"/>
              <a:cs typeface="Poppins Medium"/>
            </a:endParaRPr>
          </a:p>
          <a:p>
            <a:pPr algn="l" fontAlgn="base">
              <a:spcAft>
                <a:spcPts val="1500"/>
              </a:spcAft>
              <a:buNone/>
            </a:pPr>
            <a:r>
              <a:rPr lang="en-GB" sz="2000" b="0" i="0">
                <a:solidFill>
                  <a:srgbClr val="1959AE"/>
                </a:solidFill>
                <a:effectLst/>
                <a:latin typeface="Poppins Medium" panose="00000600000000000000" pitchFamily="2" charset="0"/>
              </a:rPr>
              <a:t>• Intentionally use sport / physical activity to improve lives in your community OR need support to start doing this</a:t>
            </a:r>
          </a:p>
          <a:p>
            <a:pPr algn="l" fontAlgn="base">
              <a:spcAft>
                <a:spcPts val="1500"/>
              </a:spcAft>
            </a:pPr>
            <a:r>
              <a:rPr lang="en-GB" sz="2000" b="0" i="0">
                <a:solidFill>
                  <a:srgbClr val="1959AE"/>
                </a:solidFill>
                <a:effectLst/>
                <a:latin typeface="Poppins Medium" panose="00000600000000000000" pitchFamily="2" charset="0"/>
              </a:rPr>
              <a:t>• Are a non-profit organisation OR were formed for the purpose of advancing social purpose over and above private gain</a:t>
            </a:r>
          </a:p>
          <a:p>
            <a:endParaRPr lang="en-GB"/>
          </a:p>
        </p:txBody>
      </p:sp>
      <p:sp>
        <p:nvSpPr>
          <p:cNvPr id="8" name="TextBox 7">
            <a:extLst>
              <a:ext uri="{FF2B5EF4-FFF2-40B4-BE49-F238E27FC236}">
                <a16:creationId xmlns:a16="http://schemas.microsoft.com/office/drawing/2014/main" id="{D1C647B0-D87C-C404-2E0D-BF8A666B06F7}"/>
              </a:ext>
            </a:extLst>
          </p:cNvPr>
          <p:cNvSpPr txBox="1"/>
          <p:nvPr/>
        </p:nvSpPr>
        <p:spPr>
          <a:xfrm>
            <a:off x="2162506" y="5247030"/>
            <a:ext cx="2206248" cy="461665"/>
          </a:xfrm>
          <a:prstGeom prst="rect">
            <a:avLst/>
          </a:prstGeom>
          <a:noFill/>
        </p:spPr>
        <p:txBody>
          <a:bodyPr wrap="square" rtlCol="0">
            <a:spAutoFit/>
          </a:bodyPr>
          <a:lstStyle/>
          <a:p>
            <a:r>
              <a:rPr lang="en-GB" sz="2400">
                <a:solidFill>
                  <a:srgbClr val="2E54A0"/>
                </a:solidFill>
                <a:latin typeface="Poppins Medium" panose="00000600000000000000" pitchFamily="2" charset="0"/>
                <a:cs typeface="Poppins Medium" panose="00000600000000000000" pitchFamily="2" charset="0"/>
              </a:rPr>
              <a:t>Sign up here</a:t>
            </a:r>
          </a:p>
        </p:txBody>
      </p:sp>
      <p:cxnSp>
        <p:nvCxnSpPr>
          <p:cNvPr id="11" name="Straight Arrow Connector 10">
            <a:extLst>
              <a:ext uri="{FF2B5EF4-FFF2-40B4-BE49-F238E27FC236}">
                <a16:creationId xmlns:a16="http://schemas.microsoft.com/office/drawing/2014/main" id="{7A4D6B81-5DB2-2A58-3E70-4AF6A266ED6A}"/>
              </a:ext>
            </a:extLst>
          </p:cNvPr>
          <p:cNvCxnSpPr>
            <a:cxnSpLocks/>
          </p:cNvCxnSpPr>
          <p:nvPr/>
        </p:nvCxnSpPr>
        <p:spPr>
          <a:xfrm>
            <a:off x="4458733" y="5478959"/>
            <a:ext cx="68290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object 68">
            <a:extLst>
              <a:ext uri="{FF2B5EF4-FFF2-40B4-BE49-F238E27FC236}">
                <a16:creationId xmlns:a16="http://schemas.microsoft.com/office/drawing/2014/main" id="{9CBDCF5B-28BF-C4F9-A989-88D6E1027542}"/>
              </a:ext>
            </a:extLst>
          </p:cNvPr>
          <p:cNvSpPr/>
          <p:nvPr/>
        </p:nvSpPr>
        <p:spPr>
          <a:xfrm>
            <a:off x="10755874" y="6247222"/>
            <a:ext cx="1310385" cy="616635"/>
          </a:xfrm>
          <a:prstGeom prst="rect">
            <a:avLst/>
          </a:prstGeom>
          <a:blipFill>
            <a:blip r:embed="rId4" cstate="print"/>
            <a:stretch>
              <a:fillRect/>
            </a:stretch>
          </a:blipFill>
        </p:spPr>
        <p:txBody>
          <a:bodyPr wrap="square" lIns="0" tIns="0" rIns="0" bIns="0" rtlCol="0"/>
          <a:lstStyle/>
          <a:p>
            <a:endParaRPr/>
          </a:p>
        </p:txBody>
      </p:sp>
      <p:pic>
        <p:nvPicPr>
          <p:cNvPr id="4" name="Picture 3" descr="A qr code on a blue background&#10;&#10;AI-generated content may be incorrect.">
            <a:extLst>
              <a:ext uri="{FF2B5EF4-FFF2-40B4-BE49-F238E27FC236}">
                <a16:creationId xmlns:a16="http://schemas.microsoft.com/office/drawing/2014/main" id="{D4BA0ECA-EAF0-8FB3-89B9-7ADB07A75F3C}"/>
              </a:ext>
            </a:extLst>
          </p:cNvPr>
          <p:cNvPicPr>
            <a:picLocks noChangeAspect="1"/>
          </p:cNvPicPr>
          <p:nvPr/>
        </p:nvPicPr>
        <p:blipFill>
          <a:blip r:embed="rId5"/>
          <a:stretch>
            <a:fillRect/>
          </a:stretch>
        </p:blipFill>
        <p:spPr>
          <a:xfrm>
            <a:off x="5401963" y="4027714"/>
            <a:ext cx="2803216" cy="2656114"/>
          </a:xfrm>
          <a:prstGeom prst="rect">
            <a:avLst/>
          </a:prstGeom>
        </p:spPr>
      </p:pic>
    </p:spTree>
    <p:extLst>
      <p:ext uri="{BB962C8B-B14F-4D97-AF65-F5344CB8AC3E}">
        <p14:creationId xmlns:p14="http://schemas.microsoft.com/office/powerpoint/2010/main" val="3937828634"/>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portEd_Presentation_7.jpg">
            <a:extLst>
              <a:ext uri="{FF2B5EF4-FFF2-40B4-BE49-F238E27FC236}">
                <a16:creationId xmlns:a16="http://schemas.microsoft.com/office/drawing/2014/main" id="{5250AE5E-D716-4CD7-8D17-176636691A30}"/>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5859" y="0"/>
            <a:ext cx="12191999" cy="6858000"/>
          </a:xfrm>
          <a:prstGeom prst="rect">
            <a:avLst/>
          </a:prstGeom>
          <a:solidFill>
            <a:srgbClr val="1959AE">
              <a:alpha val="0"/>
            </a:srgbClr>
          </a:solidFill>
        </p:spPr>
      </p:pic>
      <p:sp>
        <p:nvSpPr>
          <p:cNvPr id="2" name="Title 1">
            <a:extLst>
              <a:ext uri="{FF2B5EF4-FFF2-40B4-BE49-F238E27FC236}">
                <a16:creationId xmlns:a16="http://schemas.microsoft.com/office/drawing/2014/main" id="{50390EA4-8D40-4777-A4E3-B175116E9EE4}"/>
              </a:ext>
            </a:extLst>
          </p:cNvPr>
          <p:cNvSpPr>
            <a:spLocks noGrp="1"/>
          </p:cNvSpPr>
          <p:nvPr>
            <p:ph type="title"/>
          </p:nvPr>
        </p:nvSpPr>
        <p:spPr>
          <a:xfrm>
            <a:off x="3132061" y="6436783"/>
            <a:ext cx="5483192" cy="1325563"/>
          </a:xfrm>
        </p:spPr>
        <p:txBody>
          <a:bodyPr>
            <a:normAutofit/>
          </a:bodyPr>
          <a:lstStyle/>
          <a:p>
            <a:pPr algn="ctr"/>
            <a:r>
              <a:rPr lang="en-GB" sz="2400" b="1">
                <a:solidFill>
                  <a:schemeClr val="bg1"/>
                </a:solidFill>
                <a:latin typeface="Poppins"/>
                <a:ea typeface="+mn-ea"/>
                <a:cs typeface="Poppins"/>
              </a:rPr>
              <a:t>www.sported.org.uk</a:t>
            </a:r>
            <a:endParaRPr lang="en-GB" sz="2000">
              <a:solidFill>
                <a:schemeClr val="bg1"/>
              </a:solidFill>
            </a:endParaRPr>
          </a:p>
        </p:txBody>
      </p:sp>
      <p:pic>
        <p:nvPicPr>
          <p:cNvPr id="7" name="Picture 6" descr="Sported_Blue_rgb_Ex_Trans.png">
            <a:extLst>
              <a:ext uri="{FF2B5EF4-FFF2-40B4-BE49-F238E27FC236}">
                <a16:creationId xmlns:a16="http://schemas.microsoft.com/office/drawing/2014/main" id="{0AB58C0F-6259-4606-9ADF-42B6047C90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4795" y="701323"/>
            <a:ext cx="3032588" cy="1711617"/>
          </a:xfrm>
          <a:prstGeom prst="rect">
            <a:avLst/>
          </a:prstGeom>
        </p:spPr>
      </p:pic>
      <p:sp>
        <p:nvSpPr>
          <p:cNvPr id="9" name="Title 1">
            <a:extLst>
              <a:ext uri="{FF2B5EF4-FFF2-40B4-BE49-F238E27FC236}">
                <a16:creationId xmlns:a16="http://schemas.microsoft.com/office/drawing/2014/main" id="{3C29B1CC-737B-4FE4-989B-794E41E7EC57}"/>
              </a:ext>
            </a:extLst>
          </p:cNvPr>
          <p:cNvSpPr txBox="1">
            <a:spLocks/>
          </p:cNvSpPr>
          <p:nvPr/>
        </p:nvSpPr>
        <p:spPr>
          <a:xfrm>
            <a:off x="2933267" y="-329090"/>
            <a:ext cx="6155644" cy="206082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solidFill>
                  <a:schemeClr val="bg1"/>
                </a:solidFill>
                <a:latin typeface="Poppins"/>
                <a:ea typeface="+mn-ea"/>
                <a:cs typeface="Poppins"/>
              </a:rPr>
              <a:t>THANK YOU. </a:t>
            </a:r>
            <a:endParaRPr lang="en-GB" sz="2000">
              <a:solidFill>
                <a:schemeClr val="bg1"/>
              </a:solidFill>
            </a:endParaRPr>
          </a:p>
        </p:txBody>
      </p:sp>
      <p:sp>
        <p:nvSpPr>
          <p:cNvPr id="4" name="TextBox 3">
            <a:extLst>
              <a:ext uri="{FF2B5EF4-FFF2-40B4-BE49-F238E27FC236}">
                <a16:creationId xmlns:a16="http://schemas.microsoft.com/office/drawing/2014/main" id="{61FC5D2C-E6DB-8F59-138E-2D75C2E6F117}"/>
              </a:ext>
            </a:extLst>
          </p:cNvPr>
          <p:cNvSpPr txBox="1"/>
          <p:nvPr/>
        </p:nvSpPr>
        <p:spPr>
          <a:xfrm>
            <a:off x="3846452" y="2118442"/>
            <a:ext cx="4507230" cy="1631216"/>
          </a:xfrm>
          <a:prstGeom prst="rect">
            <a:avLst/>
          </a:prstGeom>
          <a:noFill/>
        </p:spPr>
        <p:txBody>
          <a:bodyPr wrap="square" lIns="91440" tIns="45720" rIns="91440" bIns="45720" rtlCol="0" anchor="t">
            <a:spAutoFit/>
          </a:bodyPr>
          <a:lstStyle/>
          <a:p>
            <a:pPr algn="ctr"/>
            <a:r>
              <a:rPr lang="en-GB" sz="2000" b="1">
                <a:solidFill>
                  <a:schemeClr val="bg1"/>
                </a:solidFill>
              </a:rPr>
              <a:t>Onyinye Nkemdirim (London Manager)  </a:t>
            </a:r>
            <a:r>
              <a:rPr lang="en-GB" sz="2000" b="1">
                <a:solidFill>
                  <a:schemeClr val="bg1"/>
                </a:solidFill>
                <a:hlinkClick r:id="rId5">
                  <a:extLst>
                    <a:ext uri="{A12FA001-AC4F-418D-AE19-62706E023703}">
                      <ahyp:hlinkClr xmlns:ahyp="http://schemas.microsoft.com/office/drawing/2018/hyperlinkcolor" val="tx"/>
                    </a:ext>
                  </a:extLst>
                </a:hlinkClick>
              </a:rPr>
              <a:t>o.Nkemdirim@sported.org.uk</a:t>
            </a:r>
            <a:endParaRPr lang="en-GB" sz="2000" b="1">
              <a:solidFill>
                <a:schemeClr val="bg1"/>
              </a:solidFill>
              <a:ea typeface="Calibri"/>
              <a:cs typeface="Calibri"/>
            </a:endParaRPr>
          </a:p>
          <a:p>
            <a:endParaRPr lang="en-GB" sz="2000" b="1">
              <a:solidFill>
                <a:schemeClr val="bg1"/>
              </a:solidFill>
            </a:endParaRPr>
          </a:p>
          <a:p>
            <a:pPr algn="ctr"/>
            <a:r>
              <a:rPr lang="en-GB" sz="2000" b="1">
                <a:solidFill>
                  <a:schemeClr val="bg1"/>
                </a:solidFill>
              </a:rPr>
              <a:t>George Clifford (Project Officer)  </a:t>
            </a:r>
            <a:r>
              <a:rPr lang="en-GB" sz="2000" b="1">
                <a:solidFill>
                  <a:schemeClr val="bg1"/>
                </a:solidFill>
                <a:hlinkClick r:id="rId6">
                  <a:extLst>
                    <a:ext uri="{A12FA001-AC4F-418D-AE19-62706E023703}">
                      <ahyp:hlinkClr xmlns:ahyp="http://schemas.microsoft.com/office/drawing/2018/hyperlinkcolor" val="tx"/>
                    </a:ext>
                  </a:extLst>
                </a:hlinkClick>
              </a:rPr>
              <a:t>g.Clifford@sported.org.uk</a:t>
            </a:r>
            <a:r>
              <a:rPr lang="en-GB" sz="2000" b="1">
                <a:solidFill>
                  <a:schemeClr val="bg1"/>
                </a:solidFill>
              </a:rPr>
              <a:t> </a:t>
            </a:r>
            <a:endParaRPr lang="en-GB" sz="2000" b="1">
              <a:solidFill>
                <a:schemeClr val="bg1"/>
              </a:solidFill>
              <a:ea typeface="Calibri"/>
              <a:cs typeface="Calibri"/>
            </a:endParaRPr>
          </a:p>
        </p:txBody>
      </p:sp>
      <p:pic>
        <p:nvPicPr>
          <p:cNvPr id="8" name="Picture 7" descr="A qr code on a white background&#10;&#10;AI-generated content may be incorrect.">
            <a:extLst>
              <a:ext uri="{FF2B5EF4-FFF2-40B4-BE49-F238E27FC236}">
                <a16:creationId xmlns:a16="http://schemas.microsoft.com/office/drawing/2014/main" id="{19723B94-8A00-B1E2-1C3B-6E28C070AF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7801" y="4075533"/>
            <a:ext cx="1954463" cy="1932997"/>
          </a:xfrm>
          <a:prstGeom prst="rect">
            <a:avLst/>
          </a:prstGeom>
        </p:spPr>
      </p:pic>
    </p:spTree>
    <p:extLst>
      <p:ext uri="{BB962C8B-B14F-4D97-AF65-F5344CB8AC3E}">
        <p14:creationId xmlns:p14="http://schemas.microsoft.com/office/powerpoint/2010/main" val="1288184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216FBD7F05D15548BBD26735EDF437E2" ma:contentTypeVersion="26" ma:contentTypeDescription="Create a new document." ma:contentTypeScope="" ma:versionID="c2d94e7e1443fb0ccd62c5414a761683">
  <xsd:schema xmlns:xsd="http://www.w3.org/2001/XMLSchema" xmlns:xs="http://www.w3.org/2001/XMLSchema" xmlns:p="http://schemas.microsoft.com/office/2006/metadata/properties" xmlns:ns2="64728f66-149a-48ba-ac6b-50203a2b2067" xmlns:ns3="http://schemas.microsoft.com/sharepoint/v4" xmlns:ns4="4337aca7-0692-409b-a0c1-17c7a1704a94" targetNamespace="http://schemas.microsoft.com/office/2006/metadata/properties" ma:root="true" ma:fieldsID="bb131bd015fa041654e650febd20b107" ns2:_="" ns3:_="" ns4:_="">
    <xsd:import namespace="64728f66-149a-48ba-ac6b-50203a2b2067"/>
    <xsd:import namespace="http://schemas.microsoft.com/sharepoint/v4"/>
    <xsd:import namespace="4337aca7-0692-409b-a0c1-17c7a1704a9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2:LastSharedByUser" minOccurs="0"/>
                <xsd:element ref="ns2:LastSharedByTime" minOccurs="0"/>
                <xsd:element ref="ns3:IconOverlay"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lcf76f155ced4ddcb4097134ff3c332f" minOccurs="0"/>
                <xsd:element ref="ns2:TaxCatchAll" minOccurs="0"/>
                <xsd:element ref="ns4:MediaServiceObjectDetectorVersions" minOccurs="0"/>
                <xsd:element ref="ns4:MediaServiceSearchProperties"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28f66-149a-48ba-ac6b-50203a2b206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element name="TaxCatchAll" ma:index="29" nillable="true" ma:displayName="Taxonomy Catch All Column" ma:hidden="true" ma:list="{7916f59e-587d-4f18-985a-cdd5bc51a2e6}" ma:internalName="TaxCatchAll" ma:showField="CatchAllData" ma:web="64728f66-149a-48ba-ac6b-50203a2b206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37aca7-0692-409b-a0c1-17c7a1704a94"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element name="MediaServiceLocation" ma:index="20" nillable="true" ma:displayName="MediaServiceLocation" ma:description="" ma:internalName="MediaServiceLocation" ma:readOnly="true">
      <xsd:simpleType>
        <xsd:restriction base="dms:Text"/>
      </xsd:simpleType>
    </xsd:element>
    <xsd:element name="MediaServiceOCR" ma:index="21" nillable="true" ma:displayName="MediaServiceOCR"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05a361cf-64be-481e-896e-fdc4be9d70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element name="MediaServiceBillingMetadata" ma:index="32"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_dlc_DocId xmlns="64728f66-149a-48ba-ac6b-50203a2b2067">YMNH3RYZFAQR-1-555472</_dlc_DocId>
    <_dlc_DocIdUrl xmlns="64728f66-149a-48ba-ac6b-50203a2b2067">
      <Url>https://sportedfoundation225.sharepoint.com/sites/General/_layouts/15/DocIdRedir.aspx?ID=YMNH3RYZFAQR-1-555472</Url>
      <Description>YMNH3RYZFAQR-1-555472</Description>
    </_dlc_DocIdUrl>
    <lcf76f155ced4ddcb4097134ff3c332f xmlns="4337aca7-0692-409b-a0c1-17c7a1704a94">
      <Terms xmlns="http://schemas.microsoft.com/office/infopath/2007/PartnerControls"/>
    </lcf76f155ced4ddcb4097134ff3c332f>
    <TaxCatchAll xmlns="64728f66-149a-48ba-ac6b-50203a2b2067" xsi:nil="true"/>
    <SharedWithUsers xmlns="64728f66-149a-48ba-ac6b-50203a2b2067">
      <UserInfo>
        <DisplayName>Chris Sawyer</DisplayName>
        <AccountId>1252</AccountId>
        <AccountType/>
      </UserInfo>
      <UserInfo>
        <DisplayName>Peter Joyce</DisplayName>
        <AccountId>4320</AccountId>
        <AccountType/>
      </UserInfo>
      <UserInfo>
        <DisplayName>Andrew Stead</DisplayName>
        <AccountId>2681</AccountId>
        <AccountType/>
      </UserInfo>
      <UserInfo>
        <DisplayName>Jo Deagle</DisplayName>
        <AccountId>4865</AccountId>
        <AccountType/>
      </UserInfo>
      <UserInfo>
        <DisplayName>Dan O’Driscoll</DisplayName>
        <AccountId>3130</AccountId>
        <AccountType/>
      </UserInfo>
    </SharedWithUsers>
  </documentManagement>
</p:properties>
</file>

<file path=customXml/itemProps1.xml><?xml version="1.0" encoding="utf-8"?>
<ds:datastoreItem xmlns:ds="http://schemas.openxmlformats.org/officeDocument/2006/customXml" ds:itemID="{78429123-D2ED-4487-9A81-CE7202FC0E14}">
  <ds:schemaRefs>
    <ds:schemaRef ds:uri="http://schemas.microsoft.com/sharepoint/v3/contenttype/forms"/>
  </ds:schemaRefs>
</ds:datastoreItem>
</file>

<file path=customXml/itemProps2.xml><?xml version="1.0" encoding="utf-8"?>
<ds:datastoreItem xmlns:ds="http://schemas.openxmlformats.org/officeDocument/2006/customXml" ds:itemID="{80BC72D6-524A-4413-AD57-F2E883BA18F8}">
  <ds:schemaRefs>
    <ds:schemaRef ds:uri="http://schemas.microsoft.com/sharepoint/events"/>
  </ds:schemaRefs>
</ds:datastoreItem>
</file>

<file path=customXml/itemProps3.xml><?xml version="1.0" encoding="utf-8"?>
<ds:datastoreItem xmlns:ds="http://schemas.openxmlformats.org/officeDocument/2006/customXml" ds:itemID="{82CE330C-5205-4FB6-8877-8337AB0951AD}">
  <ds:schemaRefs>
    <ds:schemaRef ds:uri="4337aca7-0692-409b-a0c1-17c7a1704a94"/>
    <ds:schemaRef ds:uri="64728f66-149a-48ba-ac6b-50203a2b20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6EAF8736-D573-4E36-B6AC-067ADFFA4F99}">
  <ds:schemaRefs>
    <ds:schemaRef ds:uri="4337aca7-0692-409b-a0c1-17c7a1704a94"/>
    <ds:schemaRef ds:uri="64728f66-149a-48ba-ac6b-50203a2b206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719</TotalTime>
  <Words>1276</Words>
  <Application>Microsoft Office PowerPoint</Application>
  <PresentationFormat>Widescreen</PresentationFormat>
  <Paragraphs>134</Paragraphs>
  <Slides>9</Slides>
  <Notes>7</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9</vt:i4>
      </vt:variant>
    </vt:vector>
  </HeadingPairs>
  <TitlesOfParts>
    <vt:vector size="27" baseType="lpstr">
      <vt:lpstr>Arial</vt:lpstr>
      <vt:lpstr>Calibri</vt:lpstr>
      <vt:lpstr>Poppins</vt:lpstr>
      <vt:lpstr>Poppins </vt:lpstr>
      <vt:lpstr>Poppins 1</vt:lpstr>
      <vt:lpstr>Poppins 2</vt:lpstr>
      <vt:lpstr>Poppins 3</vt:lpstr>
      <vt:lpstr>Poppins Bold</vt:lpstr>
      <vt:lpstr>Poppins Light</vt:lpstr>
      <vt:lpstr>Poppins Medium</vt:lpstr>
      <vt:lpstr>Poppins SemiBold</vt:lpstr>
      <vt:lpstr>Poppins-Medium</vt:lpstr>
      <vt:lpstr>Poppins-SemiBold</vt:lpstr>
      <vt:lpstr>Segoe UI</vt:lpstr>
      <vt:lpstr>Office Theme</vt:lpstr>
      <vt:lpstr>Office Theme</vt:lpstr>
      <vt:lpstr>Office Theme</vt:lpstr>
      <vt:lpstr>2_Office Theme</vt:lpstr>
      <vt:lpstr>Sported  Kingston Meet the Funder  2 April 2025  Onyinye Nkemdirim- London Regional Manager George Clifford – Project Officer  </vt:lpstr>
      <vt:lpstr>Helping community groups survive,  to help young people thrive.</vt:lpstr>
      <vt:lpstr>PowerPoint Presentation</vt:lpstr>
      <vt:lpstr>                        </vt:lpstr>
      <vt:lpstr>PowerPoint Presentation</vt:lpstr>
      <vt:lpstr>PowerPoint Presentation</vt:lpstr>
      <vt:lpstr>PowerPoint Presentation</vt:lpstr>
      <vt:lpstr>PowerPoint Presentation</vt:lpstr>
      <vt:lpstr>www.sported.org.uk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your  title here.</dc:title>
  <dc:creator>Abbie Button</dc:creator>
  <cp:lastModifiedBy>Camilla Wheal</cp:lastModifiedBy>
  <cp:revision>4</cp:revision>
  <cp:lastPrinted>2022-11-04T10:30:24Z</cp:lastPrinted>
  <dcterms:created xsi:type="dcterms:W3CDTF">2020-05-03T21:26:44Z</dcterms:created>
  <dcterms:modified xsi:type="dcterms:W3CDTF">2025-04-02T09:38:46Z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2020-05-03T00:00:00Z</vt:filetime>
  </property>
  <property fmtid="{D5CDD505-2E9C-101B-9397-08002B2CF9AE}" pid="3" name="Creator">
    <vt:lpwstr>Adobe InDesign 14.0 (Macintosh)</vt:lpwstr>
  </property>
  <property fmtid="{D5CDD505-2E9C-101B-9397-08002B2CF9AE}" pid="4" name="LastSaved">
    <vt:filetime>2020-05-03T00:00:00Z</vt:filetime>
  </property>
  <property fmtid="{D5CDD505-2E9C-101B-9397-08002B2CF9AE}" pid="5" name="ContentTypeId">
    <vt:lpwstr>0x010100216FBD7F05D15548BBD26735EDF437E2</vt:lpwstr>
  </property>
  <property fmtid="{D5CDD505-2E9C-101B-9397-08002B2CF9AE}" pid="6" name="MediaServiceImageTags">
    <vt:lpwstr/>
  </property>
  <property fmtid="{D5CDD505-2E9C-101B-9397-08002B2CF9AE}" pid="7" name="_dlc_DocIdItemGuid">
    <vt:lpwstr>f8b3808a-52c1-4b61-add1-522c1d463cd5</vt:lpwstr>
  </property>
</Properties>
</file>