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7556500" cy="10693400"/>
  <p:notesSz cx="6858000" cy="9144000"/>
  <p:embeddedFontLst>
    <p:embeddedFont>
      <p:font typeface="Arial Bold" panose="020B0704020202020204" pitchFamily="34" charset="0"/>
      <p:regular r:id="rId6"/>
      <p:bold r:id="rId7"/>
    </p:embeddedFont>
    <p:embeddedFont>
      <p:font typeface="Frutiger" panose="020B0604020202020204" charset="0"/>
      <p:regular r:id="rId8"/>
    </p:embeddedFont>
    <p:embeddedFont>
      <p:font typeface="Frutiger Bold" panose="020B0604020202020204" charset="0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31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56000" y="1272046"/>
            <a:ext cx="6048000" cy="9063741"/>
            <a:chOff x="0" y="0"/>
            <a:chExt cx="2167467" cy="32482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67467" cy="3248240"/>
            </a:xfrm>
            <a:custGeom>
              <a:avLst/>
              <a:gdLst/>
              <a:ahLst/>
              <a:cxnLst/>
              <a:rect l="l" t="t" r="r" b="b"/>
              <a:pathLst>
                <a:path w="2167467" h="3248240">
                  <a:moveTo>
                    <a:pt x="29442" y="0"/>
                  </a:moveTo>
                  <a:lnTo>
                    <a:pt x="2138025" y="0"/>
                  </a:lnTo>
                  <a:cubicBezTo>
                    <a:pt x="2154285" y="0"/>
                    <a:pt x="2167467" y="13182"/>
                    <a:pt x="2167467" y="29442"/>
                  </a:cubicBezTo>
                  <a:lnTo>
                    <a:pt x="2167467" y="3218798"/>
                  </a:lnTo>
                  <a:cubicBezTo>
                    <a:pt x="2167467" y="3235059"/>
                    <a:pt x="2154285" y="3248240"/>
                    <a:pt x="2138025" y="3248240"/>
                  </a:cubicBezTo>
                  <a:lnTo>
                    <a:pt x="29442" y="3248240"/>
                  </a:lnTo>
                  <a:cubicBezTo>
                    <a:pt x="13182" y="3248240"/>
                    <a:pt x="0" y="3235059"/>
                    <a:pt x="0" y="3218798"/>
                  </a:cubicBezTo>
                  <a:lnTo>
                    <a:pt x="0" y="29442"/>
                  </a:lnTo>
                  <a:cubicBezTo>
                    <a:pt x="0" y="13182"/>
                    <a:pt x="13182" y="0"/>
                    <a:pt x="29442" y="0"/>
                  </a:cubicBezTo>
                  <a:close/>
                </a:path>
              </a:pathLst>
            </a:custGeom>
            <a:solidFill>
              <a:srgbClr val="55088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"/>
              <a:ext cx="2167467" cy="32577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880321" y="1552052"/>
            <a:ext cx="3798029" cy="3771686"/>
            <a:chOff x="0" y="0"/>
            <a:chExt cx="1361128" cy="135168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61128" cy="1351687"/>
            </a:xfrm>
            <a:custGeom>
              <a:avLst/>
              <a:gdLst/>
              <a:ahLst/>
              <a:cxnLst/>
              <a:rect l="l" t="t" r="r" b="b"/>
              <a:pathLst>
                <a:path w="1361128" h="1351687">
                  <a:moveTo>
                    <a:pt x="0" y="0"/>
                  </a:moveTo>
                  <a:lnTo>
                    <a:pt x="1361128" y="0"/>
                  </a:lnTo>
                  <a:lnTo>
                    <a:pt x="1361128" y="1351687"/>
                  </a:lnTo>
                  <a:lnTo>
                    <a:pt x="0" y="1351687"/>
                  </a:lnTo>
                  <a:close/>
                </a:path>
              </a:pathLst>
            </a:custGeom>
            <a:solidFill>
              <a:srgbClr val="FFFFF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1361128" cy="13612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9"/>
                </a:lnSpc>
              </a:pPr>
              <a:r>
                <a:rPr lang="en-US" sz="1116">
                  <a:solidFill>
                    <a:srgbClr val="000000"/>
                  </a:solidFill>
                  <a:latin typeface="Frutiger"/>
                  <a:ea typeface="Frutiger"/>
                  <a:cs typeface="Frutiger"/>
                  <a:sym typeface="Frutiger"/>
                </a:rPr>
                <a:t>image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2015454" y="1673349"/>
            <a:ext cx="3529092" cy="3529092"/>
          </a:xfrm>
          <a:custGeom>
            <a:avLst/>
            <a:gdLst/>
            <a:ahLst/>
            <a:cxnLst/>
            <a:rect l="l" t="t" r="r" b="b"/>
            <a:pathLst>
              <a:path w="3529092" h="3529092">
                <a:moveTo>
                  <a:pt x="0" y="0"/>
                </a:moveTo>
                <a:lnTo>
                  <a:pt x="3529092" y="0"/>
                </a:lnTo>
                <a:lnTo>
                  <a:pt x="3529092" y="3529092"/>
                </a:lnTo>
                <a:lnTo>
                  <a:pt x="0" y="35290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727138" y="502521"/>
            <a:ext cx="3837590" cy="418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65"/>
              </a:lnSpc>
            </a:pPr>
            <a:r>
              <a:rPr lang="en-US" sz="3154" b="1" spc="-192">
                <a:solidFill>
                  <a:srgbClr val="550888"/>
                </a:solidFill>
                <a:latin typeface="Arial Bold"/>
                <a:ea typeface="Arial Bold"/>
                <a:cs typeface="Arial Bold"/>
                <a:sym typeface="Arial Bold"/>
              </a:rPr>
              <a:t>Instagram &amp; Facebook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66536" y="5435764"/>
            <a:ext cx="4107094" cy="330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68"/>
              </a:lnSpc>
            </a:pPr>
            <a:r>
              <a:rPr lang="en-US" sz="2520" b="1" spc="-153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Instagram - Suggested Post 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66536" y="5833301"/>
            <a:ext cx="5522959" cy="4493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🚭 Not all tobacco comes in a cigarette. 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Many people are aware of the risks of smoking cigarettes, but fewer </a:t>
            </a:r>
            <a:r>
              <a:rPr lang="en-US" sz="1404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realise</a:t>
            </a: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that products such as shisha, paan, gutkha, </a:t>
            </a:r>
            <a:r>
              <a:rPr lang="en-US" sz="1404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naswar</a:t>
            </a: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and cigars also contain tobacco and harmful chemicals that can increase the risk of cancer.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These products are linked to serious health conditions, including cancers of the: 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👄 Mouth</a:t>
            </a: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👅 Throat</a:t>
            </a: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🫁 Lung</a:t>
            </a: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🍽️ </a:t>
            </a:r>
            <a:r>
              <a:rPr lang="en-US" sz="1404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Oesophagus</a:t>
            </a: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💩 Bowel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💬 If you use any form of tobacco and want to quit, find free support near you or visit your local pharmacy, doctor or dentist for more information.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Find free support near you: https://stopsmokinglondon.com/support/ 🔗 Find out more: https://myhealthandcancerlondon.nhs.uk/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@rmpartnersnhs @cr_uk</a:t>
            </a: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#ItStillCounts #CancerAwareness #QuitTobacco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7224258" y="10362738"/>
            <a:ext cx="152400" cy="18097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063"/>
              </a:lnSpc>
              <a:spcBef>
                <a:spcPct val="0"/>
              </a:spcBef>
            </a:pPr>
            <a:r>
              <a:rPr lang="en-US" sz="1474">
                <a:solidFill>
                  <a:srgbClr val="000206"/>
                </a:solidFill>
                <a:latin typeface="Aptos"/>
                <a:ea typeface="Aptos"/>
                <a:cs typeface="Aptos"/>
                <a:sym typeface="Aptos"/>
              </a:rPr>
              <a:t>13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56000" y="1114614"/>
            <a:ext cx="6048000" cy="9189084"/>
            <a:chOff x="0" y="0"/>
            <a:chExt cx="2167467" cy="32931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67467" cy="3293160"/>
            </a:xfrm>
            <a:custGeom>
              <a:avLst/>
              <a:gdLst/>
              <a:ahLst/>
              <a:cxnLst/>
              <a:rect l="l" t="t" r="r" b="b"/>
              <a:pathLst>
                <a:path w="2167467" h="3293160">
                  <a:moveTo>
                    <a:pt x="29442" y="0"/>
                  </a:moveTo>
                  <a:lnTo>
                    <a:pt x="2138025" y="0"/>
                  </a:lnTo>
                  <a:cubicBezTo>
                    <a:pt x="2154285" y="0"/>
                    <a:pt x="2167467" y="13182"/>
                    <a:pt x="2167467" y="29442"/>
                  </a:cubicBezTo>
                  <a:lnTo>
                    <a:pt x="2167467" y="3263718"/>
                  </a:lnTo>
                  <a:cubicBezTo>
                    <a:pt x="2167467" y="3271527"/>
                    <a:pt x="2164365" y="3279015"/>
                    <a:pt x="2158843" y="3284537"/>
                  </a:cubicBezTo>
                  <a:cubicBezTo>
                    <a:pt x="2153322" y="3290058"/>
                    <a:pt x="2145833" y="3293160"/>
                    <a:pt x="2138025" y="3293160"/>
                  </a:cubicBezTo>
                  <a:lnTo>
                    <a:pt x="29442" y="3293160"/>
                  </a:lnTo>
                  <a:cubicBezTo>
                    <a:pt x="13182" y="3293160"/>
                    <a:pt x="0" y="3279979"/>
                    <a:pt x="0" y="3263718"/>
                  </a:cubicBezTo>
                  <a:lnTo>
                    <a:pt x="0" y="29442"/>
                  </a:lnTo>
                  <a:cubicBezTo>
                    <a:pt x="0" y="13182"/>
                    <a:pt x="13182" y="0"/>
                    <a:pt x="29442" y="0"/>
                  </a:cubicBezTo>
                  <a:close/>
                </a:path>
              </a:pathLst>
            </a:custGeom>
            <a:solidFill>
              <a:srgbClr val="55088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"/>
              <a:ext cx="2167467" cy="33026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9"/>
                </a:lnSpc>
              </a:pPr>
              <a:endParaRPr/>
            </a:p>
            <a:p>
              <a:pPr algn="ctr">
                <a:lnSpc>
                  <a:spcPts val="133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727138" y="502521"/>
            <a:ext cx="3837590" cy="418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65"/>
              </a:lnSpc>
            </a:pPr>
            <a:r>
              <a:rPr lang="en-US" sz="3154" b="1" spc="-192">
                <a:solidFill>
                  <a:srgbClr val="550888"/>
                </a:solidFill>
                <a:latin typeface="Arial Bold"/>
                <a:ea typeface="Arial Bold"/>
                <a:cs typeface="Arial Bold"/>
                <a:sym typeface="Arial Bold"/>
              </a:rPr>
              <a:t>Instagram &amp; Facebook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17856" y="5726493"/>
            <a:ext cx="5786144" cy="4405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Do you use shisha, naswar, paan or chewing tobacco?</a:t>
            </a:r>
          </a:p>
          <a:p>
            <a:pPr algn="l">
              <a:lnSpc>
                <a:spcPts val="1304"/>
              </a:lnSpc>
            </a:pPr>
            <a:endParaRPr lang="en-US" sz="13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Many people don't think of these products as tobacco, so they may not mention them when asked about smoking.</a:t>
            </a:r>
          </a:p>
          <a:p>
            <a:pPr algn="l">
              <a:lnSpc>
                <a:spcPts val="1304"/>
              </a:lnSpc>
            </a:pPr>
            <a:endParaRPr lang="en-US" sz="13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🚨 But they still contain tobacco and can increase the risk of cancer.</a:t>
            </a:r>
          </a:p>
          <a:p>
            <a:pPr algn="l">
              <a:lnSpc>
                <a:spcPts val="1304"/>
              </a:lnSpc>
            </a:pPr>
            <a:endParaRPr lang="en-US" sz="13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Whether it's: </a:t>
            </a:r>
          </a:p>
          <a:p>
            <a:pPr algn="l">
              <a:lnSpc>
                <a:spcPts val="1304"/>
              </a:lnSpc>
            </a:pPr>
            <a:endParaRPr lang="en-US" sz="13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Shisha</a:t>
            </a: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Paan </a:t>
            </a: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Gutkha</a:t>
            </a: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Naswar</a:t>
            </a: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Bidis</a:t>
            </a: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Cigars</a:t>
            </a: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Cigarettes</a:t>
            </a:r>
          </a:p>
          <a:p>
            <a:pPr algn="l">
              <a:lnSpc>
                <a:spcPts val="1304"/>
              </a:lnSpc>
            </a:pPr>
            <a:endParaRPr lang="en-US" sz="13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It still counts.</a:t>
            </a:r>
          </a:p>
          <a:p>
            <a:pPr algn="l">
              <a:lnSpc>
                <a:spcPts val="1304"/>
              </a:lnSpc>
            </a:pPr>
            <a:endParaRPr lang="en-US" sz="13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Speak to your local pharmacy team, doctor or dentist for advice and support. </a:t>
            </a:r>
          </a:p>
          <a:p>
            <a:pPr algn="l">
              <a:lnSpc>
                <a:spcPts val="1304"/>
              </a:lnSpc>
            </a:pPr>
            <a:endParaRPr lang="en-US" sz="13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Find free support near you: https://stopsmokinglondon.com/support/ </a:t>
            </a: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🔗 Learn more: https://myhealthandcancerlondon.nhs.uk/</a:t>
            </a:r>
          </a:p>
          <a:p>
            <a:pPr algn="l">
              <a:lnSpc>
                <a:spcPts val="1304"/>
              </a:lnSpc>
            </a:pPr>
            <a:endParaRPr lang="en-US" sz="13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304"/>
              </a:lnSpc>
            </a:pPr>
            <a:endParaRPr lang="en-US" sz="13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@rmpartnersnhs @cr_uk</a:t>
            </a:r>
          </a:p>
          <a:p>
            <a:pPr algn="l">
              <a:lnSpc>
                <a:spcPts val="1304"/>
              </a:lnSpc>
            </a:pPr>
            <a:r>
              <a:rPr lang="en-US" sz="13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#ItStillCounts #CancerAwareness #QuitTobacco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05608" y="5378294"/>
            <a:ext cx="4204689" cy="330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68"/>
              </a:lnSpc>
            </a:pPr>
            <a:r>
              <a:rPr lang="en-US" sz="2520" b="1" spc="-153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Instagram - Suggested Post 2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880985" y="1403595"/>
            <a:ext cx="3798029" cy="3771686"/>
            <a:chOff x="0" y="0"/>
            <a:chExt cx="1361128" cy="135168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61128" cy="1351687"/>
            </a:xfrm>
            <a:custGeom>
              <a:avLst/>
              <a:gdLst/>
              <a:ahLst/>
              <a:cxnLst/>
              <a:rect l="l" t="t" r="r" b="b"/>
              <a:pathLst>
                <a:path w="1361128" h="1351687">
                  <a:moveTo>
                    <a:pt x="0" y="0"/>
                  </a:moveTo>
                  <a:lnTo>
                    <a:pt x="1361128" y="0"/>
                  </a:lnTo>
                  <a:lnTo>
                    <a:pt x="1361128" y="1351687"/>
                  </a:lnTo>
                  <a:lnTo>
                    <a:pt x="0" y="1351687"/>
                  </a:lnTo>
                  <a:close/>
                </a:path>
              </a:pathLst>
            </a:custGeom>
            <a:solidFill>
              <a:srgbClr val="FFFFF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9525"/>
              <a:ext cx="1361128" cy="13612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9"/>
                </a:lnSpc>
              </a:pPr>
              <a:r>
                <a:rPr lang="en-US" sz="1116">
                  <a:solidFill>
                    <a:srgbClr val="000000"/>
                  </a:solidFill>
                  <a:latin typeface="Frutiger"/>
                  <a:ea typeface="Frutiger"/>
                  <a:cs typeface="Frutiger"/>
                  <a:sym typeface="Frutiger"/>
                </a:rPr>
                <a:t>image</a:t>
              </a:r>
            </a:p>
          </p:txBody>
        </p:sp>
      </p:grpSp>
      <p:sp>
        <p:nvSpPr>
          <p:cNvPr id="11" name="Freeform 11"/>
          <p:cNvSpPr/>
          <p:nvPr/>
        </p:nvSpPr>
        <p:spPr>
          <a:xfrm>
            <a:off x="2015454" y="1524891"/>
            <a:ext cx="3529092" cy="3529092"/>
          </a:xfrm>
          <a:custGeom>
            <a:avLst/>
            <a:gdLst/>
            <a:ahLst/>
            <a:cxnLst/>
            <a:rect l="l" t="t" r="r" b="b"/>
            <a:pathLst>
              <a:path w="3529092" h="3529092">
                <a:moveTo>
                  <a:pt x="0" y="0"/>
                </a:moveTo>
                <a:lnTo>
                  <a:pt x="3529092" y="0"/>
                </a:lnTo>
                <a:lnTo>
                  <a:pt x="3529092" y="3529093"/>
                </a:lnTo>
                <a:lnTo>
                  <a:pt x="0" y="35290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7224258" y="10362738"/>
            <a:ext cx="152400" cy="18097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063"/>
              </a:lnSpc>
              <a:spcBef>
                <a:spcPct val="0"/>
              </a:spcBef>
            </a:pPr>
            <a:r>
              <a:rPr lang="en-US" sz="1474">
                <a:solidFill>
                  <a:srgbClr val="000206"/>
                </a:solidFill>
                <a:latin typeface="Aptos"/>
                <a:ea typeface="Aptos"/>
                <a:cs typeface="Aptos"/>
                <a:sym typeface="Aptos"/>
              </a:rPr>
              <a:t>14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56000" y="1202899"/>
            <a:ext cx="6048000" cy="8551847"/>
            <a:chOff x="0" y="0"/>
            <a:chExt cx="2167467" cy="30647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67467" cy="3064789"/>
            </a:xfrm>
            <a:custGeom>
              <a:avLst/>
              <a:gdLst/>
              <a:ahLst/>
              <a:cxnLst/>
              <a:rect l="l" t="t" r="r" b="b"/>
              <a:pathLst>
                <a:path w="2167467" h="3064789">
                  <a:moveTo>
                    <a:pt x="29442" y="0"/>
                  </a:moveTo>
                  <a:lnTo>
                    <a:pt x="2138025" y="0"/>
                  </a:lnTo>
                  <a:cubicBezTo>
                    <a:pt x="2154285" y="0"/>
                    <a:pt x="2167467" y="13182"/>
                    <a:pt x="2167467" y="29442"/>
                  </a:cubicBezTo>
                  <a:lnTo>
                    <a:pt x="2167467" y="3035347"/>
                  </a:lnTo>
                  <a:cubicBezTo>
                    <a:pt x="2167467" y="3043156"/>
                    <a:pt x="2164365" y="3050644"/>
                    <a:pt x="2158843" y="3056166"/>
                  </a:cubicBezTo>
                  <a:cubicBezTo>
                    <a:pt x="2153322" y="3061687"/>
                    <a:pt x="2145833" y="3064789"/>
                    <a:pt x="2138025" y="3064789"/>
                  </a:cubicBezTo>
                  <a:lnTo>
                    <a:pt x="29442" y="3064789"/>
                  </a:lnTo>
                  <a:cubicBezTo>
                    <a:pt x="13182" y="3064789"/>
                    <a:pt x="0" y="3051607"/>
                    <a:pt x="0" y="3035347"/>
                  </a:cubicBezTo>
                  <a:lnTo>
                    <a:pt x="0" y="29442"/>
                  </a:lnTo>
                  <a:cubicBezTo>
                    <a:pt x="0" y="13182"/>
                    <a:pt x="13182" y="0"/>
                    <a:pt x="29442" y="0"/>
                  </a:cubicBezTo>
                  <a:close/>
                </a:path>
              </a:pathLst>
            </a:custGeom>
            <a:solidFill>
              <a:srgbClr val="55088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"/>
              <a:ext cx="2167467" cy="30743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9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727138" y="521571"/>
            <a:ext cx="3837590" cy="403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65"/>
              </a:lnSpc>
            </a:pPr>
            <a:r>
              <a:rPr lang="en-US" sz="3154" b="1" spc="-192">
                <a:solidFill>
                  <a:srgbClr val="550888"/>
                </a:solidFill>
                <a:latin typeface="Frutiger Bold"/>
                <a:ea typeface="Frutiger Bold"/>
                <a:cs typeface="Frutiger Bold"/>
                <a:sym typeface="Frutiger Bold"/>
              </a:rPr>
              <a:t>Instagram &amp; Facebook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66536" y="5545498"/>
            <a:ext cx="3858671" cy="313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68"/>
              </a:lnSpc>
            </a:pPr>
            <a:r>
              <a:rPr lang="en-US" sz="2520" b="1" spc="-153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Instagram - Suggested Post 3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66536" y="5954771"/>
            <a:ext cx="5522959" cy="3464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Know the risks. Not all tobacco comes in a cigarette. 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Shisha, </a:t>
            </a:r>
            <a:r>
              <a:rPr lang="en-US" sz="1404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naswar</a:t>
            </a: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, gutkha, paan, bidis and cigars can increase your risk of cancer.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Talk to your pharmacist, doctor or dentist for: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Advice</a:t>
            </a: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Support</a:t>
            </a: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✅ Further information</a:t>
            </a: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Find free support near you: https://stopsmokinglondon.com/support/ 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Visit: 🔗: https://myhealthandcancerlondon.nhs.uk/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@rmpartnersnhs @cr_uk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#ItStillCounts #CancerAwareness #QuitTobacco</a:t>
            </a:r>
          </a:p>
          <a:p>
            <a:pPr algn="l">
              <a:lnSpc>
                <a:spcPts val="1404"/>
              </a:lnSpc>
            </a:pPr>
            <a:endParaRPr lang="en-US" sz="1404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1880321" y="1552052"/>
            <a:ext cx="3798029" cy="3771686"/>
            <a:chOff x="0" y="0"/>
            <a:chExt cx="1361128" cy="135168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61128" cy="1351687"/>
            </a:xfrm>
            <a:custGeom>
              <a:avLst/>
              <a:gdLst/>
              <a:ahLst/>
              <a:cxnLst/>
              <a:rect l="l" t="t" r="r" b="b"/>
              <a:pathLst>
                <a:path w="1361128" h="1351687">
                  <a:moveTo>
                    <a:pt x="0" y="0"/>
                  </a:moveTo>
                  <a:lnTo>
                    <a:pt x="1361128" y="0"/>
                  </a:lnTo>
                  <a:lnTo>
                    <a:pt x="1361128" y="1351687"/>
                  </a:lnTo>
                  <a:lnTo>
                    <a:pt x="0" y="1351687"/>
                  </a:lnTo>
                  <a:close/>
                </a:path>
              </a:pathLst>
            </a:custGeom>
            <a:solidFill>
              <a:srgbClr val="FFFFF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9525"/>
              <a:ext cx="1361128" cy="13612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9"/>
                </a:lnSpc>
              </a:pPr>
              <a:r>
                <a:rPr lang="en-US" sz="1116">
                  <a:solidFill>
                    <a:srgbClr val="000000"/>
                  </a:solidFill>
                  <a:latin typeface="Frutiger"/>
                  <a:ea typeface="Frutiger"/>
                  <a:cs typeface="Frutiger"/>
                  <a:sym typeface="Frutiger"/>
                </a:rPr>
                <a:t>image</a:t>
              </a:r>
            </a:p>
          </p:txBody>
        </p:sp>
      </p:grpSp>
      <p:sp>
        <p:nvSpPr>
          <p:cNvPr id="11" name="Freeform 11"/>
          <p:cNvSpPr/>
          <p:nvPr/>
        </p:nvSpPr>
        <p:spPr>
          <a:xfrm>
            <a:off x="2015454" y="1673349"/>
            <a:ext cx="3529092" cy="3529092"/>
          </a:xfrm>
          <a:custGeom>
            <a:avLst/>
            <a:gdLst/>
            <a:ahLst/>
            <a:cxnLst/>
            <a:rect l="l" t="t" r="r" b="b"/>
            <a:pathLst>
              <a:path w="3529092" h="3529092">
                <a:moveTo>
                  <a:pt x="0" y="0"/>
                </a:moveTo>
                <a:lnTo>
                  <a:pt x="3529092" y="0"/>
                </a:lnTo>
                <a:lnTo>
                  <a:pt x="3529092" y="3529092"/>
                </a:lnTo>
                <a:lnTo>
                  <a:pt x="0" y="35290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7224258" y="10362738"/>
            <a:ext cx="152400" cy="18097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063"/>
              </a:lnSpc>
              <a:spcBef>
                <a:spcPct val="0"/>
              </a:spcBef>
            </a:pPr>
            <a:r>
              <a:rPr lang="en-US" sz="1474">
                <a:solidFill>
                  <a:srgbClr val="000206"/>
                </a:solidFill>
                <a:latin typeface="Aptos"/>
                <a:ea typeface="Aptos"/>
                <a:cs typeface="Aptos"/>
                <a:sym typeface="Aptos"/>
              </a:rPr>
              <a:t>15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E4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56000" y="1202899"/>
            <a:ext cx="6048000" cy="8551847"/>
            <a:chOff x="0" y="0"/>
            <a:chExt cx="2167467" cy="30647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67467" cy="3064789"/>
            </a:xfrm>
            <a:custGeom>
              <a:avLst/>
              <a:gdLst/>
              <a:ahLst/>
              <a:cxnLst/>
              <a:rect l="l" t="t" r="r" b="b"/>
              <a:pathLst>
                <a:path w="2167467" h="3064789">
                  <a:moveTo>
                    <a:pt x="29442" y="0"/>
                  </a:moveTo>
                  <a:lnTo>
                    <a:pt x="2138025" y="0"/>
                  </a:lnTo>
                  <a:cubicBezTo>
                    <a:pt x="2154285" y="0"/>
                    <a:pt x="2167467" y="13182"/>
                    <a:pt x="2167467" y="29442"/>
                  </a:cubicBezTo>
                  <a:lnTo>
                    <a:pt x="2167467" y="3035347"/>
                  </a:lnTo>
                  <a:cubicBezTo>
                    <a:pt x="2167467" y="3043156"/>
                    <a:pt x="2164365" y="3050644"/>
                    <a:pt x="2158843" y="3056166"/>
                  </a:cubicBezTo>
                  <a:cubicBezTo>
                    <a:pt x="2153322" y="3061687"/>
                    <a:pt x="2145833" y="3064789"/>
                    <a:pt x="2138025" y="3064789"/>
                  </a:cubicBezTo>
                  <a:lnTo>
                    <a:pt x="29442" y="3064789"/>
                  </a:lnTo>
                  <a:cubicBezTo>
                    <a:pt x="13182" y="3064789"/>
                    <a:pt x="0" y="3051607"/>
                    <a:pt x="0" y="3035347"/>
                  </a:cubicBezTo>
                  <a:lnTo>
                    <a:pt x="0" y="29442"/>
                  </a:lnTo>
                  <a:cubicBezTo>
                    <a:pt x="0" y="13182"/>
                    <a:pt x="13182" y="0"/>
                    <a:pt x="29442" y="0"/>
                  </a:cubicBezTo>
                  <a:close/>
                </a:path>
              </a:pathLst>
            </a:custGeom>
            <a:solidFill>
              <a:srgbClr val="55088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"/>
              <a:ext cx="2167467" cy="30743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880321" y="1552052"/>
            <a:ext cx="3798029" cy="3771686"/>
            <a:chOff x="0" y="0"/>
            <a:chExt cx="1361128" cy="135168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61128" cy="1351687"/>
            </a:xfrm>
            <a:custGeom>
              <a:avLst/>
              <a:gdLst/>
              <a:ahLst/>
              <a:cxnLst/>
              <a:rect l="l" t="t" r="r" b="b"/>
              <a:pathLst>
                <a:path w="1361128" h="1351687">
                  <a:moveTo>
                    <a:pt x="0" y="0"/>
                  </a:moveTo>
                  <a:lnTo>
                    <a:pt x="1361128" y="0"/>
                  </a:lnTo>
                  <a:lnTo>
                    <a:pt x="1361128" y="1351687"/>
                  </a:lnTo>
                  <a:lnTo>
                    <a:pt x="0" y="1351687"/>
                  </a:lnTo>
                  <a:close/>
                </a:path>
              </a:pathLst>
            </a:custGeom>
            <a:solidFill>
              <a:srgbClr val="FFFFF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9525"/>
              <a:ext cx="1361128" cy="13612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9"/>
                </a:lnSpc>
              </a:pPr>
              <a:r>
                <a:rPr lang="en-US" sz="1116">
                  <a:solidFill>
                    <a:srgbClr val="000000"/>
                  </a:solidFill>
                  <a:latin typeface="Frutiger"/>
                  <a:ea typeface="Frutiger"/>
                  <a:cs typeface="Frutiger"/>
                  <a:sym typeface="Frutiger"/>
                </a:rPr>
                <a:t>image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2030041" y="1690770"/>
            <a:ext cx="3498587" cy="3498587"/>
          </a:xfrm>
          <a:custGeom>
            <a:avLst/>
            <a:gdLst/>
            <a:ahLst/>
            <a:cxnLst/>
            <a:rect l="l" t="t" r="r" b="b"/>
            <a:pathLst>
              <a:path w="3498587" h="3498587">
                <a:moveTo>
                  <a:pt x="0" y="0"/>
                </a:moveTo>
                <a:lnTo>
                  <a:pt x="3498588" y="0"/>
                </a:lnTo>
                <a:lnTo>
                  <a:pt x="3498588" y="3498587"/>
                </a:lnTo>
                <a:lnTo>
                  <a:pt x="0" y="34985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727138" y="521571"/>
            <a:ext cx="3837590" cy="403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65"/>
              </a:lnSpc>
            </a:pPr>
            <a:r>
              <a:rPr lang="en-US" sz="3154" b="1" spc="-192">
                <a:solidFill>
                  <a:srgbClr val="550888"/>
                </a:solidFill>
                <a:latin typeface="Frutiger Bold"/>
                <a:ea typeface="Frutiger Bold"/>
                <a:cs typeface="Frutiger Bold"/>
                <a:sym typeface="Frutiger Bold"/>
              </a:rPr>
              <a:t>Instagram &amp; Facebook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66536" y="5545498"/>
            <a:ext cx="3858671" cy="313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68"/>
              </a:lnSpc>
            </a:pPr>
            <a:r>
              <a:rPr lang="en-US" sz="2520" b="1" spc="-153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Instagram - Suggested Post 4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66536" y="5954771"/>
            <a:ext cx="5522959" cy="3807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Did you know? </a:t>
            </a:r>
          </a:p>
          <a:p>
            <a:pPr algn="l">
              <a:lnSpc>
                <a:spcPts val="1404"/>
              </a:lnSpc>
            </a:pPr>
            <a:endParaRPr lang="en-US" sz="14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🚭 Tobacco is a cancer-causing substance. Every cigarette exposes your body to harmful chemicals that can damage cells and increase your risk of cancer. </a:t>
            </a:r>
          </a:p>
          <a:p>
            <a:pPr algn="l">
              <a:lnSpc>
                <a:spcPts val="1404"/>
              </a:lnSpc>
            </a:pPr>
            <a:endParaRPr lang="en-US" sz="14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Cigarette smoke contains over 5,000 chemicals, and at least 70 cause cancer.</a:t>
            </a:r>
          </a:p>
          <a:p>
            <a:pPr algn="l">
              <a:lnSpc>
                <a:spcPts val="1404"/>
              </a:lnSpc>
            </a:pPr>
            <a:endParaRPr lang="en-US" sz="14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Quitting cigarettes is one of the best things you can do for your health. </a:t>
            </a:r>
          </a:p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algn="l">
              <a:lnSpc>
                <a:spcPts val="1404"/>
              </a:lnSpc>
            </a:pPr>
            <a:endParaRPr lang="en-US" sz="14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Find free support near you: https://stopsmokinglondon.com/support/</a:t>
            </a:r>
          </a:p>
          <a:p>
            <a:pPr algn="l">
              <a:lnSpc>
                <a:spcPts val="1404"/>
              </a:lnSpc>
            </a:pPr>
            <a:endParaRPr lang="en-US" sz="14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Visit: 🔗: https://myhealthandcancerlondon.nhs.uk/</a:t>
            </a:r>
          </a:p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algn="l">
              <a:lnSpc>
                <a:spcPts val="1404"/>
              </a:lnSpc>
            </a:pPr>
            <a:endParaRPr lang="en-US" sz="14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@rmpartnersnhs @cr_uk</a:t>
            </a:r>
          </a:p>
          <a:p>
            <a:pPr algn="l">
              <a:lnSpc>
                <a:spcPts val="1404"/>
              </a:lnSpc>
            </a:pPr>
            <a:endParaRPr lang="en-US" sz="14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1404"/>
              </a:lnSpc>
            </a:pPr>
            <a:r>
              <a:rPr lang="en-US" sz="1404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#ItStillCounts #CancerAwareness #QuitTobacco</a:t>
            </a:r>
          </a:p>
          <a:p>
            <a:pPr algn="l">
              <a:lnSpc>
                <a:spcPts val="1404"/>
              </a:lnSpc>
            </a:pPr>
            <a:endParaRPr lang="en-US" sz="1404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7224258" y="10362738"/>
            <a:ext cx="152400" cy="18097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063"/>
              </a:lnSpc>
              <a:spcBef>
                <a:spcPct val="0"/>
              </a:spcBef>
            </a:pPr>
            <a:r>
              <a:rPr lang="en-US" sz="1474">
                <a:solidFill>
                  <a:srgbClr val="000206"/>
                </a:solidFill>
                <a:latin typeface="Aptos"/>
                <a:ea typeface="Aptos"/>
                <a:cs typeface="Aptos"/>
                <a:sym typeface="Aptos"/>
              </a:rPr>
              <a:t>16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490</Words>
  <Application>Microsoft Office PowerPoint</Application>
  <PresentationFormat>Custom</PresentationFormat>
  <Paragraphs>95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Frutiger Bold</vt:lpstr>
      <vt:lpstr>Aptos</vt:lpstr>
      <vt:lpstr>Frutiger</vt:lpstr>
      <vt:lpstr>Arial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NHS_Tobacco_CommunityToolkit</dc:title>
  <dc:creator>Stephanie Ferguswood</dc:creator>
  <cp:lastModifiedBy>FERGUSWOOD, Stephanie (RM PARTNERS)</cp:lastModifiedBy>
  <cp:revision>1</cp:revision>
  <dcterms:created xsi:type="dcterms:W3CDTF">2006-08-16T00:00:00Z</dcterms:created>
  <dcterms:modified xsi:type="dcterms:W3CDTF">2026-11-04T15:52:02Z</dcterms:modified>
  <dc:identifier>DAHXbPVWFGs</dc:identifier>
</cp:coreProperties>
</file>