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78" r:id="rId5"/>
    <p:sldId id="279" r:id="rId6"/>
    <p:sldId id="273" r:id="rId7"/>
    <p:sldId id="259" r:id="rId8"/>
    <p:sldId id="260" r:id="rId9"/>
    <p:sldId id="261" r:id="rId10"/>
    <p:sldId id="262" r:id="rId11"/>
    <p:sldId id="264" r:id="rId12"/>
    <p:sldId id="282" r:id="rId13"/>
    <p:sldId id="280" r:id="rId14"/>
    <p:sldId id="270" r:id="rId15"/>
    <p:sldId id="265" r:id="rId16"/>
    <p:sldId id="28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0119C5-38DC-C37F-B4F4-AF8DBA4824B9}" name="Sanja Djeric Kane" initials="SK" userId="S::sanja.djerickane@kva.org.uk::6c7bbed3-6f30-4fe9-b4ce-f080a70a6a42" providerId="AD"/>
  <p188:author id="{288685D5-0429-3341-F7F7-C4BBE20B38C6}" name="Jill Darling" initials="JD" userId="S::jill.darling@kva.org.uk::330fc402-807b-41d3-baf4-ceb0c234c9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11305-8DBE-10A7-ECCA-2EAE68ED74D0}" v="17" dt="2025-04-17T08:28:37.147"/>
    <p1510:client id="{4271095A-A1A9-4973-83BE-C2C30EB33208}" v="7" dt="2025-04-16T15:28:03.369"/>
    <p1510:client id="{D95F284B-8E7F-B2F8-75FF-A8A1C826AA1E}" v="24" dt="2025-04-16T16:20:35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B5AC1-01D3-4897-A81B-D5356095DBBD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FD12B2-6EAD-44BF-AC16-01BE9C1F2B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Trust</a:t>
          </a:r>
        </a:p>
      </dgm:t>
    </dgm:pt>
    <dgm:pt modelId="{E7B6674E-6E4D-422A-B881-7BFFBDADF105}" type="parTrans" cxnId="{6149B7FC-16AC-41DC-A859-F46981DC58FA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25B93C2-8742-4300-A3A0-0F8C15A84FF7}" type="sibTrans" cxnId="{6149B7FC-16AC-41DC-A859-F46981DC58FA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D3D4E6-EFFF-4527-B95A-CC98C9CFD6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Expertise</a:t>
          </a:r>
        </a:p>
      </dgm:t>
    </dgm:pt>
    <dgm:pt modelId="{A17CF6DA-0960-43AF-8B23-235364CE3EC1}" type="parTrans" cxnId="{43592378-C532-4B2F-BB49-1A2B865D9EA7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A5275D9-D3ED-48DF-BFCD-412E503FED66}" type="sibTrans" cxnId="{43592378-C532-4B2F-BB49-1A2B865D9EA7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5519761-4294-42F0-A673-AC5D7D691E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Skills</a:t>
          </a:r>
        </a:p>
      </dgm:t>
    </dgm:pt>
    <dgm:pt modelId="{E5EAE20F-2F9E-47E9-8E30-08CCF931C788}" type="parTrans" cxnId="{C6D209FB-973F-4D30-B88A-61B1182DE6A6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C15614D-15A9-4DEB-876B-44A5BB02934A}" type="sibTrans" cxnId="{C6D209FB-973F-4D30-B88A-61B1182DE6A6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C7C7FE-71F7-4725-98F0-5BBB2FBD4E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Knowledge</a:t>
          </a:r>
        </a:p>
      </dgm:t>
    </dgm:pt>
    <dgm:pt modelId="{D8B5D0F7-706D-4F7A-8779-2A852B9BFCA1}" type="parTrans" cxnId="{817073F9-D4EE-4A3E-A56F-87B8A8580C7E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9D1E55-C2F3-40FA-B12C-B59E209B9913}" type="sibTrans" cxnId="{817073F9-D4EE-4A3E-A56F-87B8A8580C7E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11F4AB8-435F-4731-9F6A-FB615A5843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Focus</a:t>
          </a:r>
        </a:p>
      </dgm:t>
    </dgm:pt>
    <dgm:pt modelId="{9CE86ECB-5D29-4128-A1CE-5AFC7503DD7C}" type="parTrans" cxnId="{59BC3DD2-65DA-47CE-ABBB-0AEDACDA9BF9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F0F006C-833D-470C-A5D1-F9AFF8A387F8}" type="sibTrans" cxnId="{59BC3DD2-65DA-47CE-ABBB-0AEDACDA9BF9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1E184F-65F8-4C59-9D15-4F1ACC2EBE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Approach</a:t>
          </a:r>
        </a:p>
      </dgm:t>
    </dgm:pt>
    <dgm:pt modelId="{70CEF90F-05E5-4904-A3FE-9B48B0B117A3}" type="parTrans" cxnId="{9F34F7F8-76BC-4894-8CBE-8790D2CF19E5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41A886-AF36-4BC5-B473-A2F7343DE03C}" type="sibTrans" cxnId="{9F34F7F8-76BC-4894-8CBE-8790D2CF19E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5D8CB24-E435-402B-8E9A-F482B1F97D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Value for money</a:t>
          </a:r>
        </a:p>
      </dgm:t>
    </dgm:pt>
    <dgm:pt modelId="{96203F88-1427-4C94-BF7D-1C37939BB954}" type="parTrans" cxnId="{A35997D8-B459-42E6-896A-4ED7BC58C70B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EB04769-C85D-476E-99B8-D2474BF8E563}" type="sibTrans" cxnId="{A35997D8-B459-42E6-896A-4ED7BC58C70B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71C05AC-F534-4BB3-9596-40AE77771B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Professionalism</a:t>
          </a:r>
        </a:p>
      </dgm:t>
    </dgm:pt>
    <dgm:pt modelId="{705CACAD-CFF6-4F03-A1DE-36605109B3D9}" type="parTrans" cxnId="{02DCF1EF-57FB-4F7E-AD05-596D3E5FA2CF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0D0986-6C55-425B-8F49-448FC029EF2B}" type="sibTrans" cxnId="{02DCF1EF-57FB-4F7E-AD05-596D3E5FA2CF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FBECB2C-5539-40C2-82D5-55F4BC626D5A}" type="pres">
      <dgm:prSet presAssocID="{F53B5AC1-01D3-4897-A81B-D5356095DBBD}" presName="root" presStyleCnt="0">
        <dgm:presLayoutVars>
          <dgm:dir/>
          <dgm:resizeHandles val="exact"/>
        </dgm:presLayoutVars>
      </dgm:prSet>
      <dgm:spPr/>
    </dgm:pt>
    <dgm:pt modelId="{D020340B-F26C-4EE2-8962-F66780DF1DF3}" type="pres">
      <dgm:prSet presAssocID="{F53B5AC1-01D3-4897-A81B-D5356095DBBD}" presName="container" presStyleCnt="0">
        <dgm:presLayoutVars>
          <dgm:dir/>
          <dgm:resizeHandles val="exact"/>
        </dgm:presLayoutVars>
      </dgm:prSet>
      <dgm:spPr/>
    </dgm:pt>
    <dgm:pt modelId="{ADFEC9AD-0AFA-4BE8-8D6C-A6FF1E6D3E6D}" type="pres">
      <dgm:prSet presAssocID="{48FD12B2-6EAD-44BF-AC16-01BE9C1F2B0D}" presName="compNode" presStyleCnt="0"/>
      <dgm:spPr/>
    </dgm:pt>
    <dgm:pt modelId="{0A248415-4E89-4F6D-BB71-C55C3C7745AE}" type="pres">
      <dgm:prSet presAssocID="{48FD12B2-6EAD-44BF-AC16-01BE9C1F2B0D}" presName="iconBgRect" presStyleLbl="bgShp" presStyleIdx="0" presStyleCnt="8"/>
      <dgm:spPr/>
    </dgm:pt>
    <dgm:pt modelId="{2A7F6FC0-721E-4D85-BDFD-833972E7F8E3}" type="pres">
      <dgm:prSet presAssocID="{48FD12B2-6EAD-44BF-AC16-01BE9C1F2B0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ationship"/>
        </a:ext>
      </dgm:extLst>
    </dgm:pt>
    <dgm:pt modelId="{D8B63777-E980-47A6-B439-F55C851E396E}" type="pres">
      <dgm:prSet presAssocID="{48FD12B2-6EAD-44BF-AC16-01BE9C1F2B0D}" presName="spaceRect" presStyleCnt="0"/>
      <dgm:spPr/>
    </dgm:pt>
    <dgm:pt modelId="{1A0D854D-99CA-4E4D-81E2-93C80C97AD28}" type="pres">
      <dgm:prSet presAssocID="{48FD12B2-6EAD-44BF-AC16-01BE9C1F2B0D}" presName="textRect" presStyleLbl="revTx" presStyleIdx="0" presStyleCnt="8">
        <dgm:presLayoutVars>
          <dgm:chMax val="1"/>
          <dgm:chPref val="1"/>
        </dgm:presLayoutVars>
      </dgm:prSet>
      <dgm:spPr/>
    </dgm:pt>
    <dgm:pt modelId="{3EB75ADD-E1EC-4ED7-ACAA-60077E432796}" type="pres">
      <dgm:prSet presAssocID="{025B93C2-8742-4300-A3A0-0F8C15A84FF7}" presName="sibTrans" presStyleLbl="sibTrans2D1" presStyleIdx="0" presStyleCnt="0"/>
      <dgm:spPr/>
    </dgm:pt>
    <dgm:pt modelId="{3E52CAE7-CD67-4ADC-9446-EE9CE22BBAFA}" type="pres">
      <dgm:prSet presAssocID="{E6D3D4E6-EFFF-4527-B95A-CC98C9CFD68A}" presName="compNode" presStyleCnt="0"/>
      <dgm:spPr/>
    </dgm:pt>
    <dgm:pt modelId="{A6AFF789-42FD-493C-9913-2C1EC34C8735}" type="pres">
      <dgm:prSet presAssocID="{E6D3D4E6-EFFF-4527-B95A-CC98C9CFD68A}" presName="iconBgRect" presStyleLbl="bgShp" presStyleIdx="1" presStyleCnt="8"/>
      <dgm:spPr/>
    </dgm:pt>
    <dgm:pt modelId="{81C2E495-B8DA-4B62-B698-11AE95AA9664}" type="pres">
      <dgm:prSet presAssocID="{E6D3D4E6-EFFF-4527-B95A-CC98C9CFD68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714BCE0C-E263-442A-A4D0-6F23FB7C532D}" type="pres">
      <dgm:prSet presAssocID="{E6D3D4E6-EFFF-4527-B95A-CC98C9CFD68A}" presName="spaceRect" presStyleCnt="0"/>
      <dgm:spPr/>
    </dgm:pt>
    <dgm:pt modelId="{F1CF9DEF-0D77-4F13-A8E1-3033FA88B822}" type="pres">
      <dgm:prSet presAssocID="{E6D3D4E6-EFFF-4527-B95A-CC98C9CFD68A}" presName="textRect" presStyleLbl="revTx" presStyleIdx="1" presStyleCnt="8">
        <dgm:presLayoutVars>
          <dgm:chMax val="1"/>
          <dgm:chPref val="1"/>
        </dgm:presLayoutVars>
      </dgm:prSet>
      <dgm:spPr/>
    </dgm:pt>
    <dgm:pt modelId="{AE3BA3FF-26B4-4101-A261-217F4CA738B8}" type="pres">
      <dgm:prSet presAssocID="{2A5275D9-D3ED-48DF-BFCD-412E503FED66}" presName="sibTrans" presStyleLbl="sibTrans2D1" presStyleIdx="0" presStyleCnt="0"/>
      <dgm:spPr/>
    </dgm:pt>
    <dgm:pt modelId="{BFB79426-BC4E-4C2D-88C3-CE14A100E938}" type="pres">
      <dgm:prSet presAssocID="{85519761-4294-42F0-A673-AC5D7D691E1C}" presName="compNode" presStyleCnt="0"/>
      <dgm:spPr/>
    </dgm:pt>
    <dgm:pt modelId="{8BB23ED6-880D-47E3-BD7E-C5FC3B5D26FA}" type="pres">
      <dgm:prSet presAssocID="{85519761-4294-42F0-A673-AC5D7D691E1C}" presName="iconBgRect" presStyleLbl="bgShp" presStyleIdx="2" presStyleCnt="8"/>
      <dgm:spPr/>
    </dgm:pt>
    <dgm:pt modelId="{D2109402-ABAA-4730-8141-FCF11FBC64AB}" type="pres">
      <dgm:prSet presAssocID="{85519761-4294-42F0-A673-AC5D7D691E1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it"/>
        </a:ext>
      </dgm:extLst>
    </dgm:pt>
    <dgm:pt modelId="{828B99C2-5D99-4F3F-B713-038582643504}" type="pres">
      <dgm:prSet presAssocID="{85519761-4294-42F0-A673-AC5D7D691E1C}" presName="spaceRect" presStyleCnt="0"/>
      <dgm:spPr/>
    </dgm:pt>
    <dgm:pt modelId="{EAE5B689-75CF-4336-B1BC-7370A2038807}" type="pres">
      <dgm:prSet presAssocID="{85519761-4294-42F0-A673-AC5D7D691E1C}" presName="textRect" presStyleLbl="revTx" presStyleIdx="2" presStyleCnt="8">
        <dgm:presLayoutVars>
          <dgm:chMax val="1"/>
          <dgm:chPref val="1"/>
        </dgm:presLayoutVars>
      </dgm:prSet>
      <dgm:spPr/>
    </dgm:pt>
    <dgm:pt modelId="{ADC98150-5560-4BE1-8F09-96D74F0DAA17}" type="pres">
      <dgm:prSet presAssocID="{5C15614D-15A9-4DEB-876B-44A5BB02934A}" presName="sibTrans" presStyleLbl="sibTrans2D1" presStyleIdx="0" presStyleCnt="0"/>
      <dgm:spPr/>
    </dgm:pt>
    <dgm:pt modelId="{4B97FC92-BD4F-430C-8A84-85BBFB37E185}" type="pres">
      <dgm:prSet presAssocID="{56C7C7FE-71F7-4725-98F0-5BBB2FBD4E03}" presName="compNode" presStyleCnt="0"/>
      <dgm:spPr/>
    </dgm:pt>
    <dgm:pt modelId="{E11122D7-BA10-44D7-8F42-CA49955BD3C5}" type="pres">
      <dgm:prSet presAssocID="{56C7C7FE-71F7-4725-98F0-5BBB2FBD4E03}" presName="iconBgRect" presStyleLbl="bgShp" presStyleIdx="3" presStyleCnt="8"/>
      <dgm:spPr/>
    </dgm:pt>
    <dgm:pt modelId="{D6C2D492-6638-44C6-BAD8-9FD353CADD1D}" type="pres">
      <dgm:prSet presAssocID="{56C7C7FE-71F7-4725-98F0-5BBB2FBD4E0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83B32035-1F8B-4D1D-8D57-F77CFD6F1EB7}" type="pres">
      <dgm:prSet presAssocID="{56C7C7FE-71F7-4725-98F0-5BBB2FBD4E03}" presName="spaceRect" presStyleCnt="0"/>
      <dgm:spPr/>
    </dgm:pt>
    <dgm:pt modelId="{81FD84E1-4E99-4A14-913F-5E9C957A8A92}" type="pres">
      <dgm:prSet presAssocID="{56C7C7FE-71F7-4725-98F0-5BBB2FBD4E03}" presName="textRect" presStyleLbl="revTx" presStyleIdx="3" presStyleCnt="8">
        <dgm:presLayoutVars>
          <dgm:chMax val="1"/>
          <dgm:chPref val="1"/>
        </dgm:presLayoutVars>
      </dgm:prSet>
      <dgm:spPr/>
    </dgm:pt>
    <dgm:pt modelId="{C84516B0-945E-4D89-B71D-E3F82BFB18DD}" type="pres">
      <dgm:prSet presAssocID="{3D9D1E55-C2F3-40FA-B12C-B59E209B9913}" presName="sibTrans" presStyleLbl="sibTrans2D1" presStyleIdx="0" presStyleCnt="0"/>
      <dgm:spPr/>
    </dgm:pt>
    <dgm:pt modelId="{8E75D1BF-4225-4DB7-9F9C-9D5814710039}" type="pres">
      <dgm:prSet presAssocID="{711F4AB8-435F-4731-9F6A-FB615A584377}" presName="compNode" presStyleCnt="0"/>
      <dgm:spPr/>
    </dgm:pt>
    <dgm:pt modelId="{51E08245-D816-411B-B696-0B877FC7EB68}" type="pres">
      <dgm:prSet presAssocID="{711F4AB8-435F-4731-9F6A-FB615A584377}" presName="iconBgRect" presStyleLbl="bgShp" presStyleIdx="4" presStyleCnt="8"/>
      <dgm:spPr/>
    </dgm:pt>
    <dgm:pt modelId="{32C31372-EA46-4AAC-8B86-E56F40A4F3FB}" type="pres">
      <dgm:prSet presAssocID="{711F4AB8-435F-4731-9F6A-FB615A58437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cus"/>
        </a:ext>
      </dgm:extLst>
    </dgm:pt>
    <dgm:pt modelId="{879B3987-F13D-4919-B9B1-C65ED9ABF58B}" type="pres">
      <dgm:prSet presAssocID="{711F4AB8-435F-4731-9F6A-FB615A584377}" presName="spaceRect" presStyleCnt="0"/>
      <dgm:spPr/>
    </dgm:pt>
    <dgm:pt modelId="{A2B53DA7-EFE6-42B3-8C4A-6C65E9E18176}" type="pres">
      <dgm:prSet presAssocID="{711F4AB8-435F-4731-9F6A-FB615A584377}" presName="textRect" presStyleLbl="revTx" presStyleIdx="4" presStyleCnt="8">
        <dgm:presLayoutVars>
          <dgm:chMax val="1"/>
          <dgm:chPref val="1"/>
        </dgm:presLayoutVars>
      </dgm:prSet>
      <dgm:spPr/>
    </dgm:pt>
    <dgm:pt modelId="{C7C77B3D-8342-4E34-9CD8-4687FAEC26DC}" type="pres">
      <dgm:prSet presAssocID="{AF0F006C-833D-470C-A5D1-F9AFF8A387F8}" presName="sibTrans" presStyleLbl="sibTrans2D1" presStyleIdx="0" presStyleCnt="0"/>
      <dgm:spPr/>
    </dgm:pt>
    <dgm:pt modelId="{433CEC07-33D1-4050-9CDC-7D4A584103A3}" type="pres">
      <dgm:prSet presAssocID="{061E184F-65F8-4C59-9D15-4F1ACC2EBE1D}" presName="compNode" presStyleCnt="0"/>
      <dgm:spPr/>
    </dgm:pt>
    <dgm:pt modelId="{86484A18-9145-4143-B38B-A61A7CBE489D}" type="pres">
      <dgm:prSet presAssocID="{061E184F-65F8-4C59-9D15-4F1ACC2EBE1D}" presName="iconBgRect" presStyleLbl="bgShp" presStyleIdx="5" presStyleCnt="8"/>
      <dgm:spPr/>
    </dgm:pt>
    <dgm:pt modelId="{AECCBEDD-4C28-4F60-AAA5-985DC28514DF}" type="pres">
      <dgm:prSet presAssocID="{061E184F-65F8-4C59-9D15-4F1ACC2EBE1D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iguration Solid"/>
        </a:ext>
      </dgm:extLst>
    </dgm:pt>
    <dgm:pt modelId="{70FCEF0D-20C7-41E4-9FF6-7622FBA8143F}" type="pres">
      <dgm:prSet presAssocID="{061E184F-65F8-4C59-9D15-4F1ACC2EBE1D}" presName="spaceRect" presStyleCnt="0"/>
      <dgm:spPr/>
    </dgm:pt>
    <dgm:pt modelId="{A14BABF4-FF40-4B58-87D8-5FE0D190CA3D}" type="pres">
      <dgm:prSet presAssocID="{061E184F-65F8-4C59-9D15-4F1ACC2EBE1D}" presName="textRect" presStyleLbl="revTx" presStyleIdx="5" presStyleCnt="8">
        <dgm:presLayoutVars>
          <dgm:chMax val="1"/>
          <dgm:chPref val="1"/>
        </dgm:presLayoutVars>
      </dgm:prSet>
      <dgm:spPr/>
    </dgm:pt>
    <dgm:pt modelId="{828FD899-49F1-4240-B659-02CB85B9535F}" type="pres">
      <dgm:prSet presAssocID="{1241A886-AF36-4BC5-B473-A2F7343DE03C}" presName="sibTrans" presStyleLbl="sibTrans2D1" presStyleIdx="0" presStyleCnt="0"/>
      <dgm:spPr/>
    </dgm:pt>
    <dgm:pt modelId="{465476B1-8442-43A6-8EC9-5472E8F56019}" type="pres">
      <dgm:prSet presAssocID="{A5D8CB24-E435-402B-8E9A-F482B1F97DE5}" presName="compNode" presStyleCnt="0"/>
      <dgm:spPr/>
    </dgm:pt>
    <dgm:pt modelId="{C1B7C779-7298-4EB9-8A9D-55837FC5C9B3}" type="pres">
      <dgm:prSet presAssocID="{A5D8CB24-E435-402B-8E9A-F482B1F97DE5}" presName="iconBgRect" presStyleLbl="bgShp" presStyleIdx="6" presStyleCnt="8"/>
      <dgm:spPr/>
    </dgm:pt>
    <dgm:pt modelId="{711C7892-DB4D-4EFA-B86D-425F69004A9F}" type="pres">
      <dgm:prSet presAssocID="{A5D8CB24-E435-402B-8E9A-F482B1F97DE5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997C0C5-2520-447D-9230-E20A83C6A65B}" type="pres">
      <dgm:prSet presAssocID="{A5D8CB24-E435-402B-8E9A-F482B1F97DE5}" presName="spaceRect" presStyleCnt="0"/>
      <dgm:spPr/>
    </dgm:pt>
    <dgm:pt modelId="{8F4EA365-6D96-499E-A310-AE15DD31E75D}" type="pres">
      <dgm:prSet presAssocID="{A5D8CB24-E435-402B-8E9A-F482B1F97DE5}" presName="textRect" presStyleLbl="revTx" presStyleIdx="6" presStyleCnt="8">
        <dgm:presLayoutVars>
          <dgm:chMax val="1"/>
          <dgm:chPref val="1"/>
        </dgm:presLayoutVars>
      </dgm:prSet>
      <dgm:spPr/>
    </dgm:pt>
    <dgm:pt modelId="{AC02D9D4-E9D4-4FF8-8507-AE1D0B738AEA}" type="pres">
      <dgm:prSet presAssocID="{6EB04769-C85D-476E-99B8-D2474BF8E563}" presName="sibTrans" presStyleLbl="sibTrans2D1" presStyleIdx="0" presStyleCnt="0"/>
      <dgm:spPr/>
    </dgm:pt>
    <dgm:pt modelId="{63FADF5C-8A7F-49AB-81D2-396126C0C91D}" type="pres">
      <dgm:prSet presAssocID="{D71C05AC-F534-4BB3-9596-40AE77771B98}" presName="compNode" presStyleCnt="0"/>
      <dgm:spPr/>
    </dgm:pt>
    <dgm:pt modelId="{6B202A93-3121-4EED-BF03-4C8044A43107}" type="pres">
      <dgm:prSet presAssocID="{D71C05AC-F534-4BB3-9596-40AE77771B98}" presName="iconBgRect" presStyleLbl="bgShp" presStyleIdx="7" presStyleCnt="8"/>
      <dgm:spPr/>
    </dgm:pt>
    <dgm:pt modelId="{4A050757-1DFE-4D90-9AFA-73A0F3352618}" type="pres">
      <dgm:prSet presAssocID="{D71C05AC-F534-4BB3-9596-40AE77771B9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work"/>
        </a:ext>
      </dgm:extLst>
    </dgm:pt>
    <dgm:pt modelId="{36C476C0-E310-4E6C-993F-A48110DD8E9D}" type="pres">
      <dgm:prSet presAssocID="{D71C05AC-F534-4BB3-9596-40AE77771B98}" presName="spaceRect" presStyleCnt="0"/>
      <dgm:spPr/>
    </dgm:pt>
    <dgm:pt modelId="{E96CEB99-004E-4850-BA53-657CCC38C79A}" type="pres">
      <dgm:prSet presAssocID="{D71C05AC-F534-4BB3-9596-40AE77771B98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EEE7D915-5674-4DCA-BE8C-14E96CFE4D94}" type="presOf" srcId="{85519761-4294-42F0-A673-AC5D7D691E1C}" destId="{EAE5B689-75CF-4336-B1BC-7370A2038807}" srcOrd="0" destOrd="0" presId="urn:microsoft.com/office/officeart/2018/2/layout/IconCircleList"/>
    <dgm:cxn modelId="{532F5621-635D-4082-A499-8D7F093FE180}" type="presOf" srcId="{711F4AB8-435F-4731-9F6A-FB615A584377}" destId="{A2B53DA7-EFE6-42B3-8C4A-6C65E9E18176}" srcOrd="0" destOrd="0" presId="urn:microsoft.com/office/officeart/2018/2/layout/IconCircleList"/>
    <dgm:cxn modelId="{2393062E-DBAF-45BF-B1B8-9DC591997044}" type="presOf" srcId="{E6D3D4E6-EFFF-4527-B95A-CC98C9CFD68A}" destId="{F1CF9DEF-0D77-4F13-A8E1-3033FA88B822}" srcOrd="0" destOrd="0" presId="urn:microsoft.com/office/officeart/2018/2/layout/IconCircleList"/>
    <dgm:cxn modelId="{D4C5F364-F7E1-47B8-9A8C-1D97230469C9}" type="presOf" srcId="{F53B5AC1-01D3-4897-A81B-D5356095DBBD}" destId="{3FBECB2C-5539-40C2-82D5-55F4BC626D5A}" srcOrd="0" destOrd="0" presId="urn:microsoft.com/office/officeart/2018/2/layout/IconCircleList"/>
    <dgm:cxn modelId="{3C715D4E-D163-4D7D-AC81-EF1401E63694}" type="presOf" srcId="{025B93C2-8742-4300-A3A0-0F8C15A84FF7}" destId="{3EB75ADD-E1EC-4ED7-ACAA-60077E432796}" srcOrd="0" destOrd="0" presId="urn:microsoft.com/office/officeart/2018/2/layout/IconCircleList"/>
    <dgm:cxn modelId="{6740246F-5353-416B-A67B-07CDD6F2D33C}" type="presOf" srcId="{2A5275D9-D3ED-48DF-BFCD-412E503FED66}" destId="{AE3BA3FF-26B4-4101-A261-217F4CA738B8}" srcOrd="0" destOrd="0" presId="urn:microsoft.com/office/officeart/2018/2/layout/IconCircleList"/>
    <dgm:cxn modelId="{5B5C0672-886B-4407-8433-A772CAB0EDA7}" type="presOf" srcId="{5C15614D-15A9-4DEB-876B-44A5BB02934A}" destId="{ADC98150-5560-4BE1-8F09-96D74F0DAA17}" srcOrd="0" destOrd="0" presId="urn:microsoft.com/office/officeart/2018/2/layout/IconCircleList"/>
    <dgm:cxn modelId="{43592378-C532-4B2F-BB49-1A2B865D9EA7}" srcId="{F53B5AC1-01D3-4897-A81B-D5356095DBBD}" destId="{E6D3D4E6-EFFF-4527-B95A-CC98C9CFD68A}" srcOrd="1" destOrd="0" parTransId="{A17CF6DA-0960-43AF-8B23-235364CE3EC1}" sibTransId="{2A5275D9-D3ED-48DF-BFCD-412E503FED66}"/>
    <dgm:cxn modelId="{46292E84-9DEB-4F57-94BE-434426D1E7DE}" type="presOf" srcId="{061E184F-65F8-4C59-9D15-4F1ACC2EBE1D}" destId="{A14BABF4-FF40-4B58-87D8-5FE0D190CA3D}" srcOrd="0" destOrd="0" presId="urn:microsoft.com/office/officeart/2018/2/layout/IconCircleList"/>
    <dgm:cxn modelId="{609FFC8C-7F9C-4BDE-A4F0-BCBAEC9917B4}" type="presOf" srcId="{3D9D1E55-C2F3-40FA-B12C-B59E209B9913}" destId="{C84516B0-945E-4D89-B71D-E3F82BFB18DD}" srcOrd="0" destOrd="0" presId="urn:microsoft.com/office/officeart/2018/2/layout/IconCircleList"/>
    <dgm:cxn modelId="{EADCCBAD-875F-47CD-A5B0-E803FFEC19E1}" type="presOf" srcId="{56C7C7FE-71F7-4725-98F0-5BBB2FBD4E03}" destId="{81FD84E1-4E99-4A14-913F-5E9C957A8A92}" srcOrd="0" destOrd="0" presId="urn:microsoft.com/office/officeart/2018/2/layout/IconCircleList"/>
    <dgm:cxn modelId="{9D65AFB1-C28D-48F4-A9AF-746566240C42}" type="presOf" srcId="{1241A886-AF36-4BC5-B473-A2F7343DE03C}" destId="{828FD899-49F1-4240-B659-02CB85B9535F}" srcOrd="0" destOrd="0" presId="urn:microsoft.com/office/officeart/2018/2/layout/IconCircleList"/>
    <dgm:cxn modelId="{92DB7DB9-51D0-4338-849E-5F440EDEF737}" type="presOf" srcId="{6EB04769-C85D-476E-99B8-D2474BF8E563}" destId="{AC02D9D4-E9D4-4FF8-8507-AE1D0B738AEA}" srcOrd="0" destOrd="0" presId="urn:microsoft.com/office/officeart/2018/2/layout/IconCircleList"/>
    <dgm:cxn modelId="{BED5EFC3-FDA1-4B9A-B0B8-731881259DCC}" type="presOf" srcId="{A5D8CB24-E435-402B-8E9A-F482B1F97DE5}" destId="{8F4EA365-6D96-499E-A310-AE15DD31E75D}" srcOrd="0" destOrd="0" presId="urn:microsoft.com/office/officeart/2018/2/layout/IconCircleList"/>
    <dgm:cxn modelId="{5C5861C6-44D2-41D5-9EC2-B94E5F31B301}" type="presOf" srcId="{48FD12B2-6EAD-44BF-AC16-01BE9C1F2B0D}" destId="{1A0D854D-99CA-4E4D-81E2-93C80C97AD28}" srcOrd="0" destOrd="0" presId="urn:microsoft.com/office/officeart/2018/2/layout/IconCircleList"/>
    <dgm:cxn modelId="{59BC3DD2-65DA-47CE-ABBB-0AEDACDA9BF9}" srcId="{F53B5AC1-01D3-4897-A81B-D5356095DBBD}" destId="{711F4AB8-435F-4731-9F6A-FB615A584377}" srcOrd="4" destOrd="0" parTransId="{9CE86ECB-5D29-4128-A1CE-5AFC7503DD7C}" sibTransId="{AF0F006C-833D-470C-A5D1-F9AFF8A387F8}"/>
    <dgm:cxn modelId="{A35997D8-B459-42E6-896A-4ED7BC58C70B}" srcId="{F53B5AC1-01D3-4897-A81B-D5356095DBBD}" destId="{A5D8CB24-E435-402B-8E9A-F482B1F97DE5}" srcOrd="6" destOrd="0" parTransId="{96203F88-1427-4C94-BF7D-1C37939BB954}" sibTransId="{6EB04769-C85D-476E-99B8-D2474BF8E563}"/>
    <dgm:cxn modelId="{C3D7A1E0-A675-426C-93DC-F50B36DEBA3A}" type="presOf" srcId="{AF0F006C-833D-470C-A5D1-F9AFF8A387F8}" destId="{C7C77B3D-8342-4E34-9CD8-4687FAEC26DC}" srcOrd="0" destOrd="0" presId="urn:microsoft.com/office/officeart/2018/2/layout/IconCircleList"/>
    <dgm:cxn modelId="{02DCF1EF-57FB-4F7E-AD05-596D3E5FA2CF}" srcId="{F53B5AC1-01D3-4897-A81B-D5356095DBBD}" destId="{D71C05AC-F534-4BB3-9596-40AE77771B98}" srcOrd="7" destOrd="0" parTransId="{705CACAD-CFF6-4F03-A1DE-36605109B3D9}" sibTransId="{AB0D0986-6C55-425B-8F49-448FC029EF2B}"/>
    <dgm:cxn modelId="{07DA6CF1-0FE7-4425-ABA7-C0ED1C709B94}" type="presOf" srcId="{D71C05AC-F534-4BB3-9596-40AE77771B98}" destId="{E96CEB99-004E-4850-BA53-657CCC38C79A}" srcOrd="0" destOrd="0" presId="urn:microsoft.com/office/officeart/2018/2/layout/IconCircleList"/>
    <dgm:cxn modelId="{9F34F7F8-76BC-4894-8CBE-8790D2CF19E5}" srcId="{F53B5AC1-01D3-4897-A81B-D5356095DBBD}" destId="{061E184F-65F8-4C59-9D15-4F1ACC2EBE1D}" srcOrd="5" destOrd="0" parTransId="{70CEF90F-05E5-4904-A3FE-9B48B0B117A3}" sibTransId="{1241A886-AF36-4BC5-B473-A2F7343DE03C}"/>
    <dgm:cxn modelId="{817073F9-D4EE-4A3E-A56F-87B8A8580C7E}" srcId="{F53B5AC1-01D3-4897-A81B-D5356095DBBD}" destId="{56C7C7FE-71F7-4725-98F0-5BBB2FBD4E03}" srcOrd="3" destOrd="0" parTransId="{D8B5D0F7-706D-4F7A-8779-2A852B9BFCA1}" sibTransId="{3D9D1E55-C2F3-40FA-B12C-B59E209B9913}"/>
    <dgm:cxn modelId="{C6D209FB-973F-4D30-B88A-61B1182DE6A6}" srcId="{F53B5AC1-01D3-4897-A81B-D5356095DBBD}" destId="{85519761-4294-42F0-A673-AC5D7D691E1C}" srcOrd="2" destOrd="0" parTransId="{E5EAE20F-2F9E-47E9-8E30-08CCF931C788}" sibTransId="{5C15614D-15A9-4DEB-876B-44A5BB02934A}"/>
    <dgm:cxn modelId="{6149B7FC-16AC-41DC-A859-F46981DC58FA}" srcId="{F53B5AC1-01D3-4897-A81B-D5356095DBBD}" destId="{48FD12B2-6EAD-44BF-AC16-01BE9C1F2B0D}" srcOrd="0" destOrd="0" parTransId="{E7B6674E-6E4D-422A-B881-7BFFBDADF105}" sibTransId="{025B93C2-8742-4300-A3A0-0F8C15A84FF7}"/>
    <dgm:cxn modelId="{116C061F-B798-420D-A958-E1EA5F4CE63F}" type="presParOf" srcId="{3FBECB2C-5539-40C2-82D5-55F4BC626D5A}" destId="{D020340B-F26C-4EE2-8962-F66780DF1DF3}" srcOrd="0" destOrd="0" presId="urn:microsoft.com/office/officeart/2018/2/layout/IconCircleList"/>
    <dgm:cxn modelId="{1400E208-A89D-42E9-9759-E3BB7001B810}" type="presParOf" srcId="{D020340B-F26C-4EE2-8962-F66780DF1DF3}" destId="{ADFEC9AD-0AFA-4BE8-8D6C-A6FF1E6D3E6D}" srcOrd="0" destOrd="0" presId="urn:microsoft.com/office/officeart/2018/2/layout/IconCircleList"/>
    <dgm:cxn modelId="{6A378020-CD10-4F2A-BB7A-B9D991E823F5}" type="presParOf" srcId="{ADFEC9AD-0AFA-4BE8-8D6C-A6FF1E6D3E6D}" destId="{0A248415-4E89-4F6D-BB71-C55C3C7745AE}" srcOrd="0" destOrd="0" presId="urn:microsoft.com/office/officeart/2018/2/layout/IconCircleList"/>
    <dgm:cxn modelId="{2C12CBAC-3033-4C44-8976-B52D259CC898}" type="presParOf" srcId="{ADFEC9AD-0AFA-4BE8-8D6C-A6FF1E6D3E6D}" destId="{2A7F6FC0-721E-4D85-BDFD-833972E7F8E3}" srcOrd="1" destOrd="0" presId="urn:microsoft.com/office/officeart/2018/2/layout/IconCircleList"/>
    <dgm:cxn modelId="{27E66769-404E-4542-A349-2B320C3F715A}" type="presParOf" srcId="{ADFEC9AD-0AFA-4BE8-8D6C-A6FF1E6D3E6D}" destId="{D8B63777-E980-47A6-B439-F55C851E396E}" srcOrd="2" destOrd="0" presId="urn:microsoft.com/office/officeart/2018/2/layout/IconCircleList"/>
    <dgm:cxn modelId="{39C737ED-6637-4B72-BE13-56817D189DF8}" type="presParOf" srcId="{ADFEC9AD-0AFA-4BE8-8D6C-A6FF1E6D3E6D}" destId="{1A0D854D-99CA-4E4D-81E2-93C80C97AD28}" srcOrd="3" destOrd="0" presId="urn:microsoft.com/office/officeart/2018/2/layout/IconCircleList"/>
    <dgm:cxn modelId="{31BFF45C-8DDC-4D28-92D8-BA21864724B8}" type="presParOf" srcId="{D020340B-F26C-4EE2-8962-F66780DF1DF3}" destId="{3EB75ADD-E1EC-4ED7-ACAA-60077E432796}" srcOrd="1" destOrd="0" presId="urn:microsoft.com/office/officeart/2018/2/layout/IconCircleList"/>
    <dgm:cxn modelId="{7FEC499B-0F1A-4D70-AC93-9C44E84A3E79}" type="presParOf" srcId="{D020340B-F26C-4EE2-8962-F66780DF1DF3}" destId="{3E52CAE7-CD67-4ADC-9446-EE9CE22BBAFA}" srcOrd="2" destOrd="0" presId="urn:microsoft.com/office/officeart/2018/2/layout/IconCircleList"/>
    <dgm:cxn modelId="{EC04CA4A-CD87-4CD6-A0DF-F48906209D72}" type="presParOf" srcId="{3E52CAE7-CD67-4ADC-9446-EE9CE22BBAFA}" destId="{A6AFF789-42FD-493C-9913-2C1EC34C8735}" srcOrd="0" destOrd="0" presId="urn:microsoft.com/office/officeart/2018/2/layout/IconCircleList"/>
    <dgm:cxn modelId="{847C6AE3-2D41-441D-8753-02AFC0CBA977}" type="presParOf" srcId="{3E52CAE7-CD67-4ADC-9446-EE9CE22BBAFA}" destId="{81C2E495-B8DA-4B62-B698-11AE95AA9664}" srcOrd="1" destOrd="0" presId="urn:microsoft.com/office/officeart/2018/2/layout/IconCircleList"/>
    <dgm:cxn modelId="{3777E1DD-C385-43BF-A44B-2A587B0953C3}" type="presParOf" srcId="{3E52CAE7-CD67-4ADC-9446-EE9CE22BBAFA}" destId="{714BCE0C-E263-442A-A4D0-6F23FB7C532D}" srcOrd="2" destOrd="0" presId="urn:microsoft.com/office/officeart/2018/2/layout/IconCircleList"/>
    <dgm:cxn modelId="{19BA32AC-2828-4BA6-97EA-65B0DC071D13}" type="presParOf" srcId="{3E52CAE7-CD67-4ADC-9446-EE9CE22BBAFA}" destId="{F1CF9DEF-0D77-4F13-A8E1-3033FA88B822}" srcOrd="3" destOrd="0" presId="urn:microsoft.com/office/officeart/2018/2/layout/IconCircleList"/>
    <dgm:cxn modelId="{5235B23D-F6FD-43D5-984A-3B881E91455F}" type="presParOf" srcId="{D020340B-F26C-4EE2-8962-F66780DF1DF3}" destId="{AE3BA3FF-26B4-4101-A261-217F4CA738B8}" srcOrd="3" destOrd="0" presId="urn:microsoft.com/office/officeart/2018/2/layout/IconCircleList"/>
    <dgm:cxn modelId="{64D2A216-8B4A-4702-A77F-371A0E4960F2}" type="presParOf" srcId="{D020340B-F26C-4EE2-8962-F66780DF1DF3}" destId="{BFB79426-BC4E-4C2D-88C3-CE14A100E938}" srcOrd="4" destOrd="0" presId="urn:microsoft.com/office/officeart/2018/2/layout/IconCircleList"/>
    <dgm:cxn modelId="{F570F223-6B0D-46BF-9F51-8DE4162AD248}" type="presParOf" srcId="{BFB79426-BC4E-4C2D-88C3-CE14A100E938}" destId="{8BB23ED6-880D-47E3-BD7E-C5FC3B5D26FA}" srcOrd="0" destOrd="0" presId="urn:microsoft.com/office/officeart/2018/2/layout/IconCircleList"/>
    <dgm:cxn modelId="{A7E8CD24-23E2-4139-B5FF-B2FDEC5B765B}" type="presParOf" srcId="{BFB79426-BC4E-4C2D-88C3-CE14A100E938}" destId="{D2109402-ABAA-4730-8141-FCF11FBC64AB}" srcOrd="1" destOrd="0" presId="urn:microsoft.com/office/officeart/2018/2/layout/IconCircleList"/>
    <dgm:cxn modelId="{578F454A-7406-4F28-BF8A-5BB47CF6569E}" type="presParOf" srcId="{BFB79426-BC4E-4C2D-88C3-CE14A100E938}" destId="{828B99C2-5D99-4F3F-B713-038582643504}" srcOrd="2" destOrd="0" presId="urn:microsoft.com/office/officeart/2018/2/layout/IconCircleList"/>
    <dgm:cxn modelId="{BAAD35C5-89C3-4E0D-B6D5-961EACDE8E27}" type="presParOf" srcId="{BFB79426-BC4E-4C2D-88C3-CE14A100E938}" destId="{EAE5B689-75CF-4336-B1BC-7370A2038807}" srcOrd="3" destOrd="0" presId="urn:microsoft.com/office/officeart/2018/2/layout/IconCircleList"/>
    <dgm:cxn modelId="{504DEA4F-4E65-4557-AC92-69C888D2A49E}" type="presParOf" srcId="{D020340B-F26C-4EE2-8962-F66780DF1DF3}" destId="{ADC98150-5560-4BE1-8F09-96D74F0DAA17}" srcOrd="5" destOrd="0" presId="urn:microsoft.com/office/officeart/2018/2/layout/IconCircleList"/>
    <dgm:cxn modelId="{C3B6A376-D597-444F-B83B-4BAE1C40DDE8}" type="presParOf" srcId="{D020340B-F26C-4EE2-8962-F66780DF1DF3}" destId="{4B97FC92-BD4F-430C-8A84-85BBFB37E185}" srcOrd="6" destOrd="0" presId="urn:microsoft.com/office/officeart/2018/2/layout/IconCircleList"/>
    <dgm:cxn modelId="{F3D7AA8C-3090-48C8-89DA-4128B39786F7}" type="presParOf" srcId="{4B97FC92-BD4F-430C-8A84-85BBFB37E185}" destId="{E11122D7-BA10-44D7-8F42-CA49955BD3C5}" srcOrd="0" destOrd="0" presId="urn:microsoft.com/office/officeart/2018/2/layout/IconCircleList"/>
    <dgm:cxn modelId="{705F2E77-AF6F-4BC0-958A-5F315E35AA15}" type="presParOf" srcId="{4B97FC92-BD4F-430C-8A84-85BBFB37E185}" destId="{D6C2D492-6638-44C6-BAD8-9FD353CADD1D}" srcOrd="1" destOrd="0" presId="urn:microsoft.com/office/officeart/2018/2/layout/IconCircleList"/>
    <dgm:cxn modelId="{E55B3D16-FFD8-4CA9-9694-4939CECF0483}" type="presParOf" srcId="{4B97FC92-BD4F-430C-8A84-85BBFB37E185}" destId="{83B32035-1F8B-4D1D-8D57-F77CFD6F1EB7}" srcOrd="2" destOrd="0" presId="urn:microsoft.com/office/officeart/2018/2/layout/IconCircleList"/>
    <dgm:cxn modelId="{CEA04487-978B-4B3B-8C72-CE5CFF03A059}" type="presParOf" srcId="{4B97FC92-BD4F-430C-8A84-85BBFB37E185}" destId="{81FD84E1-4E99-4A14-913F-5E9C957A8A92}" srcOrd="3" destOrd="0" presId="urn:microsoft.com/office/officeart/2018/2/layout/IconCircleList"/>
    <dgm:cxn modelId="{8D12CFF5-491A-4782-BD57-F23B395B1EDF}" type="presParOf" srcId="{D020340B-F26C-4EE2-8962-F66780DF1DF3}" destId="{C84516B0-945E-4D89-B71D-E3F82BFB18DD}" srcOrd="7" destOrd="0" presId="urn:microsoft.com/office/officeart/2018/2/layout/IconCircleList"/>
    <dgm:cxn modelId="{98AA62DA-04EB-4868-A703-A6EF0F810DBB}" type="presParOf" srcId="{D020340B-F26C-4EE2-8962-F66780DF1DF3}" destId="{8E75D1BF-4225-4DB7-9F9C-9D5814710039}" srcOrd="8" destOrd="0" presId="urn:microsoft.com/office/officeart/2018/2/layout/IconCircleList"/>
    <dgm:cxn modelId="{84198AE0-DBE9-4F49-B5F0-3D0283750531}" type="presParOf" srcId="{8E75D1BF-4225-4DB7-9F9C-9D5814710039}" destId="{51E08245-D816-411B-B696-0B877FC7EB68}" srcOrd="0" destOrd="0" presId="urn:microsoft.com/office/officeart/2018/2/layout/IconCircleList"/>
    <dgm:cxn modelId="{6930B3FB-2EFB-4E02-8FA5-AB4F66C16E92}" type="presParOf" srcId="{8E75D1BF-4225-4DB7-9F9C-9D5814710039}" destId="{32C31372-EA46-4AAC-8B86-E56F40A4F3FB}" srcOrd="1" destOrd="0" presId="urn:microsoft.com/office/officeart/2018/2/layout/IconCircleList"/>
    <dgm:cxn modelId="{9FF7517A-B8DA-4C94-AD20-54D9CF56E5FE}" type="presParOf" srcId="{8E75D1BF-4225-4DB7-9F9C-9D5814710039}" destId="{879B3987-F13D-4919-B9B1-C65ED9ABF58B}" srcOrd="2" destOrd="0" presId="urn:microsoft.com/office/officeart/2018/2/layout/IconCircleList"/>
    <dgm:cxn modelId="{BCADD147-EFD9-4392-A091-E0900630BD24}" type="presParOf" srcId="{8E75D1BF-4225-4DB7-9F9C-9D5814710039}" destId="{A2B53DA7-EFE6-42B3-8C4A-6C65E9E18176}" srcOrd="3" destOrd="0" presId="urn:microsoft.com/office/officeart/2018/2/layout/IconCircleList"/>
    <dgm:cxn modelId="{C232D9B0-2F74-498F-9A8C-8839140853ED}" type="presParOf" srcId="{D020340B-F26C-4EE2-8962-F66780DF1DF3}" destId="{C7C77B3D-8342-4E34-9CD8-4687FAEC26DC}" srcOrd="9" destOrd="0" presId="urn:microsoft.com/office/officeart/2018/2/layout/IconCircleList"/>
    <dgm:cxn modelId="{8327FF99-EE19-473E-8529-530036D6250E}" type="presParOf" srcId="{D020340B-F26C-4EE2-8962-F66780DF1DF3}" destId="{433CEC07-33D1-4050-9CDC-7D4A584103A3}" srcOrd="10" destOrd="0" presId="urn:microsoft.com/office/officeart/2018/2/layout/IconCircleList"/>
    <dgm:cxn modelId="{4DC1EEE1-46EB-4416-B909-A04DE8560656}" type="presParOf" srcId="{433CEC07-33D1-4050-9CDC-7D4A584103A3}" destId="{86484A18-9145-4143-B38B-A61A7CBE489D}" srcOrd="0" destOrd="0" presId="urn:microsoft.com/office/officeart/2018/2/layout/IconCircleList"/>
    <dgm:cxn modelId="{507FAA49-807D-4E41-A867-2A1C2EF746A0}" type="presParOf" srcId="{433CEC07-33D1-4050-9CDC-7D4A584103A3}" destId="{AECCBEDD-4C28-4F60-AAA5-985DC28514DF}" srcOrd="1" destOrd="0" presId="urn:microsoft.com/office/officeart/2018/2/layout/IconCircleList"/>
    <dgm:cxn modelId="{07967364-493C-4DA8-A3B5-01CD19A193DF}" type="presParOf" srcId="{433CEC07-33D1-4050-9CDC-7D4A584103A3}" destId="{70FCEF0D-20C7-41E4-9FF6-7622FBA8143F}" srcOrd="2" destOrd="0" presId="urn:microsoft.com/office/officeart/2018/2/layout/IconCircleList"/>
    <dgm:cxn modelId="{3B17EF2A-2AC0-4B0F-95F8-161F2D83FAB5}" type="presParOf" srcId="{433CEC07-33D1-4050-9CDC-7D4A584103A3}" destId="{A14BABF4-FF40-4B58-87D8-5FE0D190CA3D}" srcOrd="3" destOrd="0" presId="urn:microsoft.com/office/officeart/2018/2/layout/IconCircleList"/>
    <dgm:cxn modelId="{9F28CFB9-EE7B-4AFB-859E-3375C5A276F3}" type="presParOf" srcId="{D020340B-F26C-4EE2-8962-F66780DF1DF3}" destId="{828FD899-49F1-4240-B659-02CB85B9535F}" srcOrd="11" destOrd="0" presId="urn:microsoft.com/office/officeart/2018/2/layout/IconCircleList"/>
    <dgm:cxn modelId="{86A8F1D6-80FC-4776-9FE7-A8BA136E5D5B}" type="presParOf" srcId="{D020340B-F26C-4EE2-8962-F66780DF1DF3}" destId="{465476B1-8442-43A6-8EC9-5472E8F56019}" srcOrd="12" destOrd="0" presId="urn:microsoft.com/office/officeart/2018/2/layout/IconCircleList"/>
    <dgm:cxn modelId="{A32A70F2-A15D-4D0B-87AC-1F0AB7F5FEE0}" type="presParOf" srcId="{465476B1-8442-43A6-8EC9-5472E8F56019}" destId="{C1B7C779-7298-4EB9-8A9D-55837FC5C9B3}" srcOrd="0" destOrd="0" presId="urn:microsoft.com/office/officeart/2018/2/layout/IconCircleList"/>
    <dgm:cxn modelId="{B2CC8AD5-4F5A-4480-95B9-A1BEA5E7339D}" type="presParOf" srcId="{465476B1-8442-43A6-8EC9-5472E8F56019}" destId="{711C7892-DB4D-4EFA-B86D-425F69004A9F}" srcOrd="1" destOrd="0" presId="urn:microsoft.com/office/officeart/2018/2/layout/IconCircleList"/>
    <dgm:cxn modelId="{E6095035-2721-4F15-94B6-8A4A3E690C04}" type="presParOf" srcId="{465476B1-8442-43A6-8EC9-5472E8F56019}" destId="{A997C0C5-2520-447D-9230-E20A83C6A65B}" srcOrd="2" destOrd="0" presId="urn:microsoft.com/office/officeart/2018/2/layout/IconCircleList"/>
    <dgm:cxn modelId="{C701AC6C-756A-405A-85F7-60F249F71079}" type="presParOf" srcId="{465476B1-8442-43A6-8EC9-5472E8F56019}" destId="{8F4EA365-6D96-499E-A310-AE15DD31E75D}" srcOrd="3" destOrd="0" presId="urn:microsoft.com/office/officeart/2018/2/layout/IconCircleList"/>
    <dgm:cxn modelId="{613A973B-DC19-42CA-BA9F-32FCCA5B1831}" type="presParOf" srcId="{D020340B-F26C-4EE2-8962-F66780DF1DF3}" destId="{AC02D9D4-E9D4-4FF8-8507-AE1D0B738AEA}" srcOrd="13" destOrd="0" presId="urn:microsoft.com/office/officeart/2018/2/layout/IconCircleList"/>
    <dgm:cxn modelId="{C5934F27-D9DF-45D9-80C2-E34F159E05B9}" type="presParOf" srcId="{D020340B-F26C-4EE2-8962-F66780DF1DF3}" destId="{63FADF5C-8A7F-49AB-81D2-396126C0C91D}" srcOrd="14" destOrd="0" presId="urn:microsoft.com/office/officeart/2018/2/layout/IconCircleList"/>
    <dgm:cxn modelId="{23B8435B-0F32-4ECC-916A-F3E06455C19D}" type="presParOf" srcId="{63FADF5C-8A7F-49AB-81D2-396126C0C91D}" destId="{6B202A93-3121-4EED-BF03-4C8044A43107}" srcOrd="0" destOrd="0" presId="urn:microsoft.com/office/officeart/2018/2/layout/IconCircleList"/>
    <dgm:cxn modelId="{7127BF72-627C-42F0-B842-344BEB18923B}" type="presParOf" srcId="{63FADF5C-8A7F-49AB-81D2-396126C0C91D}" destId="{4A050757-1DFE-4D90-9AFA-73A0F3352618}" srcOrd="1" destOrd="0" presId="urn:microsoft.com/office/officeart/2018/2/layout/IconCircleList"/>
    <dgm:cxn modelId="{2F06653E-605E-4F1B-991B-45A510D8079B}" type="presParOf" srcId="{63FADF5C-8A7F-49AB-81D2-396126C0C91D}" destId="{36C476C0-E310-4E6C-993F-A48110DD8E9D}" srcOrd="2" destOrd="0" presId="urn:microsoft.com/office/officeart/2018/2/layout/IconCircleList"/>
    <dgm:cxn modelId="{91F27F00-ECB0-45C1-B59F-12378DB52561}" type="presParOf" srcId="{63FADF5C-8A7F-49AB-81D2-396126C0C91D}" destId="{E96CEB99-004E-4850-BA53-657CCC38C79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98C47-398D-49A2-9131-9A981FAD975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4DFE63-2EE6-4061-A8DD-DB992EC23192}">
      <dgm:prSet/>
      <dgm:spPr/>
      <dgm:t>
        <a:bodyPr/>
        <a:lstStyle/>
        <a:p>
          <a:r>
            <a:rPr lang="en-GB" b="1"/>
            <a:t>Ensuring that all children and young people in Kingston have a good start to life and the right support to thrive and fulfil their potential.</a:t>
          </a:r>
          <a:endParaRPr lang="en-US"/>
        </a:p>
      </dgm:t>
    </dgm:pt>
    <dgm:pt modelId="{0812465B-B11C-4487-A506-141266EF3B3A}" type="parTrans" cxnId="{E5764F51-8E60-4866-B76D-41C3D276C609}">
      <dgm:prSet/>
      <dgm:spPr/>
      <dgm:t>
        <a:bodyPr/>
        <a:lstStyle/>
        <a:p>
          <a:endParaRPr lang="en-US"/>
        </a:p>
      </dgm:t>
    </dgm:pt>
    <dgm:pt modelId="{75166E42-F57E-41BA-B770-F35EB48C1BC8}" type="sibTrans" cxnId="{E5764F51-8E60-4866-B76D-41C3D276C609}">
      <dgm:prSet/>
      <dgm:spPr/>
      <dgm:t>
        <a:bodyPr/>
        <a:lstStyle/>
        <a:p>
          <a:endParaRPr lang="en-US"/>
        </a:p>
      </dgm:t>
    </dgm:pt>
    <dgm:pt modelId="{68475CCF-E3C6-424B-9583-9241F4E3E888}">
      <dgm:prSet/>
      <dgm:spPr/>
      <dgm:t>
        <a:bodyPr/>
        <a:lstStyle/>
        <a:p>
          <a:r>
            <a:rPr lang="en-GB" b="1"/>
            <a:t>Focus Areas: </a:t>
          </a:r>
          <a:br>
            <a:rPr lang="en-GB" b="1"/>
          </a:br>
          <a:r>
            <a:rPr lang="en-GB" b="1"/>
            <a:t>- Mental Health</a:t>
          </a:r>
          <a:br>
            <a:rPr lang="en-GB" b="1"/>
          </a:br>
          <a:r>
            <a:rPr lang="en-GB" b="1"/>
            <a:t>- Obesity</a:t>
          </a:r>
          <a:br>
            <a:rPr lang="en-GB" b="1"/>
          </a:br>
          <a:r>
            <a:rPr lang="en-GB" b="1"/>
            <a:t>- Children with Special Educational Needs and Disabilities (SEND) </a:t>
          </a:r>
          <a:endParaRPr lang="en-US"/>
        </a:p>
      </dgm:t>
    </dgm:pt>
    <dgm:pt modelId="{80484D67-D974-4190-9293-FBD90F20E787}" type="parTrans" cxnId="{210E3B7D-268C-44BF-ADA7-F798B6CC585D}">
      <dgm:prSet/>
      <dgm:spPr/>
      <dgm:t>
        <a:bodyPr/>
        <a:lstStyle/>
        <a:p>
          <a:endParaRPr lang="en-US"/>
        </a:p>
      </dgm:t>
    </dgm:pt>
    <dgm:pt modelId="{844DD8E7-3831-4DA0-994D-2C260BF738B7}" type="sibTrans" cxnId="{210E3B7D-268C-44BF-ADA7-F798B6CC585D}">
      <dgm:prSet/>
      <dgm:spPr/>
      <dgm:t>
        <a:bodyPr/>
        <a:lstStyle/>
        <a:p>
          <a:endParaRPr lang="en-US"/>
        </a:p>
      </dgm:t>
    </dgm:pt>
    <dgm:pt modelId="{467AD48C-7FC4-4C4D-94F4-A4510E1AD3E4}" type="pres">
      <dgm:prSet presAssocID="{02E98C47-398D-49A2-9131-9A981FAD97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251F4B-DA4F-4FE0-97D2-335250B3BF38}" type="pres">
      <dgm:prSet presAssocID="{264DFE63-2EE6-4061-A8DD-DB992EC23192}" presName="hierRoot1" presStyleCnt="0"/>
      <dgm:spPr/>
    </dgm:pt>
    <dgm:pt modelId="{D9A74CBC-FD91-415A-BF00-EDE967AF14D5}" type="pres">
      <dgm:prSet presAssocID="{264DFE63-2EE6-4061-A8DD-DB992EC23192}" presName="composite" presStyleCnt="0"/>
      <dgm:spPr/>
    </dgm:pt>
    <dgm:pt modelId="{C0A770C6-69D9-417D-A25B-66B88E123511}" type="pres">
      <dgm:prSet presAssocID="{264DFE63-2EE6-4061-A8DD-DB992EC23192}" presName="background" presStyleLbl="node0" presStyleIdx="0" presStyleCnt="2"/>
      <dgm:spPr/>
    </dgm:pt>
    <dgm:pt modelId="{90E2EF00-EB65-473C-8E2B-F3F0889E5D9B}" type="pres">
      <dgm:prSet presAssocID="{264DFE63-2EE6-4061-A8DD-DB992EC23192}" presName="text" presStyleLbl="fgAcc0" presStyleIdx="0" presStyleCnt="2">
        <dgm:presLayoutVars>
          <dgm:chPref val="3"/>
        </dgm:presLayoutVars>
      </dgm:prSet>
      <dgm:spPr/>
    </dgm:pt>
    <dgm:pt modelId="{7AA2AFA2-1A29-416F-A93B-2E34A30A92A8}" type="pres">
      <dgm:prSet presAssocID="{264DFE63-2EE6-4061-A8DD-DB992EC23192}" presName="hierChild2" presStyleCnt="0"/>
      <dgm:spPr/>
    </dgm:pt>
    <dgm:pt modelId="{F1FF87F1-FDF9-4F5B-9F8D-BEE358D45527}" type="pres">
      <dgm:prSet presAssocID="{68475CCF-E3C6-424B-9583-9241F4E3E888}" presName="hierRoot1" presStyleCnt="0"/>
      <dgm:spPr/>
    </dgm:pt>
    <dgm:pt modelId="{6D7EC222-5298-4046-9495-80EF502E26FD}" type="pres">
      <dgm:prSet presAssocID="{68475CCF-E3C6-424B-9583-9241F4E3E888}" presName="composite" presStyleCnt="0"/>
      <dgm:spPr/>
    </dgm:pt>
    <dgm:pt modelId="{79A8DAA7-77BF-4178-BC79-0CDA04AA3C0D}" type="pres">
      <dgm:prSet presAssocID="{68475CCF-E3C6-424B-9583-9241F4E3E888}" presName="background" presStyleLbl="node0" presStyleIdx="1" presStyleCnt="2"/>
      <dgm:spPr/>
    </dgm:pt>
    <dgm:pt modelId="{E824111A-664B-435F-9116-65521729AFFB}" type="pres">
      <dgm:prSet presAssocID="{68475CCF-E3C6-424B-9583-9241F4E3E888}" presName="text" presStyleLbl="fgAcc0" presStyleIdx="1" presStyleCnt="2">
        <dgm:presLayoutVars>
          <dgm:chPref val="3"/>
        </dgm:presLayoutVars>
      </dgm:prSet>
      <dgm:spPr/>
    </dgm:pt>
    <dgm:pt modelId="{38552DCD-947E-4CA1-9079-D42B1BD0D45D}" type="pres">
      <dgm:prSet presAssocID="{68475CCF-E3C6-424B-9583-9241F4E3E888}" presName="hierChild2" presStyleCnt="0"/>
      <dgm:spPr/>
    </dgm:pt>
  </dgm:ptLst>
  <dgm:cxnLst>
    <dgm:cxn modelId="{DF84281D-E407-445A-9715-A81342D3EA6D}" type="presOf" srcId="{264DFE63-2EE6-4061-A8DD-DB992EC23192}" destId="{90E2EF00-EB65-473C-8E2B-F3F0889E5D9B}" srcOrd="0" destOrd="0" presId="urn:microsoft.com/office/officeart/2005/8/layout/hierarchy1"/>
    <dgm:cxn modelId="{FB7F3E3B-87A2-4935-BAD7-404CAC201A77}" type="presOf" srcId="{68475CCF-E3C6-424B-9583-9241F4E3E888}" destId="{E824111A-664B-435F-9116-65521729AFFB}" srcOrd="0" destOrd="0" presId="urn:microsoft.com/office/officeart/2005/8/layout/hierarchy1"/>
    <dgm:cxn modelId="{FA0E8242-4904-4185-BF73-5721A1F91DCA}" type="presOf" srcId="{02E98C47-398D-49A2-9131-9A981FAD9756}" destId="{467AD48C-7FC4-4C4D-94F4-A4510E1AD3E4}" srcOrd="0" destOrd="0" presId="urn:microsoft.com/office/officeart/2005/8/layout/hierarchy1"/>
    <dgm:cxn modelId="{E5764F51-8E60-4866-B76D-41C3D276C609}" srcId="{02E98C47-398D-49A2-9131-9A981FAD9756}" destId="{264DFE63-2EE6-4061-A8DD-DB992EC23192}" srcOrd="0" destOrd="0" parTransId="{0812465B-B11C-4487-A506-141266EF3B3A}" sibTransId="{75166E42-F57E-41BA-B770-F35EB48C1BC8}"/>
    <dgm:cxn modelId="{210E3B7D-268C-44BF-ADA7-F798B6CC585D}" srcId="{02E98C47-398D-49A2-9131-9A981FAD9756}" destId="{68475CCF-E3C6-424B-9583-9241F4E3E888}" srcOrd="1" destOrd="0" parTransId="{80484D67-D974-4190-9293-FBD90F20E787}" sibTransId="{844DD8E7-3831-4DA0-994D-2C260BF738B7}"/>
    <dgm:cxn modelId="{2A14B4BD-6373-4320-A4F4-9C83F5AB4DFF}" type="presParOf" srcId="{467AD48C-7FC4-4C4D-94F4-A4510E1AD3E4}" destId="{85251F4B-DA4F-4FE0-97D2-335250B3BF38}" srcOrd="0" destOrd="0" presId="urn:microsoft.com/office/officeart/2005/8/layout/hierarchy1"/>
    <dgm:cxn modelId="{1A773F09-3F0F-44EF-A9B2-6B7132730D56}" type="presParOf" srcId="{85251F4B-DA4F-4FE0-97D2-335250B3BF38}" destId="{D9A74CBC-FD91-415A-BF00-EDE967AF14D5}" srcOrd="0" destOrd="0" presId="urn:microsoft.com/office/officeart/2005/8/layout/hierarchy1"/>
    <dgm:cxn modelId="{85F68374-4FDE-4A2F-B00B-EE133AF58E84}" type="presParOf" srcId="{D9A74CBC-FD91-415A-BF00-EDE967AF14D5}" destId="{C0A770C6-69D9-417D-A25B-66B88E123511}" srcOrd="0" destOrd="0" presId="urn:microsoft.com/office/officeart/2005/8/layout/hierarchy1"/>
    <dgm:cxn modelId="{52553F4D-FC3D-4039-A67E-F38FCB59F44F}" type="presParOf" srcId="{D9A74CBC-FD91-415A-BF00-EDE967AF14D5}" destId="{90E2EF00-EB65-473C-8E2B-F3F0889E5D9B}" srcOrd="1" destOrd="0" presId="urn:microsoft.com/office/officeart/2005/8/layout/hierarchy1"/>
    <dgm:cxn modelId="{9003857E-F6F7-44E4-82AD-FE8FDA9DF58D}" type="presParOf" srcId="{85251F4B-DA4F-4FE0-97D2-335250B3BF38}" destId="{7AA2AFA2-1A29-416F-A93B-2E34A30A92A8}" srcOrd="1" destOrd="0" presId="urn:microsoft.com/office/officeart/2005/8/layout/hierarchy1"/>
    <dgm:cxn modelId="{FE5E20DE-74A5-4E0F-A6FF-465F62F04849}" type="presParOf" srcId="{467AD48C-7FC4-4C4D-94F4-A4510E1AD3E4}" destId="{F1FF87F1-FDF9-4F5B-9F8D-BEE358D45527}" srcOrd="1" destOrd="0" presId="urn:microsoft.com/office/officeart/2005/8/layout/hierarchy1"/>
    <dgm:cxn modelId="{0511546B-A0EA-447B-AC1B-15FEAE3B154E}" type="presParOf" srcId="{F1FF87F1-FDF9-4F5B-9F8D-BEE358D45527}" destId="{6D7EC222-5298-4046-9495-80EF502E26FD}" srcOrd="0" destOrd="0" presId="urn:microsoft.com/office/officeart/2005/8/layout/hierarchy1"/>
    <dgm:cxn modelId="{63639D68-B025-47E8-ABB5-425FF2860062}" type="presParOf" srcId="{6D7EC222-5298-4046-9495-80EF502E26FD}" destId="{79A8DAA7-77BF-4178-BC79-0CDA04AA3C0D}" srcOrd="0" destOrd="0" presId="urn:microsoft.com/office/officeart/2005/8/layout/hierarchy1"/>
    <dgm:cxn modelId="{23D8114A-663A-4339-93BE-2D5894169B3A}" type="presParOf" srcId="{6D7EC222-5298-4046-9495-80EF502E26FD}" destId="{E824111A-664B-435F-9116-65521729AFFB}" srcOrd="1" destOrd="0" presId="urn:microsoft.com/office/officeart/2005/8/layout/hierarchy1"/>
    <dgm:cxn modelId="{BDBF32AD-84F0-4B09-A882-1B209E5808AF}" type="presParOf" srcId="{F1FF87F1-FDF9-4F5B-9F8D-BEE358D45527}" destId="{38552DCD-947E-4CA1-9079-D42B1BD0D4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98C47-398D-49A2-9131-9A981FAD975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4DFE63-2EE6-4061-A8DD-DB992EC23192}">
      <dgm:prSet phldr="0"/>
      <dgm:spPr/>
      <dgm:t>
        <a:bodyPr/>
        <a:lstStyle/>
        <a:p>
          <a:pPr rtl="0"/>
          <a:r>
            <a:rPr lang="en-GB" b="1">
              <a:latin typeface="Aptos Display"/>
              <a:cs typeface="Segoe UI"/>
            </a:rPr>
            <a:t>Promoting good health in adulthood, with the ambition of preventing the development of many long-term conditions and disabilities, enabling people to live in good health for longer </a:t>
          </a:r>
        </a:p>
      </dgm:t>
    </dgm:pt>
    <dgm:pt modelId="{0812465B-B11C-4487-A506-141266EF3B3A}" type="parTrans" cxnId="{E5764F51-8E60-4866-B76D-41C3D276C609}">
      <dgm:prSet/>
      <dgm:spPr/>
      <dgm:t>
        <a:bodyPr/>
        <a:lstStyle/>
        <a:p>
          <a:endParaRPr lang="en-US"/>
        </a:p>
      </dgm:t>
    </dgm:pt>
    <dgm:pt modelId="{75166E42-F57E-41BA-B770-F35EB48C1BC8}" type="sibTrans" cxnId="{E5764F51-8E60-4866-B76D-41C3D276C609}">
      <dgm:prSet/>
      <dgm:spPr/>
      <dgm:t>
        <a:bodyPr/>
        <a:lstStyle/>
        <a:p>
          <a:endParaRPr lang="en-US"/>
        </a:p>
      </dgm:t>
    </dgm:pt>
    <dgm:pt modelId="{68475CCF-E3C6-424B-9583-9241F4E3E888}">
      <dgm:prSet/>
      <dgm:spPr/>
      <dgm:t>
        <a:bodyPr/>
        <a:lstStyle/>
        <a:p>
          <a:pPr rtl="0"/>
          <a:r>
            <a:rPr lang="en-GB" b="1">
              <a:latin typeface="Aptos Display"/>
              <a:cs typeface="Segoe UI"/>
            </a:rPr>
            <a:t>Focus Areas: </a:t>
          </a:r>
          <a:br>
            <a:rPr lang="en-GB" b="1">
              <a:latin typeface="Aptos Display"/>
              <a:cs typeface="Segoe UI"/>
            </a:rPr>
          </a:br>
          <a:r>
            <a:rPr lang="en-GB" b="1">
              <a:latin typeface="Aptos Display"/>
              <a:cs typeface="Segoe UI"/>
            </a:rPr>
            <a:t>- Physical and Mental Health</a:t>
          </a:r>
          <a:br>
            <a:rPr lang="en-GB" b="1">
              <a:latin typeface="Aptos Display"/>
              <a:cs typeface="Segoe UI"/>
            </a:rPr>
          </a:br>
          <a:r>
            <a:rPr lang="en-GB" b="1">
              <a:latin typeface="Aptos Display"/>
              <a:cs typeface="Segoe UI"/>
            </a:rPr>
            <a:t>- Long-term conditions</a:t>
          </a:r>
          <a:br>
            <a:rPr lang="en-GB" b="1">
              <a:latin typeface="Aptos Display"/>
              <a:cs typeface="Segoe UI"/>
            </a:rPr>
          </a:br>
          <a:r>
            <a:rPr lang="en-GB" b="1">
              <a:latin typeface="Aptos Display"/>
              <a:cs typeface="Segoe UI"/>
            </a:rPr>
            <a:t>- Health inequalities </a:t>
          </a:r>
          <a:endParaRPr lang="en-US" b="1">
            <a:latin typeface="Aptos Display"/>
            <a:cs typeface="Segoe UI"/>
          </a:endParaRPr>
        </a:p>
      </dgm:t>
    </dgm:pt>
    <dgm:pt modelId="{80484D67-D974-4190-9293-FBD90F20E787}" type="parTrans" cxnId="{210E3B7D-268C-44BF-ADA7-F798B6CC585D}">
      <dgm:prSet/>
      <dgm:spPr/>
      <dgm:t>
        <a:bodyPr/>
        <a:lstStyle/>
        <a:p>
          <a:endParaRPr lang="en-US"/>
        </a:p>
      </dgm:t>
    </dgm:pt>
    <dgm:pt modelId="{844DD8E7-3831-4DA0-994D-2C260BF738B7}" type="sibTrans" cxnId="{210E3B7D-268C-44BF-ADA7-F798B6CC585D}">
      <dgm:prSet/>
      <dgm:spPr/>
      <dgm:t>
        <a:bodyPr/>
        <a:lstStyle/>
        <a:p>
          <a:endParaRPr lang="en-US"/>
        </a:p>
      </dgm:t>
    </dgm:pt>
    <dgm:pt modelId="{467AD48C-7FC4-4C4D-94F4-A4510E1AD3E4}" type="pres">
      <dgm:prSet presAssocID="{02E98C47-398D-49A2-9131-9A981FAD97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251F4B-DA4F-4FE0-97D2-335250B3BF38}" type="pres">
      <dgm:prSet presAssocID="{264DFE63-2EE6-4061-A8DD-DB992EC23192}" presName="hierRoot1" presStyleCnt="0"/>
      <dgm:spPr/>
    </dgm:pt>
    <dgm:pt modelId="{D9A74CBC-FD91-415A-BF00-EDE967AF14D5}" type="pres">
      <dgm:prSet presAssocID="{264DFE63-2EE6-4061-A8DD-DB992EC23192}" presName="composite" presStyleCnt="0"/>
      <dgm:spPr/>
    </dgm:pt>
    <dgm:pt modelId="{C0A770C6-69D9-417D-A25B-66B88E123511}" type="pres">
      <dgm:prSet presAssocID="{264DFE63-2EE6-4061-A8DD-DB992EC23192}" presName="background" presStyleLbl="node0" presStyleIdx="0" presStyleCnt="2"/>
      <dgm:spPr/>
    </dgm:pt>
    <dgm:pt modelId="{90E2EF00-EB65-473C-8E2B-F3F0889E5D9B}" type="pres">
      <dgm:prSet presAssocID="{264DFE63-2EE6-4061-A8DD-DB992EC23192}" presName="text" presStyleLbl="fgAcc0" presStyleIdx="0" presStyleCnt="2">
        <dgm:presLayoutVars>
          <dgm:chPref val="3"/>
        </dgm:presLayoutVars>
      </dgm:prSet>
      <dgm:spPr/>
    </dgm:pt>
    <dgm:pt modelId="{7AA2AFA2-1A29-416F-A93B-2E34A30A92A8}" type="pres">
      <dgm:prSet presAssocID="{264DFE63-2EE6-4061-A8DD-DB992EC23192}" presName="hierChild2" presStyleCnt="0"/>
      <dgm:spPr/>
    </dgm:pt>
    <dgm:pt modelId="{F1FF87F1-FDF9-4F5B-9F8D-BEE358D45527}" type="pres">
      <dgm:prSet presAssocID="{68475CCF-E3C6-424B-9583-9241F4E3E888}" presName="hierRoot1" presStyleCnt="0"/>
      <dgm:spPr/>
    </dgm:pt>
    <dgm:pt modelId="{6D7EC222-5298-4046-9495-80EF502E26FD}" type="pres">
      <dgm:prSet presAssocID="{68475CCF-E3C6-424B-9583-9241F4E3E888}" presName="composite" presStyleCnt="0"/>
      <dgm:spPr/>
    </dgm:pt>
    <dgm:pt modelId="{79A8DAA7-77BF-4178-BC79-0CDA04AA3C0D}" type="pres">
      <dgm:prSet presAssocID="{68475CCF-E3C6-424B-9583-9241F4E3E888}" presName="background" presStyleLbl="node0" presStyleIdx="1" presStyleCnt="2"/>
      <dgm:spPr/>
    </dgm:pt>
    <dgm:pt modelId="{E824111A-664B-435F-9116-65521729AFFB}" type="pres">
      <dgm:prSet presAssocID="{68475CCF-E3C6-424B-9583-9241F4E3E888}" presName="text" presStyleLbl="fgAcc0" presStyleIdx="1" presStyleCnt="2">
        <dgm:presLayoutVars>
          <dgm:chPref val="3"/>
        </dgm:presLayoutVars>
      </dgm:prSet>
      <dgm:spPr/>
    </dgm:pt>
    <dgm:pt modelId="{38552DCD-947E-4CA1-9079-D42B1BD0D45D}" type="pres">
      <dgm:prSet presAssocID="{68475CCF-E3C6-424B-9583-9241F4E3E888}" presName="hierChild2" presStyleCnt="0"/>
      <dgm:spPr/>
    </dgm:pt>
  </dgm:ptLst>
  <dgm:cxnLst>
    <dgm:cxn modelId="{DF84281D-E407-445A-9715-A81342D3EA6D}" type="presOf" srcId="{264DFE63-2EE6-4061-A8DD-DB992EC23192}" destId="{90E2EF00-EB65-473C-8E2B-F3F0889E5D9B}" srcOrd="0" destOrd="0" presId="urn:microsoft.com/office/officeart/2005/8/layout/hierarchy1"/>
    <dgm:cxn modelId="{FB7F3E3B-87A2-4935-BAD7-404CAC201A77}" type="presOf" srcId="{68475CCF-E3C6-424B-9583-9241F4E3E888}" destId="{E824111A-664B-435F-9116-65521729AFFB}" srcOrd="0" destOrd="0" presId="urn:microsoft.com/office/officeart/2005/8/layout/hierarchy1"/>
    <dgm:cxn modelId="{FA0E8242-4904-4185-BF73-5721A1F91DCA}" type="presOf" srcId="{02E98C47-398D-49A2-9131-9A981FAD9756}" destId="{467AD48C-7FC4-4C4D-94F4-A4510E1AD3E4}" srcOrd="0" destOrd="0" presId="urn:microsoft.com/office/officeart/2005/8/layout/hierarchy1"/>
    <dgm:cxn modelId="{E5764F51-8E60-4866-B76D-41C3D276C609}" srcId="{02E98C47-398D-49A2-9131-9A981FAD9756}" destId="{264DFE63-2EE6-4061-A8DD-DB992EC23192}" srcOrd="0" destOrd="0" parTransId="{0812465B-B11C-4487-A506-141266EF3B3A}" sibTransId="{75166E42-F57E-41BA-B770-F35EB48C1BC8}"/>
    <dgm:cxn modelId="{210E3B7D-268C-44BF-ADA7-F798B6CC585D}" srcId="{02E98C47-398D-49A2-9131-9A981FAD9756}" destId="{68475CCF-E3C6-424B-9583-9241F4E3E888}" srcOrd="1" destOrd="0" parTransId="{80484D67-D974-4190-9293-FBD90F20E787}" sibTransId="{844DD8E7-3831-4DA0-994D-2C260BF738B7}"/>
    <dgm:cxn modelId="{2A14B4BD-6373-4320-A4F4-9C83F5AB4DFF}" type="presParOf" srcId="{467AD48C-7FC4-4C4D-94F4-A4510E1AD3E4}" destId="{85251F4B-DA4F-4FE0-97D2-335250B3BF38}" srcOrd="0" destOrd="0" presId="urn:microsoft.com/office/officeart/2005/8/layout/hierarchy1"/>
    <dgm:cxn modelId="{1A773F09-3F0F-44EF-A9B2-6B7132730D56}" type="presParOf" srcId="{85251F4B-DA4F-4FE0-97D2-335250B3BF38}" destId="{D9A74CBC-FD91-415A-BF00-EDE967AF14D5}" srcOrd="0" destOrd="0" presId="urn:microsoft.com/office/officeart/2005/8/layout/hierarchy1"/>
    <dgm:cxn modelId="{85F68374-4FDE-4A2F-B00B-EE133AF58E84}" type="presParOf" srcId="{D9A74CBC-FD91-415A-BF00-EDE967AF14D5}" destId="{C0A770C6-69D9-417D-A25B-66B88E123511}" srcOrd="0" destOrd="0" presId="urn:microsoft.com/office/officeart/2005/8/layout/hierarchy1"/>
    <dgm:cxn modelId="{52553F4D-FC3D-4039-A67E-F38FCB59F44F}" type="presParOf" srcId="{D9A74CBC-FD91-415A-BF00-EDE967AF14D5}" destId="{90E2EF00-EB65-473C-8E2B-F3F0889E5D9B}" srcOrd="1" destOrd="0" presId="urn:microsoft.com/office/officeart/2005/8/layout/hierarchy1"/>
    <dgm:cxn modelId="{9003857E-F6F7-44E4-82AD-FE8FDA9DF58D}" type="presParOf" srcId="{85251F4B-DA4F-4FE0-97D2-335250B3BF38}" destId="{7AA2AFA2-1A29-416F-A93B-2E34A30A92A8}" srcOrd="1" destOrd="0" presId="urn:microsoft.com/office/officeart/2005/8/layout/hierarchy1"/>
    <dgm:cxn modelId="{FE5E20DE-74A5-4E0F-A6FF-465F62F04849}" type="presParOf" srcId="{467AD48C-7FC4-4C4D-94F4-A4510E1AD3E4}" destId="{F1FF87F1-FDF9-4F5B-9F8D-BEE358D45527}" srcOrd="1" destOrd="0" presId="urn:microsoft.com/office/officeart/2005/8/layout/hierarchy1"/>
    <dgm:cxn modelId="{0511546B-A0EA-447B-AC1B-15FEAE3B154E}" type="presParOf" srcId="{F1FF87F1-FDF9-4F5B-9F8D-BEE358D45527}" destId="{6D7EC222-5298-4046-9495-80EF502E26FD}" srcOrd="0" destOrd="0" presId="urn:microsoft.com/office/officeart/2005/8/layout/hierarchy1"/>
    <dgm:cxn modelId="{63639D68-B025-47E8-ABB5-425FF2860062}" type="presParOf" srcId="{6D7EC222-5298-4046-9495-80EF502E26FD}" destId="{79A8DAA7-77BF-4178-BC79-0CDA04AA3C0D}" srcOrd="0" destOrd="0" presId="urn:microsoft.com/office/officeart/2005/8/layout/hierarchy1"/>
    <dgm:cxn modelId="{23D8114A-663A-4339-93BE-2D5894169B3A}" type="presParOf" srcId="{6D7EC222-5298-4046-9495-80EF502E26FD}" destId="{E824111A-664B-435F-9116-65521729AFFB}" srcOrd="1" destOrd="0" presId="urn:microsoft.com/office/officeart/2005/8/layout/hierarchy1"/>
    <dgm:cxn modelId="{BDBF32AD-84F0-4B09-A882-1B209E5808AF}" type="presParOf" srcId="{F1FF87F1-FDF9-4F5B-9F8D-BEE358D45527}" destId="{38552DCD-947E-4CA1-9079-D42B1BD0D4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8B658-33BD-40E4-9AAB-6A1EF5CA706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6D8F1C-0181-4D63-8892-F8D607830826}">
      <dgm:prSet/>
      <dgm:spPr/>
      <dgm:t>
        <a:bodyPr/>
        <a:lstStyle/>
        <a:p>
          <a:pPr rtl="0"/>
          <a:r>
            <a:rPr lang="en-GB" b="1">
              <a:latin typeface="Aptos Display" panose="020F0302020204030204"/>
            </a:rPr>
            <a:t>We will promote enjoyable physical activity and make sure preventable conditions are treated as early as possible  as well as support social connection and independence for our older residents </a:t>
          </a:r>
          <a:endParaRPr lang="en-GB" b="1"/>
        </a:p>
      </dgm:t>
    </dgm:pt>
    <dgm:pt modelId="{C3B3DCEE-5EB1-4853-A0AB-D8B17518D7C7}" type="parTrans" cxnId="{A4C301D4-8491-4AEF-BFFB-2ED4ACEE08A4}">
      <dgm:prSet/>
      <dgm:spPr/>
      <dgm:t>
        <a:bodyPr/>
        <a:lstStyle/>
        <a:p>
          <a:endParaRPr lang="en-US"/>
        </a:p>
      </dgm:t>
    </dgm:pt>
    <dgm:pt modelId="{FD8973B7-0619-436A-920E-519FDD9AAE62}" type="sibTrans" cxnId="{A4C301D4-8491-4AEF-BFFB-2ED4ACEE08A4}">
      <dgm:prSet/>
      <dgm:spPr/>
      <dgm:t>
        <a:bodyPr/>
        <a:lstStyle/>
        <a:p>
          <a:endParaRPr lang="en-US"/>
        </a:p>
      </dgm:t>
    </dgm:pt>
    <dgm:pt modelId="{AD2303FF-5CCF-40F7-B37B-5516682095D8}">
      <dgm:prSet/>
      <dgm:spPr/>
      <dgm:t>
        <a:bodyPr/>
        <a:lstStyle/>
        <a:p>
          <a:r>
            <a:rPr lang="en-GB" b="1"/>
            <a:t>Focus Areas:</a:t>
          </a:r>
          <a:br>
            <a:rPr lang="en-GB" b="1"/>
          </a:br>
          <a:r>
            <a:rPr lang="en-GB" b="1"/>
            <a:t>- Maximising People's independence and resilience </a:t>
          </a:r>
          <a:br>
            <a:rPr lang="en-GB" b="1"/>
          </a:br>
          <a:r>
            <a:rPr lang="en-GB" b="1"/>
            <a:t>- Addressing Loneliness and Isolation </a:t>
          </a:r>
          <a:br>
            <a:rPr lang="en-GB" b="1"/>
          </a:br>
          <a:r>
            <a:rPr lang="en-GB" b="1"/>
            <a:t>- End of Life Care </a:t>
          </a:r>
          <a:endParaRPr lang="en-US"/>
        </a:p>
      </dgm:t>
    </dgm:pt>
    <dgm:pt modelId="{B986B3C4-9EB1-45AE-9079-693E220BEDC6}" type="parTrans" cxnId="{26E6CC1B-CF60-41B6-90F0-AB9989150DCB}">
      <dgm:prSet/>
      <dgm:spPr/>
      <dgm:t>
        <a:bodyPr/>
        <a:lstStyle/>
        <a:p>
          <a:endParaRPr lang="en-US"/>
        </a:p>
      </dgm:t>
    </dgm:pt>
    <dgm:pt modelId="{7A913DE3-6C9C-437E-AAAD-FF132D75D3F0}" type="sibTrans" cxnId="{26E6CC1B-CF60-41B6-90F0-AB9989150DCB}">
      <dgm:prSet/>
      <dgm:spPr/>
      <dgm:t>
        <a:bodyPr/>
        <a:lstStyle/>
        <a:p>
          <a:endParaRPr lang="en-US"/>
        </a:p>
      </dgm:t>
    </dgm:pt>
    <dgm:pt modelId="{178F85C4-EC05-4A69-A7BA-266E52D28B67}" type="pres">
      <dgm:prSet presAssocID="{3138B658-33BD-40E4-9AAB-6A1EF5CA70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54762D-DA52-4C76-82EB-40D4C58271ED}" type="pres">
      <dgm:prSet presAssocID="{3A6D8F1C-0181-4D63-8892-F8D607830826}" presName="hierRoot1" presStyleCnt="0"/>
      <dgm:spPr/>
    </dgm:pt>
    <dgm:pt modelId="{1DDEBBFA-DBC8-4BB9-8423-01AF8D0AE5C1}" type="pres">
      <dgm:prSet presAssocID="{3A6D8F1C-0181-4D63-8892-F8D607830826}" presName="composite" presStyleCnt="0"/>
      <dgm:spPr/>
    </dgm:pt>
    <dgm:pt modelId="{24A7883E-FE63-4FF4-926E-54FD89111798}" type="pres">
      <dgm:prSet presAssocID="{3A6D8F1C-0181-4D63-8892-F8D607830826}" presName="background" presStyleLbl="node0" presStyleIdx="0" presStyleCnt="2"/>
      <dgm:spPr/>
    </dgm:pt>
    <dgm:pt modelId="{EDEFDF4D-46C8-4E25-A35F-C072A1EDA785}" type="pres">
      <dgm:prSet presAssocID="{3A6D8F1C-0181-4D63-8892-F8D607830826}" presName="text" presStyleLbl="fgAcc0" presStyleIdx="0" presStyleCnt="2">
        <dgm:presLayoutVars>
          <dgm:chPref val="3"/>
        </dgm:presLayoutVars>
      </dgm:prSet>
      <dgm:spPr/>
    </dgm:pt>
    <dgm:pt modelId="{53FEB3DD-CA14-468F-BCA9-EDECF9FC09DA}" type="pres">
      <dgm:prSet presAssocID="{3A6D8F1C-0181-4D63-8892-F8D607830826}" presName="hierChild2" presStyleCnt="0"/>
      <dgm:spPr/>
    </dgm:pt>
    <dgm:pt modelId="{0B357012-443F-4F82-BF90-F887303FC20A}" type="pres">
      <dgm:prSet presAssocID="{AD2303FF-5CCF-40F7-B37B-5516682095D8}" presName="hierRoot1" presStyleCnt="0"/>
      <dgm:spPr/>
    </dgm:pt>
    <dgm:pt modelId="{B992C2BF-D560-4DD0-BB5B-5DCDDDBFB957}" type="pres">
      <dgm:prSet presAssocID="{AD2303FF-5CCF-40F7-B37B-5516682095D8}" presName="composite" presStyleCnt="0"/>
      <dgm:spPr/>
    </dgm:pt>
    <dgm:pt modelId="{31AACDF1-27A7-4ADF-A072-255C164E3F7F}" type="pres">
      <dgm:prSet presAssocID="{AD2303FF-5CCF-40F7-B37B-5516682095D8}" presName="background" presStyleLbl="node0" presStyleIdx="1" presStyleCnt="2"/>
      <dgm:spPr/>
    </dgm:pt>
    <dgm:pt modelId="{D4B66116-AA4C-45A1-95A4-10AF9AB8C30A}" type="pres">
      <dgm:prSet presAssocID="{AD2303FF-5CCF-40F7-B37B-5516682095D8}" presName="text" presStyleLbl="fgAcc0" presStyleIdx="1" presStyleCnt="2">
        <dgm:presLayoutVars>
          <dgm:chPref val="3"/>
        </dgm:presLayoutVars>
      </dgm:prSet>
      <dgm:spPr/>
    </dgm:pt>
    <dgm:pt modelId="{D6D180C8-0A8D-4323-8273-B1054A2FBCF8}" type="pres">
      <dgm:prSet presAssocID="{AD2303FF-5CCF-40F7-B37B-5516682095D8}" presName="hierChild2" presStyleCnt="0"/>
      <dgm:spPr/>
    </dgm:pt>
  </dgm:ptLst>
  <dgm:cxnLst>
    <dgm:cxn modelId="{26E6CC1B-CF60-41B6-90F0-AB9989150DCB}" srcId="{3138B658-33BD-40E4-9AAB-6A1EF5CA706B}" destId="{AD2303FF-5CCF-40F7-B37B-5516682095D8}" srcOrd="1" destOrd="0" parTransId="{B986B3C4-9EB1-45AE-9079-693E220BEDC6}" sibTransId="{7A913DE3-6C9C-437E-AAAD-FF132D75D3F0}"/>
    <dgm:cxn modelId="{1DBA0137-F611-4881-985D-AE2D886A2966}" type="presOf" srcId="{3138B658-33BD-40E4-9AAB-6A1EF5CA706B}" destId="{178F85C4-EC05-4A69-A7BA-266E52D28B67}" srcOrd="0" destOrd="0" presId="urn:microsoft.com/office/officeart/2005/8/layout/hierarchy1"/>
    <dgm:cxn modelId="{A22C0C5B-D1D4-4FC7-A75E-8AC13B8DCD3F}" type="presOf" srcId="{AD2303FF-5CCF-40F7-B37B-5516682095D8}" destId="{D4B66116-AA4C-45A1-95A4-10AF9AB8C30A}" srcOrd="0" destOrd="0" presId="urn:microsoft.com/office/officeart/2005/8/layout/hierarchy1"/>
    <dgm:cxn modelId="{4102D95E-3807-4A6B-8503-F54C27E5B426}" type="presOf" srcId="{3A6D8F1C-0181-4D63-8892-F8D607830826}" destId="{EDEFDF4D-46C8-4E25-A35F-C072A1EDA785}" srcOrd="0" destOrd="0" presId="urn:microsoft.com/office/officeart/2005/8/layout/hierarchy1"/>
    <dgm:cxn modelId="{A4C301D4-8491-4AEF-BFFB-2ED4ACEE08A4}" srcId="{3138B658-33BD-40E4-9AAB-6A1EF5CA706B}" destId="{3A6D8F1C-0181-4D63-8892-F8D607830826}" srcOrd="0" destOrd="0" parTransId="{C3B3DCEE-5EB1-4853-A0AB-D8B17518D7C7}" sibTransId="{FD8973B7-0619-436A-920E-519FDD9AAE62}"/>
    <dgm:cxn modelId="{9B20AB73-23D9-4AED-AC34-425978E4583F}" type="presParOf" srcId="{178F85C4-EC05-4A69-A7BA-266E52D28B67}" destId="{0A54762D-DA52-4C76-82EB-40D4C58271ED}" srcOrd="0" destOrd="0" presId="urn:microsoft.com/office/officeart/2005/8/layout/hierarchy1"/>
    <dgm:cxn modelId="{E658C133-1CDE-4A2D-A6EF-444461C45504}" type="presParOf" srcId="{0A54762D-DA52-4C76-82EB-40D4C58271ED}" destId="{1DDEBBFA-DBC8-4BB9-8423-01AF8D0AE5C1}" srcOrd="0" destOrd="0" presId="urn:microsoft.com/office/officeart/2005/8/layout/hierarchy1"/>
    <dgm:cxn modelId="{F2A2B755-CB47-411D-9309-A270D5B1831D}" type="presParOf" srcId="{1DDEBBFA-DBC8-4BB9-8423-01AF8D0AE5C1}" destId="{24A7883E-FE63-4FF4-926E-54FD89111798}" srcOrd="0" destOrd="0" presId="urn:microsoft.com/office/officeart/2005/8/layout/hierarchy1"/>
    <dgm:cxn modelId="{12F9675C-4707-4469-BBB3-A52C680F150F}" type="presParOf" srcId="{1DDEBBFA-DBC8-4BB9-8423-01AF8D0AE5C1}" destId="{EDEFDF4D-46C8-4E25-A35F-C072A1EDA785}" srcOrd="1" destOrd="0" presId="urn:microsoft.com/office/officeart/2005/8/layout/hierarchy1"/>
    <dgm:cxn modelId="{06EAF8D2-C09C-4A56-AE97-49BFD5CA4CF0}" type="presParOf" srcId="{0A54762D-DA52-4C76-82EB-40D4C58271ED}" destId="{53FEB3DD-CA14-468F-BCA9-EDECF9FC09DA}" srcOrd="1" destOrd="0" presId="urn:microsoft.com/office/officeart/2005/8/layout/hierarchy1"/>
    <dgm:cxn modelId="{ECC189C0-6457-46AA-A10F-C5A51CF157DA}" type="presParOf" srcId="{178F85C4-EC05-4A69-A7BA-266E52D28B67}" destId="{0B357012-443F-4F82-BF90-F887303FC20A}" srcOrd="1" destOrd="0" presId="urn:microsoft.com/office/officeart/2005/8/layout/hierarchy1"/>
    <dgm:cxn modelId="{B992769C-1763-453B-9197-B832D41DE947}" type="presParOf" srcId="{0B357012-443F-4F82-BF90-F887303FC20A}" destId="{B992C2BF-D560-4DD0-BB5B-5DCDDDBFB957}" srcOrd="0" destOrd="0" presId="urn:microsoft.com/office/officeart/2005/8/layout/hierarchy1"/>
    <dgm:cxn modelId="{585B31B0-C9C4-4800-94C7-3BC92E5E12D7}" type="presParOf" srcId="{B992C2BF-D560-4DD0-BB5B-5DCDDDBFB957}" destId="{31AACDF1-27A7-4ADF-A072-255C164E3F7F}" srcOrd="0" destOrd="0" presId="urn:microsoft.com/office/officeart/2005/8/layout/hierarchy1"/>
    <dgm:cxn modelId="{F5B9EBAD-5EEA-4F1E-804C-12B0C88A8F29}" type="presParOf" srcId="{B992C2BF-D560-4DD0-BB5B-5DCDDDBFB957}" destId="{D4B66116-AA4C-45A1-95A4-10AF9AB8C30A}" srcOrd="1" destOrd="0" presId="urn:microsoft.com/office/officeart/2005/8/layout/hierarchy1"/>
    <dgm:cxn modelId="{9A261197-BEDD-49A7-B8E2-169E57658DF5}" type="presParOf" srcId="{0B357012-443F-4F82-BF90-F887303FC20A}" destId="{D6D180C8-0A8D-4323-8273-B1054A2FBC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48415-4E89-4F6D-BB71-C55C3C7745AE}">
      <dsp:nvSpPr>
        <dsp:cNvPr id="0" name=""/>
        <dsp:cNvSpPr/>
      </dsp:nvSpPr>
      <dsp:spPr>
        <a:xfrm>
          <a:off x="307013" y="78552"/>
          <a:ext cx="923590" cy="9235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F6FC0-721E-4D85-BDFD-833972E7F8E3}">
      <dsp:nvSpPr>
        <dsp:cNvPr id="0" name=""/>
        <dsp:cNvSpPr/>
      </dsp:nvSpPr>
      <dsp:spPr>
        <a:xfrm>
          <a:off x="500967" y="272506"/>
          <a:ext cx="535682" cy="535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D854D-99CA-4E4D-81E2-93C80C97AD28}">
      <dsp:nvSpPr>
        <dsp:cNvPr id="0" name=""/>
        <dsp:cNvSpPr/>
      </dsp:nvSpPr>
      <dsp:spPr>
        <a:xfrm>
          <a:off x="1428516" y="78552"/>
          <a:ext cx="2177035" cy="92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Trust</a:t>
          </a:r>
        </a:p>
      </dsp:txBody>
      <dsp:txXfrm>
        <a:off x="1428516" y="78552"/>
        <a:ext cx="2177035" cy="923590"/>
      </dsp:txXfrm>
    </dsp:sp>
    <dsp:sp modelId="{A6AFF789-42FD-493C-9913-2C1EC34C8735}">
      <dsp:nvSpPr>
        <dsp:cNvPr id="0" name=""/>
        <dsp:cNvSpPr/>
      </dsp:nvSpPr>
      <dsp:spPr>
        <a:xfrm>
          <a:off x="3984883" y="78552"/>
          <a:ext cx="923590" cy="9235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E495-B8DA-4B62-B698-11AE95AA9664}">
      <dsp:nvSpPr>
        <dsp:cNvPr id="0" name=""/>
        <dsp:cNvSpPr/>
      </dsp:nvSpPr>
      <dsp:spPr>
        <a:xfrm>
          <a:off x="4178837" y="272506"/>
          <a:ext cx="535682" cy="5356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F9DEF-0D77-4F13-A8E1-3033FA88B822}">
      <dsp:nvSpPr>
        <dsp:cNvPr id="0" name=""/>
        <dsp:cNvSpPr/>
      </dsp:nvSpPr>
      <dsp:spPr>
        <a:xfrm>
          <a:off x="5106386" y="78552"/>
          <a:ext cx="2177035" cy="92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Expertise</a:t>
          </a:r>
        </a:p>
      </dsp:txBody>
      <dsp:txXfrm>
        <a:off x="5106386" y="78552"/>
        <a:ext cx="2177035" cy="923590"/>
      </dsp:txXfrm>
    </dsp:sp>
    <dsp:sp modelId="{8BB23ED6-880D-47E3-BD7E-C5FC3B5D26FA}">
      <dsp:nvSpPr>
        <dsp:cNvPr id="0" name=""/>
        <dsp:cNvSpPr/>
      </dsp:nvSpPr>
      <dsp:spPr>
        <a:xfrm>
          <a:off x="7662754" y="78552"/>
          <a:ext cx="923590" cy="9235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09402-ABAA-4730-8141-FCF11FBC64AB}">
      <dsp:nvSpPr>
        <dsp:cNvPr id="0" name=""/>
        <dsp:cNvSpPr/>
      </dsp:nvSpPr>
      <dsp:spPr>
        <a:xfrm>
          <a:off x="7856708" y="272506"/>
          <a:ext cx="535682" cy="535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5B689-75CF-4336-B1BC-7370A2038807}">
      <dsp:nvSpPr>
        <dsp:cNvPr id="0" name=""/>
        <dsp:cNvSpPr/>
      </dsp:nvSpPr>
      <dsp:spPr>
        <a:xfrm>
          <a:off x="8784257" y="78552"/>
          <a:ext cx="2177035" cy="92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Skills</a:t>
          </a:r>
        </a:p>
      </dsp:txBody>
      <dsp:txXfrm>
        <a:off x="8784257" y="78552"/>
        <a:ext cx="2177035" cy="923590"/>
      </dsp:txXfrm>
    </dsp:sp>
    <dsp:sp modelId="{E11122D7-BA10-44D7-8F42-CA49955BD3C5}">
      <dsp:nvSpPr>
        <dsp:cNvPr id="0" name=""/>
        <dsp:cNvSpPr/>
      </dsp:nvSpPr>
      <dsp:spPr>
        <a:xfrm>
          <a:off x="307013" y="1756293"/>
          <a:ext cx="923590" cy="9235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2D492-6638-44C6-BAD8-9FD353CADD1D}">
      <dsp:nvSpPr>
        <dsp:cNvPr id="0" name=""/>
        <dsp:cNvSpPr/>
      </dsp:nvSpPr>
      <dsp:spPr>
        <a:xfrm>
          <a:off x="500967" y="1950247"/>
          <a:ext cx="535682" cy="5356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D84E1-4E99-4A14-913F-5E9C957A8A92}">
      <dsp:nvSpPr>
        <dsp:cNvPr id="0" name=""/>
        <dsp:cNvSpPr/>
      </dsp:nvSpPr>
      <dsp:spPr>
        <a:xfrm>
          <a:off x="1428516" y="1756293"/>
          <a:ext cx="2177035" cy="92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Knowledge</a:t>
          </a:r>
        </a:p>
      </dsp:txBody>
      <dsp:txXfrm>
        <a:off x="1428516" y="1756293"/>
        <a:ext cx="2177035" cy="923590"/>
      </dsp:txXfrm>
    </dsp:sp>
    <dsp:sp modelId="{51E08245-D816-411B-B696-0B877FC7EB68}">
      <dsp:nvSpPr>
        <dsp:cNvPr id="0" name=""/>
        <dsp:cNvSpPr/>
      </dsp:nvSpPr>
      <dsp:spPr>
        <a:xfrm>
          <a:off x="3984883" y="1756293"/>
          <a:ext cx="923590" cy="9235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31372-EA46-4AAC-8B86-E56F40A4F3FB}">
      <dsp:nvSpPr>
        <dsp:cNvPr id="0" name=""/>
        <dsp:cNvSpPr/>
      </dsp:nvSpPr>
      <dsp:spPr>
        <a:xfrm>
          <a:off x="4178837" y="1950247"/>
          <a:ext cx="535682" cy="5356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3DA7-EFE6-42B3-8C4A-6C65E9E18176}">
      <dsp:nvSpPr>
        <dsp:cNvPr id="0" name=""/>
        <dsp:cNvSpPr/>
      </dsp:nvSpPr>
      <dsp:spPr>
        <a:xfrm>
          <a:off x="5106386" y="1756293"/>
          <a:ext cx="2177035" cy="92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Focus</a:t>
          </a:r>
        </a:p>
      </dsp:txBody>
      <dsp:txXfrm>
        <a:off x="5106386" y="1756293"/>
        <a:ext cx="2177035" cy="923590"/>
      </dsp:txXfrm>
    </dsp:sp>
    <dsp:sp modelId="{86484A18-9145-4143-B38B-A61A7CBE489D}">
      <dsp:nvSpPr>
        <dsp:cNvPr id="0" name=""/>
        <dsp:cNvSpPr/>
      </dsp:nvSpPr>
      <dsp:spPr>
        <a:xfrm>
          <a:off x="7662754" y="1756293"/>
          <a:ext cx="923590" cy="9235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CBEDD-4C28-4F60-AAA5-985DC28514DF}">
      <dsp:nvSpPr>
        <dsp:cNvPr id="0" name=""/>
        <dsp:cNvSpPr/>
      </dsp:nvSpPr>
      <dsp:spPr>
        <a:xfrm>
          <a:off x="7856708" y="1950247"/>
          <a:ext cx="535682" cy="5356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BABF4-FF40-4B58-87D8-5FE0D190CA3D}">
      <dsp:nvSpPr>
        <dsp:cNvPr id="0" name=""/>
        <dsp:cNvSpPr/>
      </dsp:nvSpPr>
      <dsp:spPr>
        <a:xfrm>
          <a:off x="8784257" y="1756293"/>
          <a:ext cx="2177035" cy="92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Approach</a:t>
          </a:r>
        </a:p>
      </dsp:txBody>
      <dsp:txXfrm>
        <a:off x="8784257" y="1756293"/>
        <a:ext cx="2177035" cy="923590"/>
      </dsp:txXfrm>
    </dsp:sp>
    <dsp:sp modelId="{C1B7C779-7298-4EB9-8A9D-55837FC5C9B3}">
      <dsp:nvSpPr>
        <dsp:cNvPr id="0" name=""/>
        <dsp:cNvSpPr/>
      </dsp:nvSpPr>
      <dsp:spPr>
        <a:xfrm>
          <a:off x="307013" y="3434034"/>
          <a:ext cx="923590" cy="9235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C7892-DB4D-4EFA-B86D-425F69004A9F}">
      <dsp:nvSpPr>
        <dsp:cNvPr id="0" name=""/>
        <dsp:cNvSpPr/>
      </dsp:nvSpPr>
      <dsp:spPr>
        <a:xfrm>
          <a:off x="500967" y="3627988"/>
          <a:ext cx="535682" cy="53568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EA365-6D96-499E-A310-AE15DD31E75D}">
      <dsp:nvSpPr>
        <dsp:cNvPr id="0" name=""/>
        <dsp:cNvSpPr/>
      </dsp:nvSpPr>
      <dsp:spPr>
        <a:xfrm>
          <a:off x="1428516" y="3434034"/>
          <a:ext cx="2177035" cy="92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Value for money</a:t>
          </a:r>
        </a:p>
      </dsp:txBody>
      <dsp:txXfrm>
        <a:off x="1428516" y="3434034"/>
        <a:ext cx="2177035" cy="923590"/>
      </dsp:txXfrm>
    </dsp:sp>
    <dsp:sp modelId="{6B202A93-3121-4EED-BF03-4C8044A43107}">
      <dsp:nvSpPr>
        <dsp:cNvPr id="0" name=""/>
        <dsp:cNvSpPr/>
      </dsp:nvSpPr>
      <dsp:spPr>
        <a:xfrm>
          <a:off x="3984883" y="3434034"/>
          <a:ext cx="923590" cy="92359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50757-1DFE-4D90-9AFA-73A0F3352618}">
      <dsp:nvSpPr>
        <dsp:cNvPr id="0" name=""/>
        <dsp:cNvSpPr/>
      </dsp:nvSpPr>
      <dsp:spPr>
        <a:xfrm>
          <a:off x="4178837" y="3627988"/>
          <a:ext cx="535682" cy="53568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EB99-004E-4850-BA53-657CCC38C79A}">
      <dsp:nvSpPr>
        <dsp:cNvPr id="0" name=""/>
        <dsp:cNvSpPr/>
      </dsp:nvSpPr>
      <dsp:spPr>
        <a:xfrm>
          <a:off x="5106386" y="3434034"/>
          <a:ext cx="2177035" cy="92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rPr>
            <a:t>Professionalism</a:t>
          </a:r>
        </a:p>
      </dsp:txBody>
      <dsp:txXfrm>
        <a:off x="5106386" y="3434034"/>
        <a:ext cx="2177035" cy="923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770C6-69D9-417D-A25B-66B88E123511}">
      <dsp:nvSpPr>
        <dsp:cNvPr id="0" name=""/>
        <dsp:cNvSpPr/>
      </dsp:nvSpPr>
      <dsp:spPr>
        <a:xfrm>
          <a:off x="1134" y="789466"/>
          <a:ext cx="3983502" cy="2529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2EF00-EB65-473C-8E2B-F3F0889E5D9B}">
      <dsp:nvSpPr>
        <dsp:cNvPr id="0" name=""/>
        <dsp:cNvSpPr/>
      </dsp:nvSpPr>
      <dsp:spPr>
        <a:xfrm>
          <a:off x="443746" y="1209946"/>
          <a:ext cx="3983502" cy="2529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Ensuring that all children and young people in Kingston have a good start to life and the right support to thrive and fulfil their potential.</a:t>
          </a:r>
          <a:endParaRPr lang="en-US" sz="2500" kern="1200"/>
        </a:p>
      </dsp:txBody>
      <dsp:txXfrm>
        <a:off x="517833" y="1284033"/>
        <a:ext cx="3835328" cy="2381350"/>
      </dsp:txXfrm>
    </dsp:sp>
    <dsp:sp modelId="{79A8DAA7-77BF-4178-BC79-0CDA04AA3C0D}">
      <dsp:nvSpPr>
        <dsp:cNvPr id="0" name=""/>
        <dsp:cNvSpPr/>
      </dsp:nvSpPr>
      <dsp:spPr>
        <a:xfrm>
          <a:off x="4869860" y="789466"/>
          <a:ext cx="3983502" cy="2529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4111A-664B-435F-9116-65521729AFFB}">
      <dsp:nvSpPr>
        <dsp:cNvPr id="0" name=""/>
        <dsp:cNvSpPr/>
      </dsp:nvSpPr>
      <dsp:spPr>
        <a:xfrm>
          <a:off x="5312471" y="1209946"/>
          <a:ext cx="3983502" cy="2529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Focus Areas: </a:t>
          </a:r>
          <a:br>
            <a:rPr lang="en-GB" sz="2500" b="1" kern="1200"/>
          </a:br>
          <a:r>
            <a:rPr lang="en-GB" sz="2500" b="1" kern="1200"/>
            <a:t>- Mental Health</a:t>
          </a:r>
          <a:br>
            <a:rPr lang="en-GB" sz="2500" b="1" kern="1200"/>
          </a:br>
          <a:r>
            <a:rPr lang="en-GB" sz="2500" b="1" kern="1200"/>
            <a:t>- Obesity</a:t>
          </a:r>
          <a:br>
            <a:rPr lang="en-GB" sz="2500" b="1" kern="1200"/>
          </a:br>
          <a:r>
            <a:rPr lang="en-GB" sz="2500" b="1" kern="1200"/>
            <a:t>- Children with Special Educational Needs and Disabilities (SEND) </a:t>
          </a:r>
          <a:endParaRPr lang="en-US" sz="2500" kern="1200"/>
        </a:p>
      </dsp:txBody>
      <dsp:txXfrm>
        <a:off x="5386558" y="1284033"/>
        <a:ext cx="3835328" cy="2381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770C6-69D9-417D-A25B-66B88E123511}">
      <dsp:nvSpPr>
        <dsp:cNvPr id="0" name=""/>
        <dsp:cNvSpPr/>
      </dsp:nvSpPr>
      <dsp:spPr>
        <a:xfrm>
          <a:off x="1201" y="547772"/>
          <a:ext cx="4216294" cy="2677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2EF00-EB65-473C-8E2B-F3F0889E5D9B}">
      <dsp:nvSpPr>
        <dsp:cNvPr id="0" name=""/>
        <dsp:cNvSpPr/>
      </dsp:nvSpPr>
      <dsp:spPr>
        <a:xfrm>
          <a:off x="469678" y="992825"/>
          <a:ext cx="4216294" cy="2677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>
              <a:latin typeface="Aptos Display"/>
              <a:cs typeface="Segoe UI"/>
            </a:rPr>
            <a:t>Promoting good health in adulthood, with the ambition of preventing the development of many long-term conditions and disabilities, enabling people to live in good health for longer </a:t>
          </a:r>
        </a:p>
      </dsp:txBody>
      <dsp:txXfrm>
        <a:off x="548095" y="1071242"/>
        <a:ext cx="4059460" cy="2520512"/>
      </dsp:txXfrm>
    </dsp:sp>
    <dsp:sp modelId="{79A8DAA7-77BF-4178-BC79-0CDA04AA3C0D}">
      <dsp:nvSpPr>
        <dsp:cNvPr id="0" name=""/>
        <dsp:cNvSpPr/>
      </dsp:nvSpPr>
      <dsp:spPr>
        <a:xfrm>
          <a:off x="5154449" y="547772"/>
          <a:ext cx="4216294" cy="2677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4111A-664B-435F-9116-65521729AFFB}">
      <dsp:nvSpPr>
        <dsp:cNvPr id="0" name=""/>
        <dsp:cNvSpPr/>
      </dsp:nvSpPr>
      <dsp:spPr>
        <a:xfrm>
          <a:off x="5622926" y="992825"/>
          <a:ext cx="4216294" cy="2677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>
              <a:latin typeface="Aptos Display"/>
              <a:cs typeface="Segoe UI"/>
            </a:rPr>
            <a:t>Focus Areas: </a:t>
          </a:r>
          <a:br>
            <a:rPr lang="en-GB" sz="2300" b="1" kern="1200">
              <a:latin typeface="Aptos Display"/>
              <a:cs typeface="Segoe UI"/>
            </a:rPr>
          </a:br>
          <a:r>
            <a:rPr lang="en-GB" sz="2300" b="1" kern="1200">
              <a:latin typeface="Aptos Display"/>
              <a:cs typeface="Segoe UI"/>
            </a:rPr>
            <a:t>- Physical and Mental Health</a:t>
          </a:r>
          <a:br>
            <a:rPr lang="en-GB" sz="2300" b="1" kern="1200">
              <a:latin typeface="Aptos Display"/>
              <a:cs typeface="Segoe UI"/>
            </a:rPr>
          </a:br>
          <a:r>
            <a:rPr lang="en-GB" sz="2300" b="1" kern="1200">
              <a:latin typeface="Aptos Display"/>
              <a:cs typeface="Segoe UI"/>
            </a:rPr>
            <a:t>- Long-term conditions</a:t>
          </a:r>
          <a:br>
            <a:rPr lang="en-GB" sz="2300" b="1" kern="1200">
              <a:latin typeface="Aptos Display"/>
              <a:cs typeface="Segoe UI"/>
            </a:rPr>
          </a:br>
          <a:r>
            <a:rPr lang="en-GB" sz="2300" b="1" kern="1200">
              <a:latin typeface="Aptos Display"/>
              <a:cs typeface="Segoe UI"/>
            </a:rPr>
            <a:t>- Health inequalities </a:t>
          </a:r>
          <a:endParaRPr lang="en-US" sz="2300" b="1" kern="1200">
            <a:latin typeface="Aptos Display"/>
            <a:cs typeface="Segoe UI"/>
          </a:endParaRPr>
        </a:p>
      </dsp:txBody>
      <dsp:txXfrm>
        <a:off x="5701343" y="1071242"/>
        <a:ext cx="4059460" cy="2520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7883E-FE63-4FF4-926E-54FD89111798}">
      <dsp:nvSpPr>
        <dsp:cNvPr id="0" name=""/>
        <dsp:cNvSpPr/>
      </dsp:nvSpPr>
      <dsp:spPr>
        <a:xfrm>
          <a:off x="766533" y="1813"/>
          <a:ext cx="4262878" cy="2706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FDF4D-46C8-4E25-A35F-C072A1EDA785}">
      <dsp:nvSpPr>
        <dsp:cNvPr id="0" name=""/>
        <dsp:cNvSpPr/>
      </dsp:nvSpPr>
      <dsp:spPr>
        <a:xfrm>
          <a:off x="1240186" y="451783"/>
          <a:ext cx="4262878" cy="2706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>
              <a:latin typeface="Aptos Display" panose="020F0302020204030204"/>
            </a:rPr>
            <a:t>We will promote enjoyable physical activity and make sure preventable conditions are treated as early as possible  as well as support social connection and independence for our older residents </a:t>
          </a:r>
          <a:endParaRPr lang="en-GB" sz="2300" b="1" kern="1200"/>
        </a:p>
      </dsp:txBody>
      <dsp:txXfrm>
        <a:off x="1319469" y="531066"/>
        <a:ext cx="4104312" cy="2548361"/>
      </dsp:txXfrm>
    </dsp:sp>
    <dsp:sp modelId="{31AACDF1-27A7-4ADF-A072-255C164E3F7F}">
      <dsp:nvSpPr>
        <dsp:cNvPr id="0" name=""/>
        <dsp:cNvSpPr/>
      </dsp:nvSpPr>
      <dsp:spPr>
        <a:xfrm>
          <a:off x="5976717" y="1813"/>
          <a:ext cx="4262878" cy="2706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6116-AA4C-45A1-95A4-10AF9AB8C30A}">
      <dsp:nvSpPr>
        <dsp:cNvPr id="0" name=""/>
        <dsp:cNvSpPr/>
      </dsp:nvSpPr>
      <dsp:spPr>
        <a:xfrm>
          <a:off x="6450370" y="451783"/>
          <a:ext cx="4262878" cy="2706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Focus Areas:</a:t>
          </a:r>
          <a:br>
            <a:rPr lang="en-GB" sz="2300" b="1" kern="1200"/>
          </a:br>
          <a:r>
            <a:rPr lang="en-GB" sz="2300" b="1" kern="1200"/>
            <a:t>- Maximising People's independence and resilience </a:t>
          </a:r>
          <a:br>
            <a:rPr lang="en-GB" sz="2300" b="1" kern="1200"/>
          </a:br>
          <a:r>
            <a:rPr lang="en-GB" sz="2300" b="1" kern="1200"/>
            <a:t>- Addressing Loneliness and Isolation </a:t>
          </a:r>
          <a:br>
            <a:rPr lang="en-GB" sz="2300" b="1" kern="1200"/>
          </a:br>
          <a:r>
            <a:rPr lang="en-GB" sz="2300" b="1" kern="1200"/>
            <a:t>- End of Life Care </a:t>
          </a:r>
          <a:endParaRPr lang="en-US" sz="2300" kern="1200"/>
        </a:p>
      </dsp:txBody>
      <dsp:txXfrm>
        <a:off x="6529653" y="531066"/>
        <a:ext cx="4104312" cy="2548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D0062-DDD8-41D0-A049-ABB8D7CD2CEF}" type="datetimeFigureOut"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1E1A-D438-4D7B-9A7B-BAD3742EDA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5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11E1A-D438-4D7B-9A7B-BAD3742EDA1D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11E1A-D438-4D7B-9A7B-BAD3742EDA1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5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11E1A-D438-4D7B-9A7B-BAD3742EDA1D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9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11E1A-D438-4D7B-9A7B-BAD3742EDA1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11E1A-D438-4D7B-9A7B-BAD3742EDA1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E466D78-0BFC-2BB2-9ECD-DC9F5B4F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7" r="-1" b="30075"/>
          <a:stretch/>
        </p:blipFill>
        <p:spPr>
          <a:xfrm>
            <a:off x="-13608" y="10"/>
            <a:ext cx="12228129" cy="46669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35B2E06-09B4-9953-62C9-C2EF3DD74F6A}"/>
              </a:ext>
            </a:extLst>
          </p:cNvPr>
          <p:cNvSpPr txBox="1">
            <a:spLocks/>
          </p:cNvSpPr>
          <p:nvPr/>
        </p:nvSpPr>
        <p:spPr>
          <a:xfrm>
            <a:off x="1267370" y="4120582"/>
            <a:ext cx="10048875" cy="261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156082"/>
                </a:solidFill>
                <a:latin typeface="Segoe UI"/>
                <a:cs typeface="Segoe UI"/>
              </a:rPr>
              <a:t>Kingston VCSE Sector</a:t>
            </a:r>
            <a:br>
              <a:rPr lang="en-US" sz="4800" b="1">
                <a:solidFill>
                  <a:srgbClr val="156082"/>
                </a:solidFill>
                <a:latin typeface="Segoe UI"/>
                <a:cs typeface="Segoe UI"/>
              </a:rPr>
            </a:br>
            <a:r>
              <a:rPr lang="en-US" sz="2400">
                <a:solidFill>
                  <a:srgbClr val="156082"/>
                </a:solidFill>
                <a:latin typeface="Segoe UI"/>
                <a:cs typeface="Segoe UI"/>
              </a:rPr>
              <a:t>How we contribute to better health and wellbeing of Kingston residents </a:t>
            </a:r>
            <a:br>
              <a:rPr lang="en-US" sz="2400">
                <a:solidFill>
                  <a:srgbClr val="156082"/>
                </a:solidFill>
                <a:latin typeface="Segoe UI"/>
                <a:cs typeface="Segoe UI"/>
              </a:rPr>
            </a:br>
            <a:r>
              <a:rPr lang="en-US" sz="2400">
                <a:solidFill>
                  <a:srgbClr val="156082"/>
                </a:solidFill>
                <a:latin typeface="Segoe UI"/>
                <a:cs typeface="Segoe UI"/>
              </a:rPr>
              <a:t>– a snapshot</a:t>
            </a:r>
          </a:p>
          <a:p>
            <a:pPr algn="ctr">
              <a:spcBef>
                <a:spcPts val="1000"/>
              </a:spcBef>
            </a:pPr>
            <a:r>
              <a:rPr lang="en-US" sz="4000" b="1">
                <a:solidFill>
                  <a:srgbClr val="156082"/>
                </a:solidFill>
                <a:latin typeface="Segoe UI"/>
                <a:cs typeface="Segoe UI"/>
              </a:rPr>
              <a:t>Kingston Partnership Board</a:t>
            </a:r>
            <a:endParaRPr lang="en-US" sz="4000">
              <a:solidFill>
                <a:srgbClr val="156082"/>
              </a:solidFill>
              <a:latin typeface="Segoe UI"/>
              <a:cs typeface="Segoe UI"/>
            </a:endParaRPr>
          </a:p>
          <a:p>
            <a:pPr algn="ctr">
              <a:spcBef>
                <a:spcPts val="1000"/>
              </a:spcBef>
            </a:pPr>
            <a:r>
              <a:rPr lang="en-US" sz="4000" b="1">
                <a:solidFill>
                  <a:srgbClr val="156082"/>
                </a:solidFill>
                <a:latin typeface="Segoe UI"/>
                <a:cs typeface="Segoe UI"/>
              </a:rPr>
              <a:t>24 April 2025</a:t>
            </a:r>
            <a:endParaRPr lang="en-US" sz="4000">
              <a:solidFill>
                <a:srgbClr val="156082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6373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Content Placeholder 8" descr="A group of people sitting on blankets in a park&#10;&#10;AI-generated content may be incorrect.">
            <a:extLst>
              <a:ext uri="{FF2B5EF4-FFF2-40B4-BE49-F238E27FC236}">
                <a16:creationId xmlns:a16="http://schemas.microsoft.com/office/drawing/2014/main" id="{D4C6F2EB-1C33-8504-779D-8F98F19BD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47" y="4016076"/>
            <a:ext cx="4781364" cy="2842687"/>
          </a:xfrm>
          <a:prstGeom prst="rect">
            <a:avLst/>
          </a:prstGeom>
        </p:spPr>
      </p:pic>
      <p:graphicFrame>
        <p:nvGraphicFramePr>
          <p:cNvPr id="3" name="TextBox 5">
            <a:extLst>
              <a:ext uri="{FF2B5EF4-FFF2-40B4-BE49-F238E27FC236}">
                <a16:creationId xmlns:a16="http://schemas.microsoft.com/office/drawing/2014/main" id="{DD9AFB34-5A80-376B-689D-12E10A706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85715"/>
              </p:ext>
            </p:extLst>
          </p:nvPr>
        </p:nvGraphicFramePr>
        <p:xfrm>
          <a:off x="318471" y="687516"/>
          <a:ext cx="9840422" cy="421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6E40F9F0-B734-66E3-1346-72288CB0230C}"/>
              </a:ext>
            </a:extLst>
          </p:cNvPr>
          <p:cNvSpPr txBox="1">
            <a:spLocks/>
          </p:cNvSpPr>
          <p:nvPr/>
        </p:nvSpPr>
        <p:spPr>
          <a:xfrm>
            <a:off x="318514" y="318092"/>
            <a:ext cx="9840718" cy="73624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chemeClr val="accent1"/>
                </a:solidFill>
                <a:latin typeface="Segoe UI"/>
                <a:cs typeface="Segoe UI"/>
              </a:rPr>
              <a:t>Live Well</a:t>
            </a:r>
          </a:p>
        </p:txBody>
      </p:sp>
      <p:sp>
        <p:nvSpPr>
          <p:cNvPr id="1179" name="TextBox 1178">
            <a:extLst>
              <a:ext uri="{FF2B5EF4-FFF2-40B4-BE49-F238E27FC236}">
                <a16:creationId xmlns:a16="http://schemas.microsoft.com/office/drawing/2014/main" id="{2209AE7F-ED45-1FC2-C15A-293DFA93539E}"/>
              </a:ext>
            </a:extLst>
          </p:cNvPr>
          <p:cNvSpPr txBox="1"/>
          <p:nvPr/>
        </p:nvSpPr>
        <p:spPr>
          <a:xfrm>
            <a:off x="430350" y="4487285"/>
            <a:ext cx="710119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chemeClr val="accent2"/>
                </a:solidFill>
                <a:latin typeface="Segoe UI"/>
                <a:cs typeface="Segoe UI"/>
              </a:rPr>
              <a:t>26 organisations</a:t>
            </a:r>
            <a:r>
              <a:rPr lang="en-GB" sz="4000" b="1">
                <a:solidFill>
                  <a:schemeClr val="accent2"/>
                </a:solidFill>
                <a:latin typeface="Segoe UI"/>
                <a:cs typeface="Segoe UI"/>
              </a:rPr>
              <a:t> </a:t>
            </a:r>
            <a:r>
              <a:rPr lang="en-GB" sz="2800">
                <a:solidFill>
                  <a:schemeClr val="accent2"/>
                </a:solidFill>
                <a:latin typeface="Segoe UI"/>
                <a:cs typeface="Segoe UI"/>
              </a:rPr>
              <a:t>out of </a:t>
            </a:r>
          </a:p>
          <a:p>
            <a:r>
              <a:rPr lang="en-GB" sz="3600" b="1">
                <a:solidFill>
                  <a:schemeClr val="accent2"/>
                </a:solidFill>
                <a:latin typeface="Segoe UI"/>
                <a:cs typeface="Segoe UI"/>
              </a:rPr>
              <a:t>31 responding</a:t>
            </a:r>
            <a:r>
              <a:rPr lang="en-GB" sz="4000" b="1">
                <a:solidFill>
                  <a:schemeClr val="accent2"/>
                </a:solidFill>
                <a:latin typeface="Segoe UI"/>
                <a:cs typeface="Segoe UI"/>
              </a:rPr>
              <a:t> </a:t>
            </a:r>
            <a:r>
              <a:rPr lang="en-GB" sz="2800">
                <a:solidFill>
                  <a:schemeClr val="accent2"/>
                </a:solidFill>
                <a:latin typeface="Segoe UI"/>
                <a:cs typeface="Segoe UI"/>
              </a:rPr>
              <a:t>to our survey </a:t>
            </a:r>
          </a:p>
          <a:p>
            <a:r>
              <a:rPr lang="en-GB" sz="2800">
                <a:solidFill>
                  <a:schemeClr val="accent2"/>
                </a:solidFill>
                <a:latin typeface="Segoe UI"/>
                <a:cs typeface="Segoe UI"/>
              </a:rPr>
              <a:t>supported</a:t>
            </a:r>
            <a:r>
              <a:rPr lang="en-GB" sz="4000">
                <a:solidFill>
                  <a:schemeClr val="accent2"/>
                </a:solidFill>
                <a:latin typeface="Segoe UI"/>
                <a:cs typeface="Segoe UI"/>
              </a:rPr>
              <a:t> </a:t>
            </a:r>
            <a:r>
              <a:rPr lang="en-GB" sz="3600" b="1">
                <a:solidFill>
                  <a:schemeClr val="accent2"/>
                </a:solidFill>
                <a:latin typeface="Segoe UI"/>
                <a:cs typeface="Segoe UI"/>
              </a:rPr>
              <a:t>22,318</a:t>
            </a:r>
            <a:r>
              <a:rPr lang="en-GB" sz="4000">
                <a:solidFill>
                  <a:schemeClr val="accent2"/>
                </a:solidFill>
                <a:latin typeface="Segoe UI"/>
                <a:cs typeface="Segoe UI"/>
              </a:rPr>
              <a:t> </a:t>
            </a:r>
            <a:r>
              <a:rPr lang="en-GB" sz="2800">
                <a:solidFill>
                  <a:schemeClr val="accent2"/>
                </a:solidFill>
                <a:latin typeface="Segoe UI"/>
                <a:cs typeface="Segoe UI"/>
              </a:rPr>
              <a:t>working age adults</a:t>
            </a:r>
          </a:p>
        </p:txBody>
      </p:sp>
    </p:spTree>
    <p:extLst>
      <p:ext uri="{BB962C8B-B14F-4D97-AF65-F5344CB8AC3E}">
        <p14:creationId xmlns:p14="http://schemas.microsoft.com/office/powerpoint/2010/main" val="317421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6B93-B5C3-FC92-3A15-3D5AA7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709" y="541562"/>
            <a:ext cx="3729038" cy="1171955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b="1">
                <a:solidFill>
                  <a:schemeClr val="accent1"/>
                </a:solidFill>
                <a:latin typeface="Segoe UI"/>
                <a:cs typeface="Segoe UI"/>
              </a:rPr>
              <a:t>Live Well </a:t>
            </a:r>
            <a:br>
              <a:rPr lang="en-GB" sz="2800" b="1">
                <a:latin typeface="Segoe UI"/>
                <a:cs typeface="Segoe UI"/>
              </a:rPr>
            </a:br>
            <a:r>
              <a:rPr lang="en-GB" sz="2200" b="1">
                <a:solidFill>
                  <a:schemeClr val="accent1"/>
                </a:solidFill>
                <a:latin typeface="Segoe UI"/>
                <a:cs typeface="Segoe UI"/>
              </a:rPr>
              <a:t>(example outcomes) </a:t>
            </a:r>
          </a:p>
        </p:txBody>
      </p:sp>
      <p:pic>
        <p:nvPicPr>
          <p:cNvPr id="7" name="Picture 6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7031A824-82C2-BB4D-DF0B-8466069A8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1837"/>
          <a:stretch/>
        </p:blipFill>
        <p:spPr>
          <a:xfrm>
            <a:off x="20" y="10"/>
            <a:ext cx="7568539" cy="223870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6D2E-F131-C80F-7C1C-B1924B795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55" y="2247934"/>
            <a:ext cx="11905956" cy="4428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Adults facing financial insecurities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navigate complex advice and legal systems which improves their mental health and resilience </a:t>
            </a:r>
            <a:endParaRPr lang="en-US" sz="2000">
              <a:solidFill>
                <a:schemeClr val="accent1"/>
              </a:solidFill>
              <a:latin typeface="Segoe UI"/>
              <a:cs typeface="Segoe UI"/>
            </a:endParaRPr>
          </a:p>
          <a:p>
            <a:pPr>
              <a:buFont typeface="Arial"/>
              <a:buChar char="•"/>
            </a:pPr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Visually impaired adults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have increased confidence and independence </a:t>
            </a:r>
            <a:endParaRPr lang="en-US" sz="2000">
              <a:solidFill>
                <a:schemeClr val="accent1"/>
              </a:solidFill>
              <a:latin typeface="Segoe UI"/>
              <a:cs typeface="Segoe UI"/>
            </a:endParaRPr>
          </a:p>
          <a:p>
            <a:pPr>
              <a:buFont typeface="Arial"/>
              <a:buChar char="•"/>
            </a:pPr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Long-term homeless substance users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access services they need </a:t>
            </a:r>
            <a:endParaRPr lang="en-US" sz="2000">
              <a:solidFill>
                <a:schemeClr val="accent1"/>
              </a:solidFill>
              <a:latin typeface="Segoe UI"/>
              <a:cs typeface="Segoe UI"/>
            </a:endParaRPr>
          </a:p>
          <a:p>
            <a:pPr>
              <a:buFont typeface="Arial"/>
              <a:buChar char="•"/>
            </a:pPr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Men with mental/emotional health needs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maintain stability and continuity, improving their quality of life</a:t>
            </a:r>
            <a:endParaRPr lang="en-US" sz="2000">
              <a:solidFill>
                <a:schemeClr val="accent1"/>
              </a:solidFill>
              <a:latin typeface="Segoe UI"/>
              <a:cs typeface="Segoe UI"/>
            </a:endParaRPr>
          </a:p>
          <a:p>
            <a:pPr>
              <a:buFont typeface="Arial"/>
              <a:buChar char="•"/>
            </a:pPr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Bereaved adults 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experience improved life/social functioning </a:t>
            </a:r>
          </a:p>
          <a:p>
            <a:pPr>
              <a:buFont typeface="Arial"/>
              <a:buChar char="•"/>
            </a:pPr>
            <a:r>
              <a:rPr lang="en-GB" sz="1900" b="1">
                <a:solidFill>
                  <a:schemeClr val="accent1"/>
                </a:solidFill>
                <a:latin typeface="Segoe UI"/>
                <a:cs typeface="Segoe UI"/>
              </a:rPr>
              <a:t>Adults with mental health issues, autism or learning disabilities</a:t>
            </a:r>
            <a:r>
              <a:rPr lang="en-GB" sz="1900">
                <a:solidFill>
                  <a:schemeClr val="accent1"/>
                </a:solidFill>
                <a:latin typeface="Segoe UI"/>
                <a:cs typeface="Segoe UI"/>
              </a:rPr>
              <a:t> achieve employment and volunteering opportunities </a:t>
            </a:r>
            <a:endParaRPr lang="en-US" sz="1900">
              <a:solidFill>
                <a:schemeClr val="accent1"/>
              </a:solidFill>
              <a:latin typeface="Segoe UI"/>
              <a:cs typeface="Segoe UI"/>
            </a:endParaRPr>
          </a:p>
          <a:p>
            <a:pPr>
              <a:buFont typeface="Arial"/>
              <a:buChar char="•"/>
            </a:pPr>
            <a:r>
              <a:rPr lang="en-GB" sz="1900" b="1">
                <a:solidFill>
                  <a:schemeClr val="accent1"/>
                </a:solidFill>
                <a:latin typeface="Segoe UI"/>
                <a:cs typeface="Segoe UI"/>
              </a:rPr>
              <a:t>Rough sleepers</a:t>
            </a:r>
            <a:r>
              <a:rPr lang="en-GB" sz="1900">
                <a:solidFill>
                  <a:schemeClr val="accent1"/>
                </a:solidFill>
                <a:latin typeface="Segoe UI"/>
                <a:cs typeface="Segoe UI"/>
              </a:rPr>
              <a:t> engage with health agencies on vaccinations, liver function and diabetes testing</a:t>
            </a:r>
            <a:endParaRPr lang="en-US" sz="1900">
              <a:solidFill>
                <a:schemeClr val="accent1"/>
              </a:solidFill>
              <a:latin typeface="Segoe UI"/>
              <a:cs typeface="Segoe UI"/>
            </a:endParaRPr>
          </a:p>
          <a:p>
            <a:pPr>
              <a:buFont typeface="Arial"/>
              <a:buChar char="•"/>
            </a:pPr>
            <a:r>
              <a:rPr lang="en-GB" sz="1900" b="1">
                <a:solidFill>
                  <a:schemeClr val="accent1"/>
                </a:solidFill>
                <a:latin typeface="Segoe UI"/>
                <a:cs typeface="Segoe UI"/>
              </a:rPr>
              <a:t>Adult carers </a:t>
            </a:r>
            <a:r>
              <a:rPr lang="en-GB" sz="1900">
                <a:solidFill>
                  <a:schemeClr val="accent1"/>
                </a:solidFill>
                <a:latin typeface="Segoe UI"/>
                <a:cs typeface="Segoe UI"/>
              </a:rPr>
              <a:t>experience reduced financial hardship</a:t>
            </a:r>
            <a:endParaRPr lang="en-US" sz="1900">
              <a:solidFill>
                <a:schemeClr val="accent1"/>
              </a:solidFill>
              <a:latin typeface="Segoe UI"/>
              <a:cs typeface="Segoe UI"/>
            </a:endParaRPr>
          </a:p>
          <a:p>
            <a:pPr>
              <a:buFont typeface="Arial"/>
              <a:buChar char="•"/>
            </a:pPr>
            <a:r>
              <a:rPr lang="en-GB" sz="1900" b="1">
                <a:solidFill>
                  <a:schemeClr val="accent1"/>
                </a:solidFill>
                <a:latin typeface="Segoe UI"/>
                <a:cs typeface="Segoe UI"/>
              </a:rPr>
              <a:t>Families facing mental health challenges </a:t>
            </a:r>
            <a:r>
              <a:rPr lang="en-GB" sz="1900">
                <a:solidFill>
                  <a:schemeClr val="accent1"/>
                </a:solidFill>
                <a:latin typeface="Segoe UI"/>
                <a:cs typeface="Segoe UI"/>
              </a:rPr>
              <a:t>have improved knowledge and access to healthy food </a:t>
            </a:r>
            <a:endParaRPr lang="en-GB">
              <a:solidFill>
                <a:schemeClr val="accent1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8198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58DE-4D25-68BB-D1D6-C69B5E1D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07" y="148428"/>
            <a:ext cx="9920870" cy="1009612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chemeClr val="accent1"/>
                </a:solidFill>
                <a:latin typeface="Segoe UI"/>
                <a:cs typeface="Segoe UI"/>
              </a:rPr>
              <a:t>Age Well</a:t>
            </a:r>
          </a:p>
        </p:txBody>
      </p:sp>
      <p:pic>
        <p:nvPicPr>
          <p:cNvPr id="5" name="Content Placeholder 4" descr="A group of older people dancing&#10;&#10;AI-generated content may be incorrect.">
            <a:extLst>
              <a:ext uri="{FF2B5EF4-FFF2-40B4-BE49-F238E27FC236}">
                <a16:creationId xmlns:a16="http://schemas.microsoft.com/office/drawing/2014/main" id="{74897CBD-737F-C662-4041-EB60CBB0A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57" y="3988131"/>
            <a:ext cx="4635830" cy="287335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2C5C52-CF3F-8897-BCDB-1E5B3182C2BC}"/>
              </a:ext>
            </a:extLst>
          </p:cNvPr>
          <p:cNvSpPr txBox="1"/>
          <p:nvPr/>
        </p:nvSpPr>
        <p:spPr>
          <a:xfrm>
            <a:off x="383075" y="4734333"/>
            <a:ext cx="658562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chemeClr val="accent2"/>
                </a:solidFill>
                <a:latin typeface="Segoe UI"/>
                <a:cs typeface="Segoe UI"/>
              </a:rPr>
              <a:t>15 organisations </a:t>
            </a:r>
            <a:r>
              <a:rPr lang="en-GB" sz="2800">
                <a:solidFill>
                  <a:schemeClr val="accent2"/>
                </a:solidFill>
                <a:latin typeface="Segoe UI"/>
                <a:cs typeface="Segoe UI"/>
              </a:rPr>
              <a:t>out of the 31 responding to the survey, </a:t>
            </a:r>
            <a:r>
              <a:rPr lang="en-GB" sz="3600" b="1">
                <a:solidFill>
                  <a:schemeClr val="accent2"/>
                </a:solidFill>
                <a:latin typeface="Segoe UI"/>
                <a:cs typeface="Segoe UI"/>
              </a:rPr>
              <a:t>supported</a:t>
            </a:r>
            <a:r>
              <a:rPr lang="en-GB" sz="2800" b="1">
                <a:solidFill>
                  <a:schemeClr val="accent2"/>
                </a:solidFill>
                <a:latin typeface="Segoe UI"/>
                <a:cs typeface="Segoe UI"/>
              </a:rPr>
              <a:t> </a:t>
            </a:r>
            <a:r>
              <a:rPr lang="en-GB" sz="3600" b="1">
                <a:solidFill>
                  <a:schemeClr val="accent2"/>
                </a:solidFill>
                <a:latin typeface="Segoe UI"/>
                <a:cs typeface="Segoe UI"/>
              </a:rPr>
              <a:t>6,234 older residents.</a:t>
            </a:r>
          </a:p>
        </p:txBody>
      </p:sp>
      <p:graphicFrame>
        <p:nvGraphicFramePr>
          <p:cNvPr id="10" name="TextBox 6">
            <a:extLst>
              <a:ext uri="{FF2B5EF4-FFF2-40B4-BE49-F238E27FC236}">
                <a16:creationId xmlns:a16="http://schemas.microsoft.com/office/drawing/2014/main" id="{683FB27D-A84C-EB5C-93ED-88FA12435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782626"/>
              </p:ext>
            </p:extLst>
          </p:nvPr>
        </p:nvGraphicFramePr>
        <p:xfrm>
          <a:off x="-346911" y="1150954"/>
          <a:ext cx="11479782" cy="316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82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53834F-3399-FFCE-8CE8-5CAEF0AD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" y="269984"/>
            <a:ext cx="4026415" cy="1065788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b="1">
                <a:solidFill>
                  <a:schemeClr val="accent1"/>
                </a:solidFill>
                <a:latin typeface="Segoe UI"/>
                <a:cs typeface="Segoe UI"/>
              </a:rPr>
              <a:t>Age Well</a:t>
            </a:r>
            <a:r>
              <a:rPr lang="en-GB" sz="4000" b="1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  <a:br>
              <a:rPr lang="en-GB" sz="4000" b="1">
                <a:latin typeface="Segoe UI"/>
                <a:cs typeface="Segoe UI"/>
              </a:rPr>
            </a:br>
            <a:r>
              <a:rPr lang="en-GB" sz="2200" b="1">
                <a:solidFill>
                  <a:schemeClr val="accent1"/>
                </a:solidFill>
                <a:latin typeface="Segoe UI"/>
                <a:cs typeface="Segoe UI"/>
              </a:rPr>
              <a:t>(example outcomes)</a:t>
            </a:r>
            <a:endParaRPr lang="en-GB" sz="2200" b="1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group of people in a room with rock climbing walls&#10;&#10;AI-generated content may be incorrect.">
            <a:extLst>
              <a:ext uri="{FF2B5EF4-FFF2-40B4-BE49-F238E27FC236}">
                <a16:creationId xmlns:a16="http://schemas.microsoft.com/office/drawing/2014/main" id="{32CE611C-9ECD-543B-141B-28A25AC0D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r="5774" b="-1"/>
          <a:stretch/>
        </p:blipFill>
        <p:spPr>
          <a:xfrm>
            <a:off x="-1" y="1515378"/>
            <a:ext cx="4423647" cy="53452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65B0F0-3228-E876-3C17-A160955A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019" y="410507"/>
            <a:ext cx="7179379" cy="62805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Older people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experience less need for unplanned care and GP appointments</a:t>
            </a:r>
            <a:endParaRPr lang="en-US" sz="2000">
              <a:solidFill>
                <a:schemeClr val="accent1"/>
              </a:solidFill>
              <a:latin typeface="Segoe UI"/>
              <a:cs typeface="Segoe UI"/>
            </a:endParaRPr>
          </a:p>
          <a:p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 There are reductions in the length of hospital stays for </a:t>
            </a:r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older people 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  <a:endParaRPr lang="en-US" sz="2000">
              <a:solidFill>
                <a:schemeClr val="accent1"/>
              </a:solidFill>
              <a:latin typeface="Segoe UI"/>
              <a:cs typeface="Segoe UI"/>
            </a:endParaRPr>
          </a:p>
          <a:p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Older people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 have less need for primary/secondary care and social services </a:t>
            </a:r>
          </a:p>
          <a:p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Older people 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have improved mental wellbeing, reduced feelings of isolation and improved quality of life</a:t>
            </a:r>
          </a:p>
          <a:p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Older people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with visual impairments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experience improved health, confidence and independence, and reduced loneliness</a:t>
            </a:r>
          </a:p>
          <a:p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Older people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are enabled to stay independent in their own home</a:t>
            </a:r>
          </a:p>
          <a:p>
            <a:r>
              <a:rPr lang="en-GB" sz="2000" b="1">
                <a:solidFill>
                  <a:schemeClr val="accent1"/>
                </a:solidFill>
                <a:latin typeface="Segoe UI"/>
                <a:ea typeface="+mn-lt"/>
                <a:cs typeface="Segoe UI"/>
              </a:rPr>
              <a:t>Older people</a:t>
            </a:r>
            <a:r>
              <a:rPr lang="en-GB" sz="2000">
                <a:solidFill>
                  <a:schemeClr val="accent1"/>
                </a:solidFill>
                <a:latin typeface="Segoe UI"/>
                <a:ea typeface="+mn-lt"/>
                <a:cs typeface="Segoe UI"/>
              </a:rPr>
              <a:t> are supported to die in their preferred place  (at home)  </a:t>
            </a:r>
          </a:p>
          <a:p>
            <a:r>
              <a:rPr lang="en-GB" sz="2000" b="1">
                <a:solidFill>
                  <a:schemeClr val="accent1"/>
                </a:solidFill>
                <a:latin typeface="Segoe UI"/>
                <a:cs typeface="Segoe UI"/>
              </a:rPr>
              <a:t>Korean older people</a:t>
            </a:r>
            <a:r>
              <a:rPr lang="en-GB" sz="2000">
                <a:solidFill>
                  <a:schemeClr val="accent1"/>
                </a:solidFill>
                <a:latin typeface="Segoe UI"/>
                <a:cs typeface="Segoe UI"/>
              </a:rPr>
              <a:t> experience reduced loneliness and sadness and improved mental and physical health through group exercises</a:t>
            </a:r>
          </a:p>
        </p:txBody>
      </p:sp>
    </p:spTree>
    <p:extLst>
      <p:ext uri="{BB962C8B-B14F-4D97-AF65-F5344CB8AC3E}">
        <p14:creationId xmlns:p14="http://schemas.microsoft.com/office/powerpoint/2010/main" val="209194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cubes connected with black lines">
            <a:extLst>
              <a:ext uri="{FF2B5EF4-FFF2-40B4-BE49-F238E27FC236}">
                <a16:creationId xmlns:a16="http://schemas.microsoft.com/office/drawing/2014/main" id="{7F84D25B-F8BB-82E1-5C80-BB7C07DF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39" b="496"/>
          <a:stretch/>
        </p:blipFill>
        <p:spPr>
          <a:xfrm>
            <a:off x="1" y="10"/>
            <a:ext cx="645169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C4003-2696-AA9D-8CAF-BB7F484E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683" y="597442"/>
            <a:ext cx="4911498" cy="1891446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Segoe UI"/>
                <a:cs typeface="Segoe UI"/>
              </a:rPr>
              <a:t>Challenges for VCSE in continuing to offer support with health and wellbeing of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3B7A-9EE0-5478-20E2-DC9CE01FB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862" y="2992114"/>
            <a:ext cx="5136586" cy="32841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b="1">
                <a:solidFill>
                  <a:schemeClr val="accent2"/>
                </a:solidFill>
                <a:latin typeface="Segoe UI"/>
                <a:cs typeface="Segoe UI"/>
              </a:rPr>
              <a:t>Sustainability </a:t>
            </a:r>
            <a:endParaRPr lang="en-US"/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b="1">
                <a:solidFill>
                  <a:schemeClr val="accent2"/>
                </a:solidFill>
                <a:latin typeface="Segoe UI"/>
                <a:cs typeface="Segoe UI"/>
              </a:rPr>
              <a:t>Sharing data, intelligence and insights</a:t>
            </a:r>
            <a:endParaRPr lang="en-US">
              <a:solidFill>
                <a:schemeClr val="accent2"/>
              </a:solidFill>
              <a:latin typeface="Aptos" panose="020B0004020202020204"/>
              <a:cs typeface="Segoe UI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b="1">
                <a:solidFill>
                  <a:schemeClr val="accent2"/>
                </a:solidFill>
                <a:latin typeface="Segoe UI"/>
                <a:cs typeface="Segoe UI"/>
              </a:rPr>
              <a:t>Not enough understanding and awareness in all parts of the system about the potential of VCSE sector</a:t>
            </a:r>
            <a:endParaRPr lang="en-US">
              <a:solidFill>
                <a:schemeClr val="accent2"/>
              </a:solidFill>
              <a:latin typeface="Aptos" panose="020B0004020202020204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2937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A blue and white graphic with white text and blue text&#10;&#10;AI-generated content may be incorrect.">
            <a:extLst>
              <a:ext uri="{FF2B5EF4-FFF2-40B4-BE49-F238E27FC236}">
                <a16:creationId xmlns:a16="http://schemas.microsoft.com/office/drawing/2014/main" id="{7213B7D2-6020-56CF-F311-55985CC25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6"/>
          <a:stretch/>
        </p:blipFill>
        <p:spPr>
          <a:xfrm>
            <a:off x="5860147" y="1350486"/>
            <a:ext cx="6013516" cy="5214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907E17-8FC2-11C6-34FC-0F75F4468836}"/>
              </a:ext>
            </a:extLst>
          </p:cNvPr>
          <p:cNvSpPr txBox="1"/>
          <p:nvPr/>
        </p:nvSpPr>
        <p:spPr>
          <a:xfrm>
            <a:off x="5856827" y="402532"/>
            <a:ext cx="60200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>
                <a:solidFill>
                  <a:schemeClr val="accent1"/>
                </a:solidFill>
                <a:latin typeface="Segoe UI"/>
                <a:cs typeface="Segoe UI"/>
              </a:rPr>
              <a:t>From Charity Commission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8A8DE-42DB-C444-6751-B5233F878872}"/>
              </a:ext>
            </a:extLst>
          </p:cNvPr>
          <p:cNvSpPr txBox="1"/>
          <p:nvPr/>
        </p:nvSpPr>
        <p:spPr>
          <a:xfrm>
            <a:off x="333999" y="402532"/>
            <a:ext cx="520303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baseline="0">
                <a:solidFill>
                  <a:srgbClr val="156082"/>
                </a:solidFill>
                <a:latin typeface="Segoe UI"/>
              </a:rPr>
              <a:t>From </a:t>
            </a:r>
            <a:r>
              <a:rPr lang="en-GB" sz="3600" b="1">
                <a:solidFill>
                  <a:srgbClr val="156082"/>
                </a:solidFill>
                <a:latin typeface="Segoe UI"/>
              </a:rPr>
              <a:t>KVA Survey</a:t>
            </a:r>
            <a:endParaRPr lang="en-GB" sz="3600">
              <a:solidFill>
                <a:schemeClr val="accent1"/>
              </a:solidFill>
              <a:latin typeface="Segoe UI"/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8EE7D-302F-218C-9496-36A51291282D}"/>
              </a:ext>
            </a:extLst>
          </p:cNvPr>
          <p:cNvSpPr txBox="1"/>
          <p:nvPr/>
        </p:nvSpPr>
        <p:spPr>
          <a:xfrm>
            <a:off x="332638" y="1350488"/>
            <a:ext cx="5203031" cy="1738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endParaRPr lang="en-GB" sz="1600" b="1">
              <a:solidFill>
                <a:schemeClr val="accent1"/>
              </a:solidFill>
              <a:latin typeface="Segoe UI"/>
              <a:cs typeface="Segoe UI"/>
            </a:endParaRPr>
          </a:p>
          <a:p>
            <a:r>
              <a:rPr lang="en-GB" sz="3600" b="1">
                <a:solidFill>
                  <a:schemeClr val="accent1"/>
                </a:solidFill>
                <a:latin typeface="Segoe UI"/>
                <a:cs typeface="Segoe UI"/>
              </a:rPr>
              <a:t>31 organisations</a:t>
            </a:r>
            <a:r>
              <a:rPr lang="en-GB" sz="4000" b="1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  <a:r>
              <a:rPr lang="en-GB" sz="2400">
                <a:solidFill>
                  <a:schemeClr val="accent1"/>
                </a:solidFill>
                <a:latin typeface="Segoe UI"/>
                <a:cs typeface="Segoe UI"/>
              </a:rPr>
              <a:t>serving </a:t>
            </a:r>
            <a:r>
              <a:rPr lang="en-GB" sz="3600" b="1">
                <a:solidFill>
                  <a:schemeClr val="accent1"/>
                </a:solidFill>
                <a:latin typeface="Segoe UI"/>
                <a:cs typeface="Segoe UI"/>
              </a:rPr>
              <a:t>32,098</a:t>
            </a:r>
            <a:r>
              <a:rPr lang="en-GB" sz="4000" b="1">
                <a:solidFill>
                  <a:schemeClr val="accent1"/>
                </a:solidFill>
                <a:latin typeface="Segoe UI"/>
                <a:cs typeface="Segoe UI"/>
              </a:rPr>
              <a:t> </a:t>
            </a:r>
            <a:r>
              <a:rPr lang="en-GB" sz="2400">
                <a:solidFill>
                  <a:schemeClr val="accent1"/>
                </a:solidFill>
                <a:latin typeface="Segoe UI"/>
                <a:cs typeface="Segoe UI"/>
              </a:rPr>
              <a:t>Kingston residents</a:t>
            </a:r>
            <a:br>
              <a:rPr lang="en-GB" sz="2400">
                <a:latin typeface="Segoe UI"/>
                <a:cs typeface="Segoe UI"/>
              </a:rPr>
            </a:br>
            <a:endParaRPr lang="en-GB" sz="900">
              <a:solidFill>
                <a:schemeClr val="accent1"/>
              </a:solidFill>
              <a:latin typeface="Segoe UI"/>
              <a:cs typeface="Segoe 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DAF130-B629-3FB7-49A6-404D99652BDD}"/>
              </a:ext>
            </a:extLst>
          </p:cNvPr>
          <p:cNvSpPr txBox="1"/>
          <p:nvPr/>
        </p:nvSpPr>
        <p:spPr>
          <a:xfrm>
            <a:off x="332638" y="3384792"/>
            <a:ext cx="5203031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b="1">
              <a:solidFill>
                <a:schemeClr val="accent1"/>
              </a:solidFill>
            </a:endParaRPr>
          </a:p>
          <a:p>
            <a:r>
              <a:rPr lang="en-GB" sz="3600" b="1">
                <a:solidFill>
                  <a:schemeClr val="accent1"/>
                </a:solidFill>
                <a:latin typeface="Segoe UI"/>
                <a:cs typeface="Segoe UI"/>
              </a:rPr>
              <a:t>19 out of 31organisations</a:t>
            </a:r>
            <a:r>
              <a:rPr lang="en-GB" sz="4000" b="1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  <a:r>
              <a:rPr lang="en-GB" sz="2800">
                <a:solidFill>
                  <a:schemeClr val="accent1"/>
                </a:solidFill>
                <a:latin typeface="Segoe UI"/>
                <a:cs typeface="Segoe UI"/>
              </a:rPr>
              <a:t>reported bringing additional funding of </a:t>
            </a:r>
            <a:r>
              <a:rPr lang="en-GB" sz="2400" b="1">
                <a:solidFill>
                  <a:schemeClr val="accent1"/>
                </a:solidFill>
                <a:latin typeface="Segoe UI"/>
                <a:cs typeface="Segoe UI"/>
              </a:rPr>
              <a:t> </a:t>
            </a:r>
            <a:r>
              <a:rPr lang="en-GB" sz="3600" b="1">
                <a:solidFill>
                  <a:schemeClr val="accent1"/>
                </a:solidFill>
                <a:latin typeface="Segoe UI"/>
                <a:cs typeface="Segoe UI"/>
              </a:rPr>
              <a:t>£3.3 million</a:t>
            </a:r>
            <a:r>
              <a:rPr lang="en-GB" sz="1800" b="1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  <a:r>
              <a:rPr lang="en-GB">
                <a:solidFill>
                  <a:schemeClr val="accent1"/>
                </a:solidFill>
                <a:latin typeface="Segoe UI"/>
                <a:cs typeface="Segoe UI"/>
              </a:rPr>
              <a:t> </a:t>
            </a:r>
            <a:r>
              <a:rPr lang="en-GB" sz="2400">
                <a:solidFill>
                  <a:schemeClr val="accent1"/>
                </a:solidFill>
                <a:latin typeface="Segoe UI"/>
                <a:cs typeface="Segoe UI"/>
              </a:rPr>
              <a:t>into the borough in 23/24</a:t>
            </a:r>
            <a:r>
              <a:rPr lang="en-GB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</a:p>
          <a:p>
            <a:endParaRPr lang="en-GB">
              <a:solidFill>
                <a:schemeClr val="accent1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1605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AD67-1A28-B50B-DB98-F8320E16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72" y="458052"/>
            <a:ext cx="9790771" cy="925660"/>
          </a:xfrm>
        </p:spPr>
        <p:txBody>
          <a:bodyPr>
            <a:normAutofit/>
          </a:bodyPr>
          <a:lstStyle/>
          <a:p>
            <a:r>
              <a:rPr lang="en-US" sz="4800" b="1" kern="1200">
                <a:solidFill>
                  <a:schemeClr val="accent1"/>
                </a:solidFill>
                <a:latin typeface="Segoe UI"/>
                <a:cs typeface="Segoe UI"/>
              </a:rPr>
              <a:t>We are not a homogenous group</a:t>
            </a:r>
            <a:endParaRPr lang="en-GB" sz="4800">
              <a:solidFill>
                <a:schemeClr val="accent1"/>
              </a:solidFill>
              <a:latin typeface="Segoe UI"/>
              <a:cs typeface="Segoe UI"/>
            </a:endParaRPr>
          </a:p>
        </p:txBody>
      </p:sp>
      <p:pic>
        <p:nvPicPr>
          <p:cNvPr id="7" name="Picture 6" descr="A group of people on a bus&#10;&#10;AI-generated content may be incorrect.">
            <a:extLst>
              <a:ext uri="{FF2B5EF4-FFF2-40B4-BE49-F238E27FC236}">
                <a16:creationId xmlns:a16="http://schemas.microsoft.com/office/drawing/2014/main" id="{4EE1E31A-8F41-4A7A-6C1F-9CD85BD8C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68" y="1976408"/>
            <a:ext cx="5911409" cy="4883034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group of words on a white background&#10;&#10;AI-generated content may be incorrect.">
            <a:extLst>
              <a:ext uri="{FF2B5EF4-FFF2-40B4-BE49-F238E27FC236}">
                <a16:creationId xmlns:a16="http://schemas.microsoft.com/office/drawing/2014/main" id="{D879365D-808E-AF15-627A-3FF91D9D7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0" y="2128067"/>
            <a:ext cx="5851875" cy="33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0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9FA911-CB30-689D-E741-23E2C0DD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Segoe UI"/>
                <a:cs typeface="Segoe UI"/>
              </a:rPr>
              <a:t>Some of us are very small...</a:t>
            </a:r>
            <a:r>
              <a:rPr lang="en-US" sz="4000" b="1">
                <a:latin typeface="Segoe UI"/>
                <a:cs typeface="Segoe UI"/>
              </a:rPr>
              <a:t> </a:t>
            </a:r>
            <a:endParaRPr lang="en-US" sz="4000" b="1" kern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3BBC522-AA57-33CC-EB72-234EC1799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000" b="1" err="1">
                <a:solidFill>
                  <a:schemeClr val="accent1"/>
                </a:solidFill>
                <a:latin typeface="Segoe UI"/>
                <a:cs typeface="Segoe UI"/>
              </a:rPr>
              <a:t>RBKares</a:t>
            </a:r>
            <a:r>
              <a:rPr lang="en-US" sz="3000" b="1">
                <a:solidFill>
                  <a:schemeClr val="accent1"/>
                </a:solidFill>
                <a:latin typeface="Segoe UI"/>
                <a:cs typeface="Segoe UI"/>
              </a:rPr>
              <a:t> – an </a:t>
            </a:r>
            <a:r>
              <a:rPr lang="en-US" sz="3000" b="1" err="1">
                <a:solidFill>
                  <a:schemeClr val="accent1"/>
                </a:solidFill>
                <a:latin typeface="Segoe UI"/>
                <a:cs typeface="Segoe UI"/>
              </a:rPr>
              <a:t>organisation</a:t>
            </a:r>
            <a:r>
              <a:rPr lang="en-US" sz="3000" b="1">
                <a:solidFill>
                  <a:schemeClr val="accent1"/>
                </a:solidFill>
                <a:latin typeface="Segoe UI"/>
                <a:cs typeface="Segoe UI"/>
              </a:rPr>
              <a:t> run by volunteers only</a:t>
            </a:r>
            <a:endParaRPr lang="en-US" sz="2200">
              <a:solidFill>
                <a:schemeClr val="accent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C90E3B-E9AD-3F49-3083-66944DE0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-95"/>
          <a:stretch/>
        </p:blipFill>
        <p:spPr>
          <a:xfrm>
            <a:off x="4685065" y="1003395"/>
            <a:ext cx="7123853" cy="5065767"/>
          </a:xfrm>
          <a:prstGeom prst="rect">
            <a:avLst/>
          </a:prstGeom>
        </p:spPr>
      </p:pic>
      <p:pic>
        <p:nvPicPr>
          <p:cNvPr id="3" name="Picture 2" descr="Social Responsibility – Mountford Pigott">
            <a:extLst>
              <a:ext uri="{FF2B5EF4-FFF2-40B4-BE49-F238E27FC236}">
                <a16:creationId xmlns:a16="http://schemas.microsoft.com/office/drawing/2014/main" id="{507678D7-A64A-DC1B-4E7B-2D79662B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2" y="4448656"/>
            <a:ext cx="2842466" cy="21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A6320E-FF7C-56DD-A966-F04E37E05830}"/>
              </a:ext>
            </a:extLst>
          </p:cNvPr>
          <p:cNvSpPr txBox="1">
            <a:spLocks/>
          </p:cNvSpPr>
          <p:nvPr/>
        </p:nvSpPr>
        <p:spPr>
          <a:xfrm>
            <a:off x="4797501" y="329184"/>
            <a:ext cx="675562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>
                <a:solidFill>
                  <a:schemeClr val="accent1"/>
                </a:solidFill>
                <a:latin typeface="Segoe UI"/>
                <a:cs typeface="Segoe UI"/>
              </a:rPr>
              <a:t>And some much larger... </a:t>
            </a:r>
          </a:p>
        </p:txBody>
      </p:sp>
      <p:pic>
        <p:nvPicPr>
          <p:cNvPr id="4" name="Picture 3" descr="Two men sitting on a bench&#10;&#10;AI-generated content may be incorrect.">
            <a:extLst>
              <a:ext uri="{FF2B5EF4-FFF2-40B4-BE49-F238E27FC236}">
                <a16:creationId xmlns:a16="http://schemas.microsoft.com/office/drawing/2014/main" id="{AD1921F0-2B5B-72A0-8833-BDD84FD20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" y="0"/>
            <a:ext cx="4421243" cy="4446929"/>
          </a:xfrm>
          <a:prstGeom prst="rect">
            <a:avLst/>
          </a:prstGeom>
        </p:spPr>
      </p:pic>
      <p:sp>
        <p:nvSpPr>
          <p:cNvPr id="3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upport Balance (Support) CIO when you play Kingston Community Lottery ...">
            <a:extLst>
              <a:ext uri="{FF2B5EF4-FFF2-40B4-BE49-F238E27FC236}">
                <a16:creationId xmlns:a16="http://schemas.microsoft.com/office/drawing/2014/main" id="{4FEF2DB9-D497-B0BB-743B-1CF35689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80" y="4764633"/>
            <a:ext cx="2982468" cy="1372463"/>
          </a:xfrm>
          <a:prstGeom prst="rect">
            <a:avLst/>
          </a:prstGeom>
        </p:spPr>
      </p:pic>
      <p:sp>
        <p:nvSpPr>
          <p:cNvPr id="10" name="Content Placeholder 24">
            <a:extLst>
              <a:ext uri="{FF2B5EF4-FFF2-40B4-BE49-F238E27FC236}">
                <a16:creationId xmlns:a16="http://schemas.microsoft.com/office/drawing/2014/main" id="{284B2CB4-A2A6-04A4-41BC-4A97F6EF26DC}"/>
              </a:ext>
            </a:extLst>
          </p:cNvPr>
          <p:cNvSpPr txBox="1">
            <a:spLocks/>
          </p:cNvSpPr>
          <p:nvPr/>
        </p:nvSpPr>
        <p:spPr>
          <a:xfrm>
            <a:off x="4797494" y="2706624"/>
            <a:ext cx="6755626" cy="34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n-US" sz="2200" b="1">
                <a:solidFill>
                  <a:schemeClr val="accent1"/>
                </a:solidFill>
                <a:latin typeface="Segoe UI"/>
                <a:cs typeface="Segoe UI"/>
              </a:rPr>
              <a:t>86 employees </a:t>
            </a:r>
          </a:p>
          <a:p>
            <a:pPr marL="457200"/>
            <a:r>
              <a:rPr lang="en-US" sz="2200" b="1">
                <a:solidFill>
                  <a:schemeClr val="accent1"/>
                </a:solidFill>
                <a:latin typeface="Segoe UI"/>
                <a:cs typeface="Segoe UI"/>
              </a:rPr>
              <a:t>360 clients (140 in Kingston)</a:t>
            </a:r>
          </a:p>
          <a:p>
            <a:pPr marL="457200"/>
            <a:r>
              <a:rPr lang="en-US" sz="2200" b="1">
                <a:solidFill>
                  <a:schemeClr val="accent1"/>
                </a:solidFill>
                <a:latin typeface="Segoe UI"/>
                <a:cs typeface="Segoe UI"/>
              </a:rPr>
              <a:t>Income £4.3 million</a:t>
            </a:r>
          </a:p>
          <a:p>
            <a:pPr marL="457200"/>
            <a:r>
              <a:rPr lang="en-US" sz="2200" b="1">
                <a:solidFill>
                  <a:schemeClr val="accent1"/>
                </a:solidFill>
                <a:latin typeface="Segoe UI"/>
                <a:cs typeface="Segoe UI"/>
              </a:rPr>
              <a:t>Services include supported living houses; employment services; respite for 18–25-year-old adults and much more... </a:t>
            </a:r>
            <a:r>
              <a:rPr lang="en-US" sz="2200" b="1">
                <a:latin typeface="Segoe UI"/>
                <a:cs typeface="Segoe UI"/>
              </a:rPr>
              <a:t>   </a:t>
            </a:r>
          </a:p>
          <a:p>
            <a:pPr marL="457200"/>
            <a:endParaRPr lang="en-US" sz="2200" b="1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293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30377-08DC-7FB4-0BD7-C761386C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98" y="527825"/>
            <a:ext cx="4139385" cy="14189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Segoe UI"/>
                <a:cs typeface="Segoe UI"/>
              </a:rPr>
              <a:t>When we</a:t>
            </a:r>
            <a:br>
              <a:rPr lang="en-US" sz="4800" b="1">
                <a:solidFill>
                  <a:schemeClr val="accent1"/>
                </a:solidFill>
                <a:latin typeface="Segoe UI"/>
                <a:cs typeface="Segoe UI"/>
              </a:rPr>
            </a:br>
            <a:r>
              <a:rPr lang="en-US" sz="4800" b="1">
                <a:solidFill>
                  <a:schemeClr val="accent1"/>
                </a:solidFill>
                <a:latin typeface="Segoe UI"/>
                <a:cs typeface="Segoe UI"/>
              </a:rPr>
              <a:t>collaborate...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A group of people around a table&#10;&#10;AI-generated content may be incorrect.">
            <a:extLst>
              <a:ext uri="{FF2B5EF4-FFF2-40B4-BE49-F238E27FC236}">
                <a16:creationId xmlns:a16="http://schemas.microsoft.com/office/drawing/2014/main" id="{8C65D93E-2E10-4956-6EE4-808FD738A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33" y="3225724"/>
            <a:ext cx="6099297" cy="3637615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D8619952-87C0-15DC-6469-43999D9ECE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27" t="13704" r="29730" b="12222"/>
          <a:stretch/>
        </p:blipFill>
        <p:spPr>
          <a:xfrm>
            <a:off x="7905647" y="443453"/>
            <a:ext cx="2459852" cy="2360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6BB74-55B3-AB2E-0F60-63DBF6C5F6B3}"/>
              </a:ext>
            </a:extLst>
          </p:cNvPr>
          <p:cNvSpPr txBox="1"/>
          <p:nvPr/>
        </p:nvSpPr>
        <p:spPr>
          <a:xfrm>
            <a:off x="356840" y="2438400"/>
            <a:ext cx="5270810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156082"/>
                </a:solidFill>
                <a:latin typeface="Segoe UI"/>
                <a:cs typeface="Segoe UI"/>
              </a:rPr>
              <a:t>60 </a:t>
            </a:r>
            <a:r>
              <a:rPr lang="en-US" sz="2800" dirty="0" err="1">
                <a:solidFill>
                  <a:srgbClr val="156082"/>
                </a:solidFill>
                <a:latin typeface="Segoe UI"/>
                <a:cs typeface="Segoe UI"/>
              </a:rPr>
              <a:t>organisations</a:t>
            </a:r>
            <a:r>
              <a:rPr lang="en-US" sz="2800" dirty="0">
                <a:solidFill>
                  <a:srgbClr val="156082"/>
                </a:solidFill>
                <a:latin typeface="Segoe UI"/>
                <a:cs typeface="Segoe UI"/>
              </a:rPr>
              <a:t> </a:t>
            </a:r>
            <a:r>
              <a:rPr lang="en-US" sz="2800" dirty="0">
                <a:latin typeface="Segoe UI"/>
                <a:cs typeface="Segoe UI"/>
              </a:rPr>
              <a:t>​</a:t>
            </a:r>
            <a:br>
              <a:rPr lang="en-US" dirty="0">
                <a:cs typeface="Segoe UI"/>
              </a:rPr>
            </a:br>
            <a:r>
              <a:rPr lang="en-US" dirty="0">
                <a:cs typeface="Segoe UI"/>
              </a:rPr>
              <a:t>​</a:t>
            </a:r>
            <a:br>
              <a:rPr lang="en-US" dirty="0">
                <a:latin typeface="Aptos"/>
                <a:cs typeface="Segoe UI"/>
              </a:rPr>
            </a:br>
            <a:r>
              <a:rPr lang="en-US" sz="2800" dirty="0">
                <a:solidFill>
                  <a:srgbClr val="156082"/>
                </a:solidFill>
                <a:latin typeface="Segoe UI"/>
                <a:cs typeface="Segoe UI"/>
              </a:rPr>
              <a:t>around </a:t>
            </a:r>
            <a:r>
              <a:rPr lang="en-US" sz="3600" b="1" dirty="0">
                <a:solidFill>
                  <a:srgbClr val="156082"/>
                </a:solidFill>
                <a:latin typeface="Segoe UI"/>
                <a:cs typeface="Segoe UI"/>
              </a:rPr>
              <a:t>12,000 </a:t>
            </a:r>
            <a:r>
              <a:rPr lang="en-US" sz="2800" dirty="0">
                <a:solidFill>
                  <a:srgbClr val="156082"/>
                </a:solidFill>
                <a:latin typeface="Segoe UI"/>
                <a:cs typeface="Segoe UI"/>
              </a:rPr>
              <a:t>food interventions</a:t>
            </a:r>
            <a:br>
              <a:rPr lang="en-US" sz="2800" dirty="0">
                <a:solidFill>
                  <a:srgbClr val="156082"/>
                </a:solidFill>
                <a:latin typeface="Segoe UI"/>
                <a:cs typeface="Segoe UI"/>
              </a:rPr>
            </a:br>
            <a:endParaRPr lang="en-US"/>
          </a:p>
          <a:p>
            <a:r>
              <a:rPr lang="en-US" sz="3600" b="1" dirty="0">
                <a:solidFill>
                  <a:srgbClr val="156082"/>
                </a:solidFill>
                <a:latin typeface="Segoe UI"/>
                <a:cs typeface="Segoe UI"/>
              </a:rPr>
              <a:t>92,900 kg</a:t>
            </a:r>
            <a:r>
              <a:rPr lang="en-US" sz="2800" b="1" dirty="0">
                <a:solidFill>
                  <a:srgbClr val="156082"/>
                </a:solidFill>
                <a:latin typeface="Segoe UI"/>
                <a:cs typeface="Segoe UI"/>
              </a:rPr>
              <a:t> </a:t>
            </a:r>
            <a:r>
              <a:rPr lang="en-US" sz="2800" dirty="0">
                <a:solidFill>
                  <a:srgbClr val="156082"/>
                </a:solidFill>
                <a:latin typeface="Segoe UI"/>
                <a:cs typeface="Segoe UI"/>
              </a:rPr>
              <a:t>food distributed</a:t>
            </a:r>
            <a:br>
              <a:rPr lang="en-US" sz="2800" dirty="0">
                <a:latin typeface="Segoe UI"/>
                <a:cs typeface="Segoe UI"/>
              </a:rPr>
            </a:br>
            <a:r>
              <a:rPr lang="en-US" sz="2800" dirty="0">
                <a:latin typeface="Segoe UI"/>
                <a:cs typeface="Segoe UI"/>
              </a:rPr>
              <a:t>​</a:t>
            </a:r>
          </a:p>
          <a:p>
            <a:r>
              <a:rPr lang="en-US" sz="3600" b="1" dirty="0">
                <a:solidFill>
                  <a:srgbClr val="156082"/>
                </a:solidFill>
                <a:latin typeface="Segoe UI"/>
                <a:cs typeface="Segoe UI"/>
              </a:rPr>
              <a:t>185,800</a:t>
            </a:r>
            <a:r>
              <a:rPr lang="en-US" sz="2800" b="1" dirty="0">
                <a:solidFill>
                  <a:srgbClr val="156082"/>
                </a:solidFill>
                <a:latin typeface="Segoe UI"/>
                <a:cs typeface="Segoe UI"/>
              </a:rPr>
              <a:t> </a:t>
            </a:r>
            <a:r>
              <a:rPr lang="en-US" sz="2800" dirty="0">
                <a:solidFill>
                  <a:srgbClr val="156082"/>
                </a:solidFill>
                <a:latin typeface="Segoe UI"/>
                <a:cs typeface="Segoe UI"/>
              </a:rPr>
              <a:t>meals </a:t>
            </a:r>
          </a:p>
        </p:txBody>
      </p:sp>
    </p:spTree>
    <p:extLst>
      <p:ext uri="{BB962C8B-B14F-4D97-AF65-F5344CB8AC3E}">
        <p14:creationId xmlns:p14="http://schemas.microsoft.com/office/powerpoint/2010/main" val="233135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A07B-9F26-98A3-5FF3-7FCF5EA3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08" y="315579"/>
            <a:ext cx="11649702" cy="140298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800"/>
              </a:spcAft>
              <a:buNone/>
            </a:pPr>
            <a:r>
              <a:rPr lang="en-GB" sz="4000" b="1">
                <a:solidFill>
                  <a:schemeClr val="accent1"/>
                </a:solidFill>
                <a:effectLst/>
                <a:latin typeface="Segoe UI"/>
                <a:ea typeface="Aptos" panose="020B0004020202020204" pitchFamily="34" charset="0"/>
                <a:cs typeface="Segoe UI"/>
              </a:rPr>
              <a:t>How we help statutory partners </a:t>
            </a:r>
            <a:r>
              <a:rPr lang="en-GB" sz="4000" b="1">
                <a:solidFill>
                  <a:schemeClr val="accent1"/>
                </a:solidFill>
                <a:latin typeface="Segoe UI"/>
                <a:ea typeface="Aptos" panose="020B0004020202020204" pitchFamily="34" charset="0"/>
                <a:cs typeface="Segoe UI"/>
              </a:rPr>
              <a:t>improve </a:t>
            </a:r>
            <a:r>
              <a:rPr lang="en-GB" sz="4000" b="1">
                <a:solidFill>
                  <a:schemeClr val="accent1"/>
                </a:solidFill>
                <a:effectLst/>
                <a:latin typeface="Segoe UI"/>
                <a:ea typeface="Aptos" panose="020B0004020202020204" pitchFamily="34" charset="0"/>
                <a:cs typeface="Segoe UI"/>
              </a:rPr>
              <a:t>health and wellbeing of our local communities  </a:t>
            </a:r>
            <a:r>
              <a:rPr lang="en-GB" sz="4000">
                <a:solidFill>
                  <a:srgbClr val="00B050"/>
                </a:solidFill>
                <a:effectLst/>
                <a:latin typeface="Segoe UI"/>
                <a:ea typeface="Aptos" panose="020B0004020202020204" pitchFamily="34" charset="0"/>
                <a:cs typeface="Arial"/>
              </a:rPr>
              <a:t> </a:t>
            </a:r>
            <a:r>
              <a:rPr lang="en-GB" sz="4000">
                <a:effectLst/>
                <a:latin typeface="Segoe UI"/>
                <a:cs typeface="Segoe UI"/>
              </a:rPr>
              <a:t> </a:t>
            </a:r>
            <a:r>
              <a:rPr lang="en-GB" sz="4000" kern="100">
                <a:effectLst/>
                <a:latin typeface="Segoe UI"/>
                <a:ea typeface="Aptos" panose="020B0004020202020204" pitchFamily="34" charset="0"/>
                <a:cs typeface="Arial"/>
              </a:rPr>
              <a:t> 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FC17837-8A32-46D0-7D6F-5D0558B35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450465"/>
              </p:ext>
            </p:extLst>
          </p:nvPr>
        </p:nvGraphicFramePr>
        <p:xfrm>
          <a:off x="827710" y="1889543"/>
          <a:ext cx="11268306" cy="443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46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F541-9542-D3AC-F138-11C8C39C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84" y="327954"/>
            <a:ext cx="9145067" cy="1009612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chemeClr val="accent1"/>
                </a:solidFill>
                <a:latin typeface="Segoe UI"/>
                <a:cs typeface="Segoe UI"/>
              </a:rPr>
              <a:t>Start Well</a:t>
            </a:r>
          </a:p>
        </p:txBody>
      </p:sp>
      <p:pic>
        <p:nvPicPr>
          <p:cNvPr id="5" name="Content Placeholder 4" descr="A child playing with letters on a white board&#10;&#10;AI-generated content may be incorrect.">
            <a:extLst>
              <a:ext uri="{FF2B5EF4-FFF2-40B4-BE49-F238E27FC236}">
                <a16:creationId xmlns:a16="http://schemas.microsoft.com/office/drawing/2014/main" id="{6C3750F3-0711-0E2A-8DA3-7C3EFCD4A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280" y="2444919"/>
            <a:ext cx="3060041" cy="44222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01759-E937-C1EA-CE62-3DF601CB8D48}"/>
              </a:ext>
            </a:extLst>
          </p:cNvPr>
          <p:cNvSpPr txBox="1"/>
          <p:nvPr/>
        </p:nvSpPr>
        <p:spPr>
          <a:xfrm>
            <a:off x="356140" y="4712150"/>
            <a:ext cx="708173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chemeClr val="accent2"/>
                </a:solidFill>
                <a:latin typeface="Segoe UI"/>
                <a:cs typeface="Segoe UI"/>
              </a:rPr>
              <a:t>15 organisations </a:t>
            </a:r>
            <a:r>
              <a:rPr lang="en-GB" sz="2800">
                <a:solidFill>
                  <a:schemeClr val="accent2"/>
                </a:solidFill>
                <a:latin typeface="Segoe UI"/>
                <a:cs typeface="Segoe UI"/>
              </a:rPr>
              <a:t>out of the 31 responding to the survey </a:t>
            </a:r>
            <a:r>
              <a:rPr lang="en-GB" sz="3600" b="1">
                <a:solidFill>
                  <a:schemeClr val="accent2"/>
                </a:solidFill>
                <a:latin typeface="Segoe UI"/>
                <a:cs typeface="Segoe UI"/>
              </a:rPr>
              <a:t>supported 3,546 children </a:t>
            </a:r>
          </a:p>
        </p:txBody>
      </p:sp>
      <p:graphicFrame>
        <p:nvGraphicFramePr>
          <p:cNvPr id="9" name="TextBox 5">
            <a:extLst>
              <a:ext uri="{FF2B5EF4-FFF2-40B4-BE49-F238E27FC236}">
                <a16:creationId xmlns:a16="http://schemas.microsoft.com/office/drawing/2014/main" id="{A5211BFE-FA3D-D3D9-B914-B56B9F474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996149"/>
              </p:ext>
            </p:extLst>
          </p:nvPr>
        </p:nvGraphicFramePr>
        <p:xfrm>
          <a:off x="354734" y="690047"/>
          <a:ext cx="9297109" cy="452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749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001428-03C6-9C0F-9B37-1183F9E42DAC}"/>
              </a:ext>
            </a:extLst>
          </p:cNvPr>
          <p:cNvSpPr txBox="1">
            <a:spLocks/>
          </p:cNvSpPr>
          <p:nvPr/>
        </p:nvSpPr>
        <p:spPr>
          <a:xfrm>
            <a:off x="59381" y="170782"/>
            <a:ext cx="4283904" cy="175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chemeClr val="accent1"/>
                </a:solidFill>
                <a:latin typeface="Segoe UI"/>
                <a:cs typeface="Segoe UI"/>
              </a:rPr>
              <a:t>Start Well</a:t>
            </a:r>
            <a:br>
              <a:rPr lang="en-US" sz="4800" b="1">
                <a:solidFill>
                  <a:schemeClr val="accent1"/>
                </a:solidFill>
                <a:latin typeface="Segoe UI"/>
                <a:cs typeface="Segoe UI"/>
              </a:rPr>
            </a:br>
            <a:r>
              <a:rPr lang="en-US" sz="2200" b="1">
                <a:solidFill>
                  <a:schemeClr val="accent1"/>
                </a:solidFill>
                <a:latin typeface="Segoe UI"/>
                <a:cs typeface="Segoe UI"/>
              </a:rPr>
              <a:t>(example outcomes)</a:t>
            </a:r>
            <a:r>
              <a:rPr lang="en-US" sz="3200" b="1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</a:p>
        </p:txBody>
      </p:sp>
      <p:pic>
        <p:nvPicPr>
          <p:cNvPr id="7" name="Picture 6" descr="A person wearing headphones and drawing&#10;&#10;AI-generated content may be incorrect.">
            <a:extLst>
              <a:ext uri="{FF2B5EF4-FFF2-40B4-BE49-F238E27FC236}">
                <a16:creationId xmlns:a16="http://schemas.microsoft.com/office/drawing/2014/main" id="{249507CD-D72F-2C27-4233-D14ADF2A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-1" b="-1"/>
          <a:stretch/>
        </p:blipFill>
        <p:spPr>
          <a:xfrm>
            <a:off x="5005" y="1929266"/>
            <a:ext cx="4283296" cy="4932600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D91EE38-6B0F-940A-0276-5F69091E6B6B}"/>
              </a:ext>
            </a:extLst>
          </p:cNvPr>
          <p:cNvSpPr txBox="1">
            <a:spLocks/>
          </p:cNvSpPr>
          <p:nvPr/>
        </p:nvSpPr>
        <p:spPr>
          <a:xfrm>
            <a:off x="4557646" y="1286626"/>
            <a:ext cx="7312387" cy="5426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accent1"/>
                </a:solidFill>
                <a:latin typeface="Segoe UI"/>
                <a:cs typeface="Segoe UI"/>
              </a:rPr>
              <a:t>Children at risk of food insecurity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 introduced to a wide range of new ingredients (particularly vegetables)</a:t>
            </a:r>
          </a:p>
          <a:p>
            <a:r>
              <a:rPr lang="en-US" sz="2000" b="1">
                <a:solidFill>
                  <a:schemeClr val="accent1"/>
                </a:solidFill>
                <a:latin typeface="Segoe UI"/>
                <a:cs typeface="Segoe UI"/>
              </a:rPr>
              <a:t>Children with significant and complex learning disabilities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 can be themselves and feel accepted </a:t>
            </a:r>
          </a:p>
          <a:p>
            <a:r>
              <a:rPr lang="en-US" sz="2000" b="1">
                <a:solidFill>
                  <a:schemeClr val="accent1"/>
                </a:solidFill>
                <a:latin typeface="Segoe UI"/>
                <a:cs typeface="Segoe UI"/>
              </a:rPr>
              <a:t>Refugee children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 gain skills in English and </a:t>
            </a:r>
            <a:r>
              <a:rPr lang="en-US" sz="2000" err="1">
                <a:solidFill>
                  <a:schemeClr val="accent1"/>
                </a:solidFill>
                <a:latin typeface="Segoe UI"/>
                <a:cs typeface="Segoe UI"/>
              </a:rPr>
              <a:t>Maths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, increasing their confidence and integration</a:t>
            </a:r>
          </a:p>
          <a:p>
            <a:r>
              <a:rPr lang="en-US" sz="2000" b="1">
                <a:solidFill>
                  <a:schemeClr val="accent1"/>
                </a:solidFill>
                <a:latin typeface="Segoe UI"/>
                <a:cs typeface="Segoe UI"/>
              </a:rPr>
              <a:t>Young people with mental health issues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 report improvements in depression and anxiety as well as in relationships </a:t>
            </a:r>
          </a:p>
          <a:p>
            <a:r>
              <a:rPr lang="en-US" sz="2000" b="1">
                <a:solidFill>
                  <a:schemeClr val="accent1"/>
                </a:solidFill>
                <a:latin typeface="Segoe UI"/>
                <a:cs typeface="Segoe UI"/>
              </a:rPr>
              <a:t>Bereaved children's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 mental health and wellbeing is improved </a:t>
            </a:r>
          </a:p>
          <a:p>
            <a:r>
              <a:rPr lang="en-US" sz="2000" b="1">
                <a:solidFill>
                  <a:schemeClr val="accent1"/>
                </a:solidFill>
                <a:latin typeface="Segoe UI"/>
                <a:cs typeface="Segoe UI"/>
              </a:rPr>
              <a:t>Disabled young people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 have better social skills and engage in activities due to a safe environment </a:t>
            </a:r>
          </a:p>
          <a:p>
            <a:r>
              <a:rPr lang="en-US" sz="2000" b="1">
                <a:solidFill>
                  <a:schemeClr val="accent1"/>
                </a:solidFill>
                <a:latin typeface="Segoe UI"/>
                <a:cs typeface="Segoe UI"/>
              </a:rPr>
              <a:t>Families at risk of poverty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 have increased confidence in cooking </a:t>
            </a:r>
          </a:p>
          <a:p>
            <a:r>
              <a:rPr lang="en-US" sz="2000" b="1">
                <a:solidFill>
                  <a:schemeClr val="accent1"/>
                </a:solidFill>
                <a:latin typeface="Segoe UI"/>
                <a:cs typeface="Segoe UI"/>
              </a:rPr>
              <a:t>Young carers 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experience improved wellbeing </a:t>
            </a:r>
          </a:p>
          <a:p>
            <a:r>
              <a:rPr lang="en-US" sz="2000" b="1">
                <a:solidFill>
                  <a:schemeClr val="accent1"/>
                </a:solidFill>
                <a:latin typeface="Segoe UI"/>
                <a:cs typeface="Segoe UI"/>
              </a:rPr>
              <a:t>Visually impaired children</a:t>
            </a:r>
            <a:r>
              <a:rPr lang="en-US" sz="2000">
                <a:solidFill>
                  <a:schemeClr val="accent1"/>
                </a:solidFill>
                <a:latin typeface="Segoe UI"/>
                <a:cs typeface="Segoe UI"/>
              </a:rPr>
              <a:t> play sound football which improves their wellbeing </a:t>
            </a:r>
            <a:r>
              <a:rPr lang="en-US" sz="2000">
                <a:latin typeface="Segoe UI"/>
                <a:cs typeface="Segoe UI"/>
              </a:rPr>
              <a:t> </a:t>
            </a:r>
          </a:p>
          <a:p>
            <a:endParaRPr lang="en-US" sz="1600" b="1"/>
          </a:p>
          <a:p>
            <a:endParaRPr lang="en-US" sz="1600" b="1"/>
          </a:p>
          <a:p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00197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27a21c-45ca-48cd-b5b4-262aaf6df04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8B804FF72284BB55CE3A7BFFE9C73" ma:contentTypeVersion="14" ma:contentTypeDescription="Create a new document." ma:contentTypeScope="" ma:versionID="6ee57e58ee417515c3e38b3b1732fb5b">
  <xsd:schema xmlns:xsd="http://www.w3.org/2001/XMLSchema" xmlns:xs="http://www.w3.org/2001/XMLSchema" xmlns:p="http://schemas.microsoft.com/office/2006/metadata/properties" xmlns:ns2="8427a21c-45ca-48cd-b5b4-262aaf6df04d" xmlns:ns3="e8f60775-6533-4a1e-83c9-3f587bbc1c01" targetNamespace="http://schemas.microsoft.com/office/2006/metadata/properties" ma:root="true" ma:fieldsID="c4d22a7c2296d68f03fc1a82cbcb1c2f" ns2:_="" ns3:_="">
    <xsd:import namespace="8427a21c-45ca-48cd-b5b4-262aaf6df04d"/>
    <xsd:import namespace="e8f60775-6533-4a1e-83c9-3f587bbc1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7a21c-45ca-48cd-b5b4-262aaf6df0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60775-6533-4a1e-83c9-3f587bbc1c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8075C9-5BEE-479F-B6A4-193E801434DA}">
  <ds:schemaRefs>
    <ds:schemaRef ds:uri="8427a21c-45ca-48cd-b5b4-262aaf6df04d"/>
    <ds:schemaRef ds:uri="e8f60775-6533-4a1e-83c9-3f587bbc1c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8C9F26-BD87-446C-997F-A2B67D06F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A411F6-CBDB-4033-BE91-A2ED8A507C85}">
  <ds:schemaRefs>
    <ds:schemaRef ds:uri="8427a21c-45ca-48cd-b5b4-262aaf6df04d"/>
    <ds:schemaRef ds:uri="e8f60775-6533-4a1e-83c9-3f587bbc1c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bcd2573-e8c4-46c8-b940-2046c9bc1785}" enabled="0" method="" siteId="{5bcd2573-e8c4-46c8-b940-2046c9bc178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744</Words>
  <Application>Microsoft Office PowerPoint</Application>
  <PresentationFormat>Widescreen</PresentationFormat>
  <Paragraphs>83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Segoe UI</vt:lpstr>
      <vt:lpstr>office theme</vt:lpstr>
      <vt:lpstr>PowerPoint Presentation</vt:lpstr>
      <vt:lpstr>PowerPoint Presentation</vt:lpstr>
      <vt:lpstr>We are not a homogenous group</vt:lpstr>
      <vt:lpstr>Some of us are very small... </vt:lpstr>
      <vt:lpstr>PowerPoint Presentation</vt:lpstr>
      <vt:lpstr>When we collaborate...</vt:lpstr>
      <vt:lpstr>How we help statutory partners improve health and wellbeing of our local communities     </vt:lpstr>
      <vt:lpstr>Start Well</vt:lpstr>
      <vt:lpstr>PowerPoint Presentation</vt:lpstr>
      <vt:lpstr>PowerPoint Presentation</vt:lpstr>
      <vt:lpstr>Live Well  (example outcomes) </vt:lpstr>
      <vt:lpstr>Age Well</vt:lpstr>
      <vt:lpstr>Age Well  (example outcomes)</vt:lpstr>
      <vt:lpstr>Challenges for VCSE in continuing to offer support with health and wellbeing of residents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Camilla Wheal</dc:creator>
  <cp:lastModifiedBy>Camilla Wheal</cp:lastModifiedBy>
  <cp:revision>17</cp:revision>
  <dcterms:created xsi:type="dcterms:W3CDTF">2025-04-09T09:21:27Z</dcterms:created>
  <dcterms:modified xsi:type="dcterms:W3CDTF">2025-04-30T15:47:34Z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0x010100F7D8B804FF72284BB55CE3A7BFFE9C73</vt:lpwstr>
  </property>
  <property fmtid="{D5CDD505-2E9C-101B-9397-08002B2CF9AE}" pid="3" name="MediaServiceImageTags">
    <vt:lpwstr/>
  </property>
</Properties>
</file>