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1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68" r:id="rId6"/>
    <p:sldId id="263" r:id="rId7"/>
    <p:sldId id="257" r:id="rId8"/>
    <p:sldId id="271" r:id="rId9"/>
    <p:sldId id="269" r:id="rId10"/>
    <p:sldId id="270" r:id="rId11"/>
    <p:sldId id="259"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oSfSIPXBweGDQCaGD0ZC5v7Y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F5963-B28E-F003-3028-54EFAFCA32E0}" name="sara milocco" initials="sm" userId="efc1a0dc071978f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roydon VA" initials="" lastIdx="1" clrIdx="0"/>
  <p:cmAuthor id="1" name="Anonymo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137BB6-AE78-474E-BE02-419849C9E0D5}">
  <a:tblStyle styleId="{0C137BB6-AE78-474E-BE02-419849C9E0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a:tcStyle>
        <a:tcBdr/>
        <a:fill>
          <a:solidFill>
            <a:srgbClr val="CACCD9"/>
          </a:solidFill>
        </a:fill>
      </a:tcStyle>
    </a:band1H>
    <a:band2H>
      <a:tcTxStyle/>
      <a:tcStyle>
        <a:tcBdr/>
      </a:tcStyle>
    </a:band2H>
    <a:band1V>
      <a:tcTxStyle/>
      <a:tcStyle>
        <a:tcBdr/>
        <a:fill>
          <a:solidFill>
            <a:srgbClr val="CACCD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36" Type="http://schemas.openxmlformats.org/officeDocument/2006/relationships/tableStyles" Target="tableStyles.xml"/><Relationship Id="rId10" Type="http://schemas.openxmlformats.org/officeDocument/2006/relationships/slide" Target="slides/slide6.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Wheal" userId="346764f5-9897-4706-8652-5e6e8b741e4a" providerId="ADAL" clId="{CD949D11-D2B6-40BE-862B-094C6097AB86}"/>
    <pc:docChg chg="modSld">
      <pc:chgData name="Camilla Wheal" userId="346764f5-9897-4706-8652-5e6e8b741e4a" providerId="ADAL" clId="{CD949D11-D2B6-40BE-862B-094C6097AB86}" dt="2024-01-24T09:29:08.583" v="0" actId="20577"/>
      <pc:docMkLst>
        <pc:docMk/>
      </pc:docMkLst>
      <pc:sldChg chg="modSp mod">
        <pc:chgData name="Camilla Wheal" userId="346764f5-9897-4706-8652-5e6e8b741e4a" providerId="ADAL" clId="{CD949D11-D2B6-40BE-862B-094C6097AB86}" dt="2024-01-24T09:29:08.583" v="0" actId="20577"/>
        <pc:sldMkLst>
          <pc:docMk/>
          <pc:sldMk cId="3974581067" sldId="270"/>
        </pc:sldMkLst>
        <pc:spChg chg="mod">
          <ac:chgData name="Camilla Wheal" userId="346764f5-9897-4706-8652-5e6e8b741e4a" providerId="ADAL" clId="{CD949D11-D2B6-40BE-862B-094C6097AB86}" dt="2024-01-24T09:29:08.583" v="0" actId="20577"/>
          <ac:spMkLst>
            <pc:docMk/>
            <pc:sldMk cId="3974581067" sldId="270"/>
            <ac:spMk id="5" creationId="{61E74514-FCBB-0C90-ADFC-175A3130CDB0}"/>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5F578A08-FC36-4C25-8590-019D3E608EC7}" authorId="{1CAF5963-B28E-F003-3028-54EFAFCA32E0}" created="2023-09-04T14:21:57.016">
    <pc:sldMkLst xmlns:pc="http://schemas.microsoft.com/office/powerpoint/2013/main/command">
      <pc:docMk/>
      <pc:sldMk cId="0" sldId="257"/>
    </pc:sldMkLst>
    <p188:txBody>
      <a:bodyPr/>
      <a:lstStyle/>
      <a:p>
        <a:r>
          <a:rPr lang="en-GB"/>
          <a:t>There are 42 in England
They are the centrepiece of the reform introduced in 2022 with the Health and Care Act</a:t>
        </a:r>
      </a:p>
    </p188:txBody>
  </p188:cm>
  <p188:cm id="{23174328-358C-4BCE-BB62-5390AA05C9D3}" authorId="{1CAF5963-B28E-F003-3028-54EFAFCA32E0}" created="2023-09-04T14:24:27.712">
    <ac:deMkLst xmlns:ac="http://schemas.microsoft.com/office/drawing/2013/main/command">
      <pc:docMk xmlns:pc="http://schemas.microsoft.com/office/powerpoint/2013/main/command"/>
      <pc:sldMk xmlns:pc="http://schemas.microsoft.com/office/powerpoint/2013/main/command" cId="0" sldId="257"/>
      <ac:spMk id="3" creationId="{096459C6-8367-27DB-9309-8D218B37BA25}"/>
    </ac:deMkLst>
    <p188:replyLst>
      <p188:reply id="{1C5474C8-DC67-46DF-967A-537D1D7CC5F4}" authorId="{1CAF5963-B28E-F003-3028-54EFAFCA32E0}" created="2023-09-04T14:26:00.737">
        <p188:txBody>
          <a:bodyPr/>
          <a:lstStyle/>
          <a:p>
            <a:r>
              <a:rPr lang="en-GB"/>
              <a:t>Until July 2022, there was no statutory basis for these arrangements. STPs and ICSs were voluntary partnerships that rested on the willingness and commitment of organisations and leaders to work collaboratively. But the Health and Care Act made ICS legal entities
</a:t>
            </a:r>
          </a:p>
        </p188:txBody>
      </p188:reply>
      <p188:reply id="{69A43C13-C365-4F21-BE89-36AD96411B8B}" authorId="{1CAF5963-B28E-F003-3028-54EFAFCA32E0}" created="2023-09-04T14:26:23.947">
        <p188:txBody>
          <a:bodyPr/>
          <a:lstStyle/>
          <a:p>
            <a:r>
              <a:rPr lang="en-GB"/>
              <a:t>However, it is also important to recognise the limitations of what this legislation can realistically achieve. It is not possible to legislate for collaboration and co-ordination of local services; this requires changes to behaviours, attitudes and relationships among staff and leaders right across the system.</a:t>
            </a:r>
          </a:p>
        </p188:txBody>
      </p188:reply>
      <p188:reply id="{D9C091C1-097E-4F5E-B597-FBD9B39C36E4}" authorId="{1CAF5963-B28E-F003-3028-54EFAFCA32E0}" created="2023-09-04T14:29:12.114">
        <p188:txBody>
          <a:bodyPr/>
          <a:lstStyle/>
          <a:p>
            <a:r>
              <a:rPr lang="en-GB"/>
              <a:t>Evidence consistently shows that it is the wider conditions of people’s lives – their homes, financial resources, opportunities for education and employment, access to public services and the environments in which they live – that have the greatest impact on health and wellbeing.
</a:t>
            </a:r>
          </a:p>
        </p188:txBody>
      </p188:reply>
    </p188:replyLst>
    <p188:txBody>
      <a:bodyPr/>
      <a:lstStyle/>
      <a:p>
        <a:r>
          <a:rPr lang="en-GB"/>
          <a:t>ICSs are the latest initiative aiming to integrate care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4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7c77d8f04_6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257c77d8f04_6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63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15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01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587352" y="6246199"/>
            <a:ext cx="11017297" cy="80861"/>
          </a:xfrm>
          <a:prstGeom prst="rect">
            <a:avLst/>
          </a:prstGeom>
          <a:noFill/>
          <a:ln>
            <a:noFill/>
          </a:ln>
        </p:spPr>
      </p:pic>
      <p:sp>
        <p:nvSpPr>
          <p:cNvPr id="17" name="Google Shape;17;p12"/>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 name="Google Shape;18;p12"/>
          <p:cNvPicPr preferRelativeResize="0"/>
          <p:nvPr/>
        </p:nvPicPr>
        <p:blipFill rotWithShape="1">
          <a:blip r:embed="rId3">
            <a:alphaModFix/>
          </a:blip>
          <a:srcRect/>
          <a:stretch/>
        </p:blipFill>
        <p:spPr>
          <a:xfrm>
            <a:off x="9911720" y="530940"/>
            <a:ext cx="1692928" cy="8796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7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1"/>
          <p:cNvSpPr txBox="1">
            <a:spLocks noGrp="1"/>
          </p:cNvSpPr>
          <p:nvPr>
            <p:ph type="body" idx="1"/>
          </p:nvPr>
        </p:nvSpPr>
        <p:spPr>
          <a:xfrm rot="5400000">
            <a:off x="3921126" y="-1256241"/>
            <a:ext cx="434974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7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72"/>
          <p:cNvSpPr txBox="1">
            <a:spLocks noGrp="1"/>
          </p:cNvSpPr>
          <p:nvPr>
            <p:ph type="title"/>
          </p:nvPr>
        </p:nvSpPr>
        <p:spPr>
          <a:xfrm rot="5400000">
            <a:off x="7134227" y="1956859"/>
            <a:ext cx="581024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2"/>
          <p:cNvSpPr txBox="1">
            <a:spLocks noGrp="1"/>
          </p:cNvSpPr>
          <p:nvPr>
            <p:ph type="body" idx="1"/>
          </p:nvPr>
        </p:nvSpPr>
        <p:spPr>
          <a:xfrm rot="5400000">
            <a:off x="1774826" y="-570441"/>
            <a:ext cx="5810249" cy="7683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 name="Google Shape;67;p72"/>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2"/>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2"/>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70"/>
        <p:cNvGrpSpPr/>
        <p:nvPr/>
      </p:nvGrpSpPr>
      <p:grpSpPr>
        <a:xfrm>
          <a:off x="0" y="0"/>
          <a:ext cx="0" cy="0"/>
          <a:chOff x="0" y="0"/>
          <a:chExt cx="0" cy="0"/>
        </a:xfrm>
      </p:grpSpPr>
      <p:pic>
        <p:nvPicPr>
          <p:cNvPr id="71" name="Google Shape;71;p7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72" name="Google Shape;72;p7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73" name="Google Shape;73;p7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74"/>
        <p:cNvGrpSpPr/>
        <p:nvPr/>
      </p:nvGrpSpPr>
      <p:grpSpPr>
        <a:xfrm>
          <a:off x="0" y="0"/>
          <a:ext cx="0" cy="0"/>
          <a:chOff x="0" y="0"/>
          <a:chExt cx="0" cy="0"/>
        </a:xfrm>
      </p:grpSpPr>
      <p:pic>
        <p:nvPicPr>
          <p:cNvPr id="75" name="Google Shape;75;p74" descr="A picture containing graphical user interfac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ingston case study">
  <p:cSld name="Kingston case study">
    <p:spTree>
      <p:nvGrpSpPr>
        <p:cNvPr id="1" name="Shape 76"/>
        <p:cNvGrpSpPr/>
        <p:nvPr/>
      </p:nvGrpSpPr>
      <p:grpSpPr>
        <a:xfrm>
          <a:off x="0" y="0"/>
          <a:ext cx="0" cy="0"/>
          <a:chOff x="0" y="0"/>
          <a:chExt cx="0" cy="0"/>
        </a:xfrm>
      </p:grpSpPr>
      <p:sp>
        <p:nvSpPr>
          <p:cNvPr id="77" name="Google Shape;77;g257c77d8f04_6_46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78" name="Google Shape;78;g257c77d8f04_6_461"/>
          <p:cNvPicPr preferRelativeResize="0"/>
          <p:nvPr/>
        </p:nvPicPr>
        <p:blipFill rotWithShape="1">
          <a:blip r:embed="rId2">
            <a:alphaModFix/>
          </a:blip>
          <a:srcRect/>
          <a:stretch/>
        </p:blipFill>
        <p:spPr>
          <a:xfrm>
            <a:off x="54" y="54"/>
            <a:ext cx="6972086" cy="6857894"/>
          </a:xfrm>
          <a:prstGeom prst="rect">
            <a:avLst/>
          </a:prstGeom>
          <a:noFill/>
          <a:ln>
            <a:noFill/>
          </a:ln>
        </p:spPr>
      </p:pic>
      <p:pic>
        <p:nvPicPr>
          <p:cNvPr id="79" name="Google Shape;79;g257c77d8f04_6_461"/>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ron case study">
  <p:cSld name="Meron case study">
    <p:spTree>
      <p:nvGrpSpPr>
        <p:cNvPr id="1" name="Shape 84"/>
        <p:cNvGrpSpPr/>
        <p:nvPr/>
      </p:nvGrpSpPr>
      <p:grpSpPr>
        <a:xfrm>
          <a:off x="0" y="0"/>
          <a:ext cx="0" cy="0"/>
          <a:chOff x="0" y="0"/>
          <a:chExt cx="0" cy="0"/>
        </a:xfrm>
      </p:grpSpPr>
      <p:sp>
        <p:nvSpPr>
          <p:cNvPr id="85" name="Google Shape;85;g257c77d8f04_6_4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86" name="Google Shape;86;g257c77d8f04_6_469"/>
          <p:cNvPicPr preferRelativeResize="0"/>
          <p:nvPr/>
        </p:nvPicPr>
        <p:blipFill rotWithShape="1">
          <a:blip r:embed="rId2">
            <a:alphaModFix/>
          </a:blip>
          <a:srcRect/>
          <a:stretch/>
        </p:blipFill>
        <p:spPr>
          <a:xfrm>
            <a:off x="-10941" y="2820"/>
            <a:ext cx="7017591" cy="6852770"/>
          </a:xfrm>
          <a:prstGeom prst="rect">
            <a:avLst/>
          </a:prstGeom>
          <a:noFill/>
          <a:ln>
            <a:noFill/>
          </a:ln>
        </p:spPr>
      </p:pic>
      <p:pic>
        <p:nvPicPr>
          <p:cNvPr id="87" name="Google Shape;87;g257c77d8f04_6_469"/>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pic>
        <p:nvPicPr>
          <p:cNvPr id="20" name="Google Shape;20;p6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21" name="Google Shape;21;p6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22" name="Google Shape;22;p6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64"/>
          <p:cNvPicPr preferRelativeResize="0"/>
          <p:nvPr/>
        </p:nvPicPr>
        <p:blipFill rotWithShape="1">
          <a:blip r:embed="rId2">
            <a:alphaModFix/>
          </a:blip>
          <a:srcRect/>
          <a:stretch/>
        </p:blipFill>
        <p:spPr>
          <a:xfrm>
            <a:off x="-1" y="0"/>
            <a:ext cx="4253023" cy="6864000"/>
          </a:xfrm>
          <a:prstGeom prst="rect">
            <a:avLst/>
          </a:prstGeom>
          <a:noFill/>
          <a:ln>
            <a:noFill/>
          </a:ln>
        </p:spPr>
      </p:pic>
      <p:pic>
        <p:nvPicPr>
          <p:cNvPr id="25" name="Google Shape;25;p64"/>
          <p:cNvPicPr preferRelativeResize="0"/>
          <p:nvPr/>
        </p:nvPicPr>
        <p:blipFill rotWithShape="1">
          <a:blip r:embed="rId3">
            <a:alphaModFix/>
          </a:blip>
          <a:srcRect/>
          <a:stretch/>
        </p:blipFill>
        <p:spPr>
          <a:xfrm>
            <a:off x="9433944" y="530940"/>
            <a:ext cx="2170704" cy="1127915"/>
          </a:xfrm>
          <a:prstGeom prst="rect">
            <a:avLst/>
          </a:prstGeom>
          <a:noFill/>
          <a:ln>
            <a:noFill/>
          </a:ln>
        </p:spPr>
      </p:pic>
      <p:pic>
        <p:nvPicPr>
          <p:cNvPr id="26" name="Google Shape;26;p64"/>
          <p:cNvPicPr preferRelativeResize="0"/>
          <p:nvPr/>
        </p:nvPicPr>
        <p:blipFill rotWithShape="1">
          <a:blip r:embed="rId4">
            <a:alphaModFix/>
          </a:blip>
          <a:srcRect/>
          <a:stretch/>
        </p:blipFill>
        <p:spPr>
          <a:xfrm>
            <a:off x="587352" y="6246199"/>
            <a:ext cx="11017297" cy="80861"/>
          </a:xfrm>
          <a:prstGeom prst="rect">
            <a:avLst/>
          </a:prstGeom>
          <a:noFill/>
          <a:ln>
            <a:noFill/>
          </a:ln>
        </p:spPr>
      </p:pic>
      <p:sp>
        <p:nvSpPr>
          <p:cNvPr id="27" name="Google Shape;27;p64"/>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65"/>
          <p:cNvSpPr/>
          <p:nvPr/>
        </p:nvSpPr>
        <p:spPr>
          <a:xfrm>
            <a:off x="7839739" y="3059074"/>
            <a:ext cx="4352260" cy="3798927"/>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0" name="Google Shape;30;p65"/>
          <p:cNvSpPr/>
          <p:nvPr/>
        </p:nvSpPr>
        <p:spPr>
          <a:xfrm>
            <a:off x="7839739" y="1"/>
            <a:ext cx="4352261" cy="2942336"/>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31" name="Google Shape;31;p65"/>
          <p:cNvPicPr preferRelativeResize="0"/>
          <p:nvPr/>
        </p:nvPicPr>
        <p:blipFill rotWithShape="1">
          <a:blip r:embed="rId2">
            <a:alphaModFix/>
          </a:blip>
          <a:srcRect/>
          <a:stretch/>
        </p:blipFill>
        <p:spPr>
          <a:xfrm>
            <a:off x="579532" y="530940"/>
            <a:ext cx="1692928" cy="879659"/>
          </a:xfrm>
          <a:prstGeom prst="rect">
            <a:avLst/>
          </a:prstGeom>
          <a:noFill/>
          <a:ln>
            <a:noFill/>
          </a:ln>
        </p:spPr>
      </p:pic>
      <p:pic>
        <p:nvPicPr>
          <p:cNvPr id="32" name="Google Shape;32;p65"/>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3" name="Google Shape;33;p65"/>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pic>
        <p:nvPicPr>
          <p:cNvPr id="35" name="Google Shape;35;p66"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66"/>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7" name="Google Shape;37;p66"/>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66"/>
          <p:cNvPicPr preferRelativeResize="0"/>
          <p:nvPr/>
        </p:nvPicPr>
        <p:blipFill rotWithShape="1">
          <a:blip r:embed="rId4">
            <a:alphaModFix/>
          </a:blip>
          <a:srcRect/>
          <a:stretch/>
        </p:blipFill>
        <p:spPr>
          <a:xfrm>
            <a:off x="587352" y="530941"/>
            <a:ext cx="1724113" cy="8796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8"/>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9"/>
          <p:cNvSpPr txBox="1">
            <a:spLocks noGrp="1"/>
          </p:cNvSpPr>
          <p:nvPr>
            <p:ph type="body" idx="1"/>
          </p:nvPr>
        </p:nvSpPr>
        <p:spPr>
          <a:xfrm>
            <a:off x="5183717" y="988485"/>
            <a:ext cx="6172200" cy="4872567"/>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7" name="Google Shape;47;p69"/>
          <p:cNvSpPr txBox="1">
            <a:spLocks noGrp="1"/>
          </p:cNvSpPr>
          <p:nvPr>
            <p:ph type="body" idx="2"/>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8" name="Google Shape;48;p69"/>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9"/>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9"/>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70"/>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0"/>
          <p:cNvSpPr>
            <a:spLocks noGrp="1"/>
          </p:cNvSpPr>
          <p:nvPr>
            <p:ph type="pic" idx="2"/>
          </p:nvPr>
        </p:nvSpPr>
        <p:spPr>
          <a:xfrm>
            <a:off x="5183717" y="988485"/>
            <a:ext cx="6172200" cy="4872567"/>
          </a:xfrm>
          <a:prstGeom prst="rect">
            <a:avLst/>
          </a:prstGeom>
          <a:noFill/>
          <a:ln>
            <a:noFill/>
          </a:ln>
        </p:spPr>
      </p:sp>
      <p:sp>
        <p:nvSpPr>
          <p:cNvPr id="54" name="Google Shape;54;p70"/>
          <p:cNvSpPr txBox="1">
            <a:spLocks noGrp="1"/>
          </p:cNvSpPr>
          <p:nvPr>
            <p:ph type="body" idx="1"/>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5" name="Google Shape;55;p70"/>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connectedkingston.uk/" TargetMode="External"/><Relationship Id="rId3" Type="http://schemas.openxmlformats.org/officeDocument/2006/relationships/hyperlink" Target="https://croydon.simplyconnect.uk/" TargetMode="External"/><Relationship Id="rId7" Type="http://schemas.openxmlformats.org/officeDocument/2006/relationships/hyperlink" Target="https://www.vcconnectsystem.org.uk/suttononlinedirector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vcconnectsystem.org.uk/richmondonlinedirectory/OrganisationSearchResults.aspx" TargetMode="External"/><Relationship Id="rId5" Type="http://schemas.openxmlformats.org/officeDocument/2006/relationships/hyperlink" Target="https://www.mertonconnected.co.uk/community/find-an-organisation" TargetMode="External"/><Relationship Id="rId4" Type="http://schemas.openxmlformats.org/officeDocument/2006/relationships/hyperlink" Target="https://cvalive.org.uk/directories/" TargetMode="External"/><Relationship Id="rId9" Type="http://schemas.openxmlformats.org/officeDocument/2006/relationships/hyperlink" Target="https://care4me.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Sara.milocco@cvaliv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3" name="Google Shape;323;p1"/>
          <p:cNvPicPr preferRelativeResize="0"/>
          <p:nvPr/>
        </p:nvPicPr>
        <p:blipFill rotWithShape="1">
          <a:blip r:embed="rId3">
            <a:alphaModFix/>
          </a:blip>
          <a:srcRect/>
          <a:stretch/>
        </p:blipFill>
        <p:spPr>
          <a:xfrm>
            <a:off x="643467" y="5529079"/>
            <a:ext cx="10353117" cy="75986"/>
          </a:xfrm>
          <a:prstGeom prst="rect">
            <a:avLst/>
          </a:prstGeom>
          <a:noFill/>
          <a:ln>
            <a:noFill/>
          </a:ln>
        </p:spPr>
      </p:pic>
      <p:sp>
        <p:nvSpPr>
          <p:cNvPr id="324" name="Google Shape;324;p1"/>
          <p:cNvSpPr txBox="1"/>
          <p:nvPr/>
        </p:nvSpPr>
        <p:spPr>
          <a:xfrm>
            <a:off x="643525" y="1303800"/>
            <a:ext cx="11464200" cy="3705563"/>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South West London </a:t>
            </a:r>
            <a:endParaRPr sz="4100" b="1" i="0" u="none" strike="noStrike" cap="none" dirty="0">
              <a:solidFill>
                <a:srgbClr val="00827B"/>
              </a:solidFill>
              <a:latin typeface="Arial"/>
              <a:ea typeface="Arial"/>
              <a:cs typeface="Arial"/>
              <a:sym typeface="Arial"/>
            </a:endParaRPr>
          </a:p>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Voluntary, Community </a:t>
            </a:r>
            <a:r>
              <a:rPr lang="en-GB" sz="4100" b="1" dirty="0">
                <a:solidFill>
                  <a:srgbClr val="00827B"/>
                </a:solidFill>
              </a:rPr>
              <a:t>and</a:t>
            </a:r>
            <a:r>
              <a:rPr lang="en-GB" sz="4100" b="1" i="0" u="none" strike="noStrike" cap="none" dirty="0">
                <a:solidFill>
                  <a:srgbClr val="00827B"/>
                </a:solidFill>
                <a:latin typeface="Arial"/>
                <a:ea typeface="Arial"/>
                <a:cs typeface="Arial"/>
                <a:sym typeface="Arial"/>
              </a:rPr>
              <a:t> Social Enterprise Alliance</a:t>
            </a:r>
            <a:endParaRPr sz="4100" b="1" i="0" u="none" strike="noStrike" cap="none" dirty="0">
              <a:solidFill>
                <a:srgbClr val="00827B"/>
              </a:solidFill>
              <a:latin typeface="Arial"/>
              <a:ea typeface="Arial"/>
              <a:cs typeface="Arial"/>
              <a:sym typeface="Aria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r>
              <a:rPr lang="en-GB" sz="2933" b="1" dirty="0">
                <a:solidFill>
                  <a:srgbClr val="7030A0"/>
                </a:solidFill>
              </a:rPr>
              <a:t>Sara Milocco</a:t>
            </a:r>
            <a:endParaRPr sz="2933" b="1" dirty="0">
              <a:solidFill>
                <a:srgbClr val="7030A0"/>
              </a:solidFill>
            </a:endParaRPr>
          </a:p>
          <a:p>
            <a:pPr marL="0" lvl="0" indent="0" algn="l" rtl="0">
              <a:spcBef>
                <a:spcPts val="0"/>
              </a:spcBef>
              <a:spcAft>
                <a:spcPts val="0"/>
              </a:spcAft>
              <a:buClr>
                <a:srgbClr val="7030A0"/>
              </a:buClr>
              <a:buSzPts val="2133"/>
              <a:buFont typeface="Arial"/>
              <a:buNone/>
            </a:pPr>
            <a:r>
              <a:rPr lang="en-GB" sz="2933" b="1" dirty="0">
                <a:solidFill>
                  <a:srgbClr val="7030A0"/>
                </a:solidFill>
              </a:rPr>
              <a:t>SWL VCSE Alliance Director</a:t>
            </a:r>
            <a:endParaRPr sz="2133" b="1" dirty="0">
              <a:solidFill>
                <a:srgbClr val="7030A0"/>
              </a:solidFill>
            </a:endParaRPr>
          </a:p>
        </p:txBody>
      </p:sp>
      <p:pic>
        <p:nvPicPr>
          <p:cNvPr id="325" name="Google Shape;325;p1"/>
          <p:cNvPicPr preferRelativeResize="0"/>
          <p:nvPr/>
        </p:nvPicPr>
        <p:blipFill>
          <a:blip r:embed="rId4">
            <a:alphaModFix/>
          </a:blip>
          <a:stretch>
            <a:fillRect/>
          </a:stretch>
        </p:blipFill>
        <p:spPr>
          <a:xfrm>
            <a:off x="10034250" y="173075"/>
            <a:ext cx="1972300" cy="102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292427" y="2156218"/>
            <a:ext cx="11607300" cy="66789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000000"/>
              </a:solidFill>
              <a:latin typeface="Arial"/>
              <a:ea typeface="Arial"/>
              <a:cs typeface="Arial"/>
              <a:sym typeface="Arial"/>
            </a:endParaRPr>
          </a:p>
        </p:txBody>
      </p:sp>
      <p:sp>
        <p:nvSpPr>
          <p:cNvPr id="334" name="Google Shape;334;g257c77d8f04_6_45"/>
          <p:cNvSpPr txBox="1"/>
          <p:nvPr/>
        </p:nvSpPr>
        <p:spPr>
          <a:xfrm>
            <a:off x="292427"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The SWL VCSE Alliance wants to:</a:t>
            </a:r>
            <a:endParaRPr sz="3199" b="0" i="0" u="none" strike="noStrike" cap="none" dirty="0">
              <a:solidFill>
                <a:schemeClr val="dk2"/>
              </a:solidFill>
              <a:latin typeface="Arial"/>
              <a:ea typeface="Arial"/>
              <a:cs typeface="Arial"/>
              <a:sym typeface="Arial"/>
            </a:endParaRPr>
          </a:p>
        </p:txBody>
      </p:sp>
      <p:sp>
        <p:nvSpPr>
          <p:cNvPr id="335" name="Google Shape;335;g257c77d8f04_6_45"/>
          <p:cNvSpPr txBox="1"/>
          <p:nvPr/>
        </p:nvSpPr>
        <p:spPr>
          <a:xfrm>
            <a:off x="400413" y="2256224"/>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ea typeface="Calibri"/>
              </a:rPr>
              <a:t>Be a link between local voluntary and community sector organisations and NHS in our Integrate Care System</a:t>
            </a:r>
            <a:endParaRPr sz="2000" b="0" i="0" u="none" strike="noStrike" cap="none" dirty="0">
              <a:solidFill>
                <a:schemeClr val="dk1"/>
              </a:solidFill>
              <a:latin typeface="Calibri"/>
              <a:ea typeface="Calibri"/>
              <a:cs typeface="Calibri"/>
              <a:sym typeface="Calibri"/>
            </a:endParaRPr>
          </a:p>
        </p:txBody>
      </p:sp>
      <p:sp>
        <p:nvSpPr>
          <p:cNvPr id="6" name="Google Shape;335;g257c77d8f04_6_45">
            <a:extLst>
              <a:ext uri="{FF2B5EF4-FFF2-40B4-BE49-F238E27FC236}">
                <a16:creationId xmlns:a16="http://schemas.microsoft.com/office/drawing/2014/main" id="{2E32554D-F7A4-D147-015F-3F988F52E74F}"/>
              </a:ext>
            </a:extLst>
          </p:cNvPr>
          <p:cNvSpPr txBox="1"/>
          <p:nvPr/>
        </p:nvSpPr>
        <p:spPr>
          <a:xfrm>
            <a:off x="400413" y="4144622"/>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i="0" u="none" strike="noStrike" cap="none" dirty="0">
                <a:solidFill>
                  <a:srgbClr val="7030A0"/>
                </a:solidFill>
                <a:latin typeface="+mj-lt"/>
                <a:ea typeface="Calibri"/>
                <a:cs typeface="Calibri"/>
                <a:sym typeface="Calibri"/>
              </a:rPr>
              <a:t>Share valuable insight and information and promote shared learning and collaboration</a:t>
            </a:r>
          </a:p>
        </p:txBody>
      </p:sp>
      <p:sp>
        <p:nvSpPr>
          <p:cNvPr id="7" name="Google Shape;335;g257c77d8f04_6_45">
            <a:extLst>
              <a:ext uri="{FF2B5EF4-FFF2-40B4-BE49-F238E27FC236}">
                <a16:creationId xmlns:a16="http://schemas.microsoft.com/office/drawing/2014/main" id="{A1F238A4-8B0F-0E59-EBB8-2BFB3D6D172B}"/>
              </a:ext>
            </a:extLst>
          </p:cNvPr>
          <p:cNvSpPr txBox="1"/>
          <p:nvPr/>
        </p:nvSpPr>
        <p:spPr>
          <a:xfrm>
            <a:off x="400413" y="3330690"/>
            <a:ext cx="10628658" cy="420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latin typeface="+mj-lt"/>
                <a:ea typeface="Calibri"/>
                <a:cs typeface="Calibri"/>
                <a:sym typeface="Calibri"/>
              </a:rPr>
              <a:t>Champion the voluntary sector</a:t>
            </a:r>
            <a:endParaRPr lang="en-GB" sz="2133" b="1" i="0" u="none" strike="noStrike" cap="none" dirty="0">
              <a:solidFill>
                <a:srgbClr val="7030A0"/>
              </a:solidFill>
              <a:latin typeface="+mj-lt"/>
              <a:ea typeface="Calibri"/>
              <a:cs typeface="Calibri"/>
              <a:sym typeface="Calibri"/>
            </a:endParaRPr>
          </a:p>
        </p:txBody>
      </p:sp>
    </p:spTree>
    <p:extLst>
      <p:ext uri="{BB962C8B-B14F-4D97-AF65-F5344CB8AC3E}">
        <p14:creationId xmlns:p14="http://schemas.microsoft.com/office/powerpoint/2010/main" val="67865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57c77d8f04_6_10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5" name="Google Shape;415;g257c77d8f04_6_108"/>
          <p:cNvPicPr preferRelativeResize="0"/>
          <p:nvPr/>
        </p:nvPicPr>
        <p:blipFill>
          <a:blip r:embed="rId3">
            <a:alphaModFix/>
          </a:blip>
          <a:stretch>
            <a:fillRect/>
          </a:stretch>
        </p:blipFill>
        <p:spPr>
          <a:xfrm>
            <a:off x="10091675" y="69675"/>
            <a:ext cx="1972300" cy="1021625"/>
          </a:xfrm>
          <a:prstGeom prst="rect">
            <a:avLst/>
          </a:prstGeom>
          <a:noFill/>
          <a:ln>
            <a:noFill/>
          </a:ln>
        </p:spPr>
      </p:pic>
      <p:pic>
        <p:nvPicPr>
          <p:cNvPr id="416" name="Google Shape;416;g257c77d8f04_6_108"/>
          <p:cNvPicPr preferRelativeResize="0"/>
          <p:nvPr/>
        </p:nvPicPr>
        <p:blipFill rotWithShape="1">
          <a:blip r:embed="rId4">
            <a:alphaModFix/>
          </a:blip>
          <a:srcRect/>
          <a:stretch/>
        </p:blipFill>
        <p:spPr>
          <a:xfrm>
            <a:off x="587352" y="6246199"/>
            <a:ext cx="11017293" cy="80861"/>
          </a:xfrm>
          <a:prstGeom prst="rect">
            <a:avLst/>
          </a:prstGeom>
          <a:noFill/>
          <a:ln>
            <a:noFill/>
          </a:ln>
        </p:spPr>
      </p:pic>
      <p:graphicFrame>
        <p:nvGraphicFramePr>
          <p:cNvPr id="418" name="Google Shape;418;g257c77d8f04_6_108"/>
          <p:cNvGraphicFramePr/>
          <p:nvPr/>
        </p:nvGraphicFramePr>
        <p:xfrm>
          <a:off x="872440" y="1205260"/>
          <a:ext cx="10061700" cy="1374790"/>
        </p:xfrm>
        <a:graphic>
          <a:graphicData uri="http://schemas.openxmlformats.org/drawingml/2006/table">
            <a:tbl>
              <a:tblPr firstRow="1" bandRow="1">
                <a:noFill/>
                <a:tableStyleId>{0C137BB6-AE78-474E-BE02-419849C9E0D5}</a:tableStyleId>
              </a:tblPr>
              <a:tblGrid>
                <a:gridCol w="1676950">
                  <a:extLst>
                    <a:ext uri="{9D8B030D-6E8A-4147-A177-3AD203B41FA5}">
                      <a16:colId xmlns:a16="http://schemas.microsoft.com/office/drawing/2014/main" val="20000"/>
                    </a:ext>
                  </a:extLst>
                </a:gridCol>
                <a:gridCol w="1676950">
                  <a:extLst>
                    <a:ext uri="{9D8B030D-6E8A-4147-A177-3AD203B41FA5}">
                      <a16:colId xmlns:a16="http://schemas.microsoft.com/office/drawing/2014/main" val="20001"/>
                    </a:ext>
                  </a:extLst>
                </a:gridCol>
                <a:gridCol w="1676950">
                  <a:extLst>
                    <a:ext uri="{9D8B030D-6E8A-4147-A177-3AD203B41FA5}">
                      <a16:colId xmlns:a16="http://schemas.microsoft.com/office/drawing/2014/main" val="20002"/>
                    </a:ext>
                  </a:extLst>
                </a:gridCol>
                <a:gridCol w="1676950">
                  <a:extLst>
                    <a:ext uri="{9D8B030D-6E8A-4147-A177-3AD203B41FA5}">
                      <a16:colId xmlns:a16="http://schemas.microsoft.com/office/drawing/2014/main" val="20003"/>
                    </a:ext>
                  </a:extLst>
                </a:gridCol>
                <a:gridCol w="1676950">
                  <a:extLst>
                    <a:ext uri="{9D8B030D-6E8A-4147-A177-3AD203B41FA5}">
                      <a16:colId xmlns:a16="http://schemas.microsoft.com/office/drawing/2014/main" val="20004"/>
                    </a:ext>
                  </a:extLst>
                </a:gridCol>
                <a:gridCol w="1676950">
                  <a:extLst>
                    <a:ext uri="{9D8B030D-6E8A-4147-A177-3AD203B41FA5}">
                      <a16:colId xmlns:a16="http://schemas.microsoft.com/office/drawing/2014/main" val="20005"/>
                    </a:ext>
                  </a:extLst>
                </a:gridCol>
              </a:tblGrid>
              <a:tr h="335175">
                <a:tc gridSpan="6">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SWL VCSE Alliance</a:t>
                      </a:r>
                      <a:endParaRPr dirty="0">
                        <a:latin typeface="Arial"/>
                        <a:ea typeface="Arial"/>
                        <a:cs typeface="Arial"/>
                        <a:sym typeface="Arial"/>
                      </a:endParaRPr>
                    </a:p>
                  </a:txBody>
                  <a:tcPr marL="91400" marR="91400" marT="45700" marB="457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775">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Croydon Voluntary Action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Kingston Voluntary Action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Merton Connected</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Richmond Community Voluntary Sector</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Community Action Sutton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Wandsworth Care Alliance</a:t>
                      </a:r>
                      <a:endParaRPr>
                        <a:latin typeface="Arial"/>
                        <a:ea typeface="Arial"/>
                        <a:cs typeface="Arial"/>
                        <a:sym typeface="Arial"/>
                      </a:endParaRPr>
                    </a:p>
                  </a:txBody>
                  <a:tcPr marL="91400" marR="91400" marT="45700" marB="45700"/>
                </a:tc>
                <a:extLst>
                  <a:ext uri="{0D108BD9-81ED-4DB2-BD59-A6C34878D82A}">
                    <a16:rowId xmlns:a16="http://schemas.microsoft.com/office/drawing/2014/main" val="10001"/>
                  </a:ext>
                </a:extLst>
              </a:tr>
              <a:tr h="519775">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 (Croydon)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Frontline VCSE leader</a:t>
                      </a:r>
                      <a:endParaRPr>
                        <a:latin typeface="Arial"/>
                        <a:ea typeface="Arial"/>
                        <a:cs typeface="Arial"/>
                        <a:sym typeface="Arial"/>
                      </a:endParaRPr>
                    </a:p>
                    <a:p>
                      <a:pPr marL="0" marR="0" lvl="0" indent="0" algn="ctr" rtl="0">
                        <a:spcBef>
                          <a:spcPts val="0"/>
                        </a:spcBef>
                        <a:spcAft>
                          <a:spcPts val="0"/>
                        </a:spcAft>
                        <a:buNone/>
                      </a:pPr>
                      <a:r>
                        <a:rPr lang="en-GB" sz="1100" u="none" strike="noStrike" cap="none">
                          <a:latin typeface="Arial"/>
                          <a:ea typeface="Arial"/>
                          <a:cs typeface="Arial"/>
                          <a:sym typeface="Arial"/>
                        </a:rPr>
                        <a:t>(Kingston)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a:t>
                      </a:r>
                      <a:endParaRPr dirty="0">
                        <a:latin typeface="Arial"/>
                        <a:ea typeface="Arial"/>
                        <a:cs typeface="Arial"/>
                        <a:sym typeface="Arial"/>
                      </a:endParaRPr>
                    </a:p>
                    <a:p>
                      <a:pPr marL="0" marR="0" lvl="0" indent="0" algn="ctr" rtl="0">
                        <a:spcBef>
                          <a:spcPts val="0"/>
                        </a:spcBef>
                        <a:spcAft>
                          <a:spcPts val="0"/>
                        </a:spcAft>
                        <a:buNone/>
                      </a:pPr>
                      <a:r>
                        <a:rPr lang="en-GB" sz="1100" u="none" strike="noStrike" cap="none" dirty="0">
                          <a:latin typeface="Arial"/>
                          <a:ea typeface="Arial"/>
                          <a:cs typeface="Arial"/>
                          <a:sym typeface="Arial"/>
                        </a:rPr>
                        <a:t>(Merton)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a:t>
                      </a:r>
                      <a:endParaRPr dirty="0">
                        <a:latin typeface="Arial"/>
                        <a:ea typeface="Arial"/>
                        <a:cs typeface="Arial"/>
                        <a:sym typeface="Arial"/>
                      </a:endParaRPr>
                    </a:p>
                    <a:p>
                      <a:pPr marL="0" marR="0" lvl="0" indent="0" algn="ctr" rtl="0">
                        <a:spcBef>
                          <a:spcPts val="0"/>
                        </a:spcBef>
                        <a:spcAft>
                          <a:spcPts val="0"/>
                        </a:spcAft>
                        <a:buNone/>
                      </a:pPr>
                      <a:r>
                        <a:rPr lang="en-GB" sz="1100" u="none" strike="noStrike" cap="none" dirty="0">
                          <a:latin typeface="Arial"/>
                          <a:ea typeface="Arial"/>
                          <a:cs typeface="Arial"/>
                          <a:sym typeface="Arial"/>
                        </a:rPr>
                        <a:t>(Richmond)</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Frontline VCSE leader (Sutton)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 (Wandsworth)</a:t>
                      </a:r>
                      <a:endParaRPr dirty="0">
                        <a:latin typeface="Arial"/>
                        <a:ea typeface="Arial"/>
                        <a:cs typeface="Arial"/>
                        <a:sym typeface="Arial"/>
                      </a:endParaRPr>
                    </a:p>
                  </a:txBody>
                  <a:tcPr marL="91400" marR="91400" marT="45700" marB="45700"/>
                </a:tc>
                <a:extLst>
                  <a:ext uri="{0D108BD9-81ED-4DB2-BD59-A6C34878D82A}">
                    <a16:rowId xmlns:a16="http://schemas.microsoft.com/office/drawing/2014/main" val="10002"/>
                  </a:ext>
                </a:extLst>
              </a:tr>
            </a:tbl>
          </a:graphicData>
        </a:graphic>
      </p:graphicFrame>
      <p:graphicFrame>
        <p:nvGraphicFramePr>
          <p:cNvPr id="419" name="Google Shape;419;g257c77d8f04_6_108"/>
          <p:cNvGraphicFramePr/>
          <p:nvPr>
            <p:extLst>
              <p:ext uri="{D42A27DB-BD31-4B8C-83A1-F6EECF244321}">
                <p14:modId xmlns:p14="http://schemas.microsoft.com/office/powerpoint/2010/main" val="2305197873"/>
              </p:ext>
            </p:extLst>
          </p:nvPr>
        </p:nvGraphicFramePr>
        <p:xfrm>
          <a:off x="4554981" y="4075726"/>
          <a:ext cx="2662875" cy="579080"/>
        </p:xfrm>
        <a:graphic>
          <a:graphicData uri="http://schemas.openxmlformats.org/drawingml/2006/table">
            <a:tbl>
              <a:tblPr firstRow="1" bandRow="1">
                <a:noFill/>
                <a:tableStyleId>{0C137BB6-AE78-474E-BE02-419849C9E0D5}</a:tableStyleId>
              </a:tblPr>
              <a:tblGrid>
                <a:gridCol w="2662875">
                  <a:extLst>
                    <a:ext uri="{9D8B030D-6E8A-4147-A177-3AD203B41FA5}">
                      <a16:colId xmlns:a16="http://schemas.microsoft.com/office/drawing/2014/main" val="20000"/>
                    </a:ext>
                  </a:extLst>
                </a:gridCol>
              </a:tblGrid>
              <a:tr h="578950">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SWL VCSE Alliance Director</a:t>
                      </a:r>
                      <a:endParaRPr dirty="0">
                        <a:latin typeface="Arial"/>
                        <a:ea typeface="Arial"/>
                        <a:cs typeface="Arial"/>
                        <a:sym typeface="Arial"/>
                      </a:endParaRPr>
                    </a:p>
                  </a:txBody>
                  <a:tcPr marL="91400" marR="91400" marT="45700" marB="45700">
                    <a:solidFill>
                      <a:srgbClr val="FF67BA"/>
                    </a:solidFill>
                  </a:tcPr>
                </a:tc>
                <a:extLst>
                  <a:ext uri="{0D108BD9-81ED-4DB2-BD59-A6C34878D82A}">
                    <a16:rowId xmlns:a16="http://schemas.microsoft.com/office/drawing/2014/main" val="10000"/>
                  </a:ext>
                </a:extLst>
              </a:tr>
            </a:tbl>
          </a:graphicData>
        </a:graphic>
      </p:graphicFrame>
      <p:sp>
        <p:nvSpPr>
          <p:cNvPr id="420" name="Google Shape;420;g257c77d8f04_6_108"/>
          <p:cNvSpPr/>
          <p:nvPr/>
        </p:nvSpPr>
        <p:spPr>
          <a:xfrm>
            <a:off x="3341986" y="5000130"/>
            <a:ext cx="2161500" cy="710100"/>
          </a:xfrm>
          <a:prstGeom prst="rect">
            <a:avLst/>
          </a:prstGeom>
          <a:solidFill>
            <a:srgbClr val="674786">
              <a:alpha val="20000"/>
            </a:srgbClr>
          </a:solidFill>
          <a:ln w="12700" cap="flat" cmpd="sng">
            <a:solidFill>
              <a:srgbClr val="6747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99" b="1" dirty="0">
                <a:solidFill>
                  <a:srgbClr val="757070"/>
                </a:solidFill>
                <a:latin typeface="Arial"/>
                <a:ea typeface="Arial"/>
                <a:cs typeface="Arial"/>
                <a:sym typeface="Arial"/>
              </a:rPr>
              <a:t>Integrated</a:t>
            </a:r>
            <a:endParaRPr dirty="0"/>
          </a:p>
          <a:p>
            <a:pPr marL="0" marR="0" lvl="0" indent="0" algn="ctr" rtl="0">
              <a:spcBef>
                <a:spcPts val="0"/>
              </a:spcBef>
              <a:spcAft>
                <a:spcPts val="0"/>
              </a:spcAft>
              <a:buNone/>
            </a:pPr>
            <a:r>
              <a:rPr lang="en-GB" sz="1599" b="1" dirty="0">
                <a:solidFill>
                  <a:srgbClr val="757070"/>
                </a:solidFill>
                <a:latin typeface="Arial"/>
                <a:ea typeface="Arial"/>
                <a:cs typeface="Arial"/>
                <a:sym typeface="Arial"/>
              </a:rPr>
              <a:t>Care Board</a:t>
            </a:r>
            <a:endParaRPr sz="1599" dirty="0">
              <a:solidFill>
                <a:srgbClr val="757070"/>
              </a:solidFill>
              <a:latin typeface="Arial"/>
              <a:ea typeface="Arial"/>
              <a:cs typeface="Arial"/>
              <a:sym typeface="Arial"/>
            </a:endParaRPr>
          </a:p>
        </p:txBody>
      </p:sp>
      <p:sp>
        <p:nvSpPr>
          <p:cNvPr id="421" name="Google Shape;421;g257c77d8f04_6_108"/>
          <p:cNvSpPr/>
          <p:nvPr/>
        </p:nvSpPr>
        <p:spPr>
          <a:xfrm>
            <a:off x="5903290" y="5003880"/>
            <a:ext cx="2322300" cy="702600"/>
          </a:xfrm>
          <a:prstGeom prst="rect">
            <a:avLst/>
          </a:prstGeom>
          <a:solidFill>
            <a:srgbClr val="674786">
              <a:alpha val="20000"/>
            </a:srgbClr>
          </a:solidFill>
          <a:ln w="12700" cap="flat" cmpd="sng">
            <a:solidFill>
              <a:srgbClr val="6747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99" b="1" dirty="0">
                <a:solidFill>
                  <a:srgbClr val="757070"/>
                </a:solidFill>
                <a:latin typeface="Arial"/>
                <a:ea typeface="Arial"/>
                <a:cs typeface="Arial"/>
                <a:sym typeface="Arial"/>
              </a:rPr>
              <a:t>Integrated Care System Partnership</a:t>
            </a:r>
            <a:endParaRPr sz="1599" dirty="0">
              <a:solidFill>
                <a:srgbClr val="757070"/>
              </a:solidFill>
              <a:latin typeface="Arial"/>
              <a:ea typeface="Arial"/>
              <a:cs typeface="Arial"/>
              <a:sym typeface="Arial"/>
            </a:endParaRPr>
          </a:p>
        </p:txBody>
      </p:sp>
      <p:sp>
        <p:nvSpPr>
          <p:cNvPr id="422" name="Google Shape;422;g257c77d8f04_6_108"/>
          <p:cNvSpPr/>
          <p:nvPr/>
        </p:nvSpPr>
        <p:spPr>
          <a:xfrm rot="-2136221">
            <a:off x="4421661" y="4735564"/>
            <a:ext cx="605488" cy="190728"/>
          </a:xfrm>
          <a:prstGeom prst="leftRightArrow">
            <a:avLst>
              <a:gd name="adj1" fmla="val 50000"/>
              <a:gd name="adj2" fmla="val 50000"/>
            </a:avLst>
          </a:prstGeom>
          <a:solidFill>
            <a:srgbClr val="005EB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423" name="Google Shape;423;g257c77d8f04_6_108"/>
          <p:cNvSpPr/>
          <p:nvPr/>
        </p:nvSpPr>
        <p:spPr>
          <a:xfrm rot="2472171">
            <a:off x="6591397" y="4742380"/>
            <a:ext cx="573379" cy="190694"/>
          </a:xfrm>
          <a:prstGeom prst="leftRightArrow">
            <a:avLst>
              <a:gd name="adj1" fmla="val 50000"/>
              <a:gd name="adj2" fmla="val 50000"/>
            </a:avLst>
          </a:prstGeom>
          <a:solidFill>
            <a:srgbClr val="005EB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424" name="Google Shape;424;g257c77d8f04_6_108"/>
          <p:cNvSpPr txBox="1"/>
          <p:nvPr/>
        </p:nvSpPr>
        <p:spPr>
          <a:xfrm>
            <a:off x="480517" y="314499"/>
            <a:ext cx="10734600" cy="499800"/>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r>
              <a:rPr lang="en-GB" sz="3199" b="1" dirty="0">
                <a:solidFill>
                  <a:srgbClr val="00827B"/>
                </a:solidFill>
              </a:rPr>
              <a:t>The </a:t>
            </a:r>
            <a:r>
              <a:rPr lang="en-GB" sz="3199" b="1" dirty="0">
                <a:solidFill>
                  <a:srgbClr val="00827B"/>
                </a:solidFill>
                <a:latin typeface="Arial"/>
                <a:ea typeface="Arial"/>
                <a:cs typeface="Arial"/>
                <a:sym typeface="Arial"/>
              </a:rPr>
              <a:t>SWL VCSE Alliance</a:t>
            </a:r>
            <a:endParaRPr dirty="0"/>
          </a:p>
        </p:txBody>
      </p:sp>
      <p:sp>
        <p:nvSpPr>
          <p:cNvPr id="425" name="Google Shape;425;g257c77d8f04_6_108"/>
          <p:cNvSpPr/>
          <p:nvPr/>
        </p:nvSpPr>
        <p:spPr>
          <a:xfrm rot="5400000">
            <a:off x="5682065" y="-1467344"/>
            <a:ext cx="557700" cy="8709600"/>
          </a:xfrm>
          <a:prstGeom prst="rightBrace">
            <a:avLst>
              <a:gd name="adj1" fmla="val 8333"/>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0070C0"/>
              </a:solidFill>
              <a:latin typeface="Calibri"/>
              <a:ea typeface="Calibri"/>
              <a:cs typeface="Calibri"/>
              <a:sym typeface="Calibri"/>
            </a:endParaRPr>
          </a:p>
        </p:txBody>
      </p:sp>
      <p:graphicFrame>
        <p:nvGraphicFramePr>
          <p:cNvPr id="2" name="Google Shape;419;g257c77d8f04_6_108">
            <a:extLst>
              <a:ext uri="{FF2B5EF4-FFF2-40B4-BE49-F238E27FC236}">
                <a16:creationId xmlns:a16="http://schemas.microsoft.com/office/drawing/2014/main" id="{2CF90751-E24A-C9DD-479C-C3DCF464CDDD}"/>
              </a:ext>
            </a:extLst>
          </p:cNvPr>
          <p:cNvGraphicFramePr/>
          <p:nvPr>
            <p:extLst>
              <p:ext uri="{D42A27DB-BD31-4B8C-83A1-F6EECF244321}">
                <p14:modId xmlns:p14="http://schemas.microsoft.com/office/powerpoint/2010/main" val="1670208955"/>
              </p:ext>
            </p:extLst>
          </p:nvPr>
        </p:nvGraphicFramePr>
        <p:xfrm>
          <a:off x="4554980" y="3279044"/>
          <a:ext cx="2662875" cy="578950"/>
        </p:xfrm>
        <a:graphic>
          <a:graphicData uri="http://schemas.openxmlformats.org/drawingml/2006/table">
            <a:tbl>
              <a:tblPr firstRow="1" bandRow="1">
                <a:noFill/>
                <a:tableStyleId>{0C137BB6-AE78-474E-BE02-419849C9E0D5}</a:tableStyleId>
              </a:tblPr>
              <a:tblGrid>
                <a:gridCol w="2662875">
                  <a:extLst>
                    <a:ext uri="{9D8B030D-6E8A-4147-A177-3AD203B41FA5}">
                      <a16:colId xmlns:a16="http://schemas.microsoft.com/office/drawing/2014/main" val="20000"/>
                    </a:ext>
                  </a:extLst>
                </a:gridCol>
              </a:tblGrid>
              <a:tr h="578950">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Leadership group</a:t>
                      </a:r>
                      <a:endParaRPr dirty="0">
                        <a:latin typeface="Arial"/>
                        <a:ea typeface="Arial"/>
                        <a:cs typeface="Arial"/>
                        <a:sym typeface="Arial"/>
                      </a:endParaRPr>
                    </a:p>
                  </a:txBody>
                  <a:tcPr marL="91400" marR="91400" marT="45700" marB="45700">
                    <a:solidFill>
                      <a:srgbClr val="FF67B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4">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1013130" y="1853324"/>
            <a:ext cx="9759645" cy="4189188"/>
          </a:xfrm>
          <a:prstGeom prst="rect">
            <a:avLst/>
          </a:prstGeom>
          <a:noFill/>
          <a:ln>
            <a:noFill/>
          </a:ln>
        </p:spPr>
        <p:txBody>
          <a:bodyPr spcFirstLastPara="1" wrap="square" lIns="91400" tIns="45700" rIns="91400" bIns="45700" anchor="t" anchorCtr="0">
            <a:normAutofit/>
          </a:bodyPr>
          <a:lstStyle/>
          <a:p>
            <a:pPr marL="457200" indent="-457200" algn="l" fontAlgn="base">
              <a:buFont typeface="+mj-lt"/>
              <a:buAutoNum type="arabicPeriod"/>
            </a:pPr>
            <a:r>
              <a:rPr lang="en-GB" sz="1500" b="1" dirty="0">
                <a:solidFill>
                  <a:schemeClr val="tx1"/>
                </a:solidFill>
                <a:latin typeface="+mj-lt"/>
                <a:cs typeface="Calibri"/>
              </a:rPr>
              <a:t>Steve </a:t>
            </a:r>
            <a:r>
              <a:rPr lang="en-GB" sz="1500" b="1" dirty="0" err="1">
                <a:solidFill>
                  <a:schemeClr val="tx1"/>
                </a:solidFill>
                <a:latin typeface="+mj-lt"/>
                <a:cs typeface="Calibri"/>
              </a:rPr>
              <a:t>Phaure</a:t>
            </a:r>
            <a:r>
              <a:rPr lang="en-GB" sz="1500" b="1" dirty="0">
                <a:solidFill>
                  <a:schemeClr val="tx1"/>
                </a:solidFill>
                <a:latin typeface="+mj-lt"/>
                <a:cs typeface="Calibri"/>
              </a:rPr>
              <a:t> (Sarah Burns), Croydon Voluntary Action</a:t>
            </a:r>
          </a:p>
          <a:p>
            <a:pPr marL="457200" indent="-457200" algn="l" fontAlgn="base">
              <a:buFont typeface="+mj-lt"/>
              <a:buAutoNum type="arabicPeriod"/>
            </a:pPr>
            <a:r>
              <a:rPr lang="en-GB" sz="1500" b="1" dirty="0">
                <a:solidFill>
                  <a:schemeClr val="tx1"/>
                </a:solidFill>
                <a:latin typeface="+mj-lt"/>
                <a:cs typeface="Calibri"/>
              </a:rPr>
              <a:t>Simon Breeze, Community Action Sutton</a:t>
            </a:r>
          </a:p>
          <a:p>
            <a:pPr marL="457200" indent="-457200" algn="l" fontAlgn="base">
              <a:buFont typeface="+mj-lt"/>
              <a:buAutoNum type="arabicPeriod"/>
            </a:pPr>
            <a:r>
              <a:rPr lang="en-GB" sz="1500" b="1" dirty="0">
                <a:solidFill>
                  <a:schemeClr val="tx1"/>
                </a:solidFill>
                <a:latin typeface="+mj-lt"/>
                <a:cs typeface="Calibri"/>
              </a:rPr>
              <a:t>Tony Molloy, Merton Connected</a:t>
            </a:r>
          </a:p>
          <a:p>
            <a:pPr marL="457200" indent="-457200" algn="l" fontAlgn="base">
              <a:buFont typeface="+mj-lt"/>
              <a:buAutoNum type="arabicPeriod"/>
            </a:pPr>
            <a:r>
              <a:rPr lang="en-GB" sz="1500" b="1" dirty="0">
                <a:solidFill>
                  <a:schemeClr val="tx1"/>
                </a:solidFill>
                <a:latin typeface="+mj-lt"/>
                <a:cs typeface="Calibri"/>
              </a:rPr>
              <a:t>Jason Edgington, Wandsworth Care Alliance</a:t>
            </a:r>
          </a:p>
          <a:p>
            <a:pPr marL="457200" indent="-457200" algn="l" fontAlgn="base">
              <a:buFont typeface="+mj-lt"/>
              <a:buAutoNum type="arabicPeriod"/>
            </a:pPr>
            <a:r>
              <a:rPr lang="en-GB" sz="1500" b="1" dirty="0">
                <a:solidFill>
                  <a:schemeClr val="tx1"/>
                </a:solidFill>
                <a:latin typeface="+mj-lt"/>
                <a:cs typeface="Calibri"/>
              </a:rPr>
              <a:t>Kathryn Williamson, Richmond CVS</a:t>
            </a:r>
          </a:p>
          <a:p>
            <a:pPr marL="457200" indent="-457200" algn="l" fontAlgn="base">
              <a:buFont typeface="+mj-lt"/>
              <a:buAutoNum type="arabicPeriod"/>
            </a:pPr>
            <a:r>
              <a:rPr lang="en-GB" sz="1500" b="1" dirty="0">
                <a:solidFill>
                  <a:srgbClr val="7030A0"/>
                </a:solidFill>
                <a:latin typeface="+mj-lt"/>
                <a:cs typeface="Calibri"/>
              </a:rPr>
              <a:t>Sanja </a:t>
            </a:r>
            <a:r>
              <a:rPr lang="en-GB" sz="1500" b="1" dirty="0" err="1">
                <a:solidFill>
                  <a:srgbClr val="7030A0"/>
                </a:solidFill>
                <a:latin typeface="+mj-lt"/>
                <a:cs typeface="Calibri"/>
              </a:rPr>
              <a:t>Djeric</a:t>
            </a:r>
            <a:r>
              <a:rPr lang="en-GB" sz="1500" b="1" dirty="0">
                <a:solidFill>
                  <a:srgbClr val="7030A0"/>
                </a:solidFill>
                <a:latin typeface="+mj-lt"/>
                <a:cs typeface="Calibri"/>
              </a:rPr>
              <a:t> Kane (Emma Hill), Kingston Voluntary Action</a:t>
            </a:r>
          </a:p>
          <a:p>
            <a:pPr marL="457200" indent="-457200" algn="l" fontAlgn="base">
              <a:buFont typeface="+mj-lt"/>
              <a:buAutoNum type="arabicPeriod"/>
            </a:pPr>
            <a:r>
              <a:rPr lang="en-GB" sz="1500" b="1" dirty="0">
                <a:solidFill>
                  <a:schemeClr val="tx1"/>
                </a:solidFill>
                <a:latin typeface="+mj-lt"/>
                <a:cs typeface="Calibri"/>
              </a:rPr>
              <a:t>Denise Crone, CEO Sutton Vision (long term conditions) - Sutton</a:t>
            </a:r>
          </a:p>
          <a:p>
            <a:pPr marL="457200" indent="-457200" algn="l" fontAlgn="base">
              <a:buFont typeface="+mj-lt"/>
              <a:buAutoNum type="arabicPeriod"/>
            </a:pPr>
            <a:r>
              <a:rPr lang="en-GB" sz="1500" b="1" dirty="0">
                <a:solidFill>
                  <a:schemeClr val="tx1"/>
                </a:solidFill>
                <a:latin typeface="+mj-lt"/>
                <a:cs typeface="Calibri"/>
              </a:rPr>
              <a:t>Cathy Maker – CEO, </a:t>
            </a:r>
            <a:r>
              <a:rPr lang="en-GB" sz="1500" b="1" dirty="0" err="1">
                <a:solidFill>
                  <a:schemeClr val="tx1"/>
                </a:solidFill>
                <a:latin typeface="+mj-lt"/>
                <a:cs typeface="Calibri"/>
              </a:rPr>
              <a:t>Ruils</a:t>
            </a:r>
            <a:r>
              <a:rPr lang="en-GB" sz="1500" b="1" dirty="0">
                <a:solidFill>
                  <a:schemeClr val="tx1"/>
                </a:solidFill>
                <a:latin typeface="+mj-lt"/>
                <a:cs typeface="Calibri"/>
              </a:rPr>
              <a:t> (long term conditions) - Richmond</a:t>
            </a:r>
          </a:p>
          <a:p>
            <a:pPr marL="457200" indent="-457200" algn="l" fontAlgn="base">
              <a:buFont typeface="+mj-lt"/>
              <a:buAutoNum type="arabicPeriod"/>
            </a:pPr>
            <a:r>
              <a:rPr lang="en-GB" sz="1500" b="1" dirty="0">
                <a:solidFill>
                  <a:schemeClr val="tx1"/>
                </a:solidFill>
                <a:latin typeface="+mj-lt"/>
                <a:cs typeface="Calibri"/>
              </a:rPr>
              <a:t>Chas De </a:t>
            </a:r>
            <a:r>
              <a:rPr lang="en-GB" sz="1500" b="1" dirty="0" err="1">
                <a:solidFill>
                  <a:schemeClr val="tx1"/>
                </a:solidFill>
                <a:latin typeface="+mj-lt"/>
                <a:cs typeface="Calibri"/>
              </a:rPr>
              <a:t>Swiet</a:t>
            </a:r>
            <a:r>
              <a:rPr lang="en-GB" sz="1500" b="1" dirty="0">
                <a:solidFill>
                  <a:schemeClr val="tx1"/>
                </a:solidFill>
                <a:latin typeface="+mj-lt"/>
                <a:cs typeface="Calibri"/>
              </a:rPr>
              <a:t> - CEO, Sound Minds (mental health) - Wandsworth</a:t>
            </a:r>
          </a:p>
          <a:p>
            <a:pPr marL="457200" indent="-457200" algn="l" fontAlgn="base">
              <a:buFont typeface="+mj-lt"/>
              <a:buAutoNum type="arabicPeriod"/>
            </a:pPr>
            <a:r>
              <a:rPr lang="en-GB" sz="1500" b="1" dirty="0">
                <a:solidFill>
                  <a:schemeClr val="tx1"/>
                </a:solidFill>
                <a:latin typeface="+mj-lt"/>
                <a:cs typeface="Calibri"/>
              </a:rPr>
              <a:t>Jackie Watkins - CEO Tooting and Mitcham Community Sports Club (young people) - Merton</a:t>
            </a:r>
          </a:p>
          <a:p>
            <a:pPr marL="457200" indent="-457200" algn="l" fontAlgn="base">
              <a:buFont typeface="+mj-lt"/>
              <a:buAutoNum type="arabicPeriod"/>
            </a:pPr>
            <a:r>
              <a:rPr lang="en-GB" sz="1500" b="1" dirty="0">
                <a:solidFill>
                  <a:schemeClr val="tx1"/>
                </a:solidFill>
                <a:latin typeface="+mj-lt"/>
                <a:cs typeface="Calibri"/>
              </a:rPr>
              <a:t>Sanjay Gulati, CEO Age UK Croydon (older/frail people) - Croydon</a:t>
            </a:r>
          </a:p>
          <a:p>
            <a:pPr marL="457200" indent="-457200" algn="l" fontAlgn="base">
              <a:buFont typeface="+mj-lt"/>
              <a:buAutoNum type="arabicPeriod"/>
            </a:pPr>
            <a:r>
              <a:rPr lang="en-GB" sz="1500" b="1" dirty="0">
                <a:solidFill>
                  <a:srgbClr val="7030A0"/>
                </a:solidFill>
                <a:latin typeface="+mj-lt"/>
                <a:cs typeface="Calibri"/>
              </a:rPr>
              <a:t>Jason Lamont, CEO Kingston Centre for Independent Living (workforce development) - Kingston</a:t>
            </a:r>
          </a:p>
          <a:p>
            <a:pPr marL="0" marR="0" lvl="0" indent="0" algn="l" rtl="0">
              <a:lnSpc>
                <a:spcPct val="120000"/>
              </a:lnSpc>
              <a:spcBef>
                <a:spcPts val="0"/>
              </a:spcBef>
              <a:spcAft>
                <a:spcPts val="0"/>
              </a:spcAft>
              <a:buClr>
                <a:schemeClr val="dk1"/>
              </a:buClr>
              <a:buSzPts val="2799"/>
              <a:buFont typeface="Arial"/>
              <a:buNone/>
            </a:pPr>
            <a:endParaRPr sz="2799" b="0" i="0" u="none" strike="noStrike" cap="none" dirty="0">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dirty="0">
              <a:solidFill>
                <a:srgbClr val="000000"/>
              </a:solidFill>
              <a:latin typeface="Arial"/>
              <a:ea typeface="Arial"/>
              <a:cs typeface="Arial"/>
              <a:sym typeface="Arial"/>
            </a:endParaRPr>
          </a:p>
        </p:txBody>
      </p:sp>
      <p:sp>
        <p:nvSpPr>
          <p:cNvPr id="334" name="Google Shape;334;g257c77d8f04_6_45"/>
          <p:cNvSpPr txBox="1"/>
          <p:nvPr/>
        </p:nvSpPr>
        <p:spPr>
          <a:xfrm>
            <a:off x="879780"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The Alliance’s Leadership group</a:t>
            </a:r>
            <a:endParaRPr sz="3199" b="0" i="0" u="none" strike="noStrike" cap="none" dirty="0">
              <a:solidFill>
                <a:schemeClr val="dk2"/>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879780" y="1917765"/>
            <a:ext cx="9149591" cy="119192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1000"/>
              </a:spcBef>
              <a:spcAft>
                <a:spcPts val="0"/>
              </a:spcAft>
              <a:buClr>
                <a:schemeClr val="dk1"/>
              </a:buClr>
              <a:buSzPts val="2799"/>
              <a:buFont typeface="Arial"/>
              <a:buNone/>
            </a:pPr>
            <a:endParaRPr sz="2799" b="0" i="0" u="none" strike="noStrike" cap="none" dirty="0">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dirty="0">
              <a:solidFill>
                <a:srgbClr val="000000"/>
              </a:solidFill>
              <a:latin typeface="Arial"/>
              <a:ea typeface="Arial"/>
              <a:cs typeface="Arial"/>
              <a:sym typeface="Arial"/>
            </a:endParaRPr>
          </a:p>
        </p:txBody>
      </p:sp>
      <p:sp>
        <p:nvSpPr>
          <p:cNvPr id="334" name="Google Shape;334;g257c77d8f04_6_45"/>
          <p:cNvSpPr txBox="1"/>
          <p:nvPr/>
        </p:nvSpPr>
        <p:spPr>
          <a:xfrm>
            <a:off x="879780"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i="0" u="none" strike="noStrike" cap="none" dirty="0">
                <a:solidFill>
                  <a:srgbClr val="00827B"/>
                </a:solidFill>
                <a:latin typeface="Arial"/>
                <a:ea typeface="Arial"/>
                <a:cs typeface="Arial"/>
                <a:sym typeface="Arial"/>
              </a:rPr>
              <a:t>Your SWL VCSE representatives</a:t>
            </a:r>
            <a:endParaRPr sz="3199" b="0" i="0" u="none" strike="noStrike" cap="none" dirty="0">
              <a:solidFill>
                <a:schemeClr val="dk2"/>
              </a:solidFill>
              <a:latin typeface="Arial"/>
              <a:ea typeface="Arial"/>
              <a:cs typeface="Arial"/>
              <a:sym typeface="Arial"/>
            </a:endParaRPr>
          </a:p>
        </p:txBody>
      </p:sp>
      <p:sp>
        <p:nvSpPr>
          <p:cNvPr id="2" name="Google Shape;333;g257c77d8f04_6_45">
            <a:extLst>
              <a:ext uri="{FF2B5EF4-FFF2-40B4-BE49-F238E27FC236}">
                <a16:creationId xmlns:a16="http://schemas.microsoft.com/office/drawing/2014/main" id="{87574B44-5AE6-60C6-0706-F513682F83E7}"/>
              </a:ext>
            </a:extLst>
          </p:cNvPr>
          <p:cNvSpPr txBox="1"/>
          <p:nvPr/>
        </p:nvSpPr>
        <p:spPr>
          <a:xfrm>
            <a:off x="879779" y="1770735"/>
            <a:ext cx="9149591" cy="2549071"/>
          </a:xfrm>
          <a:prstGeom prst="rect">
            <a:avLst/>
          </a:prstGeom>
          <a:noFill/>
          <a:ln>
            <a:noFill/>
          </a:ln>
        </p:spPr>
        <p:txBody>
          <a:bodyPr spcFirstLastPara="1" wrap="square" lIns="91400" tIns="45700" rIns="91400" bIns="45700" anchor="t" anchorCtr="0">
            <a:noAutofit/>
          </a:bodyPr>
          <a:lstStyle/>
          <a:p>
            <a:pPr marL="0" marR="0" lvl="0" indent="0" algn="l" rtl="0">
              <a:lnSpc>
                <a:spcPct val="120000"/>
              </a:lnSpc>
              <a:spcBef>
                <a:spcPts val="0"/>
              </a:spcBef>
              <a:spcAft>
                <a:spcPts val="0"/>
              </a:spcAft>
              <a:buClr>
                <a:schemeClr val="dk1"/>
              </a:buClr>
              <a:buSzPts val="2799"/>
              <a:buFont typeface="Arial"/>
              <a:buNone/>
            </a:pPr>
            <a:r>
              <a:rPr lang="en-GB" sz="1500" b="1" dirty="0">
                <a:solidFill>
                  <a:srgbClr val="7030A0"/>
                </a:solidFill>
                <a:latin typeface="+mj-lt"/>
                <a:cs typeface="Calibri"/>
              </a:rPr>
              <a:t>SWL ICS Health Inequalities Board, John </a:t>
            </a:r>
            <a:r>
              <a:rPr lang="en-GB" sz="1500" b="1" dirty="0" err="1">
                <a:solidFill>
                  <a:srgbClr val="7030A0"/>
                </a:solidFill>
                <a:latin typeface="+mj-lt"/>
                <a:cs typeface="Calibri"/>
              </a:rPr>
              <a:t>Azah</a:t>
            </a:r>
            <a:r>
              <a:rPr lang="en-GB" sz="1500" b="1" dirty="0">
                <a:solidFill>
                  <a:srgbClr val="7030A0"/>
                </a:solidFill>
                <a:latin typeface="+mj-lt"/>
                <a:cs typeface="Calibri"/>
              </a:rPr>
              <a:t>, Kingston Race and Equalities Council</a:t>
            </a:r>
          </a:p>
          <a:p>
            <a:pPr marL="0" marR="0" lvl="0" indent="0" algn="l" rtl="0">
              <a:lnSpc>
                <a:spcPct val="120000"/>
              </a:lnSpc>
              <a:spcBef>
                <a:spcPts val="0"/>
              </a:spcBef>
              <a:spcAft>
                <a:spcPts val="0"/>
              </a:spcAft>
              <a:buClr>
                <a:schemeClr val="dk1"/>
              </a:buClr>
              <a:buSzPts val="2799"/>
              <a:buFont typeface="Arial"/>
              <a:buNone/>
            </a:pPr>
            <a:endParaRPr lang="en-GB" sz="1500" b="1" dirty="0">
              <a:solidFill>
                <a:srgbClr val="7030A0"/>
              </a:solidFill>
              <a:latin typeface="+mj-lt"/>
              <a:cs typeface="Calibri"/>
            </a:endParaRPr>
          </a:p>
          <a:p>
            <a:pPr marL="0" marR="0" lvl="0" indent="0" algn="l" rtl="0">
              <a:lnSpc>
                <a:spcPct val="90000"/>
              </a:lnSpc>
              <a:spcBef>
                <a:spcPts val="1000"/>
              </a:spcBef>
              <a:spcAft>
                <a:spcPts val="0"/>
              </a:spcAft>
              <a:buClr>
                <a:schemeClr val="dk1"/>
              </a:buClr>
              <a:buSzPts val="2799"/>
              <a:buFont typeface="Arial"/>
              <a:buNone/>
            </a:pPr>
            <a:r>
              <a:rPr lang="en-GB" sz="1500" b="1" dirty="0">
                <a:solidFill>
                  <a:schemeClr val="tx1"/>
                </a:solidFill>
                <a:latin typeface="+mj-lt"/>
                <a:cs typeface="Calibri"/>
              </a:rPr>
              <a:t>SWL ICS Mental Health Partnership Group, Karen Stott, Off the Record</a:t>
            </a:r>
          </a:p>
          <a:p>
            <a:pPr marL="0" marR="0" lvl="0" indent="0" algn="l" rtl="0">
              <a:lnSpc>
                <a:spcPct val="90000"/>
              </a:lnSpc>
              <a:spcBef>
                <a:spcPts val="1000"/>
              </a:spcBef>
              <a:spcAft>
                <a:spcPts val="0"/>
              </a:spcAft>
              <a:buClr>
                <a:schemeClr val="dk1"/>
              </a:buClr>
              <a:buSzPts val="2799"/>
              <a:buFont typeface="Arial"/>
              <a:buNone/>
            </a:pPr>
            <a:r>
              <a:rPr lang="en-GB" sz="1500" b="1" dirty="0">
                <a:solidFill>
                  <a:srgbClr val="7030A0"/>
                </a:solidFill>
                <a:latin typeface="+mj-lt"/>
                <a:cs typeface="Calibri"/>
              </a:rPr>
              <a:t>SWL Workforce Partnership Group (difficult to recruit roles), Jason Lamont, Kingston Centre for Independent Leaving</a:t>
            </a:r>
          </a:p>
          <a:p>
            <a:pPr marL="0" marR="0" lvl="0" indent="0" algn="l" rtl="0">
              <a:lnSpc>
                <a:spcPct val="90000"/>
              </a:lnSpc>
              <a:spcBef>
                <a:spcPts val="1000"/>
              </a:spcBef>
              <a:spcAft>
                <a:spcPts val="0"/>
              </a:spcAft>
              <a:buClr>
                <a:schemeClr val="dk1"/>
              </a:buClr>
              <a:buSzPts val="2799"/>
              <a:buFont typeface="Arial"/>
              <a:buNone/>
            </a:pPr>
            <a:endParaRPr lang="en-GB" sz="1500" b="1" dirty="0">
              <a:solidFill>
                <a:srgbClr val="7030A0"/>
              </a:solidFill>
              <a:latin typeface="+mj-lt"/>
              <a:cs typeface="Calibri"/>
            </a:endParaRPr>
          </a:p>
          <a:p>
            <a:pPr algn="l" rtl="0">
              <a:spcBef>
                <a:spcPts val="0"/>
              </a:spcBef>
              <a:spcAft>
                <a:spcPts val="0"/>
              </a:spcAft>
            </a:pPr>
            <a:r>
              <a:rPr lang="en-GB" sz="1500" b="1" dirty="0">
                <a:solidFill>
                  <a:schemeClr val="tx1"/>
                </a:solidFill>
                <a:latin typeface="+mj-lt"/>
                <a:cs typeface="Calibri"/>
              </a:rPr>
              <a:t>SWL Workforce Partnership Group (apprenticeships), Roberto Mobile, Need2Succeed</a:t>
            </a:r>
          </a:p>
          <a:p>
            <a:pPr algn="l" rtl="0">
              <a:spcBef>
                <a:spcPts val="0"/>
              </a:spcBef>
              <a:spcAft>
                <a:spcPts val="0"/>
              </a:spcAft>
            </a:pPr>
            <a:endParaRPr lang="en-GB" sz="1500" b="1" dirty="0">
              <a:solidFill>
                <a:srgbClr val="7030A0"/>
              </a:solidFill>
              <a:latin typeface="+mj-lt"/>
              <a:cs typeface="Calibri"/>
            </a:endParaRPr>
          </a:p>
          <a:p>
            <a:pPr algn="l" rtl="0">
              <a:spcBef>
                <a:spcPts val="0"/>
              </a:spcBef>
              <a:spcAft>
                <a:spcPts val="0"/>
              </a:spcAft>
            </a:pPr>
            <a:r>
              <a:rPr lang="en-GB" sz="1500" b="1" dirty="0">
                <a:solidFill>
                  <a:srgbClr val="7030A0"/>
                </a:solidFill>
                <a:latin typeface="+mj-lt"/>
                <a:cs typeface="Calibri"/>
              </a:rPr>
              <a:t>SWL ICS Community Based Support for older/frail people, Shane </a:t>
            </a:r>
            <a:r>
              <a:rPr lang="en-GB" sz="1500" b="1" dirty="0" err="1">
                <a:solidFill>
                  <a:srgbClr val="7030A0"/>
                </a:solidFill>
                <a:latin typeface="+mj-lt"/>
                <a:cs typeface="Calibri"/>
              </a:rPr>
              <a:t>Breannan</a:t>
            </a:r>
            <a:r>
              <a:rPr lang="en-GB" sz="1500" b="1" dirty="0">
                <a:solidFill>
                  <a:srgbClr val="7030A0"/>
                </a:solidFill>
                <a:latin typeface="+mj-lt"/>
                <a:cs typeface="Calibri"/>
              </a:rPr>
              <a:t>, StayWell services</a:t>
            </a:r>
          </a:p>
          <a:p>
            <a:pPr algn="l" rtl="0">
              <a:spcBef>
                <a:spcPts val="0"/>
              </a:spcBef>
              <a:spcAft>
                <a:spcPts val="0"/>
              </a:spcAft>
            </a:pPr>
            <a:endParaRPr lang="en-GB" sz="1500" b="1" dirty="0">
              <a:solidFill>
                <a:srgbClr val="7030A0"/>
              </a:solidFill>
              <a:latin typeface="+mj-lt"/>
              <a:cs typeface="Calibri"/>
            </a:endParaRPr>
          </a:p>
          <a:p>
            <a:pPr algn="l" rtl="0">
              <a:spcBef>
                <a:spcPts val="0"/>
              </a:spcBef>
              <a:spcAft>
                <a:spcPts val="0"/>
              </a:spcAft>
            </a:pPr>
            <a:r>
              <a:rPr lang="en-GB" sz="1500" b="1" dirty="0">
                <a:solidFill>
                  <a:schemeClr val="tx1"/>
                </a:solidFill>
                <a:latin typeface="+mj-lt"/>
                <a:cs typeface="Calibri"/>
              </a:rPr>
              <a:t>SWL ICS Digital Board, Kate White, Superhighways</a:t>
            </a:r>
          </a:p>
          <a:p>
            <a:pPr algn="l" rtl="0">
              <a:spcBef>
                <a:spcPts val="0"/>
              </a:spcBef>
              <a:spcAft>
                <a:spcPts val="0"/>
              </a:spcAft>
            </a:pPr>
            <a:endParaRPr lang="en-GB" sz="1500" b="1" dirty="0">
              <a:solidFill>
                <a:srgbClr val="7030A0"/>
              </a:solidFill>
              <a:latin typeface="+mj-lt"/>
              <a:cs typeface="Calibri"/>
            </a:endParaRPr>
          </a:p>
          <a:p>
            <a:pPr algn="l" rtl="0">
              <a:spcBef>
                <a:spcPts val="0"/>
              </a:spcBef>
              <a:spcAft>
                <a:spcPts val="0"/>
              </a:spcAft>
            </a:pPr>
            <a:r>
              <a:rPr lang="en-GB" sz="1500" b="1" dirty="0">
                <a:solidFill>
                  <a:srgbClr val="7030A0"/>
                </a:solidFill>
                <a:latin typeface="+mj-lt"/>
                <a:cs typeface="Calibri"/>
              </a:rPr>
              <a:t>SWL ICS Perinatal Programme Partnership Group (PPG), Alberta Atkinson, Home-Start Sutton</a:t>
            </a:r>
          </a:p>
        </p:txBody>
      </p:sp>
    </p:spTree>
    <p:extLst>
      <p:ext uri="{BB962C8B-B14F-4D97-AF65-F5344CB8AC3E}">
        <p14:creationId xmlns:p14="http://schemas.microsoft.com/office/powerpoint/2010/main" val="400614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292427" y="2156218"/>
            <a:ext cx="11607300" cy="66789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000000"/>
              </a:solidFill>
              <a:latin typeface="Arial"/>
              <a:ea typeface="Arial"/>
              <a:cs typeface="Arial"/>
              <a:sym typeface="Arial"/>
            </a:endParaRPr>
          </a:p>
        </p:txBody>
      </p:sp>
      <p:sp>
        <p:nvSpPr>
          <p:cNvPr id="334" name="Google Shape;334;g257c77d8f04_6_45"/>
          <p:cNvSpPr txBox="1"/>
          <p:nvPr/>
        </p:nvSpPr>
        <p:spPr>
          <a:xfrm>
            <a:off x="292427"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Alliance’s priorities:</a:t>
            </a:r>
            <a:endParaRPr sz="3199" b="0" i="0" u="none" strike="noStrike" cap="none" dirty="0">
              <a:solidFill>
                <a:schemeClr val="dk2"/>
              </a:solidFill>
              <a:latin typeface="Arial"/>
              <a:ea typeface="Arial"/>
              <a:cs typeface="Arial"/>
              <a:sym typeface="Arial"/>
            </a:endParaRPr>
          </a:p>
        </p:txBody>
      </p:sp>
      <p:sp>
        <p:nvSpPr>
          <p:cNvPr id="335" name="Google Shape;335;g257c77d8f04_6_45"/>
          <p:cNvSpPr txBox="1"/>
          <p:nvPr/>
        </p:nvSpPr>
        <p:spPr>
          <a:xfrm>
            <a:off x="400413" y="3704198"/>
            <a:ext cx="10628658"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endParaRPr lang="en-GB" sz="2400" b="1" dirty="0">
              <a:solidFill>
                <a:srgbClr val="7030A0"/>
              </a:solidFill>
              <a:latin typeface="+mj-lt"/>
              <a:cs typeface="Calibri"/>
              <a:sym typeface="Calibri"/>
            </a:endParaRPr>
          </a:p>
          <a:p>
            <a:pPr marL="0" marR="0" lvl="0" indent="0" algn="l" rtl="0">
              <a:spcBef>
                <a:spcPts val="0"/>
              </a:spcBef>
              <a:spcAft>
                <a:spcPts val="0"/>
              </a:spcAft>
              <a:buClr>
                <a:srgbClr val="7030A0"/>
              </a:buClr>
              <a:buSzPts val="2133"/>
              <a:buFont typeface="Arial"/>
              <a:buNone/>
            </a:pPr>
            <a:r>
              <a:rPr lang="en-GB" sz="2400" b="1" dirty="0">
                <a:solidFill>
                  <a:srgbClr val="7030A0"/>
                </a:solidFill>
                <a:latin typeface="+mj-lt"/>
                <a:cs typeface="Calibri"/>
                <a:sym typeface="Calibri"/>
              </a:rPr>
              <a:t>Workforce Development </a:t>
            </a:r>
          </a:p>
          <a:p>
            <a:pPr marL="0" marR="0" lvl="0" indent="0" algn="l" rtl="0">
              <a:spcBef>
                <a:spcPts val="0"/>
              </a:spcBef>
              <a:spcAft>
                <a:spcPts val="0"/>
              </a:spcAft>
              <a:buClr>
                <a:srgbClr val="7030A0"/>
              </a:buClr>
              <a:buSzPts val="2133"/>
              <a:buFont typeface="Arial"/>
              <a:buNone/>
            </a:pPr>
            <a:r>
              <a:rPr lang="en-GB" sz="1800" dirty="0">
                <a:solidFill>
                  <a:schemeClr val="tx1"/>
                </a:solidFill>
                <a:latin typeface="+mj-lt"/>
                <a:cs typeface="Calibri"/>
                <a:sym typeface="Calibri"/>
              </a:rPr>
              <a:t>Bid to the ICP Priorities Fund not successful.</a:t>
            </a:r>
            <a:endParaRPr sz="1800" dirty="0">
              <a:solidFill>
                <a:schemeClr val="tx1"/>
              </a:solidFill>
              <a:latin typeface="+mj-lt"/>
              <a:cs typeface="Calibri"/>
              <a:sym typeface="Calibri"/>
            </a:endParaRPr>
          </a:p>
        </p:txBody>
      </p:sp>
      <p:sp>
        <p:nvSpPr>
          <p:cNvPr id="2" name="Google Shape;335;g257c77d8f04_6_45">
            <a:extLst>
              <a:ext uri="{FF2B5EF4-FFF2-40B4-BE49-F238E27FC236}">
                <a16:creationId xmlns:a16="http://schemas.microsoft.com/office/drawing/2014/main" id="{2184F481-61FD-3956-BB89-E79D8F1AFF70}"/>
              </a:ext>
            </a:extLst>
          </p:cNvPr>
          <p:cNvSpPr txBox="1"/>
          <p:nvPr/>
        </p:nvSpPr>
        <p:spPr>
          <a:xfrm>
            <a:off x="400413" y="2156218"/>
            <a:ext cx="990487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400" b="1" dirty="0">
                <a:solidFill>
                  <a:srgbClr val="7030A0"/>
                </a:solidFill>
                <a:latin typeface="+mj-lt"/>
                <a:cs typeface="Calibri"/>
                <a:sym typeface="Calibri"/>
              </a:rPr>
              <a:t>Mental Health </a:t>
            </a:r>
          </a:p>
          <a:p>
            <a:pPr marL="0" marR="0" lvl="0" indent="0" algn="l" rtl="0">
              <a:spcBef>
                <a:spcPts val="0"/>
              </a:spcBef>
              <a:spcAft>
                <a:spcPts val="0"/>
              </a:spcAft>
              <a:buClr>
                <a:srgbClr val="7030A0"/>
              </a:buClr>
              <a:buSzPts val="2133"/>
              <a:buFont typeface="Arial"/>
              <a:buNone/>
            </a:pPr>
            <a:r>
              <a:rPr lang="en-GB" sz="1800" dirty="0">
                <a:solidFill>
                  <a:schemeClr val="tx1"/>
                </a:solidFill>
                <a:latin typeface="+mj-lt"/>
                <a:cs typeface="Calibri"/>
                <a:sym typeface="Calibri"/>
              </a:rPr>
              <a:t>SWL VCSE Alliance event for Mental Health Voluntary sector groups on 8</a:t>
            </a:r>
            <a:r>
              <a:rPr lang="en-GB" sz="1800" baseline="30000" dirty="0">
                <a:solidFill>
                  <a:schemeClr val="tx1"/>
                </a:solidFill>
                <a:latin typeface="+mj-lt"/>
                <a:cs typeface="Calibri"/>
                <a:sym typeface="Calibri"/>
              </a:rPr>
              <a:t>th</a:t>
            </a:r>
            <a:r>
              <a:rPr lang="en-GB" sz="1800" dirty="0">
                <a:solidFill>
                  <a:schemeClr val="tx1"/>
                </a:solidFill>
                <a:latin typeface="+mj-lt"/>
                <a:cs typeface="Calibri"/>
                <a:sym typeface="Calibri"/>
              </a:rPr>
              <a:t> March 2024, 10.30am – 12.30pm, in Wimbledon</a:t>
            </a:r>
          </a:p>
          <a:p>
            <a:pPr marL="0" marR="0" lvl="0" indent="0" algn="l" rtl="0">
              <a:spcBef>
                <a:spcPts val="0"/>
              </a:spcBef>
              <a:spcAft>
                <a:spcPts val="0"/>
              </a:spcAft>
              <a:buClr>
                <a:srgbClr val="7030A0"/>
              </a:buClr>
              <a:buSzPts val="2133"/>
              <a:buFont typeface="Arial"/>
              <a:buNone/>
            </a:pPr>
            <a:endParaRPr lang="en-GB" sz="1800" dirty="0">
              <a:solidFill>
                <a:schemeClr val="tx1"/>
              </a:solidFill>
              <a:latin typeface="+mj-lt"/>
              <a:cs typeface="Calibri"/>
              <a:sym typeface="Calibri"/>
            </a:endParaRPr>
          </a:p>
          <a:p>
            <a:pPr marL="0" marR="0" lvl="0" indent="0" algn="l" rtl="0">
              <a:spcBef>
                <a:spcPts val="0"/>
              </a:spcBef>
              <a:spcAft>
                <a:spcPts val="0"/>
              </a:spcAft>
              <a:buClr>
                <a:srgbClr val="7030A0"/>
              </a:buClr>
              <a:buSzPts val="2133"/>
              <a:buFont typeface="Arial"/>
              <a:buNone/>
            </a:pPr>
            <a:r>
              <a:rPr lang="en-GB" sz="1800" dirty="0">
                <a:solidFill>
                  <a:schemeClr val="tx1"/>
                </a:solidFill>
                <a:latin typeface="+mj-lt"/>
                <a:cs typeface="Calibri"/>
                <a:sym typeface="Calibri"/>
              </a:rPr>
              <a:t>Feedback to go to the next Integrated Care Partnership meeting in April 2024.</a:t>
            </a:r>
            <a:endParaRPr sz="1800" dirty="0">
              <a:solidFill>
                <a:schemeClr val="tx1"/>
              </a:solidFill>
              <a:latin typeface="+mj-lt"/>
              <a:cs typeface="Calibri"/>
              <a:sym typeface="Calibri"/>
            </a:endParaRPr>
          </a:p>
        </p:txBody>
      </p:sp>
    </p:spTree>
    <p:extLst>
      <p:ext uri="{BB962C8B-B14F-4D97-AF65-F5344CB8AC3E}">
        <p14:creationId xmlns:p14="http://schemas.microsoft.com/office/powerpoint/2010/main" val="304666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rPr>
              <a:t>Update on SWL ICS funding</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736549" y="1445683"/>
            <a:ext cx="10445261" cy="36625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rPr>
              <a:t>Winter Engagement Fund:</a:t>
            </a:r>
          </a:p>
          <a:p>
            <a:pPr marL="0" marR="0" lvl="0" indent="0" algn="l" defTabSz="914400" rtl="0" eaLnBrk="0" fontAlgn="base" latinLnBrk="0" hangingPunct="0">
              <a:lnSpc>
                <a:spcPct val="100000"/>
              </a:lnSpc>
              <a:spcBef>
                <a:spcPct val="0"/>
              </a:spcBef>
              <a:spcAft>
                <a:spcPct val="0"/>
              </a:spcAft>
              <a:buClrTx/>
              <a:buSzTx/>
              <a:tabLst/>
            </a:pPr>
            <a:endParaRPr lang="en-GB" sz="2000" b="1" dirty="0">
              <a:solidFill>
                <a:schemeClr val="accent2"/>
              </a:solidFill>
              <a:latin typeface="+mj-lt"/>
            </a:endParaRPr>
          </a:p>
          <a:p>
            <a:pPr marL="0" marR="0" lvl="0" indent="0" algn="l" defTabSz="914400" rtl="0" eaLnBrk="0" fontAlgn="base" latinLnBrk="0" hangingPunct="0">
              <a:lnSpc>
                <a:spcPct val="100000"/>
              </a:lnSpc>
              <a:spcBef>
                <a:spcPct val="0"/>
              </a:spcBef>
              <a:spcAft>
                <a:spcPct val="0"/>
              </a:spcAft>
              <a:buClrTx/>
              <a:buSzTx/>
              <a:tabLst/>
            </a:pPr>
            <a:endParaRPr lang="en-GB" sz="2000" b="1" dirty="0">
              <a:solidFill>
                <a:schemeClr val="accent2"/>
              </a:solidFill>
              <a:latin typeface="+mj-lt"/>
            </a:endParaRPr>
          </a:p>
          <a:p>
            <a:pPr marL="0" marR="0" lvl="0" indent="0" algn="l" defTabSz="914400" rtl="0" eaLnBrk="0" fontAlgn="base" latinLnBrk="0" hangingPunct="0">
              <a:lnSpc>
                <a:spcPct val="100000"/>
              </a:lnSpc>
              <a:spcBef>
                <a:spcPct val="0"/>
              </a:spcBef>
              <a:spcAft>
                <a:spcPct val="0"/>
              </a:spcAft>
              <a:buClrTx/>
              <a:buSzTx/>
              <a:tabLst/>
            </a:pPr>
            <a:endParaRPr lang="en-GB" sz="2000" b="1" dirty="0">
              <a:solidFill>
                <a:schemeClr val="accent2"/>
              </a:solidFill>
              <a:latin typeface="+mj-l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sz="2000" b="1" i="0" u="none" strike="noStrike" cap="none" normalizeH="0" baseline="0" dirty="0">
              <a:ln>
                <a:noFill/>
              </a:ln>
              <a:solidFill>
                <a:schemeClr val="accent2"/>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endParaRPr lang="en-GB" altLang="en-US" sz="2000" b="1" dirty="0">
              <a:solidFill>
                <a:schemeClr val="accent2"/>
              </a:solidFill>
              <a:latin typeface="+mj-lt"/>
            </a:endParaRPr>
          </a:p>
          <a:p>
            <a:pPr marL="0" marR="0" lvl="0" indent="0" algn="l" defTabSz="914400" rtl="0" eaLnBrk="0" fontAlgn="base" latinLnBrk="0" hangingPunct="0">
              <a:lnSpc>
                <a:spcPct val="100000"/>
              </a:lnSpc>
              <a:spcBef>
                <a:spcPct val="0"/>
              </a:spcBef>
              <a:spcAft>
                <a:spcPct val="0"/>
              </a:spcAft>
              <a:buClrTx/>
              <a:buSzTx/>
              <a:tabLst/>
            </a:pPr>
            <a:r>
              <a:rPr lang="en-GB" altLang="en-US" sz="2000" b="1" dirty="0">
                <a:solidFill>
                  <a:schemeClr val="accent2"/>
                </a:solidFill>
                <a:latin typeface="+mj-lt"/>
              </a:rPr>
              <a:t>ICS Research Cafés </a:t>
            </a:r>
            <a:r>
              <a:rPr kumimoji="0" lang="en-GB" altLang="en-US" sz="2000" b="1" i="0" u="none" strike="noStrike" cap="none" normalizeH="0" baseline="0" dirty="0">
                <a:ln>
                  <a:noFill/>
                </a:ln>
                <a:solidFill>
                  <a:schemeClr val="accent2"/>
                </a:solidFill>
                <a:effectLst/>
                <a:latin typeface="+mj-lt"/>
              </a:rPr>
              <a:t>: </a:t>
            </a:r>
            <a:r>
              <a:rPr lang="en-US" altLang="en-US" sz="1800" dirty="0">
                <a:latin typeface="+mj-lt"/>
                <a:cs typeface="Calibri" panose="020F0502020204030204" pitchFamily="34" charset="0"/>
              </a:rPr>
              <a:t> </a:t>
            </a:r>
          </a:p>
          <a:p>
            <a:pPr marR="0" lvl="0" algn="l" defTabSz="914400" rtl="0" eaLnBrk="0" fontAlgn="base" latinLnBrk="0" hangingPunct="0">
              <a:lnSpc>
                <a:spcPct val="100000"/>
              </a:lnSpc>
              <a:spcBef>
                <a:spcPct val="0"/>
              </a:spcBef>
              <a:spcAft>
                <a:spcPct val="0"/>
              </a:spcAft>
              <a:buClrTx/>
              <a:buSzTx/>
              <a:tabLst/>
            </a:pPr>
            <a:r>
              <a:rPr lang="en-US" altLang="en-US" sz="1800" dirty="0">
                <a:latin typeface="+mj-lt"/>
                <a:cs typeface="Calibri" panose="020F0502020204030204" pitchFamily="34" charset="0"/>
              </a:rPr>
              <a:t>Mind in Kingston (Magpie café)</a:t>
            </a:r>
          </a:p>
          <a:p>
            <a:pPr marR="0" lvl="0" algn="l" defTabSz="914400" rtl="0" eaLnBrk="0" fontAlgn="base" latinLnBrk="0" hangingPunct="0">
              <a:lnSpc>
                <a:spcPct val="100000"/>
              </a:lnSpc>
              <a:spcBef>
                <a:spcPct val="0"/>
              </a:spcBef>
              <a:spcAft>
                <a:spcPct val="0"/>
              </a:spcAft>
              <a:buClrTx/>
              <a:buSzTx/>
              <a:tabLst/>
            </a:pPr>
            <a:endParaRPr lang="en-US" altLang="en-US" sz="1800" dirty="0">
              <a:latin typeface="+mj-lt"/>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ICP Priorities Fund</a:t>
            </a:r>
          </a:p>
          <a:p>
            <a:pPr marR="0" lvl="0" algn="l" defTabSz="914400" rtl="0" eaLnBrk="0" fontAlgn="base" latinLnBrk="0" hangingPunct="0">
              <a:lnSpc>
                <a:spcPct val="100000"/>
              </a:lnSpc>
              <a:spcBef>
                <a:spcPct val="0"/>
              </a:spcBef>
              <a:spcAft>
                <a:spcPct val="0"/>
              </a:spcAft>
              <a:buClrTx/>
              <a:buSzTx/>
              <a:tabLst/>
            </a:pPr>
            <a:r>
              <a:rPr lang="en-US" altLang="en-US" sz="1800" dirty="0">
                <a:solidFill>
                  <a:schemeClr val="tx1"/>
                </a:solidFill>
                <a:latin typeface="+mj-lt"/>
              </a:rPr>
              <a:t>174 applications, 21 successful (2 still under consideration). </a:t>
            </a:r>
          </a:p>
        </p:txBody>
      </p:sp>
      <p:graphicFrame>
        <p:nvGraphicFramePr>
          <p:cNvPr id="3" name="Table 2">
            <a:extLst>
              <a:ext uri="{FF2B5EF4-FFF2-40B4-BE49-F238E27FC236}">
                <a16:creationId xmlns:a16="http://schemas.microsoft.com/office/drawing/2014/main" id="{540143AE-1593-14D2-9DAB-715B40D0310B}"/>
              </a:ext>
            </a:extLst>
          </p:cNvPr>
          <p:cNvGraphicFramePr>
            <a:graphicFrameLocks noGrp="1"/>
          </p:cNvGraphicFramePr>
          <p:nvPr>
            <p:extLst>
              <p:ext uri="{D42A27DB-BD31-4B8C-83A1-F6EECF244321}">
                <p14:modId xmlns:p14="http://schemas.microsoft.com/office/powerpoint/2010/main" val="3265243818"/>
              </p:ext>
            </p:extLst>
          </p:nvPr>
        </p:nvGraphicFramePr>
        <p:xfrm>
          <a:off x="896174" y="1960880"/>
          <a:ext cx="7662610" cy="1468120"/>
        </p:xfrm>
        <a:graphic>
          <a:graphicData uri="http://schemas.openxmlformats.org/drawingml/2006/table">
            <a:tbl>
              <a:tblPr firstRow="1" bandRow="1">
                <a:tableStyleId>{5FD0F851-EC5A-4D38-B0AD-8093EC10F338}</a:tableStyleId>
              </a:tblPr>
              <a:tblGrid>
                <a:gridCol w="2928328">
                  <a:extLst>
                    <a:ext uri="{9D8B030D-6E8A-4147-A177-3AD203B41FA5}">
                      <a16:colId xmlns:a16="http://schemas.microsoft.com/office/drawing/2014/main" val="2128957590"/>
                    </a:ext>
                  </a:extLst>
                </a:gridCol>
                <a:gridCol w="4734282">
                  <a:extLst>
                    <a:ext uri="{9D8B030D-6E8A-4147-A177-3AD203B41FA5}">
                      <a16:colId xmlns:a16="http://schemas.microsoft.com/office/drawing/2014/main" val="1048325681"/>
                    </a:ext>
                  </a:extLst>
                </a:gridCol>
              </a:tblGrid>
              <a:tr h="1580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0" i="0" u="none" strike="noStrike" cap="none" dirty="0">
                          <a:solidFill>
                            <a:srgbClr val="000000"/>
                          </a:solidFill>
                          <a:latin typeface="+mj-lt"/>
                          <a:ea typeface="+mn-ea"/>
                          <a:cs typeface="Calibri" panose="020F0502020204030204" pitchFamily="34" charset="0"/>
                          <a:sym typeface="Arial"/>
                        </a:rPr>
                        <a:t>Kingston Carers’ Network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0" i="0" u="none" strike="noStrike" cap="none" dirty="0">
                          <a:solidFill>
                            <a:srgbClr val="000000"/>
                          </a:solidFill>
                          <a:latin typeface="+mj-lt"/>
                          <a:ea typeface="+mn-ea"/>
                          <a:cs typeface="Calibri" panose="020F0502020204030204" pitchFamily="34" charset="0"/>
                          <a:sym typeface="Arial"/>
                        </a:rPr>
                        <a:t>Korean Senior Citizens UK</a:t>
                      </a:r>
                    </a:p>
                  </a:txBody>
                  <a:tcPr/>
                </a:tc>
                <a:extLst>
                  <a:ext uri="{0D108BD9-81ED-4DB2-BD59-A6C34878D82A}">
                    <a16:rowId xmlns:a16="http://schemas.microsoft.com/office/drawing/2014/main" val="2999689326"/>
                  </a:ext>
                </a:extLst>
              </a:tr>
              <a:tr h="1519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0" i="0" u="none" strike="noStrike" cap="none" dirty="0">
                          <a:solidFill>
                            <a:srgbClr val="000000"/>
                          </a:solidFill>
                          <a:latin typeface="+mj-lt"/>
                          <a:ea typeface="+mn-ea"/>
                          <a:cs typeface="Calibri" panose="020F0502020204030204" pitchFamily="34" charset="0"/>
                          <a:sym typeface="Arial"/>
                        </a:rPr>
                        <a:t>Namaste Kingston CIC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rgbClr val="000000"/>
                          </a:solidFill>
                          <a:latin typeface="+mj-lt"/>
                          <a:ea typeface="+mn-ea"/>
                          <a:cs typeface="Calibri" panose="020F0502020204030204" pitchFamily="34" charset="0"/>
                          <a:sym typeface="Arial"/>
                        </a:rPr>
                        <a:t>Kingston Churches Action on homelessness</a:t>
                      </a:r>
                    </a:p>
                  </a:txBody>
                  <a:tcPr/>
                </a:tc>
                <a:extLst>
                  <a:ext uri="{0D108BD9-81ED-4DB2-BD59-A6C34878D82A}">
                    <a16:rowId xmlns:a16="http://schemas.microsoft.com/office/drawing/2014/main" val="923463191"/>
                  </a:ext>
                </a:extLst>
              </a:tr>
              <a:tr h="370840">
                <a:tc>
                  <a:txBody>
                    <a:bodyPr/>
                    <a:lstStyle/>
                    <a:p>
                      <a:r>
                        <a:rPr lang="en-GB" sz="1800" b="0" i="0" u="none" strike="noStrike" cap="none" dirty="0">
                          <a:solidFill>
                            <a:srgbClr val="000000"/>
                          </a:solidFill>
                          <a:latin typeface="+mj-lt"/>
                          <a:cs typeface="Calibri" panose="020F0502020204030204" pitchFamily="34" charset="0"/>
                          <a:sym typeface="Arial"/>
                        </a:rPr>
                        <a:t>Kingston Mencap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rgbClr val="000000"/>
                          </a:solidFill>
                          <a:latin typeface="+mj-lt"/>
                          <a:ea typeface="+mn-ea"/>
                          <a:cs typeface="Calibri" panose="020F0502020204030204" pitchFamily="34" charset="0"/>
                          <a:sym typeface="Arial"/>
                        </a:rPr>
                        <a:t>Supporting African Youth Development</a:t>
                      </a:r>
                    </a:p>
                  </a:txBody>
                  <a:tcPr/>
                </a:tc>
                <a:extLst>
                  <a:ext uri="{0D108BD9-81ED-4DB2-BD59-A6C34878D82A}">
                    <a16:rowId xmlns:a16="http://schemas.microsoft.com/office/drawing/2014/main" val="1126928751"/>
                  </a:ext>
                </a:extLst>
              </a:tr>
              <a:tr h="1410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800" b="0" i="0" u="none" strike="noStrike" cap="none" dirty="0">
                          <a:solidFill>
                            <a:srgbClr val="000000"/>
                          </a:solidFill>
                          <a:latin typeface="+mj-lt"/>
                          <a:ea typeface="+mn-ea"/>
                          <a:cs typeface="Calibri" panose="020F0502020204030204" pitchFamily="34" charset="0"/>
                          <a:sym typeface="Arial"/>
                        </a:rPr>
                        <a:t>Kingston Churches Action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b="0" i="0" u="none" strike="noStrike" cap="none" dirty="0">
                        <a:solidFill>
                          <a:srgbClr val="000000"/>
                        </a:solidFill>
                        <a:latin typeface="+mj-lt"/>
                        <a:ea typeface="+mn-ea"/>
                        <a:cs typeface="Calibri" panose="020F0502020204030204" pitchFamily="34" charset="0"/>
                        <a:sym typeface="Arial"/>
                      </a:endParaRPr>
                    </a:p>
                  </a:txBody>
                  <a:tcPr/>
                </a:tc>
                <a:extLst>
                  <a:ext uri="{0D108BD9-81ED-4DB2-BD59-A6C34878D82A}">
                    <a16:rowId xmlns:a16="http://schemas.microsoft.com/office/drawing/2014/main" val="235583592"/>
                  </a:ext>
                </a:extLst>
              </a:tr>
            </a:tbl>
          </a:graphicData>
        </a:graphic>
      </p:graphicFrame>
    </p:spTree>
    <p:extLst>
      <p:ext uri="{BB962C8B-B14F-4D97-AF65-F5344CB8AC3E}">
        <p14:creationId xmlns:p14="http://schemas.microsoft.com/office/powerpoint/2010/main" val="397458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latin typeface="Arial"/>
                <a:ea typeface="Arial"/>
                <a:cs typeface="Arial"/>
                <a:sym typeface="Arial"/>
              </a:rPr>
              <a:t>Local directories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480517" y="1912400"/>
            <a:ext cx="10445261" cy="36009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Croydon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3"/>
              </a:rPr>
              <a:t>Simply Connect Croydon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and themed flyers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4"/>
              </a:rPr>
              <a:t>Directories - Croydon Voluntary Action (cvalive.org.uk)</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Merton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5"/>
              </a:rPr>
              <a:t>Merton Connected</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Richmond</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6"/>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6"/>
              </a:rPr>
              <a:t> Online Directory - Search Results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Sutton</a:t>
            </a:r>
            <a:r>
              <a:rPr lang="en-US" sz="1800" b="1" dirty="0">
                <a:latin typeface="+mj-lt"/>
                <a:ea typeface="Arial"/>
                <a:cs typeface="Calibri" panose="020F0502020204030204" pitchFamily="34" charset="0"/>
                <a:sym typeface="Arial"/>
              </a:rPr>
              <a:t> </a:t>
            </a:r>
            <a:r>
              <a:rPr kumimoji="0" lang="en-US" altLang="en-US" sz="1800" b="1"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7"/>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7"/>
              </a:rPr>
              <a:t> Online Directory - Home Page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eaLnBrk="0" fontAlgn="base" hangingPunct="0">
              <a:spcBef>
                <a:spcPct val="0"/>
              </a:spcBef>
              <a:spcAft>
                <a:spcPct val="0"/>
              </a:spcAft>
              <a:buClrTx/>
            </a:pPr>
            <a:r>
              <a:rPr lang="en-GB" sz="2000" b="1" dirty="0">
                <a:solidFill>
                  <a:schemeClr val="accent2"/>
                </a:solidFill>
                <a:latin typeface="+mj-lt"/>
                <a:ea typeface="Arial"/>
                <a:cs typeface="Arial"/>
                <a:sym typeface="Arial"/>
              </a:rPr>
              <a:t>Kingston upon Thames</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8"/>
              </a:rPr>
              <a:t>Connected Kingston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Wandsworth Care Alliance</a:t>
            </a:r>
            <a:r>
              <a:rPr lang="en-US" altLang="en-US" sz="1800" b="1" dirty="0">
                <a:solidFill>
                  <a:schemeClr val="accent2"/>
                </a:solidFill>
                <a:latin typeface="+mj-lt"/>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9"/>
              </a:rPr>
              <a:t>Care4me | your community directory</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10"/>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451" name="Google Shape;451;p10"/>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solidFill>
                  <a:srgbClr val="888888"/>
                </a:solidFill>
                <a:latin typeface="Calibri"/>
                <a:ea typeface="Calibri"/>
                <a:cs typeface="Calibri"/>
                <a:sym typeface="Calibri"/>
              </a:rPr>
              <a:t>9</a:t>
            </a:fld>
            <a:endParaRPr>
              <a:solidFill>
                <a:srgbClr val="888888"/>
              </a:solidFill>
              <a:latin typeface="Calibri"/>
              <a:ea typeface="Calibri"/>
              <a:cs typeface="Calibri"/>
              <a:sym typeface="Calibri"/>
            </a:endParaRPr>
          </a:p>
        </p:txBody>
      </p:sp>
      <p:sp>
        <p:nvSpPr>
          <p:cNvPr id="452" name="Google Shape;452;p10"/>
          <p:cNvSpPr txBox="1"/>
          <p:nvPr/>
        </p:nvSpPr>
        <p:spPr>
          <a:xfrm>
            <a:off x="292427" y="2156218"/>
            <a:ext cx="11607152" cy="3986157"/>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a:solidFill>
                <a:srgbClr val="000000"/>
              </a:solidFill>
              <a:latin typeface="Arial"/>
              <a:ea typeface="Arial"/>
              <a:cs typeface="Arial"/>
              <a:sym typeface="Arial"/>
            </a:endParaRPr>
          </a:p>
          <a:p>
            <a:pPr marL="0" marR="0" lvl="0" indent="0" algn="l" rtl="0">
              <a:lnSpc>
                <a:spcPct val="90000"/>
              </a:lnSpc>
              <a:spcBef>
                <a:spcPts val="1333"/>
              </a:spcBef>
              <a:spcAft>
                <a:spcPts val="0"/>
              </a:spcAft>
              <a:buClr>
                <a:schemeClr val="dk1"/>
              </a:buClr>
              <a:buSzPts val="2799"/>
              <a:buFont typeface="Arial"/>
              <a:buNone/>
            </a:pPr>
            <a:endParaRPr sz="2799">
              <a:solidFill>
                <a:srgbClr val="FF0000"/>
              </a:solidFill>
              <a:latin typeface="Arial"/>
              <a:ea typeface="Arial"/>
              <a:cs typeface="Arial"/>
              <a:sym typeface="Arial"/>
            </a:endParaRPr>
          </a:p>
          <a:p>
            <a:pPr marL="0" marR="0" lvl="0" indent="0" algn="l" rtl="0">
              <a:lnSpc>
                <a:spcPct val="90000"/>
              </a:lnSpc>
              <a:spcBef>
                <a:spcPts val="1333"/>
              </a:spcBef>
              <a:spcAft>
                <a:spcPts val="0"/>
              </a:spcAft>
              <a:buClr>
                <a:schemeClr val="dk1"/>
              </a:buClr>
              <a:buSzPts val="2799"/>
              <a:buFont typeface="Arial"/>
              <a:buNone/>
            </a:pPr>
            <a:endParaRPr sz="2799">
              <a:solidFill>
                <a:srgbClr val="000000"/>
              </a:solidFill>
              <a:latin typeface="Arial"/>
              <a:ea typeface="Arial"/>
              <a:cs typeface="Arial"/>
              <a:sym typeface="Arial"/>
            </a:endParaRPr>
          </a:p>
        </p:txBody>
      </p:sp>
      <p:sp>
        <p:nvSpPr>
          <p:cNvPr id="453" name="Google Shape;453;p10"/>
          <p:cNvSpPr txBox="1"/>
          <p:nvPr/>
        </p:nvSpPr>
        <p:spPr>
          <a:xfrm>
            <a:off x="9448800" y="6356353"/>
            <a:ext cx="27432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12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454" name="Google Shape;454;p10"/>
          <p:cNvSpPr txBox="1"/>
          <p:nvPr/>
        </p:nvSpPr>
        <p:spPr>
          <a:xfrm>
            <a:off x="2756977" y="2540425"/>
            <a:ext cx="5883300" cy="561600"/>
          </a:xfrm>
          <a:prstGeom prst="rect">
            <a:avLst/>
          </a:prstGeom>
          <a:noFill/>
          <a:ln>
            <a:noFill/>
          </a:ln>
        </p:spPr>
        <p:txBody>
          <a:bodyPr spcFirstLastPara="1" wrap="square" lIns="0" tIns="7300" rIns="0" bIns="0" anchor="t" anchorCtr="0">
            <a:spAutoFit/>
          </a:bodyPr>
          <a:lstStyle/>
          <a:p>
            <a:pPr marL="0" marR="0" lvl="0" indent="0" algn="ctr" rtl="0">
              <a:spcBef>
                <a:spcPts val="0"/>
              </a:spcBef>
              <a:spcAft>
                <a:spcPts val="0"/>
              </a:spcAft>
              <a:buNone/>
            </a:pPr>
            <a:r>
              <a:rPr lang="en-GB" sz="3600" b="1">
                <a:solidFill>
                  <a:srgbClr val="00827B"/>
                </a:solidFill>
                <a:latin typeface="Arial"/>
                <a:ea typeface="Arial"/>
                <a:cs typeface="Arial"/>
                <a:sym typeface="Arial"/>
              </a:rPr>
              <a:t>Thank you</a:t>
            </a:r>
            <a:endParaRPr/>
          </a:p>
        </p:txBody>
      </p:sp>
      <p:sp>
        <p:nvSpPr>
          <p:cNvPr id="455" name="Google Shape;455;p10"/>
          <p:cNvSpPr txBox="1"/>
          <p:nvPr/>
        </p:nvSpPr>
        <p:spPr>
          <a:xfrm>
            <a:off x="2894826" y="3224475"/>
            <a:ext cx="54543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u="sng">
                <a:solidFill>
                  <a:schemeClr val="dk1"/>
                </a:solidFill>
                <a:hlinkClick r:id="rId4">
                  <a:extLst>
                    <a:ext uri="{A12FA001-AC4F-418D-AE19-62706E023703}">
                      <ahyp:hlinkClr xmlns:ahyp="http://schemas.microsoft.com/office/drawing/2018/hyperlinkcolor" val="tx"/>
                    </a:ext>
                  </a:extLst>
                </a:hlinkClick>
              </a:rPr>
              <a:t>sara.milocco@cvalive.org.uk</a:t>
            </a:r>
            <a:endParaRPr sz="2800">
              <a:solidFill>
                <a:schemeClr val="dk1"/>
              </a:solidFill>
            </a:endParaRPr>
          </a:p>
          <a:p>
            <a:pPr marL="0" marR="0" lvl="0" indent="0" algn="ctr" rtl="0">
              <a:spcBef>
                <a:spcPts val="0"/>
              </a:spcBef>
              <a:spcAft>
                <a:spcPts val="0"/>
              </a:spcAft>
              <a:buNone/>
            </a:pPr>
            <a:r>
              <a:rPr lang="en-GB" sz="2800">
                <a:solidFill>
                  <a:schemeClr val="dk1"/>
                </a:solidFill>
              </a:rPr>
              <a:t>07540 720 103</a:t>
            </a:r>
            <a:endParaRPr sz="2000"/>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6" ma:contentTypeDescription="Create a new document." ma:contentTypeScope="" ma:versionID="00e7817fd44960ae1e74967aba3d6407">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c5398f81b9f6c6b84ecac2bbfd5dab8d"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389FA1-7C68-43F5-8C8B-9B1426A90057}">
  <ds:schemaRefs>
    <ds:schemaRef ds:uri="http://schemas.microsoft.com/office/2006/metadata/properties"/>
    <ds:schemaRef ds:uri="http://schemas.microsoft.com/office/infopath/2007/PartnerControls"/>
    <ds:schemaRef ds:uri="33e64dad-92f2-4c3d-b8e6-7f8c8a2530d4"/>
    <ds:schemaRef ds:uri="4520aca0-c040-4e7c-8925-f9894a8c167f"/>
  </ds:schemaRefs>
</ds:datastoreItem>
</file>

<file path=customXml/itemProps2.xml><?xml version="1.0" encoding="utf-8"?>
<ds:datastoreItem xmlns:ds="http://schemas.openxmlformats.org/officeDocument/2006/customXml" ds:itemID="{9CD1981F-5F9D-49BA-ADB4-5B011B48E44C}">
  <ds:schemaRefs>
    <ds:schemaRef ds:uri="http://schemas.microsoft.com/sharepoint/v3/contenttype/forms"/>
  </ds:schemaRefs>
</ds:datastoreItem>
</file>

<file path=customXml/itemProps3.xml><?xml version="1.0" encoding="utf-8"?>
<ds:datastoreItem xmlns:ds="http://schemas.openxmlformats.org/officeDocument/2006/customXml" ds:itemID="{1C650B75-6603-4EEC-BD97-9E3669F47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3269</TotalTime>
  <Words>551</Words>
  <Application>Microsoft Office PowerPoint</Application>
  <PresentationFormat>Widescreen</PresentationFormat>
  <Paragraphs>108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Stacul</dc:creator>
  <cp:lastModifiedBy>Camilla Wheal</cp:lastModifiedBy>
  <cp:revision>9</cp:revision>
  <dcterms:created xsi:type="dcterms:W3CDTF">2023-07-03T09:24:12Z</dcterms:created>
  <dcterms:modified xsi:type="dcterms:W3CDTF">2024-01-24T09:29:18Z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