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931" y="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Metropolitan_Police" TargetMode="External"/><Relationship Id="rId13" Type="http://schemas.openxmlformats.org/officeDocument/2006/relationships/hyperlink" Target="https://en.wikipedia.org/wiki/Urban_search_and_rescue" TargetMode="External"/><Relationship Id="rId3" Type="http://schemas.openxmlformats.org/officeDocument/2006/relationships/hyperlink" Target="https://en.wikipedia.org/wiki/Littlebrook_Power_Station" TargetMode="External"/><Relationship Id="rId7" Type="http://schemas.openxmlformats.org/officeDocument/2006/relationships/hyperlink" Target="https://en.wikipedia.org/wiki/London_Ambulance_Service" TargetMode="External"/><Relationship Id="rId12" Type="http://schemas.openxmlformats.org/officeDocument/2006/relationships/hyperlink" Target="https://en.wikipedia.org/wiki/St_John_Ambulance_(England)" TargetMode="External"/><Relationship Id="rId17" Type="http://schemas.openxmlformats.org/officeDocument/2006/relationships/hyperlink" Target="https://en.wikipedia.org/wiki/Cyprus" TargetMode="External"/><Relationship Id="rId2" Type="http://schemas.openxmlformats.org/officeDocument/2006/relationships/slide" Target="../slides/slide11.xml"/><Relationship Id="rId16" Type="http://schemas.openxmlformats.org/officeDocument/2006/relationships/hyperlink" Target="https://en.wikipedia.org/wiki/Italy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London_Fire_Brigade" TargetMode="External"/><Relationship Id="rId11" Type="http://schemas.openxmlformats.org/officeDocument/2006/relationships/hyperlink" Target="https://en.wikipedia.org/wiki/The_Salvation_Army" TargetMode="External"/><Relationship Id="rId5" Type="http://schemas.openxmlformats.org/officeDocument/2006/relationships/hyperlink" Target="https://en.wikipedia.org/wiki/London_Underground" TargetMode="External"/><Relationship Id="rId15" Type="http://schemas.openxmlformats.org/officeDocument/2006/relationships/hyperlink" Target="https://en.wikipedia.org/wiki/Hungary" TargetMode="External"/><Relationship Id="rId10" Type="http://schemas.openxmlformats.org/officeDocument/2006/relationships/hyperlink" Target="https://en.wikipedia.org/wiki/British_Red_Cross" TargetMode="External"/><Relationship Id="rId4" Type="http://schemas.openxmlformats.org/officeDocument/2006/relationships/hyperlink" Target="https://en.wikipedia.org/wiki/London_Waterloo_railway_station" TargetMode="External"/><Relationship Id="rId9" Type="http://schemas.openxmlformats.org/officeDocument/2006/relationships/hyperlink" Target="https://en.wikipedia.org/wiki/Local_authorities" TargetMode="External"/><Relationship Id="rId14" Type="http://schemas.openxmlformats.org/officeDocument/2006/relationships/hyperlink" Target="https://en.wikipedia.org/wiki/ECHO_(European_Commission)" TargetMode="Externa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3999d0a4ea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3999d0a4ea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3999d0a4ea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3999d0a4ea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50">
                <a:solidFill>
                  <a:schemeClr val="dk1"/>
                </a:solidFill>
                <a:highlight>
                  <a:srgbClr val="FFFFFF"/>
                </a:highlight>
              </a:rPr>
              <a:t>Exercise Unified Response was a large multi-agency emergency services exercise held near London from 29 February to 3 March 2016. The exercise was conducted at four sites simultaneously across central and south east London, with much of the live action taking place at </a:t>
            </a:r>
            <a:r>
              <a:rPr lang="en-GB" sz="1050">
                <a:solidFill>
                  <a:schemeClr val="dk1"/>
                </a:solidFill>
                <a:highlight>
                  <a:srgbClr val="FFFFFF"/>
                </a:highlight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Littlebrook Power Station</a:t>
            </a:r>
            <a:r>
              <a:rPr lang="en-GB" sz="1050">
                <a:solidFill>
                  <a:schemeClr val="dk1"/>
                </a:solidFill>
                <a:highlight>
                  <a:srgbClr val="FFFFFF"/>
                </a:highlight>
              </a:rPr>
              <a:t>, Dartford. The exercise scenario was centred around a building collapse onto </a:t>
            </a:r>
            <a:r>
              <a:rPr lang="en-GB" sz="1050">
                <a:solidFill>
                  <a:schemeClr val="dk1"/>
                </a:solidFill>
                <a:highlight>
                  <a:srgbClr val="FFFFFF"/>
                </a:highlight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Waterloo station</a:t>
            </a:r>
            <a:r>
              <a:rPr lang="en-GB" sz="1050">
                <a:solidFill>
                  <a:schemeClr val="dk1"/>
                </a:solidFill>
                <a:highlight>
                  <a:srgbClr val="FFFFFF"/>
                </a:highlight>
              </a:rPr>
              <a:t> during rush hour. An area of the exercise site was prepared with </a:t>
            </a:r>
            <a:r>
              <a:rPr lang="en-GB" sz="1050">
                <a:solidFill>
                  <a:schemeClr val="dk1"/>
                </a:solidFill>
                <a:highlight>
                  <a:srgbClr val="FFFFFF"/>
                </a:highlight>
                <a:uFill>
                  <a:noFill/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London Underground</a:t>
            </a:r>
            <a:r>
              <a:rPr lang="en-GB" sz="1050">
                <a:solidFill>
                  <a:schemeClr val="dk1"/>
                </a:solidFill>
                <a:highlight>
                  <a:srgbClr val="FFFFFF"/>
                </a:highlight>
              </a:rPr>
              <a:t> carriages and rubble from which simulated casualties were extracted by rescue services.</a:t>
            </a:r>
            <a:endParaRPr sz="10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50">
                <a:solidFill>
                  <a:schemeClr val="dk1"/>
                </a:solidFill>
                <a:highlight>
                  <a:srgbClr val="FFFFFF"/>
                </a:highlight>
              </a:rPr>
              <a:t>The organisation of the exercise was led by </a:t>
            </a:r>
            <a:r>
              <a:rPr lang="en-GB" sz="1050">
                <a:solidFill>
                  <a:schemeClr val="dk1"/>
                </a:solidFill>
                <a:highlight>
                  <a:srgbClr val="FFFFFF"/>
                </a:highlight>
                <a:uFill>
                  <a:noFill/>
                </a:u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London Fire Brigade</a:t>
            </a:r>
            <a:r>
              <a:rPr lang="en-GB" sz="1050">
                <a:solidFill>
                  <a:schemeClr val="dk1"/>
                </a:solidFill>
                <a:highlight>
                  <a:srgbClr val="FFFFFF"/>
                </a:highlight>
              </a:rPr>
              <a:t>, and the exercise involved around 70 partner agencies, including the </a:t>
            </a:r>
            <a:r>
              <a:rPr lang="en-GB" sz="1050">
                <a:solidFill>
                  <a:schemeClr val="dk1"/>
                </a:solidFill>
                <a:highlight>
                  <a:srgbClr val="FFFFFF"/>
                </a:highlight>
                <a:uFill>
                  <a:noFill/>
                </a:u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London Ambulance Service</a:t>
            </a:r>
            <a:r>
              <a:rPr lang="en-GB" sz="1050">
                <a:solidFill>
                  <a:schemeClr val="dk1"/>
                </a:solidFill>
                <a:highlight>
                  <a:srgbClr val="FFFFFF"/>
                </a:highlight>
              </a:rPr>
              <a:t>, the </a:t>
            </a:r>
            <a:r>
              <a:rPr lang="en-GB" sz="1050">
                <a:solidFill>
                  <a:schemeClr val="dk1"/>
                </a:solidFill>
                <a:highlight>
                  <a:srgbClr val="FFFFFF"/>
                </a:highlight>
                <a:uFill>
                  <a:noFill/>
                </a:u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Metropolitan Police</a:t>
            </a:r>
            <a:r>
              <a:rPr lang="en-GB" sz="1050">
                <a:solidFill>
                  <a:schemeClr val="dk1"/>
                </a:solidFill>
                <a:highlight>
                  <a:srgbClr val="FFFFFF"/>
                </a:highlight>
              </a:rPr>
              <a:t>, </a:t>
            </a:r>
            <a:r>
              <a:rPr lang="en-GB" sz="1050">
                <a:solidFill>
                  <a:schemeClr val="dk1"/>
                </a:solidFill>
                <a:highlight>
                  <a:srgbClr val="FFFFFF"/>
                </a:highlight>
                <a:uFill>
                  <a:noFill/>
                </a:u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local authorities</a:t>
            </a:r>
            <a:r>
              <a:rPr lang="en-GB" sz="1050">
                <a:solidFill>
                  <a:schemeClr val="dk1"/>
                </a:solidFill>
                <a:highlight>
                  <a:srgbClr val="FFFFFF"/>
                </a:highlight>
              </a:rPr>
              <a:t>, </a:t>
            </a:r>
            <a:r>
              <a:rPr lang="en-GB" sz="1050">
                <a:solidFill>
                  <a:schemeClr val="dk1"/>
                </a:solidFill>
                <a:highlight>
                  <a:srgbClr val="FFFFFF"/>
                </a:highlight>
                <a:uFill>
                  <a:noFill/>
                </a:u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British Red Cross</a:t>
            </a:r>
            <a:r>
              <a:rPr lang="en-GB" sz="1050">
                <a:solidFill>
                  <a:schemeClr val="dk1"/>
                </a:solidFill>
                <a:highlight>
                  <a:srgbClr val="FFFFFF"/>
                </a:highlight>
              </a:rPr>
              <a:t>, </a:t>
            </a:r>
            <a:r>
              <a:rPr lang="en-GB" sz="1050">
                <a:solidFill>
                  <a:schemeClr val="dk1"/>
                </a:solidFill>
                <a:highlight>
                  <a:srgbClr val="FFFFFF"/>
                </a:highlight>
                <a:uFill>
                  <a:noFill/>
                </a:u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Salvation Army</a:t>
            </a:r>
            <a:r>
              <a:rPr lang="en-GB" sz="1050">
                <a:solidFill>
                  <a:schemeClr val="dk1"/>
                </a:solidFill>
                <a:highlight>
                  <a:srgbClr val="FFFFFF"/>
                </a:highlight>
              </a:rPr>
              <a:t>, </a:t>
            </a:r>
            <a:r>
              <a:rPr lang="en-GB" sz="1050">
                <a:solidFill>
                  <a:schemeClr val="dk1"/>
                </a:solidFill>
                <a:highlight>
                  <a:srgbClr val="FFFFFF"/>
                </a:highlight>
                <a:uFill>
                  <a:noFill/>
                </a:u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 John Ambulance</a:t>
            </a:r>
            <a:r>
              <a:rPr lang="en-GB" sz="1050">
                <a:solidFill>
                  <a:schemeClr val="dk1"/>
                </a:solidFill>
                <a:highlight>
                  <a:srgbClr val="FFFFFF"/>
                </a:highlight>
              </a:rPr>
              <a:t> and specialist teams including </a:t>
            </a:r>
            <a:r>
              <a:rPr lang="en-GB" sz="1050">
                <a:solidFill>
                  <a:schemeClr val="dk1"/>
                </a:solidFill>
                <a:highlight>
                  <a:srgbClr val="FFFFFF"/>
                </a:highlight>
                <a:uFill>
                  <a:noFill/>
                </a:u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Urban search and rescue</a:t>
            </a:r>
            <a:r>
              <a:rPr lang="en-GB" sz="1050">
                <a:solidFill>
                  <a:schemeClr val="dk1"/>
                </a:solidFill>
                <a:highlight>
                  <a:srgbClr val="FFFFFF"/>
                </a:highlight>
              </a:rPr>
              <a:t> and disaster victim identification.</a:t>
            </a:r>
            <a:endParaRPr sz="10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50">
                <a:solidFill>
                  <a:schemeClr val="dk1"/>
                </a:solidFill>
                <a:highlight>
                  <a:srgbClr val="FFFFFF"/>
                </a:highlight>
              </a:rPr>
              <a:t>The exercise also included activation of the </a:t>
            </a:r>
            <a:r>
              <a:rPr lang="en-GB" sz="1050">
                <a:solidFill>
                  <a:schemeClr val="dk1"/>
                </a:solidFill>
                <a:highlight>
                  <a:srgbClr val="FFFFFF"/>
                </a:highlight>
                <a:uFill>
                  <a:noFill/>
                </a:u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 civil protection mechanism</a:t>
            </a:r>
            <a:r>
              <a:rPr lang="en-GB" sz="1050">
                <a:solidFill>
                  <a:schemeClr val="dk1"/>
                </a:solidFill>
                <a:highlight>
                  <a:srgbClr val="FFFFFF"/>
                </a:highlight>
              </a:rPr>
              <a:t>, with teams arriving from other member countries, </a:t>
            </a:r>
            <a:r>
              <a:rPr lang="en-GB" sz="1050">
                <a:solidFill>
                  <a:schemeClr val="dk1"/>
                </a:solidFill>
                <a:highlight>
                  <a:srgbClr val="FFFFFF"/>
                </a:highlight>
                <a:uFill>
                  <a:noFill/>
                </a:u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Hungary</a:t>
            </a:r>
            <a:r>
              <a:rPr lang="en-GB" sz="1050">
                <a:solidFill>
                  <a:schemeClr val="dk1"/>
                </a:solidFill>
                <a:highlight>
                  <a:srgbClr val="FFFFFF"/>
                </a:highlight>
              </a:rPr>
              <a:t>, </a:t>
            </a:r>
            <a:r>
              <a:rPr lang="en-GB" sz="1050">
                <a:solidFill>
                  <a:schemeClr val="dk1"/>
                </a:solidFill>
                <a:highlight>
                  <a:srgbClr val="FFFFFF"/>
                </a:highlight>
                <a:uFill>
                  <a:noFill/>
                </a:uFill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Italy</a:t>
            </a:r>
            <a:r>
              <a:rPr lang="en-GB" sz="1050">
                <a:solidFill>
                  <a:schemeClr val="dk1"/>
                </a:solidFill>
                <a:highlight>
                  <a:srgbClr val="FFFFFF"/>
                </a:highlight>
              </a:rPr>
              <a:t> and </a:t>
            </a:r>
            <a:r>
              <a:rPr lang="en-GB" sz="1050">
                <a:solidFill>
                  <a:schemeClr val="dk1"/>
                </a:solidFill>
                <a:highlight>
                  <a:srgbClr val="FFFFFF"/>
                </a:highlight>
                <a:uFill>
                  <a:noFill/>
                </a:uFill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Cyprus</a:t>
            </a:r>
            <a:r>
              <a:rPr lang="en-GB" sz="1050">
                <a:solidFill>
                  <a:schemeClr val="dk1"/>
                </a:solidFill>
                <a:highlight>
                  <a:srgbClr val="FFFFFF"/>
                </a:highlight>
              </a:rPr>
              <a:t> to assist the local emergency services.</a:t>
            </a:r>
            <a:endParaRPr sz="10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3999d0a4ea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3999d0a4ea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3999d0a4ea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3999d0a4ea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3999d0a4e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3999d0a4e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3999d0a4ea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3999d0a4ea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3999d0a4e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3999d0a4e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3999d0a4ea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3999d0a4ea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3999d0a4ea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3999d0a4ea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3999d0a4ea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3999d0a4ea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3999d0a4ea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3999d0a4ea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3999d0a4ea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3999d0a4ea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Voluntary, Community and Social Enterprise (VCSE) sector Resilience Forum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Kingston Voluntary Action &amp; Kingston Resilience Forum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VCSE Support -</a:t>
            </a:r>
            <a:r>
              <a:rPr lang="en-GB">
                <a:solidFill>
                  <a:srgbClr val="FF0000"/>
                </a:solidFill>
              </a:rPr>
              <a:t> </a:t>
            </a:r>
            <a:r>
              <a:rPr lang="en-GB"/>
              <a:t>what we are looking for?</a:t>
            </a:r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VCSE Contact directory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Skills, Resources and asset mapping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Local Data Sharing Agreement - DSA People in Emergency Incidents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Support roles in medium &amp; long term emergency incidents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Support role training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Local emergency exercises (Desktop and live)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Regional multi agency exercises 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Business Continuity support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3"/>
          <p:cNvSpPr txBox="1">
            <a:spLocks noGrp="1"/>
          </p:cNvSpPr>
          <p:nvPr>
            <p:ph type="title"/>
          </p:nvPr>
        </p:nvSpPr>
        <p:spPr>
          <a:xfrm>
            <a:off x="311700" y="1107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Exercise Unified Response 2016</a:t>
            </a:r>
            <a:endParaRPr/>
          </a:p>
        </p:txBody>
      </p:sp>
      <p:sp>
        <p:nvSpPr>
          <p:cNvPr id="113" name="Google Shape;113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14" name="Google Shape;11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617225"/>
            <a:ext cx="8520600" cy="442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"/>
          <p:cNvSpPr txBox="1">
            <a:spLocks noGrp="1"/>
          </p:cNvSpPr>
          <p:nvPr>
            <p:ph type="title"/>
          </p:nvPr>
        </p:nvSpPr>
        <p:spPr>
          <a:xfrm>
            <a:off x="311700" y="136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Decontamination exercise Ealing 2015</a:t>
            </a:r>
            <a:endParaRPr/>
          </a:p>
        </p:txBody>
      </p:sp>
      <p:sp>
        <p:nvSpPr>
          <p:cNvPr id="120" name="Google Shape;120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21" name="Google Shape;12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709125"/>
            <a:ext cx="8520599" cy="431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Horizon scanning</a:t>
            </a:r>
            <a:endParaRPr/>
          </a:p>
        </p:txBody>
      </p:sp>
      <p:sp>
        <p:nvSpPr>
          <p:cNvPr id="127" name="Google Shape;127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Climate change / Climate Emergency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Cyber Terrorism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Global Terrorism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Fluvial Flooding &amp; Surface Water Flooding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Introduction</a:t>
            </a: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1"/>
                </a:solidFill>
              </a:rPr>
              <a:t>Voluntary, Community &amp; Social Enterprise sector Resilience Forum - </a:t>
            </a:r>
            <a:r>
              <a:rPr lang="en-GB" sz="1835" b="1">
                <a:solidFill>
                  <a:schemeClr val="accent2"/>
                </a:solidFill>
              </a:rPr>
              <a:t>What we want to achieve </a:t>
            </a:r>
            <a:endParaRPr sz="1835" b="1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8750"/>
              <a:buFont typeface="Arial"/>
              <a:buNone/>
            </a:pPr>
            <a:endParaRPr sz="1600" b="1">
              <a:solidFill>
                <a:srgbClr val="FF0000"/>
              </a:solidFill>
            </a:endParaRPr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GB">
                <a:solidFill>
                  <a:schemeClr val="dk1"/>
                </a:solidFill>
              </a:rPr>
              <a:t>To establish a local VCSE sector Resilience Forum (linked to the Borough Resilience Forum) </a:t>
            </a:r>
            <a:endParaRPr>
              <a:solidFill>
                <a:schemeClr val="dk1"/>
              </a:solidFill>
            </a:endParaRPr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GB">
                <a:solidFill>
                  <a:schemeClr val="dk1"/>
                </a:solidFill>
                <a:highlight>
                  <a:srgbClr val="FFFFFF"/>
                </a:highlight>
              </a:rPr>
              <a:t>To develop and increase the knowledge and understanding of the VCSE Sector about the LA and CAT1* responders’ role in emergency incidents. 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GB">
                <a:solidFill>
                  <a:schemeClr val="dk1"/>
                </a:solidFill>
              </a:rPr>
              <a:t>Develop roles, communication links and pathways for VCSE organisations to help them  support emergency response and recovery </a:t>
            </a:r>
            <a:endParaRPr>
              <a:solidFill>
                <a:schemeClr val="dk1"/>
              </a:solidFill>
            </a:endParaRPr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GB">
                <a:solidFill>
                  <a:schemeClr val="dk1"/>
                </a:solidFill>
              </a:rPr>
              <a:t>Upskill &amp; train the VCSE sector to be more resilient to disruptive incidents and support their communities during and in recovery.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*Organisations with a statutory duty to respond to emergency incidents as outlined in the Civil Contingencies Act 2004.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Emergency incidents</a:t>
            </a:r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Short term: Gas leak / kitchen fire - small scale evacuation lasting 5 to 6 hours </a:t>
            </a:r>
            <a:endParaRPr>
              <a:solidFill>
                <a:srgbClr val="FF0000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Medium Term: large fire, surface water flooding &amp;</a:t>
            </a:r>
            <a:r>
              <a:rPr lang="en-GB">
                <a:solidFill>
                  <a:srgbClr val="000000"/>
                </a:solidFill>
              </a:rPr>
              <a:t> World War II unexploded bombs  (WW2 UXBs) - 1 day to 2/3 weeks.</a:t>
            </a:r>
            <a:endParaRPr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Long Term: Health pandemic, severe weather such as increased average temperatures or prolonged drought (summer/Winter) &amp; regional flooding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Kingston Borough Resilience Forum</a:t>
            </a:r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Civil Contingencies Act 2004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Local Resilience Forum: National &amp; London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Borough Resilience Forum  (Kingston)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Purpose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Governance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Membership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Borough Risk Assessment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Multi Agency response plans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Review &amp; learn from emergency incidents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546199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>
            <a:spLocks noGrp="1"/>
          </p:cNvSpPr>
          <p:nvPr>
            <p:ph type="title"/>
          </p:nvPr>
        </p:nvSpPr>
        <p:spPr>
          <a:xfrm>
            <a:off x="311700" y="97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Emergency Response Arrangements</a:t>
            </a:r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1"/>
          </p:nvPr>
        </p:nvSpPr>
        <p:spPr>
          <a:xfrm>
            <a:off x="311700" y="670525"/>
            <a:ext cx="8520600" cy="4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Emergency Services - 999 response arrangements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Local Authorities:                                                                                                     - Statutory response / on call teams                                                                     - Emergency response arrangements                                                                      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* Council Gold                                                                                                         * Council Silver                                                                                                        * Council Bronze - Local Authority Liaison Officer                                                    * Rest Centre Manager                                                                                       * Rest Centre Volunteers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* Resilience Advisor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* Borough Emergency Coordination Centre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London Local Authority Gold (LLAG) Chief Executive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48320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Multi- Agency &amp; Council Emergency Plans</a:t>
            </a:r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28 Emergency Plans - 6 Multi Agency plans &amp; 22 Kingston Council Plans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Multi Agency Plans:                                                                                                - Borough Risk Register                                                                                         - Multi Agency Flood Plan                                                                                      - Multi Agency Influenza Pandemic Plan                                                                   - Multi-Agency Recovery Plan                                                                            - Borough Resilience Telecommunications                                                               - Borough Fuel Disruption Plan 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Kingston Council Emergency Plans</a:t>
            </a:r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22 Themed council plans, including: </a:t>
            </a:r>
            <a:endParaRPr>
              <a:solidFill>
                <a:srgbClr val="FF0000"/>
              </a:solidFill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Major Emergency Plan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Emergency Shelter Plan:                                                                                        - Emergency Shelter                                                                                               - Survivor Reception Centre                                                                                  - Family and Friends Reception Centre                                                                                    - Humanitarian Assistance Centre                                                                             - Community Assistance Centre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655</Words>
  <Application>Microsoft Office PowerPoint</Application>
  <PresentationFormat>On-screen Show (16:9)</PresentationFormat>
  <Paragraphs>64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Arial</vt:lpstr>
      <vt:lpstr>Simple Light</vt:lpstr>
      <vt:lpstr>Voluntary, Community and Social Enterprise (VCSE) sector Resilience Forum</vt:lpstr>
      <vt:lpstr>Introduction</vt:lpstr>
      <vt:lpstr>Emergency incidents</vt:lpstr>
      <vt:lpstr>Kingston Borough Resilience Forum</vt:lpstr>
      <vt:lpstr>PowerPoint Presentation</vt:lpstr>
      <vt:lpstr>Emergency Response Arrangements</vt:lpstr>
      <vt:lpstr>PowerPoint Presentation</vt:lpstr>
      <vt:lpstr>Multi- Agency &amp; Council Emergency Plans</vt:lpstr>
      <vt:lpstr>Kingston Council Emergency Plans</vt:lpstr>
      <vt:lpstr>VCSE Support - what we are looking for?</vt:lpstr>
      <vt:lpstr>Exercise Unified Response 2016</vt:lpstr>
      <vt:lpstr>Decontamination exercise Ealing 2015</vt:lpstr>
      <vt:lpstr>Horizon scanning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Voluntary, Community and Social Enterprise (VCSE) sector Resilience Forum</dc:title>
  <dc:creator>Camilla Wheal</dc:creator>
  <cp:lastModifiedBy>Camilla Wheal</cp:lastModifiedBy>
  <cp:revision>1</cp:revision>
  <dcterms:modified xsi:type="dcterms:W3CDTF">2023-05-18T08:49:40Z</dcterms:modified>
</cp:coreProperties>
</file>