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70" r:id="rId10"/>
    <p:sldId id="275" r:id="rId11"/>
    <p:sldId id="274" r:id="rId12"/>
    <p:sldId id="271" r:id="rId13"/>
    <p:sldId id="272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db723df5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db723df5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db723df5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db723df5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db723df5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9db723df5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db723df5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db723df50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db723df50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db723df50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db723df5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9db723df5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db723df5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db723df5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db723df50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db723df50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db723df5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db723df50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db723df5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9db723df5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db723df50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db723df50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db723df5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db723df50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db723df50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db723df50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3600"/>
              <a:buNone/>
              <a:defRPr>
                <a:solidFill>
                  <a:srgbClr val="009EE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855816" y="4509492"/>
            <a:ext cx="793500" cy="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2104" y="3031207"/>
            <a:ext cx="2006567" cy="21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Artboard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835" y="3588907"/>
            <a:ext cx="2032694" cy="169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4"/>
          <p:cNvCxnSpPr/>
          <p:nvPr/>
        </p:nvCxnSpPr>
        <p:spPr>
          <a:xfrm rot="10800000" flipH="1">
            <a:off x="-49185" y="5139000"/>
            <a:ext cx="9289800" cy="4500"/>
          </a:xfrm>
          <a:prstGeom prst="straightConnector1">
            <a:avLst/>
          </a:prstGeom>
          <a:noFill/>
          <a:ln w="114300" cap="flat" cmpd="sng">
            <a:solidFill>
              <a:srgbClr val="16265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bg>
      <p:bgPr>
        <a:solidFill>
          <a:srgbClr val="162655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11800" y="776100"/>
            <a:ext cx="8020500" cy="3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range">
  <p:cSld name="SECTION_HEADER_1">
    <p:bg>
      <p:bgPr>
        <a:solidFill>
          <a:srgbClr val="F392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11800" y="776100"/>
            <a:ext cx="8020500" cy="3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16265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11800" y="776100"/>
            <a:ext cx="8020500" cy="3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ink">
  <p:cSld name="SECTION_HEADER_1_1_1">
    <p:bg>
      <p:bgPr>
        <a:solidFill>
          <a:srgbClr val="E6007E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11800" y="776100"/>
            <a:ext cx="8020500" cy="3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rabicPeriod"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alphaLcPeriod"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AutoNum type="romanLcPeriod"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0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18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3514875"/>
            <a:ext cx="85206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2"/>
          </p:nvPr>
        </p:nvSpPr>
        <p:spPr>
          <a:xfrm>
            <a:off x="265500" y="4779750"/>
            <a:ext cx="6834900" cy="2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2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0" y="4428325"/>
            <a:ext cx="9144000" cy="7152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20" descr="Artboard 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9400" y="4376400"/>
            <a:ext cx="981224" cy="8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00" y="4615838"/>
            <a:ext cx="1257498" cy="3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TITLE_AND_BODY_1_2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6400" y="4780800"/>
            <a:ext cx="68364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1800"/>
              </a:spcBef>
              <a:spcAft>
                <a:spcPts val="1800"/>
              </a:spcAft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 slide">
  <p:cSld name="TITLE_AND_BODY_1_1_1_1">
    <p:bg>
      <p:bgPr>
        <a:solidFill>
          <a:srgbClr val="16265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266400" y="4780800"/>
            <a:ext cx="68364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1800"/>
              </a:spcBef>
              <a:spcAft>
                <a:spcPts val="1800"/>
              </a:spcAft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quote">
  <p:cSld name="TITLE_ONLY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180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4" name="Google Shape;94;p23"/>
          <p:cNvCxnSpPr/>
          <p:nvPr/>
        </p:nvCxnSpPr>
        <p:spPr>
          <a:xfrm rot="10800000" flipH="1">
            <a:off x="-49185" y="5139000"/>
            <a:ext cx="9289800" cy="4500"/>
          </a:xfrm>
          <a:prstGeom prst="straightConnector1">
            <a:avLst/>
          </a:prstGeom>
          <a:noFill/>
          <a:ln w="114300" cap="flat" cmpd="sng">
            <a:solidFill>
              <a:srgbClr val="16265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341500" cy="3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18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ubTitle" idx="1"/>
          </p:nvPr>
        </p:nvSpPr>
        <p:spPr>
          <a:xfrm>
            <a:off x="2829575" y="3942975"/>
            <a:ext cx="6079200" cy="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99" name="Google Shape;99;p24"/>
          <p:cNvCxnSpPr/>
          <p:nvPr/>
        </p:nvCxnSpPr>
        <p:spPr>
          <a:xfrm rot="10800000" flipH="1">
            <a:off x="-49185" y="5139000"/>
            <a:ext cx="9289800" cy="4500"/>
          </a:xfrm>
          <a:prstGeom prst="straightConnector1">
            <a:avLst/>
          </a:prstGeom>
          <a:noFill/>
          <a:ln w="114300" cap="flat" cmpd="sng">
            <a:solidFill>
              <a:srgbClr val="16265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ext over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 descr="dummy-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249275" y="1488775"/>
            <a:ext cx="85206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80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dk2"/>
                </a:highlight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8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8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8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8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8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8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800"/>
              </a:spcBef>
              <a:spcAft>
                <a:spcPts val="18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SECTION_TITLE_AND_DESCRIPTION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dummy-image.png"/>
          <p:cNvPicPr preferRelativeResize="0"/>
          <p:nvPr/>
        </p:nvPicPr>
        <p:blipFill rotWithShape="1">
          <a:blip r:embed="rId2">
            <a:alphaModFix/>
          </a:blip>
          <a:srcRect l="26633" r="26633"/>
          <a:stretch/>
        </p:blipFill>
        <p:spPr>
          <a:xfrm>
            <a:off x="4846350" y="-29325"/>
            <a:ext cx="4297651" cy="51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265500" y="673175"/>
            <a:ext cx="4045200" cy="3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180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ubTitle" idx="1"/>
          </p:nvPr>
        </p:nvSpPr>
        <p:spPr>
          <a:xfrm>
            <a:off x="265500" y="4779750"/>
            <a:ext cx="6834900" cy="2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page">
  <p:cSld name="SECTION_TITLE_AND_DESCRIPTION_2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 descr="dummy-image.png"/>
          <p:cNvPicPr preferRelativeResize="0"/>
          <p:nvPr/>
        </p:nvPicPr>
        <p:blipFill rotWithShape="1">
          <a:blip r:embed="rId2">
            <a:alphaModFix/>
          </a:blip>
          <a:srcRect l="278" r="288"/>
          <a:stretch/>
        </p:blipFill>
        <p:spPr>
          <a:xfrm>
            <a:off x="0" y="-14650"/>
            <a:ext cx="9144005" cy="51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266400" y="4780800"/>
            <a:ext cx="68364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1800"/>
              </a:spcBef>
              <a:spcAft>
                <a:spcPts val="1800"/>
              </a:spcAft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web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8" descr="transparent-phone-fram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46350" y="0"/>
            <a:ext cx="3815500" cy="707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8" descr="dummy-image.png"/>
          <p:cNvPicPr preferRelativeResize="0"/>
          <p:nvPr/>
        </p:nvPicPr>
        <p:blipFill rotWithShape="1">
          <a:blip r:embed="rId3">
            <a:alphaModFix/>
          </a:blip>
          <a:srcRect l="32641" r="32641"/>
          <a:stretch/>
        </p:blipFill>
        <p:spPr>
          <a:xfrm>
            <a:off x="5173950" y="673900"/>
            <a:ext cx="3174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/>
          <p:cNvSpPr/>
          <p:nvPr/>
        </p:nvSpPr>
        <p:spPr>
          <a:xfrm>
            <a:off x="0" y="4674600"/>
            <a:ext cx="9144000" cy="468900"/>
          </a:xfrm>
          <a:prstGeom prst="rect">
            <a:avLst/>
          </a:prstGeom>
          <a:solidFill>
            <a:srgbClr val="162655"/>
          </a:solidFill>
          <a:ln w="9525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265500" y="673900"/>
            <a:ext cx="4045200" cy="3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180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title" idx="2"/>
          </p:nvPr>
        </p:nvSpPr>
        <p:spPr>
          <a:xfrm>
            <a:off x="266400" y="4780800"/>
            <a:ext cx="68364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1800"/>
              </a:spcBef>
              <a:spcAft>
                <a:spcPts val="0"/>
              </a:spcAft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1800"/>
              </a:spcBef>
              <a:spcAft>
                <a:spcPts val="1800"/>
              </a:spcAft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ctrTitle"/>
          </p:nvPr>
        </p:nvSpPr>
        <p:spPr>
          <a:xfrm>
            <a:off x="311700" y="1169450"/>
            <a:ext cx="8520600" cy="16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Clr>
                <a:srgbClr val="29235C"/>
              </a:buClr>
              <a:buSzPts val="4800"/>
              <a:buNone/>
              <a:defRPr b="1">
                <a:solidFill>
                  <a:srgbClr val="29235C"/>
                </a:solidFill>
              </a:defRPr>
            </a:lvl1pPr>
            <a:lvl2pPr lvl="1" algn="ctr" rtl="0">
              <a:spcBef>
                <a:spcPts val="180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9235C"/>
              </a:buClr>
              <a:buSzPts val="5200"/>
              <a:buNone/>
              <a:defRPr sz="5200">
                <a:solidFill>
                  <a:srgbClr val="29235C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3600"/>
              <a:buNone/>
              <a:defRPr>
                <a:solidFill>
                  <a:srgbClr val="009EE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2800"/>
              <a:buNone/>
              <a:defRPr sz="2800">
                <a:solidFill>
                  <a:srgbClr val="009EE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2"/>
          </p:nvPr>
        </p:nvSpPr>
        <p:spPr>
          <a:xfrm>
            <a:off x="7855816" y="4509492"/>
            <a:ext cx="793500" cy="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2104" y="3031207"/>
            <a:ext cx="2006567" cy="21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 descr="Artboard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835" y="3588907"/>
            <a:ext cx="2032694" cy="169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9"/>
          <p:cNvCxnSpPr/>
          <p:nvPr/>
        </p:nvCxnSpPr>
        <p:spPr>
          <a:xfrm rot="10800000" flipH="1">
            <a:off x="-49185" y="5139000"/>
            <a:ext cx="9289800" cy="4500"/>
          </a:xfrm>
          <a:prstGeom prst="straightConnector1">
            <a:avLst/>
          </a:prstGeom>
          <a:noFill/>
          <a:ln w="114300" cap="flat" cmpd="sng">
            <a:solidFill>
              <a:srgbClr val="16265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, no bar">
  <p:cSld name="TITLE_AND_BODY_2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311700" y="308550"/>
            <a:ext cx="8520600" cy="42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●"/>
              <a:defRPr b="1"/>
            </a:lvl1pPr>
            <a:lvl2pPr marL="914400" lvl="1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cxnSp>
        <p:nvCxnSpPr>
          <p:cNvPr id="131" name="Google Shape;131;p30"/>
          <p:cNvCxnSpPr/>
          <p:nvPr/>
        </p:nvCxnSpPr>
        <p:spPr>
          <a:xfrm rot="10800000" flipH="1">
            <a:off x="-49185" y="5139000"/>
            <a:ext cx="9289800" cy="4500"/>
          </a:xfrm>
          <a:prstGeom prst="straightConnector1">
            <a:avLst/>
          </a:prstGeom>
          <a:noFill/>
          <a:ln w="114300" cap="flat" cmpd="sng">
            <a:solidFill>
              <a:srgbClr val="16265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Helvetica Neue"/>
              <a:buNone/>
              <a:defRPr sz="48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953700"/>
            <a:ext cx="8520600" cy="26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Char char="●"/>
              <a:defRPr sz="3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Char char="○"/>
              <a:defRPr sz="3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Char char="■"/>
              <a:defRPr sz="3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283608" y="47205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5100" dirty="0"/>
              <a:t>KVA Community, Voluntary &amp; Social Enterprise Sector Resilience</a:t>
            </a:r>
            <a:endParaRPr sz="5100" dirty="0"/>
          </a:p>
        </p:txBody>
      </p:sp>
      <p:sp>
        <p:nvSpPr>
          <p:cNvPr id="137" name="Google Shape;137;p31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GLA Project Overview</a:t>
            </a:r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ubTitle" idx="1"/>
          </p:nvPr>
        </p:nvSpPr>
        <p:spPr>
          <a:xfrm>
            <a:off x="311700" y="3254900"/>
            <a:ext cx="8520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29235C"/>
                </a:solidFill>
              </a:rPr>
              <a:t>22/11/2023</a:t>
            </a:r>
            <a:endParaRPr sz="2100">
              <a:solidFill>
                <a:srgbClr val="29235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2E2D4B-4E4E-02BA-6B56-7E26BB3A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39" y="3349792"/>
            <a:ext cx="1608062" cy="1647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is VCSE Resilience </a:t>
            </a:r>
            <a:endParaRPr dirty="0"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/>
              <a:t>The purpose of Community (VCSE) resilience is to encourage people / organisations to plan and be prepared to put in place a self-help response within a community which is affected by an emergency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you become more resilient</a:t>
            </a:r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067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65"/>
              <a:buChar char="●"/>
            </a:pPr>
            <a:r>
              <a:rPr lang="en-GB" sz="1765"/>
              <a:t>Understand local risk: London Risk Register, risk v consequence</a:t>
            </a:r>
            <a:endParaRPr sz="1765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765"/>
          </a:p>
          <a:p>
            <a:pPr marL="457200" lvl="0" indent="-34067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65"/>
              <a:buChar char="●"/>
            </a:pPr>
            <a:r>
              <a:rPr lang="en-GB" sz="1765"/>
              <a:t>Understand your organisations risks, dependencies and single points of failure</a:t>
            </a:r>
            <a:endParaRPr sz="1765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765"/>
          </a:p>
          <a:p>
            <a:pPr marL="457200" lvl="0" indent="-34067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65"/>
              <a:buChar char="●"/>
            </a:pPr>
            <a:r>
              <a:rPr lang="en-GB" sz="1765"/>
              <a:t>Have plans &amp; mitigations in place (business continuity plans &amp; arrangements)</a:t>
            </a:r>
            <a:endParaRPr sz="1765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765"/>
          </a:p>
          <a:p>
            <a:pPr marL="457200" lvl="0" indent="-34067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65"/>
              <a:buChar char="●"/>
            </a:pPr>
            <a:r>
              <a:rPr lang="en-GB" sz="1765"/>
              <a:t>Review and test your plans and arrangements</a:t>
            </a:r>
            <a:endParaRPr sz="1765"/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765"/>
          </a:p>
          <a:p>
            <a:pPr marL="457200" lvl="0" indent="-34067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65"/>
              <a:buChar char="●"/>
            </a:pPr>
            <a:r>
              <a:rPr lang="en-GB" sz="1765"/>
              <a:t>Emergency / disruptive incident preparedness, training &amp; response support</a:t>
            </a:r>
            <a:endParaRPr sz="176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London &amp; Local Risks</a:t>
            </a:r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London risk register 2022 identifies 69 risks (rated high to low) which could affect the geographical area of London, these are themed as: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Accidents &amp; system failure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Human &amp; animal disease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Societal risks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Natural Hazards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Hostile state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Threats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Risk Consequence </a:t>
            </a:r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 of access to your premises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 of access to wider area/s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Unplanned loss of utilities: Electricity, gas, water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 of IT &amp; Telephone systems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 or disruption of a key or main supplier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 of staff / key personal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Project aim: To develop a Kingston based community risk register, which residents, businesses and CVSE sector can use to better understand local risk.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Business &amp; Community Resilience plans (Business Continuity)</a:t>
            </a:r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body" idx="1"/>
          </p:nvPr>
        </p:nvSpPr>
        <p:spPr>
          <a:xfrm>
            <a:off x="311700" y="1407325"/>
            <a:ext cx="8520600" cy="31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core/ critical functions / activities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Minimal service requirements: staff, equipment, support services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Single points of failure: knowledge, authority, systems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Mitigations / work arounds to put in place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Test and review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Project Aim: To provide business continuity (BC) advice and information to the CVSE sector and BC workshop in 1st quarter 2024.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DSA: People affected by an emergency</a:t>
            </a:r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London wide (LRF) DSA that documents how the parties to this agreement will share personal data about people affected by an emergency with organisations that have a responsibility to undertake safeguarding actions and/or offer or provide support services to those people. There is provision for CVSE sign up to this plan on a borough basis, this is voluntary and is only used for emergencies.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Project aim: To explore the development of a Kingston DSA: People affected by an emergency with the CVSE sector to enhance emergency preparedness.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 of why and when data can be shared</a:t>
            </a:r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warning and informing the public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evacuation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provision of rest centres, survivor reception centres, family and friends reception centres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immediate medical treatment, health and social care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longer-term health care (mental, physical and public health) and social care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assistance with temporary accommodation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financial and practical support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bereavement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Casualty Bureau Receives information relating to persons who are believed to have been involved in an emergency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response support</a:t>
            </a:r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offer from the Kingston Borough Resilience Forum to be trained in some emergency response functions and participate in training and exercise (multi-agency)events: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Emergency shelter (rest centre)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Survivor Reception Centre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Family &amp; Friends Reception Centre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Humanitarian Assistance Centre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Community Assistance Centre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Project aim: To run a emergency shelter training event for CVSE sector in 1st quarter 2024.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Functions</a:t>
            </a:r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Reception &amp; Registration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Information &amp; communication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Identifying needs of attendees and the centre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Refreshments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any issues or concerns about evacuees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Individual support (vulnerable young to old)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Practical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Administrative tasks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 &amp; A.</a:t>
            </a:r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811800" y="776100"/>
            <a:ext cx="8020500" cy="3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240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Introduction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240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VCSE Resilience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2400"/>
              </a:spcBef>
              <a:spcAft>
                <a:spcPts val="1000"/>
              </a:spcAft>
              <a:buSzPts val="3600"/>
              <a:buFont typeface="Arial"/>
              <a:buAutoNum type="arabicPeriod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Questions</a:t>
            </a:r>
            <a:endParaRPr dirty="0"/>
          </a:p>
        </p:txBody>
      </p:sp>
      <p:pic>
        <p:nvPicPr>
          <p:cNvPr id="144" name="Google Shape;144;p32" descr="Artboard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835" y="3588907"/>
            <a:ext cx="2032694" cy="169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FC1DB8-0455-3D97-055C-B4B4B1E2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750" y="3851390"/>
            <a:ext cx="1009085" cy="1032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KVA / GLA CVSE Sector Resilience Project overview                                                     Sanja Djeric Kane                                                                                              Chief Executive Officer                                                                                Kingston Voluntary Action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Kingston CVSE Resilience                                                                                   Chris Begley                                                                                              Resilience Planning Manager                                                                                        Kingston Council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overview</a:t>
            </a:r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Project bid: GLA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Objectives:                                                                                                   Build organisational resilience, improve communications and data sharing, community support for wide spread / longer term disruptive incidents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Timescales: 6 months extended to 12 months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Outcomes: A more resilient CVSE sector, development of a  community risk register, a data sharing agreement for disruptive incidents, community (organisational) resilience plans, a Community Resilience Forum and developed emergency preparedness, response &amp; support.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1614-AABC-9220-222B-DE3B69E3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50" y="748179"/>
            <a:ext cx="8020500" cy="3541500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What you told us about your resilience – KVA VCSE Resilience Survey </a:t>
            </a:r>
          </a:p>
        </p:txBody>
      </p:sp>
    </p:spTree>
    <p:extLst>
      <p:ext uri="{BB962C8B-B14F-4D97-AF65-F5344CB8AC3E}">
        <p14:creationId xmlns:p14="http://schemas.microsoft.com/office/powerpoint/2010/main" val="9068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4D14E-6E51-29FE-4D33-B3F4028F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89" y="752475"/>
            <a:ext cx="68008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92979A-C6F6-F9E9-9892-7EFAC1586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3B346-BF2F-F7EF-27A9-2D09EE48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3" y="1228507"/>
            <a:ext cx="7750237" cy="25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B13A-D47C-051E-FAE5-E0284A73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Resilience Survey completed by 20 organisations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0804D-6685-43F7-73DC-11EF021D3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l" rtl="0" fontAlgn="base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Results: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Overall, 12 respondents estimated their preparedness as 3 and 4 (on a scale of 1-5)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50% had business continuity plan in place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80% of those who didn’t have plans would like help with them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Highest (85%) risk was loss of staff/volunteers through strikes/pandemic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 highest (65%) was IT loss/failure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Nearly 65% had plans in place to mitigate IT loss and slightly fewer to mitigate loss of staff/volunteers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60% of respondents estimated more than 50% of their users were extremely vulnerable to emergency events (30% estimated over 75%)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55% of respondents would be willing to assist the local authority with emergency events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52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CC79-0418-2077-B345-F7D4C1CD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Resilience Survey completed by 20 organisations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055C9-E78B-9486-BA9D-3786ECB32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l" rtl="0" fontAlgn="base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Kind of support/help wanted FROM local authority included: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Systems in place for important contacts/information about other agencies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Contingency funding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Alternative premises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" indent="0" algn="l" rtl="0" fontAlgn="base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 organisations could offer – top three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Door-knocking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Languages: admin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Nearly half (45%) could help with a family and friends reception centre, but 35% felt they could not help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55% said they would be willing to attend training on emergency shelter training event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50% would be interested in knowing more about setting up a Data Sharing Agreement for emergency events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80% would be willing to share their contact details in an emergency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933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yal Borough of Kingst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939d35-5d2a-44b2-8fb1-ae9cd764aee0" xsi:nil="true"/>
    <lcf76f155ced4ddcb4097134ff3c332f xmlns="0694c408-b3e7-4b54-a7bd-fca4f68123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D70254F785C43A356EF175F44F6E8" ma:contentTypeVersion="16" ma:contentTypeDescription="Create a new document." ma:contentTypeScope="" ma:versionID="b140ca0dc539bc02eaaf6dbc7652ad74">
  <xsd:schema xmlns:xsd="http://www.w3.org/2001/XMLSchema" xmlns:xs="http://www.w3.org/2001/XMLSchema" xmlns:p="http://schemas.microsoft.com/office/2006/metadata/properties" xmlns:ns2="0694c408-b3e7-4b54-a7bd-fca4f6812344" xmlns:ns3="e1939d35-5d2a-44b2-8fb1-ae9cd764aee0" targetNamespace="http://schemas.microsoft.com/office/2006/metadata/properties" ma:root="true" ma:fieldsID="28d401c516ba81d5da9a41cdc75b769e" ns2:_="" ns3:_="">
    <xsd:import namespace="0694c408-b3e7-4b54-a7bd-fca4f6812344"/>
    <xsd:import namespace="e1939d35-5d2a-44b2-8fb1-ae9cd764a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4c408-b3e7-4b54-a7bd-fca4f6812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39d35-5d2a-44b2-8fb1-ae9cd764ae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d62af2e-7d41-4019-b61b-1b903bb33421}" ma:internalName="TaxCatchAll" ma:showField="CatchAllData" ma:web="e1939d35-5d2a-44b2-8fb1-ae9cd764a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546494-1E7A-4D4A-8AD1-6AC89DDE5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3B53FA-E380-43F7-AC1D-055487CE6F75}">
  <ds:schemaRefs>
    <ds:schemaRef ds:uri="http://schemas.microsoft.com/office/2006/metadata/properties"/>
    <ds:schemaRef ds:uri="http://schemas.microsoft.com/office/infopath/2007/PartnerControls"/>
    <ds:schemaRef ds:uri="e1939d35-5d2a-44b2-8fb1-ae9cd764aee0"/>
    <ds:schemaRef ds:uri="0694c408-b3e7-4b54-a7bd-fca4f6812344"/>
  </ds:schemaRefs>
</ds:datastoreItem>
</file>

<file path=customXml/itemProps3.xml><?xml version="1.0" encoding="utf-8"?>
<ds:datastoreItem xmlns:ds="http://schemas.openxmlformats.org/officeDocument/2006/customXml" ds:itemID="{245D6263-56B7-4399-AF68-B48A6FE91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4c408-b3e7-4b54-a7bd-fca4f6812344"/>
    <ds:schemaRef ds:uri="e1939d35-5d2a-44b2-8fb1-ae9cd764a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986</Words>
  <Application>Microsoft Office PowerPoint</Application>
  <PresentationFormat>On-screen Show (16:9)</PresentationFormat>
  <Paragraphs>105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Segoe UI</vt:lpstr>
      <vt:lpstr>Calibri</vt:lpstr>
      <vt:lpstr>Helvetica Neue</vt:lpstr>
      <vt:lpstr>Simple Light</vt:lpstr>
      <vt:lpstr>Royal Borough of Kingston</vt:lpstr>
      <vt:lpstr>KVA Community, Voluntary &amp; Social Enterprise Sector Resilience</vt:lpstr>
      <vt:lpstr>Introduction VCSE Resilience Questions</vt:lpstr>
      <vt:lpstr>Introduction</vt:lpstr>
      <vt:lpstr>Project overview</vt:lpstr>
      <vt:lpstr>What you told us about your resilience – KVA VCSE Resilience Survey </vt:lpstr>
      <vt:lpstr>PowerPoint Presentation</vt:lpstr>
      <vt:lpstr>PowerPoint Presentation</vt:lpstr>
      <vt:lpstr>Community Resilience Survey completed by 20 organisations </vt:lpstr>
      <vt:lpstr>Community Resilience Survey completed by 20 organisations</vt:lpstr>
      <vt:lpstr>What is VCSE Resilience </vt:lpstr>
      <vt:lpstr>How do you become more resilient</vt:lpstr>
      <vt:lpstr>London &amp; Local Risks</vt:lpstr>
      <vt:lpstr>Risk Consequence </vt:lpstr>
      <vt:lpstr>Business &amp; Community Resilience plans (Business Continuity)</vt:lpstr>
      <vt:lpstr>DSA: People affected by an emergency</vt:lpstr>
      <vt:lpstr>Examples of why and when data can be shared</vt:lpstr>
      <vt:lpstr>Emergency response support</vt:lpstr>
      <vt:lpstr>Functions</vt:lpstr>
      <vt:lpstr>Q &amp; 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 Community, Voluntary &amp; Social Enterprise Sector Resilience</dc:title>
  <dc:creator>Sanja Djeric Kane</dc:creator>
  <cp:lastModifiedBy>Camilla Wheal</cp:lastModifiedBy>
  <cp:revision>2</cp:revision>
  <dcterms:modified xsi:type="dcterms:W3CDTF">2023-11-21T17:01:23Z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0x01010061FD70254F785C43A356EF175F44F6E8</vt:lpwstr>
  </property>
</Properties>
</file>