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4"/>
    <p:sldMasterId id="2147483696" r:id="rId5"/>
    <p:sldMasterId id="2147483746" r:id="rId6"/>
    <p:sldMasterId id="2147483757" r:id="rId7"/>
    <p:sldMasterId id="2147483731" r:id="rId8"/>
  </p:sldMasterIdLst>
  <p:notesMasterIdLst>
    <p:notesMasterId r:id="rId21"/>
  </p:notesMasterIdLst>
  <p:sldIdLst>
    <p:sldId id="338" r:id="rId9"/>
    <p:sldId id="337" r:id="rId10"/>
    <p:sldId id="335" r:id="rId11"/>
    <p:sldId id="350" r:id="rId12"/>
    <p:sldId id="351" r:id="rId13"/>
    <p:sldId id="352" r:id="rId14"/>
    <p:sldId id="360" r:id="rId15"/>
    <p:sldId id="358" r:id="rId16"/>
    <p:sldId id="359" r:id="rId17"/>
    <p:sldId id="353" r:id="rId18"/>
    <p:sldId id="356" r:id="rId19"/>
    <p:sldId id="354" r:id="rId20"/>
  </p:sldIdLst>
  <p:sldSz cx="9144000" cy="5143500" type="screen16x9"/>
  <p:notesSz cx="6858000" cy="9144000"/>
  <p:embeddedFontLst>
    <p:embeddedFont>
      <p:font typeface="Mind Meridian" panose="020B0604020202020204" charset="0"/>
      <p:regular r:id="rId22"/>
      <p:bold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Pickering" initials="LP" lastIdx="11" clrIdx="0">
    <p:extLst>
      <p:ext uri="{19B8F6BF-5375-455C-9EA6-DF929625EA0E}">
        <p15:presenceInfo xmlns:p15="http://schemas.microsoft.com/office/powerpoint/2012/main" userId="Laura Pick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0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9E2F1-B8A9-5D03-4906-23E6FD5D296D}" v="434" dt="2024-04-15T12:25:26.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0916-0AB3-AE47-A5F7-B4253BB62DD3}"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A1E8-6048-744F-BF8D-D527A8DE2096}" type="slidenum">
              <a:rPr lang="en-US" smtClean="0"/>
              <a:t>‹#›</a:t>
            </a:fld>
            <a:endParaRPr lang="en-US"/>
          </a:p>
        </p:txBody>
      </p:sp>
    </p:spTree>
    <p:extLst>
      <p:ext uri="{BB962C8B-B14F-4D97-AF65-F5344CB8AC3E}">
        <p14:creationId xmlns:p14="http://schemas.microsoft.com/office/powerpoint/2010/main" val="10048596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a:t>Click to add title</a:t>
            </a:r>
            <a:endParaRPr lang="en-US"/>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a:lvl2pPr>
            <a:lvl3pPr marL="762000" indent="-285750" defTabSz="1080000">
              <a:buSzPct val="100000"/>
              <a:buFontTx/>
              <a:buBlip>
                <a:blip r:embed="rId2"/>
              </a:buBlip>
              <a:tabLst>
                <a:tab pos="1079500" algn="l"/>
              </a:tabLst>
              <a:defRPr/>
            </a:lvl3pPr>
            <a:lvl4pPr marL="984250" indent="-285750" defTabSz="1080000">
              <a:buSzPct val="100000"/>
              <a:buFontTx/>
              <a:buBlip>
                <a:blip r:embed="rId2"/>
              </a:buBlip>
              <a:tabLst>
                <a:tab pos="1079500" algn="l"/>
              </a:tabLst>
              <a:defRPr/>
            </a:lvl4pPr>
            <a:lvl5pPr marL="1163638" indent="-25400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a:t>Click to add title here</a:t>
            </a:r>
            <a:endParaRPr lang="en-US"/>
          </a:p>
        </p:txBody>
      </p:sp>
      <p:sp>
        <p:nvSpPr>
          <p:cNvPr id="3" name="Content Placeholder 2"/>
          <p:cNvSpPr>
            <a:spLocks noGrp="1"/>
          </p:cNvSpPr>
          <p:nvPr>
            <p:ph sz="half" idx="1" hasCustomPrompt="1"/>
          </p:nvPr>
        </p:nvSpPr>
        <p:spPr>
          <a:xfrm>
            <a:off x="462998" y="2223983"/>
            <a:ext cx="3886200" cy="261305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4463498" y="2223982"/>
            <a:ext cx="3886200" cy="261305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a:t>Click to add title</a:t>
            </a:r>
            <a:endParaRPr lang="en-US"/>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39750" indent="-254000" defTabSz="1080000">
              <a:buSzPct val="100000"/>
              <a:buFontTx/>
              <a:buBlip>
                <a:blip r:embed="rId2"/>
              </a:buBlip>
              <a:tabLst>
                <a:tab pos="1079500" algn="l"/>
              </a:tabLst>
              <a:defRPr/>
            </a:lvl2pPr>
            <a:lvl3pPr marL="719138" indent="-254000" defTabSz="1080000">
              <a:buSzPct val="100000"/>
              <a:buFontTx/>
              <a:buBlip>
                <a:blip r:embed="rId2"/>
              </a:buBlip>
              <a:tabLst>
                <a:tab pos="1079500" algn="l"/>
              </a:tabLst>
              <a:defRPr/>
            </a:lvl3pPr>
            <a:lvl4pPr marL="941388" indent="-285750" defTabSz="1080000">
              <a:buSzPct val="100000"/>
              <a:buFontTx/>
              <a:buBlip>
                <a:blip r:embed="rId2"/>
              </a:buBlip>
              <a:tabLst>
                <a:tab pos="1079500" algn="l"/>
              </a:tabLst>
              <a:defRPr/>
            </a:lvl4pPr>
            <a:lvl5pPr marL="1120775" indent="-2857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a:t>Click to add title here</a:t>
            </a:r>
            <a:endParaRPr lang="en-US"/>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462998" y="2223983"/>
            <a:ext cx="3886200" cy="261305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4463498" y="2223982"/>
            <a:ext cx="3886200" cy="2613059"/>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7189373" y="3181893"/>
            <a:ext cx="2311420" cy="1611795"/>
          </a:xfrm>
          <a:prstGeom prst="rect">
            <a:avLst/>
          </a:prstGeom>
        </p:spPr>
      </p:pic>
      <p:sp>
        <p:nvSpPr>
          <p:cNvPr id="2" name="Title 1"/>
          <p:cNvSpPr>
            <a:spLocks noGrp="1"/>
          </p:cNvSpPr>
          <p:nvPr>
            <p:ph type="title" hasCustomPrompt="1"/>
          </p:nvPr>
        </p:nvSpPr>
        <p:spPr>
          <a:xfrm>
            <a:off x="476250" y="121299"/>
            <a:ext cx="7886700" cy="1142726"/>
          </a:xfrm>
        </p:spPr>
        <p:txBody>
          <a:bodyPr/>
          <a:lstStyle/>
          <a:p>
            <a:r>
              <a:rPr lang="en-GB"/>
              <a:t>Click to add title</a:t>
            </a:r>
            <a:endParaRPr lang="en-US"/>
          </a:p>
        </p:txBody>
      </p:sp>
      <p:sp>
        <p:nvSpPr>
          <p:cNvPr id="3" name="Content Placeholder 2"/>
          <p:cNvSpPr>
            <a:spLocks noGrp="1"/>
          </p:cNvSpPr>
          <p:nvPr>
            <p:ph sz="half" idx="1" hasCustomPrompt="1"/>
          </p:nvPr>
        </p:nvSpPr>
        <p:spPr>
          <a:xfrm>
            <a:off x="476250" y="1369219"/>
            <a:ext cx="3886200" cy="3263504"/>
          </a:xfrm>
        </p:spPr>
        <p:txBody>
          <a:bodyPr/>
          <a:lstStyle/>
          <a:p>
            <a:pPr lvl="0"/>
            <a:r>
              <a:rPr lang="en-GB"/>
              <a:t>Click to add text.</a:t>
            </a:r>
            <a:br>
              <a:rPr lang="en-GB"/>
            </a:br>
            <a:r>
              <a:rPr lang="en-GB"/>
              <a:t>Click bullet icon to remove bullet. </a:t>
            </a:r>
            <a:br>
              <a:rPr lang="en-GB"/>
            </a:br>
            <a:r>
              <a:rPr lang="en-GB"/>
              <a:t>To reset bullet click Reset button.</a:t>
            </a:r>
          </a:p>
          <a:p>
            <a:pPr lvl="0"/>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hasCustomPrompt="1"/>
          </p:nvPr>
        </p:nvSpPr>
        <p:spPr>
          <a:xfrm>
            <a:off x="4476750" y="1369219"/>
            <a:ext cx="3886200" cy="3263504"/>
          </a:xfrm>
        </p:spPr>
        <p:txBody>
          <a:bodyPr/>
          <a:lstStyle>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lvl2pPr>
          </a:lstStyle>
          <a:p>
            <a:pPr lvl="0"/>
            <a:r>
              <a:rPr lang="en-GB"/>
              <a:t>Click to add text.</a:t>
            </a:r>
            <a:br>
              <a:rPr lang="en-GB"/>
            </a:br>
            <a:r>
              <a:rPr lang="en-GB"/>
              <a:t>Click bullet icon to remove bullet. </a:t>
            </a:r>
            <a:br>
              <a:rPr lang="en-GB"/>
            </a:br>
            <a:r>
              <a:rPr lang="en-GB"/>
              <a:t>To reset bullet click Reset button.</a:t>
            </a:r>
          </a:p>
          <a:p>
            <a:pPr lvl="0"/>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679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5874043" y="0"/>
            <a:ext cx="3430368" cy="1434310"/>
          </a:xfrm>
          <a:prstGeom prst="rect">
            <a:avLst/>
          </a:prstGeom>
        </p:spPr>
      </p:pic>
      <p:sp>
        <p:nvSpPr>
          <p:cNvPr id="2" name="Title 1"/>
          <p:cNvSpPr>
            <a:spLocks noGrp="1"/>
          </p:cNvSpPr>
          <p:nvPr>
            <p:ph type="title" hasCustomPrompt="1"/>
          </p:nvPr>
        </p:nvSpPr>
        <p:spPr>
          <a:xfrm>
            <a:off x="484067" y="273844"/>
            <a:ext cx="7886700" cy="994172"/>
          </a:xfrm>
        </p:spPr>
        <p:txBody>
          <a:bodyPr/>
          <a:lstStyle/>
          <a:p>
            <a:r>
              <a:rPr lang="en-GB"/>
              <a:t>Click to add title</a:t>
            </a:r>
            <a:endParaRPr lang="en-US"/>
          </a:p>
        </p:txBody>
      </p:sp>
      <p:sp>
        <p:nvSpPr>
          <p:cNvPr id="3" name="Text Placeholder 2"/>
          <p:cNvSpPr>
            <a:spLocks noGrp="1"/>
          </p:cNvSpPr>
          <p:nvPr>
            <p:ph type="body" idx="1" hasCustomPrompt="1"/>
          </p:nvPr>
        </p:nvSpPr>
        <p:spPr>
          <a:xfrm>
            <a:off x="484068" y="1260872"/>
            <a:ext cx="3868340"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add subtitle</a:t>
            </a:r>
          </a:p>
        </p:txBody>
      </p:sp>
      <p:sp>
        <p:nvSpPr>
          <p:cNvPr id="4" name="Content Placeholder 3"/>
          <p:cNvSpPr>
            <a:spLocks noGrp="1"/>
          </p:cNvSpPr>
          <p:nvPr>
            <p:ph sz="half" idx="2" hasCustomPrompt="1"/>
          </p:nvPr>
        </p:nvSpPr>
        <p:spPr>
          <a:xfrm>
            <a:off x="484068" y="1878806"/>
            <a:ext cx="3868340" cy="2763441"/>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hasCustomPrompt="1"/>
          </p:nvPr>
        </p:nvSpPr>
        <p:spPr>
          <a:xfrm>
            <a:off x="4483376" y="1260872"/>
            <a:ext cx="3887391"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add subtitle</a:t>
            </a:r>
          </a:p>
        </p:txBody>
      </p:sp>
      <p:sp>
        <p:nvSpPr>
          <p:cNvPr id="6" name="Content Placeholder 5"/>
          <p:cNvSpPr>
            <a:spLocks noGrp="1"/>
          </p:cNvSpPr>
          <p:nvPr>
            <p:ph sz="quarter" idx="4" hasCustomPrompt="1"/>
          </p:nvPr>
        </p:nvSpPr>
        <p:spPr>
          <a:xfrm>
            <a:off x="4483376" y="1878806"/>
            <a:ext cx="3887391" cy="2763441"/>
          </a:xfrm>
        </p:spPr>
        <p:txBody>
          <a:body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74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a:t>Click to add title</a:t>
            </a:r>
            <a:endParaRPr lang="en-US"/>
          </a:p>
        </p:txBody>
      </p:sp>
      <p:sp>
        <p:nvSpPr>
          <p:cNvPr id="3" name="Content Placeholder 2"/>
          <p:cNvSpPr>
            <a:spLocks noGrp="1"/>
          </p:cNvSpPr>
          <p:nvPr>
            <p:ph idx="1" hasCustomPrompt="1"/>
          </p:nvPr>
        </p:nvSpPr>
        <p:spPr>
          <a:xfrm>
            <a:off x="496129" y="1385325"/>
            <a:ext cx="6819554" cy="3247398"/>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sz="1600"/>
            </a:lvl2pPr>
            <a:lvl3pPr marL="898525" indent="-254000" defTabSz="1080000">
              <a:buSzPct val="100000"/>
              <a:buFontTx/>
              <a:buBlip>
                <a:blip r:embed="rId2"/>
              </a:buBlip>
              <a:tabLst>
                <a:tab pos="1079500" algn="l"/>
              </a:tabLst>
              <a:defRPr sz="1400"/>
            </a:lvl3pPr>
            <a:lvl4pPr marL="1247775" indent="-285750" defTabSz="1080000">
              <a:buSzPct val="100000"/>
              <a:buFontTx/>
              <a:buBlip>
                <a:blip r:embed="rId2"/>
              </a:buBlip>
              <a:tabLst>
                <a:tab pos="1079500" algn="l"/>
              </a:tabLst>
              <a:defRPr sz="1200"/>
            </a:lvl4pPr>
            <a:lvl5pPr marL="1565275" indent="-254000" defTabSz="1080000">
              <a:buSzPct val="100000"/>
              <a:buFontTx/>
              <a:buBlip>
                <a:blip r:embed="rId2"/>
              </a:buBlip>
              <a:tabLst>
                <a:tab pos="1079500" algn="l"/>
              </a:tabLst>
              <a:defRPr sz="12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788340" y="1201479"/>
            <a:ext cx="4732544" cy="1978777"/>
          </a:xfrm>
          <a:prstGeom prst="rect">
            <a:avLst/>
          </a:prstGeom>
        </p:spPr>
      </p:pic>
    </p:spTree>
    <p:extLst>
      <p:ext uri="{BB962C8B-B14F-4D97-AF65-F5344CB8AC3E}">
        <p14:creationId xmlns:p14="http://schemas.microsoft.com/office/powerpoint/2010/main" val="27753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a:t>Click to add title</a:t>
            </a:r>
            <a:endParaRPr lang="en-US"/>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39593" y="0"/>
            <a:ext cx="2704407" cy="3834159"/>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9893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48384" y="-11644"/>
            <a:ext cx="2704407" cy="383253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274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381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2697" y="1596474"/>
            <a:ext cx="3438605" cy="1482157"/>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5" cy="3807614"/>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4553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a:t>Click to add title</a:t>
            </a:r>
            <a:endParaRPr lang="en-US"/>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6306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a:t>Click to add title</a:t>
            </a:r>
            <a:endParaRPr lang="en-US"/>
          </a:p>
        </p:txBody>
      </p:sp>
      <p:sp>
        <p:nvSpPr>
          <p:cNvPr id="3" name="Content Placeholder 2"/>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418" y="3309755"/>
            <a:ext cx="9196418"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0" y="6032"/>
            <a:ext cx="9140299" cy="5143500"/>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a:t>Click to add title</a:t>
            </a:r>
            <a:endParaRPr lang="en-US"/>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Mind Meridian" panose="020B0503030507020204" pitchFamily="34" charset="0"/>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p>
          <a:p>
            <a:pPr lvl="1"/>
            <a:r>
              <a:rPr lang="en-GB"/>
              <a:t>Second level</a:t>
            </a:r>
          </a:p>
          <a:p>
            <a:pPr lvl="2"/>
            <a:r>
              <a:rPr lang="en-GB"/>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82472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328456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183129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08" y="2678"/>
            <a:ext cx="9130784" cy="5140822"/>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41556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bg1"/>
                </a:solidFill>
              </a:defRPr>
            </a:lvl1pPr>
          </a:lstStyle>
          <a:p>
            <a:r>
              <a:rPr lang="en-US"/>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391117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1584000" y="0"/>
            <a:ext cx="7560000"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4576596" cy="3842017"/>
          </a:xfrm>
        </p:spPr>
        <p:txBody>
          <a:bodyPr anchor="ctr"/>
          <a:lstStyle>
            <a:lvl1pPr algn="l">
              <a:defRPr sz="3800" spc="-100" baseline="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165218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432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bg1"/>
                </a:solidFill>
              </a:defRPr>
            </a:lvl1pPr>
          </a:lstStyle>
          <a:p>
            <a:r>
              <a:rPr lang="en-GB"/>
              <a:t>Click to add title</a:t>
            </a:r>
            <a:endParaRPr lang="en-US"/>
          </a:p>
        </p:txBody>
      </p:sp>
    </p:spTree>
    <p:extLst>
      <p:ext uri="{BB962C8B-B14F-4D97-AF65-F5344CB8AC3E}">
        <p14:creationId xmlns:p14="http://schemas.microsoft.com/office/powerpoint/2010/main" val="2471977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3378323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3977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150730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34475"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290122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608" y="4016"/>
            <a:ext cx="9130784" cy="5138145"/>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a:t>Click to add title</a:t>
            </a:r>
            <a:endParaRPr lang="en-US"/>
          </a:p>
        </p:txBody>
      </p:sp>
    </p:spTree>
    <p:extLst>
      <p:ext uri="{BB962C8B-B14F-4D97-AF65-F5344CB8AC3E}">
        <p14:creationId xmlns:p14="http://schemas.microsoft.com/office/powerpoint/2010/main" val="155643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4475"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114635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34475" cy="51435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3440172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2407669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189364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852697" y="1596474"/>
            <a:ext cx="3438604" cy="1482157"/>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a:t>Click to add quote</a:t>
            </a:r>
            <a:endParaRPr lang="en-US"/>
          </a:p>
        </p:txBody>
      </p:sp>
    </p:spTree>
    <p:extLst>
      <p:ext uri="{BB962C8B-B14F-4D97-AF65-F5344CB8AC3E}">
        <p14:creationId xmlns:p14="http://schemas.microsoft.com/office/powerpoint/2010/main" val="225612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2543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a:t>Click to add quote</a:t>
            </a:r>
            <a:endParaRPr lang="en-US"/>
          </a:p>
        </p:txBody>
      </p:sp>
    </p:spTree>
    <p:extLst>
      <p:ext uri="{BB962C8B-B14F-4D97-AF65-F5344CB8AC3E}">
        <p14:creationId xmlns:p14="http://schemas.microsoft.com/office/powerpoint/2010/main" val="23838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ighlight pi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2276769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ghlight peach">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61676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green">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4207484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a:t>Click to add text</a:t>
            </a:r>
            <a:endParaRPr lang="en-US"/>
          </a:p>
        </p:txBody>
      </p:sp>
    </p:spTree>
    <p:extLst>
      <p:ext uri="{BB962C8B-B14F-4D97-AF65-F5344CB8AC3E}">
        <p14:creationId xmlns:p14="http://schemas.microsoft.com/office/powerpoint/2010/main" val="591574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purpl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3388601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ghlight pink">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a:t>Click to add text</a:t>
            </a:r>
            <a:endParaRPr lang="en-US"/>
          </a:p>
        </p:txBody>
      </p:sp>
    </p:spTree>
    <p:extLst>
      <p:ext uri="{BB962C8B-B14F-4D97-AF65-F5344CB8AC3E}">
        <p14:creationId xmlns:p14="http://schemas.microsoft.com/office/powerpoint/2010/main" val="9487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283598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tx1">
                    <a:lumMod val="50000"/>
                    <a:lumOff val="50000"/>
                  </a:schemeClr>
                </a:solidFill>
              </a:defRPr>
            </a:lvl1pPr>
          </a:lstStyle>
          <a:p>
            <a:r>
              <a:rPr lang="en-US"/>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581025" indent="-285750" defTabSz="1080000">
              <a:buSzPct val="100000"/>
              <a:buFontTx/>
              <a:buBlip>
                <a:blip r:embed="rId2"/>
              </a:buBlip>
              <a:tabLst>
                <a:tab pos="1079500" algn="l"/>
              </a:tabLst>
              <a:defRPr>
                <a:solidFill>
                  <a:schemeClr val="tx1"/>
                </a:solidFill>
              </a:defRPr>
            </a:lvl2pPr>
            <a:lvl3pPr marL="762000"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3628455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6" name="Picture 5">
            <a:extLst>
              <a:ext uri="{FF2B5EF4-FFF2-40B4-BE49-F238E27FC236}">
                <a16:creationId xmlns:a16="http://schemas.microsoft.com/office/drawing/2014/main" id="{E5BB89E2-9F3C-994F-9139-72B2DE7C06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71443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1186442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3799536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2505798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792175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826877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4249650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2197091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380391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bg1"/>
                </a:solidFill>
              </a:defRPr>
            </a:lvl1pPr>
          </a:lstStyle>
          <a:p>
            <a:r>
              <a:rPr lang="en-GB"/>
              <a:t>Click to add title</a:t>
            </a:r>
            <a:endParaRPr lang="en-US"/>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add subtitle or delete box</a:t>
            </a:r>
            <a:endParaRPr lang="en-US"/>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51" y="303403"/>
            <a:ext cx="1903720" cy="820569"/>
          </a:xfrm>
          <a:prstGeom prst="rect">
            <a:avLst/>
          </a:prstGeom>
        </p:spPr>
      </p:pic>
    </p:spTree>
    <p:extLst>
      <p:ext uri="{BB962C8B-B14F-4D97-AF65-F5344CB8AC3E}">
        <p14:creationId xmlns:p14="http://schemas.microsoft.com/office/powerpoint/2010/main" val="2534446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3222003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1621394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261282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spTree>
    <p:extLst>
      <p:ext uri="{BB962C8B-B14F-4D97-AF65-F5344CB8AC3E}">
        <p14:creationId xmlns:p14="http://schemas.microsoft.com/office/powerpoint/2010/main" val="626517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633571" cy="1149182"/>
          </a:xfrm>
          <a:prstGeom prst="rect">
            <a:avLst/>
          </a:prstGeom>
        </p:spPr>
        <p:txBody>
          <a:bodyPr/>
          <a:lstStyle>
            <a:lvl1pPr>
              <a:defRPr sz="3200">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3633571" cy="3371103"/>
          </a:xfrm>
          <a:prstGeom prst="rect">
            <a:avLst/>
          </a:prstGeom>
        </p:spPr>
        <p:txBody>
          <a:bodyPr/>
          <a:lstStyle>
            <a:lvl1pPr marL="285750" indent="-285750" defTabSz="1080000">
              <a:buSzPct val="100000"/>
              <a:buFont typeface="Arial" panose="020B0604020202020204" pitchFamily="34" charset="0"/>
              <a:buChar char="•"/>
              <a:tabLst>
                <a:tab pos="1079500" algn="l"/>
              </a:tabLst>
              <a:defRPr>
                <a:solidFill>
                  <a:schemeClr val="tx1"/>
                </a:solidFill>
              </a:defRPr>
            </a:lvl1pPr>
            <a:lvl2pPr marL="293688" indent="-285750" defTabSz="1080000">
              <a:buSzPct val="100000"/>
              <a:buFont typeface="Arial" panose="020B0604020202020204" pitchFamily="34" charset="0"/>
              <a:buChar char="•"/>
              <a:tabLst>
                <a:tab pos="1079500" algn="l"/>
              </a:tabLst>
              <a:defRPr>
                <a:solidFill>
                  <a:schemeClr val="tx1"/>
                </a:solidFill>
              </a:defRPr>
            </a:lvl2pPr>
            <a:lvl3pPr marL="293688" indent="-285750" defTabSz="1080000">
              <a:buSzPct val="100000"/>
              <a:buFont typeface="Arial" panose="020B0604020202020204" pitchFamily="34" charset="0"/>
              <a:buChar char="•"/>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p>
          <a:p>
            <a:pPr lvl="0"/>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534867" y="0"/>
            <a:ext cx="4609133"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6" name="Picture 5">
            <a:extLst>
              <a:ext uri="{FF2B5EF4-FFF2-40B4-BE49-F238E27FC236}">
                <a16:creationId xmlns:a16="http://schemas.microsoft.com/office/drawing/2014/main" id="{307CDA6E-D45E-3C46-8D36-A2D026398933}"/>
              </a:ext>
            </a:extLst>
          </p:cNvPr>
          <p:cNvPicPr>
            <a:picLocks noChangeAspect="1"/>
          </p:cNvPicPr>
          <p:nvPr userDrawn="1"/>
        </p:nvPicPr>
        <p:blipFill>
          <a:blip r:embed="rId3"/>
          <a:srcRect/>
          <a:stretch/>
        </p:blipFill>
        <p:spPr>
          <a:xfrm>
            <a:off x="3925229" y="3021980"/>
            <a:ext cx="5218770" cy="2121519"/>
          </a:xfrm>
          <a:prstGeom prst="rect">
            <a:avLst/>
          </a:prstGeom>
        </p:spPr>
      </p:pic>
    </p:spTree>
    <p:extLst>
      <p:ext uri="{BB962C8B-B14F-4D97-AF65-F5344CB8AC3E}">
        <p14:creationId xmlns:p14="http://schemas.microsoft.com/office/powerpoint/2010/main" val="261797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squiggle - blu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a:t>Click to add title</a:t>
            </a:r>
            <a:endParaRPr lang="en-US"/>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a:t>Click to add text.</a:t>
            </a:r>
            <a:br>
              <a:rPr lang="en-GB"/>
            </a:br>
            <a:r>
              <a:rPr lang="en-GB"/>
              <a:t>Click bullet icon to remove bullet. </a:t>
            </a:r>
            <a:br>
              <a:rPr lang="en-GB"/>
            </a:br>
            <a:r>
              <a:rPr lang="en-GB"/>
              <a:t>To reset bullet click Reset button.</a:t>
            </a:r>
            <a:br>
              <a:rPr lang="en-GB"/>
            </a:br>
            <a:r>
              <a:rPr lang="en-GB"/>
              <a:t>Resize coloured box and squiggle to fit requirements</a:t>
            </a:r>
          </a:p>
          <a:p>
            <a:pPr lvl="1"/>
            <a:r>
              <a:rPr lang="en-GB"/>
              <a:t>Second level</a:t>
            </a:r>
          </a:p>
          <a:p>
            <a:pPr lvl="2"/>
            <a:r>
              <a:rPr lang="en-GB"/>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a:t>Click to add picture and resize to fit</a:t>
            </a:r>
          </a:p>
        </p:txBody>
      </p:sp>
      <p:pic>
        <p:nvPicPr>
          <p:cNvPr id="6" name="Picture 5">
            <a:extLst>
              <a:ext uri="{FF2B5EF4-FFF2-40B4-BE49-F238E27FC236}">
                <a16:creationId xmlns:a16="http://schemas.microsoft.com/office/drawing/2014/main" id="{F24794A7-1DB4-D044-B337-DF329CBF48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2288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418252"/>
            <a:ext cx="6858000" cy="1214219"/>
          </a:xfrm>
        </p:spPr>
        <p:txBody>
          <a:bodyPr anchor="b"/>
          <a:lstStyle>
            <a:lvl1pPr algn="l">
              <a:defRPr sz="3800" spc="-100" baseline="0">
                <a:solidFill>
                  <a:schemeClr val="bg1"/>
                </a:solidFill>
              </a:defRPr>
            </a:lvl1pPr>
          </a:lstStyle>
          <a:p>
            <a:r>
              <a:rPr lang="en-GB"/>
              <a:t>Click to add title</a:t>
            </a:r>
            <a:endParaRPr lang="en-US"/>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add subtitle or delete box</a:t>
            </a:r>
            <a:endParaRPr lang="en-US"/>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bg1"/>
                </a:solidFill>
              </a:defRPr>
            </a:lvl1pPr>
          </a:lstStyle>
          <a:p>
            <a:r>
              <a:rPr lang="en-US"/>
              <a:t>Click to insert </a:t>
            </a:r>
            <a:br>
              <a:rPr lang="en-US"/>
            </a:br>
            <a:r>
              <a:rPr lang="en-US"/>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a:t>Click to add title</a:t>
            </a:r>
            <a:endParaRPr lang="en-US"/>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add subtitle or delete box</a:t>
            </a:r>
            <a:endParaRPr lang="en-US"/>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4651" y="303403"/>
            <a:ext cx="1903720" cy="820568"/>
          </a:xfrm>
          <a:prstGeom prst="rect">
            <a:avLst/>
          </a:prstGeom>
        </p:spPr>
      </p:pic>
    </p:spTree>
    <p:extLst>
      <p:ext uri="{BB962C8B-B14F-4D97-AF65-F5344CB8AC3E}">
        <p14:creationId xmlns:p14="http://schemas.microsoft.com/office/powerpoint/2010/main" val="42424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a:t>Click to add title</a:t>
            </a:r>
            <a:endParaRPr lang="en-US"/>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add subtitle or delete box</a:t>
            </a:r>
            <a:endParaRPr lang="en-US"/>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a:t>Click to insert Mind logo</a:t>
            </a:r>
          </a:p>
        </p:txBody>
      </p:sp>
    </p:spTree>
    <p:extLst>
      <p:ext uri="{BB962C8B-B14F-4D97-AF65-F5344CB8AC3E}">
        <p14:creationId xmlns:p14="http://schemas.microsoft.com/office/powerpoint/2010/main" val="328949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a:t>Click to add title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84032346"/>
      </p:ext>
    </p:extLst>
  </p:cSld>
  <p:clrMap bg1="lt1" tx1="dk1" bg2="lt2" tx2="dk2" accent1="accent1" accent2="accent2" accent3="accent3" accent4="accent4" accent5="accent5" accent6="accent6" hlink="hlink" folHlink="folHlink"/>
  <p:sldLayoutIdLst>
    <p:sldLayoutId id="2147483730" r:id="rId1"/>
    <p:sldLayoutId id="2147483694" r:id="rId2"/>
    <p:sldLayoutId id="2147483726" r:id="rId3"/>
    <p:sldLayoutId id="2147483725" r:id="rId4"/>
    <p:sldLayoutId id="2147483727" r:id="rId5"/>
    <p:sldLayoutId id="2147483685" r:id="rId6"/>
    <p:sldLayoutId id="2147483728" r:id="rId7"/>
    <p:sldLayoutId id="2147483695" r:id="rId8"/>
    <p:sldLayoutId id="2147483729" r:id="rId9"/>
    <p:sldLayoutId id="2147483714" r:id="rId10"/>
    <p:sldLayoutId id="2147483688" r:id="rId11"/>
    <p:sldLayoutId id="2147483781" r:id="rId12"/>
    <p:sldLayoutId id="2147483782" r:id="rId13"/>
    <p:sldLayoutId id="2147483715" r:id="rId14"/>
    <p:sldLayoutId id="2147483689" r:id="rId15"/>
    <p:sldLayoutId id="2147483797" r:id="rId16"/>
    <p:sldLayoutId id="2147483716" r:id="rId17"/>
    <p:sldLayoutId id="2147483721" r:id="rId18"/>
    <p:sldLayoutId id="2147483723" r:id="rId19"/>
    <p:sldLayoutId id="2147483722" r:id="rId20"/>
    <p:sldLayoutId id="2147483724" r:id="rId21"/>
    <p:sldLayoutId id="2147483717" r:id="rId22"/>
    <p:sldLayoutId id="2147483718" r:id="rId23"/>
    <p:sldLayoutId id="2147483713" r:id="rId24"/>
    <p:sldLayoutId id="2147483719" r:id="rId25"/>
    <p:sldLayoutId id="2147483720" r:id="rId26"/>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28"/>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938110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710" r:id="rId3"/>
    <p:sldLayoutId id="2147483711" r:id="rId4"/>
    <p:sldLayoutId id="2147483743" r:id="rId5"/>
    <p:sldLayoutId id="2147483813"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9" r:id="rId3"/>
    <p:sldLayoutId id="2147483750" r:id="rId4"/>
    <p:sldLayoutId id="2147483751" r:id="rId5"/>
    <p:sldLayoutId id="2147483748"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9794277"/>
      </p:ext>
    </p:extLst>
  </p:cSld>
  <p:clrMap bg1="lt1" tx1="dk1" bg2="lt2" tx2="dk2" accent1="accent1" accent2="accent2" accent3="accent3" accent4="accent4" accent5="accent5" accent6="accent6" hlink="hlink" folHlink="folHlink"/>
  <p:sldLayoutIdLst>
    <p:sldLayoutId id="2147483763" r:id="rId1"/>
    <p:sldLayoutId id="2147483758" r:id="rId2"/>
    <p:sldLayoutId id="2147483760" r:id="rId3"/>
    <p:sldLayoutId id="2147483759" r:id="rId4"/>
    <p:sldLayoutId id="2147483761" r:id="rId5"/>
    <p:sldLayoutId id="2147483762"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C795540-EE31-BE4D-91C4-69F108802C66}"/>
              </a:ext>
            </a:extLst>
          </p:cNvPr>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a:t>Click to add title</a:t>
            </a:r>
            <a:endParaRPr lang="en-US"/>
          </a:p>
        </p:txBody>
      </p:sp>
      <p:sp>
        <p:nvSpPr>
          <p:cNvPr id="5" name="Text Placeholder 2">
            <a:extLst>
              <a:ext uri="{FF2B5EF4-FFF2-40B4-BE49-F238E27FC236}">
                <a16:creationId xmlns:a16="http://schemas.microsoft.com/office/drawing/2014/main" id="{06C6CAD2-E81A-8845-92AE-44D8F61476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05952462"/>
      </p:ext>
    </p:extLst>
  </p:cSld>
  <p:clrMap bg1="lt1" tx1="dk1" bg2="lt2" tx2="dk2" accent1="accent1" accent2="accent2" accent3="accent3" accent4="accent4" accent5="accent5" accent6="accent6" hlink="hlink" folHlink="folHlink"/>
  <p:sldLayoutIdLst>
    <p:sldLayoutId id="2147483742" r:id="rId1"/>
    <p:sldLayoutId id="2147483785" r:id="rId2"/>
    <p:sldLayoutId id="2147483786"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10" r:id="rId12"/>
    <p:sldLayoutId id="2147483811" r:id="rId13"/>
    <p:sldLayoutId id="2147483808" r:id="rId14"/>
    <p:sldLayoutId id="2147483809" r:id="rId15"/>
    <p:sldLayoutId id="2147483745" r:id="rId16"/>
    <p:sldLayoutId id="2147483744" r:id="rId1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1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0327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68388"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34302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hyperlink" Target="mailto:Persephone@mindinkingston.org.uk" TargetMode="External"/><Relationship Id="rId4" Type="http://schemas.openxmlformats.org/officeDocument/2006/relationships/hyperlink" Target="mailto:sarah@mindinkingston.org.uk"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www.mindinkinngston.org.uk/" TargetMode="External"/><Relationship Id="rId2" Type="http://schemas.openxmlformats.org/officeDocument/2006/relationships/image" Target="../media/image34.png"/><Relationship Id="rId1" Type="http://schemas.openxmlformats.org/officeDocument/2006/relationships/slideLayout" Target="../slideLayouts/slideLayout32.xml"/><Relationship Id="rId5" Type="http://schemas.openxmlformats.org/officeDocument/2006/relationships/hyperlink" Target="http://eepurl.com/hitxN5" TargetMode="External"/><Relationship Id="rId4" Type="http://schemas.openxmlformats.org/officeDocument/2006/relationships/hyperlink" Target="mailto:info@mindinkingston.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mailto:Vicky@mindinkingston.org.uk" TargetMode="External"/><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hyperlink" Target="mailto:edit@mindinkingston.org.uk"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mailto:michael@mindinkingston.org.uk" TargetMode="External"/><Relationship Id="rId3" Type="http://schemas.openxmlformats.org/officeDocument/2006/relationships/hyperlink" Target="mailto:simon@mindinkingston.org.uk" TargetMode="External"/><Relationship Id="rId7"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hyperlink" Target="mailto:dropincafe@mindinkingston.org.uk"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hyperlink" Target="mailto:johnny@mindinkingston.org.uk" TargetMode="External"/><Relationship Id="rId2" Type="http://schemas.openxmlformats.org/officeDocument/2006/relationships/image" Target="../media/image34.png"/><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hyperlink" Target="https://www.google.com/maps/place/FUSEBOX/@51.4114641,-0.3103797,17z/data=!3m2!4b1!5s0x48760b9525ac6d1f:0x5c473da2ed333d14!4m6!3m5!1s0x48760beb9377c795:0x7dd78cfc0d59a489!8m2!3d51.4114641!4d-0.3078048!16s%2Fg%2F11shl_wm_0"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F81C99A8-9A7A-6F43-8668-4E4E968C311E}"/>
              </a:ext>
            </a:extLst>
          </p:cNvPr>
          <p:cNvPicPr>
            <a:picLocks noChangeAspect="1"/>
          </p:cNvPicPr>
          <p:nvPr/>
        </p:nvPicPr>
        <p:blipFill>
          <a:blip r:embed="rId2"/>
          <a:stretch>
            <a:fillRect/>
          </a:stretch>
        </p:blipFill>
        <p:spPr>
          <a:xfrm>
            <a:off x="2434004" y="1435589"/>
            <a:ext cx="4063512" cy="1676077"/>
          </a:xfrm>
          <a:prstGeom prst="rect">
            <a:avLst/>
          </a:prstGeom>
        </p:spPr>
      </p:pic>
    </p:spTree>
    <p:extLst>
      <p:ext uri="{BB962C8B-B14F-4D97-AF65-F5344CB8AC3E}">
        <p14:creationId xmlns:p14="http://schemas.microsoft.com/office/powerpoint/2010/main" val="338236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ue logo with a black background&#10;&#10;Description automatically generated with low confidence">
            <a:extLst>
              <a:ext uri="{FF2B5EF4-FFF2-40B4-BE49-F238E27FC236}">
                <a16:creationId xmlns:a16="http://schemas.microsoft.com/office/drawing/2014/main" id="{B727BA64-E1D2-4FB9-BCFF-DCD0AD3B790C}"/>
              </a:ext>
            </a:extLst>
          </p:cNvPr>
          <p:cNvPicPr>
            <a:picLocks noChangeAspect="1"/>
          </p:cNvPicPr>
          <p:nvPr/>
        </p:nvPicPr>
        <p:blipFill>
          <a:blip r:embed="rId2"/>
          <a:stretch>
            <a:fillRect/>
          </a:stretch>
        </p:blipFill>
        <p:spPr>
          <a:xfrm>
            <a:off x="390589" y="957775"/>
            <a:ext cx="2199136" cy="2199136"/>
          </a:xfrm>
          <a:prstGeom prst="rect">
            <a:avLst/>
          </a:prstGeom>
        </p:spPr>
      </p:pic>
      <p:sp>
        <p:nvSpPr>
          <p:cNvPr id="18" name="Rectangle 17">
            <a:extLst>
              <a:ext uri="{FF2B5EF4-FFF2-40B4-BE49-F238E27FC236}">
                <a16:creationId xmlns:a16="http://schemas.microsoft.com/office/drawing/2014/main" id="{4CFD3758-E14F-47A3-AD53-0963FC987412}"/>
              </a:ext>
            </a:extLst>
          </p:cNvPr>
          <p:cNvSpPr/>
          <p:nvPr/>
        </p:nvSpPr>
        <p:spPr>
          <a:xfrm>
            <a:off x="6309950" y="1598311"/>
            <a:ext cx="2562007" cy="3168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337103" y="752111"/>
            <a:ext cx="8107909" cy="779635"/>
          </a:xfrm>
        </p:spPr>
        <p:txBody>
          <a:bodyPr/>
          <a:lstStyle/>
          <a:p>
            <a:r>
              <a:rPr lang="en-US"/>
              <a:t>We work with you to improve mental health services in Kingston</a:t>
            </a:r>
          </a:p>
        </p:txBody>
      </p:sp>
      <p:pic>
        <p:nvPicPr>
          <p:cNvPr id="4" name="Picture 3" descr="Icon&#10;&#10;Description automatically generated">
            <a:extLst>
              <a:ext uri="{FF2B5EF4-FFF2-40B4-BE49-F238E27FC236}">
                <a16:creationId xmlns:a16="http://schemas.microsoft.com/office/drawing/2014/main" id="{8A75D8E4-4504-6944-9B5E-73259A78D961}"/>
              </a:ext>
            </a:extLst>
          </p:cNvPr>
          <p:cNvPicPr>
            <a:picLocks noChangeAspect="1"/>
          </p:cNvPicPr>
          <p:nvPr/>
        </p:nvPicPr>
        <p:blipFill>
          <a:blip r:embed="rId3"/>
          <a:stretch>
            <a:fillRect/>
          </a:stretch>
        </p:blipFill>
        <p:spPr>
          <a:xfrm>
            <a:off x="6290260" y="121299"/>
            <a:ext cx="2154752" cy="423317"/>
          </a:xfrm>
          <a:prstGeom prst="rect">
            <a:avLst/>
          </a:prstGeom>
        </p:spPr>
      </p:pic>
      <p:sp>
        <p:nvSpPr>
          <p:cNvPr id="5" name="TextBox 4">
            <a:extLst>
              <a:ext uri="{FF2B5EF4-FFF2-40B4-BE49-F238E27FC236}">
                <a16:creationId xmlns:a16="http://schemas.microsoft.com/office/drawing/2014/main" id="{0207E6CB-89C9-764C-90A7-BE370A135826}"/>
              </a:ext>
            </a:extLst>
          </p:cNvPr>
          <p:cNvSpPr txBox="1"/>
          <p:nvPr/>
        </p:nvSpPr>
        <p:spPr>
          <a:xfrm>
            <a:off x="3028635" y="1634659"/>
            <a:ext cx="2768678" cy="2031325"/>
          </a:xfrm>
          <a:prstGeom prst="rect">
            <a:avLst/>
          </a:prstGeom>
          <a:noFill/>
        </p:spPr>
        <p:txBody>
          <a:bodyPr wrap="square" rtlCol="0">
            <a:spAutoFit/>
          </a:bodyPr>
          <a:lstStyle/>
          <a:p>
            <a:pPr algn="ctr"/>
            <a:r>
              <a:rPr lang="en-US" sz="1400" b="1">
                <a:latin typeface="Mind Meridian" panose="020B0503030507020204" pitchFamily="34" charset="0"/>
                <a:cs typeface="Mind Meridian" panose="020B0503030507020204" pitchFamily="34" charset="0"/>
              </a:rPr>
              <a:t>Champions for Change Kingston</a:t>
            </a:r>
            <a:r>
              <a:rPr lang="en-US" sz="1400">
                <a:latin typeface="Mind Meridian" panose="020B0503030507020204" pitchFamily="34" charset="0"/>
                <a:cs typeface="Mind Meridian" panose="020B0503030507020204" pitchFamily="34" charset="0"/>
              </a:rPr>
              <a:t>: challenging mental health stigma and discrimination  through events and campaigns created by people with lived experience of mental health issues. Email </a:t>
            </a:r>
            <a:r>
              <a:rPr lang="en-US" sz="1400">
                <a:latin typeface="Mind Meridian" panose="020B0503030507020204" pitchFamily="34" charset="0"/>
                <a:cs typeface="Mind Meridian" panose="020B0503030507020204" pitchFamily="34" charset="0"/>
                <a:hlinkClick r:id="rId4"/>
              </a:rPr>
              <a:t>sarah@mindinkingston.org.uk</a:t>
            </a:r>
            <a:r>
              <a:rPr lang="en-US" sz="1400">
                <a:latin typeface="Mind Meridian" panose="020B0503030507020204" pitchFamily="34" charset="0"/>
                <a:cs typeface="Mind Meridian" panose="020B0503030507020204" pitchFamily="34" charset="0"/>
              </a:rPr>
              <a:t> to find out more.</a:t>
            </a:r>
          </a:p>
        </p:txBody>
      </p:sp>
      <p:sp>
        <p:nvSpPr>
          <p:cNvPr id="12" name="TextBox 11">
            <a:extLst>
              <a:ext uri="{FF2B5EF4-FFF2-40B4-BE49-F238E27FC236}">
                <a16:creationId xmlns:a16="http://schemas.microsoft.com/office/drawing/2014/main" id="{35153E36-EDCF-43DD-88C2-CE6A62B2A190}"/>
              </a:ext>
            </a:extLst>
          </p:cNvPr>
          <p:cNvSpPr txBox="1"/>
          <p:nvPr/>
        </p:nvSpPr>
        <p:spPr>
          <a:xfrm>
            <a:off x="53410" y="2695010"/>
            <a:ext cx="3111210" cy="2246769"/>
          </a:xfrm>
          <a:prstGeom prst="rect">
            <a:avLst/>
          </a:prstGeom>
          <a:noFill/>
        </p:spPr>
        <p:txBody>
          <a:bodyPr wrap="square" rtlCol="0">
            <a:spAutoFit/>
          </a:bodyPr>
          <a:lstStyle/>
          <a:p>
            <a:pPr algn="ctr"/>
            <a:r>
              <a:rPr lang="en-GB" sz="1400" b="1">
                <a:latin typeface="Mind Meridian" panose="020B0503030507020204" pitchFamily="34" charset="0"/>
                <a:cs typeface="Mind Meridian" panose="020B0503030507020204" pitchFamily="34" charset="0"/>
              </a:rPr>
              <a:t>Outreach &amp; Engagement</a:t>
            </a:r>
            <a:r>
              <a:rPr lang="en-GB" sz="1400">
                <a:latin typeface="Mind Meridian" panose="020B0503030507020204" pitchFamily="34" charset="0"/>
                <a:cs typeface="Mind Meridian" panose="020B0503030507020204" pitchFamily="34" charset="0"/>
              </a:rPr>
              <a:t>: </a:t>
            </a:r>
          </a:p>
          <a:p>
            <a:pPr algn="ctr"/>
            <a:r>
              <a:rPr lang="en-GB" sz="1400">
                <a:latin typeface="Mind Meridian" panose="020B0503030507020204" pitchFamily="34" charset="0"/>
                <a:cs typeface="Mind Meridian" panose="020B0503030507020204" pitchFamily="34" charset="0"/>
              </a:rPr>
              <a:t>reaching out to the community to ensure residents can access our services. This includes the Magpie project with the Korean community as well as the mental health awareness training run for schools and businesses. </a:t>
            </a:r>
            <a:r>
              <a:rPr lang="en-US" sz="1400">
                <a:latin typeface="Mind Meridian" panose="020B0503030507020204" pitchFamily="34" charset="0"/>
                <a:cs typeface="Mind Meridian" panose="020B0503030507020204" pitchFamily="34" charset="0"/>
              </a:rPr>
              <a:t>Email </a:t>
            </a:r>
            <a:r>
              <a:rPr lang="en-US" sz="1400">
                <a:solidFill>
                  <a:srgbClr val="0070C0"/>
                </a:solidFill>
                <a:latin typeface="Mind Meridian" panose="020B0503030507020204" pitchFamily="34" charset="0"/>
                <a:cs typeface="Mind Meridian" panose="020B0503030507020204" pitchFamily="34" charset="0"/>
              </a:rPr>
              <a:t>Rhiannon</a:t>
            </a:r>
            <a:r>
              <a:rPr lang="en-US" sz="1400">
                <a:latin typeface="Mind Meridian" panose="020B0503030507020204" pitchFamily="34" charset="0"/>
                <a:cs typeface="Mind Meridian" panose="020B0503030507020204" pitchFamily="34" charset="0"/>
                <a:hlinkClick r:id="rId5"/>
              </a:rPr>
              <a:t>@mindinkingston.org.uk</a:t>
            </a:r>
            <a:r>
              <a:rPr lang="en-US" sz="1400">
                <a:latin typeface="Mind Meridian" panose="020B0503030507020204" pitchFamily="34" charset="0"/>
                <a:cs typeface="Mind Meridian" panose="020B0503030507020204" pitchFamily="34" charset="0"/>
              </a:rPr>
              <a:t> to find out more.</a:t>
            </a:r>
            <a:endParaRPr lang="en-GB" sz="1400">
              <a:latin typeface="Mind Meridian" panose="020B0503030507020204" pitchFamily="34" charset="0"/>
              <a:cs typeface="Mind Meridian" panose="020B0503030507020204" pitchFamily="34" charset="0"/>
            </a:endParaRPr>
          </a:p>
        </p:txBody>
      </p:sp>
      <p:pic>
        <p:nvPicPr>
          <p:cNvPr id="8" name="Picture 7" descr="A picture containing night sky&#10;&#10;Description automatically generated">
            <a:extLst>
              <a:ext uri="{FF2B5EF4-FFF2-40B4-BE49-F238E27FC236}">
                <a16:creationId xmlns:a16="http://schemas.microsoft.com/office/drawing/2014/main" id="{B4F129A2-377F-4CBA-AAFE-D6AD62D4B504}"/>
              </a:ext>
            </a:extLst>
          </p:cNvPr>
          <p:cNvPicPr>
            <a:picLocks noChangeAspect="1"/>
          </p:cNvPicPr>
          <p:nvPr/>
        </p:nvPicPr>
        <p:blipFill>
          <a:blip r:embed="rId6"/>
          <a:stretch>
            <a:fillRect/>
          </a:stretch>
        </p:blipFill>
        <p:spPr>
          <a:xfrm>
            <a:off x="5910645" y="1256388"/>
            <a:ext cx="2562007" cy="2562007"/>
          </a:xfrm>
          <a:prstGeom prst="rect">
            <a:avLst/>
          </a:prstGeom>
        </p:spPr>
      </p:pic>
      <p:sp>
        <p:nvSpPr>
          <p:cNvPr id="13" name="TextBox 12">
            <a:extLst>
              <a:ext uri="{FF2B5EF4-FFF2-40B4-BE49-F238E27FC236}">
                <a16:creationId xmlns:a16="http://schemas.microsoft.com/office/drawing/2014/main" id="{558F75FB-7198-442A-B38F-80D4AA1C5973}"/>
              </a:ext>
            </a:extLst>
          </p:cNvPr>
          <p:cNvSpPr txBox="1"/>
          <p:nvPr/>
        </p:nvSpPr>
        <p:spPr>
          <a:xfrm>
            <a:off x="5661328" y="3077544"/>
            <a:ext cx="3220278" cy="2031325"/>
          </a:xfrm>
          <a:prstGeom prst="rect">
            <a:avLst/>
          </a:prstGeom>
          <a:noFill/>
        </p:spPr>
        <p:txBody>
          <a:bodyPr wrap="square" rtlCol="0">
            <a:spAutoFit/>
          </a:bodyPr>
          <a:lstStyle/>
          <a:p>
            <a:pPr algn="ctr"/>
            <a:r>
              <a:rPr lang="en-US" sz="1400" b="1">
                <a:latin typeface="Mind Meridian" panose="020B0503030507020204" pitchFamily="34" charset="0"/>
                <a:cs typeface="Mind Meridian" panose="020B0503030507020204" pitchFamily="34" charset="0"/>
              </a:rPr>
              <a:t>Empowering Minds Forum:</a:t>
            </a:r>
          </a:p>
          <a:p>
            <a:pPr algn="ctr"/>
            <a:r>
              <a:rPr lang="en-US" sz="1400">
                <a:latin typeface="Mind Meridian" panose="020B0503030507020204" pitchFamily="34" charset="0"/>
                <a:cs typeface="Mind Meridian" panose="020B0503030507020204" pitchFamily="34" charset="0"/>
              </a:rPr>
              <a:t>providing opportunities for beneficiaries to be involved in the design and development or our services and empower them to have their say about mental health services locally. Email </a:t>
            </a:r>
            <a:r>
              <a:rPr lang="en-US" sz="1400">
                <a:solidFill>
                  <a:srgbClr val="0070C0"/>
                </a:solidFill>
                <a:latin typeface="Mind Meridian" panose="020B0503030507020204" pitchFamily="34" charset="0"/>
                <a:cs typeface="Mind Meridian" panose="020B0503030507020204" pitchFamily="34" charset="0"/>
              </a:rPr>
              <a:t>Alice</a:t>
            </a:r>
            <a:r>
              <a:rPr lang="en-US" sz="1400">
                <a:latin typeface="Mind Meridian" panose="020B0503030507020204" pitchFamily="34" charset="0"/>
                <a:cs typeface="Mind Meridian" panose="020B0503030507020204" pitchFamily="34" charset="0"/>
                <a:hlinkClick r:id="rId5"/>
              </a:rPr>
              <a:t>@mindinkingston.org.uk</a:t>
            </a:r>
            <a:r>
              <a:rPr lang="en-US" sz="1400">
                <a:latin typeface="Mind Meridian" panose="020B0503030507020204" pitchFamily="34" charset="0"/>
                <a:cs typeface="Mind Meridian" panose="020B0503030507020204" pitchFamily="34" charset="0"/>
              </a:rPr>
              <a:t> to find out more.</a:t>
            </a:r>
          </a:p>
        </p:txBody>
      </p:sp>
      <p:pic>
        <p:nvPicPr>
          <p:cNvPr id="14" name="Picture 13" descr="A picture containing text, clipart, laser&#10;&#10;Description automatically generated">
            <a:extLst>
              <a:ext uri="{FF2B5EF4-FFF2-40B4-BE49-F238E27FC236}">
                <a16:creationId xmlns:a16="http://schemas.microsoft.com/office/drawing/2014/main" id="{00BEDD06-A222-4190-A3A1-1CB21D04CBF2}"/>
              </a:ext>
            </a:extLst>
          </p:cNvPr>
          <p:cNvPicPr>
            <a:picLocks noChangeAspect="1"/>
          </p:cNvPicPr>
          <p:nvPr/>
        </p:nvPicPr>
        <p:blipFill>
          <a:blip r:embed="rId7"/>
          <a:stretch>
            <a:fillRect/>
          </a:stretch>
        </p:blipFill>
        <p:spPr>
          <a:xfrm>
            <a:off x="6637154" y="1256388"/>
            <a:ext cx="1284530" cy="1284530"/>
          </a:xfrm>
          <a:prstGeom prst="rect">
            <a:avLst/>
          </a:prstGeom>
        </p:spPr>
      </p:pic>
    </p:spTree>
    <p:extLst>
      <p:ext uri="{BB962C8B-B14F-4D97-AF65-F5344CB8AC3E}">
        <p14:creationId xmlns:p14="http://schemas.microsoft.com/office/powerpoint/2010/main" val="208777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2A314C9C-5F97-3B74-E77B-03F83CDFDC74}"/>
              </a:ext>
            </a:extLst>
          </p:cNvPr>
          <p:cNvPicPr>
            <a:picLocks noChangeAspect="1"/>
          </p:cNvPicPr>
          <p:nvPr/>
        </p:nvPicPr>
        <p:blipFill>
          <a:blip r:embed="rId2"/>
          <a:stretch>
            <a:fillRect/>
          </a:stretch>
        </p:blipFill>
        <p:spPr>
          <a:xfrm>
            <a:off x="2824035" y="80504"/>
            <a:ext cx="3496167" cy="4985656"/>
          </a:xfrm>
          <a:prstGeom prst="rect">
            <a:avLst/>
          </a:prstGeom>
        </p:spPr>
      </p:pic>
    </p:spTree>
    <p:extLst>
      <p:ext uri="{BB962C8B-B14F-4D97-AF65-F5344CB8AC3E}">
        <p14:creationId xmlns:p14="http://schemas.microsoft.com/office/powerpoint/2010/main" val="3254185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631A-1B64-4CD1-92BF-F4B1F99C5A8A}"/>
              </a:ext>
            </a:extLst>
          </p:cNvPr>
          <p:cNvSpPr>
            <a:spLocks noGrp="1"/>
          </p:cNvSpPr>
          <p:nvPr>
            <p:ph type="ctrTitle"/>
          </p:nvPr>
        </p:nvSpPr>
        <p:spPr>
          <a:xfrm>
            <a:off x="1363980" y="276447"/>
            <a:ext cx="6362700" cy="946297"/>
          </a:xfrm>
        </p:spPr>
        <p:txBody>
          <a:bodyPr>
            <a:normAutofit/>
          </a:bodyPr>
          <a:lstStyle/>
          <a:p>
            <a:r>
              <a:rPr lang="en-GB"/>
              <a:t>Get in touch with us</a:t>
            </a:r>
          </a:p>
        </p:txBody>
      </p:sp>
      <p:pic>
        <p:nvPicPr>
          <p:cNvPr id="3" name="Picture 2" descr="Icon&#10;&#10;Description automatically generated">
            <a:extLst>
              <a:ext uri="{FF2B5EF4-FFF2-40B4-BE49-F238E27FC236}">
                <a16:creationId xmlns:a16="http://schemas.microsoft.com/office/drawing/2014/main" id="{DC3EB832-3611-4376-B158-EABB063417AB}"/>
              </a:ext>
            </a:extLst>
          </p:cNvPr>
          <p:cNvPicPr>
            <a:picLocks noChangeAspect="1"/>
          </p:cNvPicPr>
          <p:nvPr/>
        </p:nvPicPr>
        <p:blipFill>
          <a:blip r:embed="rId2"/>
          <a:stretch>
            <a:fillRect/>
          </a:stretch>
        </p:blipFill>
        <p:spPr>
          <a:xfrm>
            <a:off x="6123249" y="4377424"/>
            <a:ext cx="2864372" cy="562727"/>
          </a:xfrm>
          <a:prstGeom prst="rect">
            <a:avLst/>
          </a:prstGeom>
        </p:spPr>
      </p:pic>
      <p:sp>
        <p:nvSpPr>
          <p:cNvPr id="4" name="TextBox 3">
            <a:extLst>
              <a:ext uri="{FF2B5EF4-FFF2-40B4-BE49-F238E27FC236}">
                <a16:creationId xmlns:a16="http://schemas.microsoft.com/office/drawing/2014/main" id="{1A648D26-FA61-430F-B013-10B660574D06}"/>
              </a:ext>
            </a:extLst>
          </p:cNvPr>
          <p:cNvSpPr txBox="1"/>
          <p:nvPr/>
        </p:nvSpPr>
        <p:spPr>
          <a:xfrm>
            <a:off x="2388954" y="1368923"/>
            <a:ext cx="4312751" cy="2862322"/>
          </a:xfrm>
          <a:prstGeom prst="rect">
            <a:avLst/>
          </a:prstGeom>
          <a:noFill/>
        </p:spPr>
        <p:txBody>
          <a:bodyPr wrap="square" lIns="91440" tIns="45720" rIns="91440" bIns="45720" rtlCol="0" anchor="t">
            <a:spAutoFit/>
          </a:bodyPr>
          <a:lstStyle/>
          <a:p>
            <a:pPr algn="ctr"/>
            <a:r>
              <a:rPr lang="en-GB" b="1">
                <a:solidFill>
                  <a:schemeClr val="tx2"/>
                </a:solidFill>
                <a:latin typeface="Mind Meridian"/>
                <a:cs typeface="Mind Meridian"/>
              </a:rPr>
              <a:t>Website:</a:t>
            </a:r>
            <a:r>
              <a:rPr lang="en-GB">
                <a:solidFill>
                  <a:schemeClr val="tx2"/>
                </a:solidFill>
                <a:latin typeface="Mind Meridian"/>
                <a:cs typeface="Mind Meridian"/>
              </a:rPr>
              <a:t> </a:t>
            </a:r>
            <a:r>
              <a:rPr lang="en-GB">
                <a:solidFill>
                  <a:schemeClr val="tx2"/>
                </a:solidFill>
                <a:latin typeface="Mind Meridian"/>
                <a:cs typeface="Mind Meridian"/>
                <a:hlinkClick r:id="rId3">
                  <a:extLst>
                    <a:ext uri="{A12FA001-AC4F-418D-AE19-62706E023703}">
                      <ahyp:hlinkClr xmlns:ahyp="http://schemas.microsoft.com/office/drawing/2018/hyperlinkcolor" val="tx"/>
                    </a:ext>
                  </a:extLst>
                </a:hlinkClick>
              </a:rPr>
              <a:t>www.mindinkingston.org.uk</a:t>
            </a:r>
            <a:endParaRPr lang="en-GB">
              <a:solidFill>
                <a:schemeClr val="tx2"/>
              </a:solidFill>
              <a:latin typeface="Mind Meridian"/>
              <a:cs typeface="Mind Meridian"/>
            </a:endParaRPr>
          </a:p>
          <a:p>
            <a:pPr algn="ctr"/>
            <a:endParaRPr lang="en-GB">
              <a:solidFill>
                <a:schemeClr val="tx2"/>
              </a:solidFill>
              <a:latin typeface="Mind Meridian" panose="020B0503030507020204" pitchFamily="34" charset="0"/>
              <a:cs typeface="Mind Meridian" panose="020B0503030507020204" pitchFamily="34" charset="0"/>
            </a:endParaRPr>
          </a:p>
          <a:p>
            <a:pPr algn="ctr"/>
            <a:r>
              <a:rPr lang="en-GB" b="1">
                <a:solidFill>
                  <a:schemeClr val="tx2"/>
                </a:solidFill>
                <a:latin typeface="Mind Meridian"/>
                <a:cs typeface="Mind Meridian"/>
              </a:rPr>
              <a:t>Email:</a:t>
            </a:r>
            <a:r>
              <a:rPr lang="en-GB">
                <a:solidFill>
                  <a:schemeClr val="tx2"/>
                </a:solidFill>
                <a:latin typeface="Mind Meridian"/>
                <a:cs typeface="Mind Meridian"/>
              </a:rPr>
              <a:t> </a:t>
            </a:r>
            <a:r>
              <a:rPr lang="en-GB">
                <a:solidFill>
                  <a:schemeClr val="tx2"/>
                </a:solidFill>
                <a:latin typeface="Mind Meridian"/>
                <a:cs typeface="Mind Meridian"/>
                <a:hlinkClick r:id="rId4">
                  <a:extLst>
                    <a:ext uri="{A12FA001-AC4F-418D-AE19-62706E023703}">
                      <ahyp:hlinkClr xmlns:ahyp="http://schemas.microsoft.com/office/drawing/2018/hyperlinkcolor" val="tx"/>
                    </a:ext>
                  </a:extLst>
                </a:hlinkClick>
              </a:rPr>
              <a:t>info@mindinkingston.org.uk</a:t>
            </a:r>
            <a:endParaRPr lang="en-GB">
              <a:solidFill>
                <a:schemeClr val="tx2"/>
              </a:solidFill>
              <a:latin typeface="Mind Meridian"/>
              <a:cs typeface="Mind Meridian"/>
            </a:endParaRPr>
          </a:p>
          <a:p>
            <a:pPr algn="ctr"/>
            <a:endParaRPr lang="en-GB">
              <a:solidFill>
                <a:schemeClr val="tx2"/>
              </a:solidFill>
              <a:latin typeface="Mind Meridian" panose="020B0503030507020204" pitchFamily="34" charset="0"/>
              <a:cs typeface="Mind Meridian" panose="020B0503030507020204" pitchFamily="34" charset="0"/>
            </a:endParaRPr>
          </a:p>
          <a:p>
            <a:pPr algn="ctr"/>
            <a:r>
              <a:rPr lang="en-GB" b="1">
                <a:solidFill>
                  <a:schemeClr val="tx2"/>
                </a:solidFill>
                <a:latin typeface="Mind Meridian"/>
                <a:cs typeface="Mind Meridian"/>
              </a:rPr>
              <a:t>Phone:</a:t>
            </a:r>
            <a:r>
              <a:rPr lang="en-GB">
                <a:solidFill>
                  <a:schemeClr val="tx2"/>
                </a:solidFill>
                <a:latin typeface="Mind Meridian"/>
                <a:cs typeface="Mind Meridian"/>
              </a:rPr>
              <a:t> 020 8255 3939</a:t>
            </a:r>
          </a:p>
          <a:p>
            <a:pPr algn="ctr"/>
            <a:endParaRPr lang="en-GB">
              <a:solidFill>
                <a:schemeClr val="tx2"/>
              </a:solidFill>
              <a:latin typeface="Mind Meridian" panose="020B0503030507020204" pitchFamily="34" charset="0"/>
              <a:cs typeface="Mind Meridian" panose="020B0503030507020204" pitchFamily="34" charset="0"/>
            </a:endParaRPr>
          </a:p>
          <a:p>
            <a:pPr algn="ctr"/>
            <a:r>
              <a:rPr lang="en-GB" b="1">
                <a:solidFill>
                  <a:schemeClr val="tx2"/>
                </a:solidFill>
                <a:latin typeface="Mind Meridian"/>
                <a:cs typeface="Mind Meridian"/>
              </a:rPr>
              <a:t>Social media:</a:t>
            </a:r>
            <a:r>
              <a:rPr lang="en-GB">
                <a:solidFill>
                  <a:schemeClr val="tx2"/>
                </a:solidFill>
                <a:latin typeface="Mind Meridian"/>
                <a:cs typeface="Mind Meridian"/>
              </a:rPr>
              <a:t> @mindinkingston</a:t>
            </a:r>
          </a:p>
          <a:p>
            <a:pPr algn="ctr"/>
            <a:endParaRPr lang="en-GB">
              <a:solidFill>
                <a:schemeClr val="tx2"/>
              </a:solidFill>
              <a:latin typeface="Mind Meridian" panose="020B0503030507020204" pitchFamily="34" charset="0"/>
              <a:cs typeface="Mind Meridian" panose="020B0503030507020204" pitchFamily="34" charset="0"/>
            </a:endParaRPr>
          </a:p>
          <a:p>
            <a:pPr algn="ctr"/>
            <a:r>
              <a:rPr lang="en-GB" b="1">
                <a:solidFill>
                  <a:schemeClr val="tx2"/>
                </a:solidFill>
                <a:latin typeface="Mind Meridian"/>
                <a:cs typeface="Mind Meridian"/>
              </a:rPr>
              <a:t>Sign up to our newsletter </a:t>
            </a:r>
            <a:endParaRPr lang="en-GB" b="1">
              <a:solidFill>
                <a:schemeClr val="tx2"/>
              </a:solidFill>
              <a:latin typeface="Mind Meridian" panose="020B0503030507020204" pitchFamily="34" charset="0"/>
              <a:cs typeface="Mind Meridian" panose="020B0503030507020204" pitchFamily="34" charset="0"/>
            </a:endParaRPr>
          </a:p>
          <a:p>
            <a:pPr algn="ctr"/>
            <a:r>
              <a:rPr lang="en-GB" b="1">
                <a:solidFill>
                  <a:schemeClr val="tx2"/>
                </a:solidFill>
                <a:latin typeface="Mind Meridian"/>
                <a:cs typeface="Mind Meridian"/>
              </a:rPr>
              <a:t>here:</a:t>
            </a:r>
            <a:r>
              <a:rPr lang="en-GB">
                <a:solidFill>
                  <a:schemeClr val="tx2"/>
                </a:solidFill>
                <a:latin typeface="Mind Meridian"/>
                <a:cs typeface="Mind Meridian"/>
              </a:rPr>
              <a:t> </a:t>
            </a:r>
            <a:r>
              <a:rPr lang="en-GB">
                <a:solidFill>
                  <a:schemeClr val="tx2"/>
                </a:solidFill>
                <a:latin typeface="Mind Meridian"/>
                <a:cs typeface="Mind Meridian"/>
                <a:hlinkClick r:id="rId5">
                  <a:extLst>
                    <a:ext uri="{A12FA001-AC4F-418D-AE19-62706E023703}">
                      <ahyp:hlinkClr xmlns:ahyp="http://schemas.microsoft.com/office/drawing/2018/hyperlinkcolor" val="tx"/>
                    </a:ext>
                  </a:extLst>
                </a:hlinkClick>
              </a:rPr>
              <a:t>http://eepurl.com/hitxN5</a:t>
            </a:r>
            <a:endParaRPr lang="en-GB">
              <a:solidFill>
                <a:schemeClr val="tx2"/>
              </a:solidFill>
              <a:latin typeface="Mind Meridian"/>
              <a:cs typeface="Mind Meridian"/>
            </a:endParaRPr>
          </a:p>
        </p:txBody>
      </p:sp>
    </p:spTree>
    <p:extLst>
      <p:ext uri="{BB962C8B-B14F-4D97-AF65-F5344CB8AC3E}">
        <p14:creationId xmlns:p14="http://schemas.microsoft.com/office/powerpoint/2010/main" val="3107541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9BF6DC-8AE6-634E-89AE-FA15E641F3A5}"/>
              </a:ext>
            </a:extLst>
          </p:cNvPr>
          <p:cNvSpPr txBox="1"/>
          <p:nvPr/>
        </p:nvSpPr>
        <p:spPr>
          <a:xfrm>
            <a:off x="-2272" y="1661403"/>
            <a:ext cx="8314041" cy="1815882"/>
          </a:xfrm>
          <a:prstGeom prst="rect">
            <a:avLst/>
          </a:prstGeom>
          <a:noFill/>
        </p:spPr>
        <p:txBody>
          <a:bodyPr wrap="square" lIns="91440" tIns="45720" rIns="91440" bIns="45720" rtlCol="0" anchor="t">
            <a:spAutoFit/>
          </a:bodyPr>
          <a:lstStyle/>
          <a:p>
            <a:pPr algn="ctr"/>
            <a:r>
              <a:rPr lang="en-US" sz="2800" b="1">
                <a:solidFill>
                  <a:srgbClr val="1300C1"/>
                </a:solidFill>
                <a:latin typeface="Mind Meridian"/>
                <a:ea typeface="Tahoma"/>
                <a:cs typeface="Mind Meridian"/>
              </a:rPr>
              <a:t>We are here to fight for mental health.</a:t>
            </a:r>
            <a:endParaRPr lang="en-US"/>
          </a:p>
          <a:p>
            <a:pPr algn="ctr"/>
            <a:r>
              <a:rPr lang="en-US" sz="2800" b="1">
                <a:solidFill>
                  <a:srgbClr val="1300C1"/>
                </a:solidFill>
                <a:latin typeface="Mind Meridian"/>
                <a:ea typeface="Tahoma"/>
                <a:cs typeface="Mind Meridian"/>
              </a:rPr>
              <a:t>For support.</a:t>
            </a:r>
          </a:p>
          <a:p>
            <a:pPr algn="ctr"/>
            <a:r>
              <a:rPr lang="en-US" sz="2800" b="1">
                <a:solidFill>
                  <a:srgbClr val="1300C1"/>
                </a:solidFill>
                <a:latin typeface="Mind Meridian"/>
                <a:ea typeface="Tahoma"/>
                <a:cs typeface="Mind Meridian"/>
              </a:rPr>
              <a:t>For respect.</a:t>
            </a:r>
          </a:p>
          <a:p>
            <a:pPr algn="ctr"/>
            <a:r>
              <a:rPr lang="en-US" sz="2800" b="1">
                <a:solidFill>
                  <a:srgbClr val="1300C1"/>
                </a:solidFill>
                <a:latin typeface="Mind Meridian"/>
                <a:ea typeface="Tahoma"/>
                <a:cs typeface="Mind Meridian"/>
              </a:rPr>
              <a:t>For you.</a:t>
            </a:r>
          </a:p>
        </p:txBody>
      </p:sp>
      <p:pic>
        <p:nvPicPr>
          <p:cNvPr id="8" name="Picture 7" descr="Icon&#10;&#10;Description automatically generated">
            <a:extLst>
              <a:ext uri="{FF2B5EF4-FFF2-40B4-BE49-F238E27FC236}">
                <a16:creationId xmlns:a16="http://schemas.microsoft.com/office/drawing/2014/main" id="{88685404-5E15-8D40-9CDE-430D8CCE2234}"/>
              </a:ext>
            </a:extLst>
          </p:cNvPr>
          <p:cNvPicPr>
            <a:picLocks noChangeAspect="1"/>
          </p:cNvPicPr>
          <p:nvPr/>
        </p:nvPicPr>
        <p:blipFill>
          <a:blip r:embed="rId2"/>
          <a:stretch>
            <a:fillRect/>
          </a:stretch>
        </p:blipFill>
        <p:spPr>
          <a:xfrm>
            <a:off x="496129" y="537211"/>
            <a:ext cx="4459419" cy="876086"/>
          </a:xfrm>
          <a:prstGeom prst="rect">
            <a:avLst/>
          </a:prstGeom>
        </p:spPr>
      </p:pic>
      <p:pic>
        <p:nvPicPr>
          <p:cNvPr id="2" name="Picture 1" descr="Home - Mind">
            <a:extLst>
              <a:ext uri="{FF2B5EF4-FFF2-40B4-BE49-F238E27FC236}">
                <a16:creationId xmlns:a16="http://schemas.microsoft.com/office/drawing/2014/main" id="{E086CD4C-B736-9672-8497-7986C9030FAE}"/>
              </a:ext>
            </a:extLst>
          </p:cNvPr>
          <p:cNvPicPr>
            <a:picLocks noChangeAspect="1"/>
          </p:cNvPicPr>
          <p:nvPr/>
        </p:nvPicPr>
        <p:blipFill>
          <a:blip r:embed="rId3"/>
          <a:stretch>
            <a:fillRect/>
          </a:stretch>
        </p:blipFill>
        <p:spPr>
          <a:xfrm>
            <a:off x="193889" y="3294095"/>
            <a:ext cx="2886917" cy="1452814"/>
          </a:xfrm>
          <a:prstGeom prst="rect">
            <a:avLst/>
          </a:prstGeom>
        </p:spPr>
      </p:pic>
    </p:spTree>
    <p:extLst>
      <p:ext uri="{BB962C8B-B14F-4D97-AF65-F5344CB8AC3E}">
        <p14:creationId xmlns:p14="http://schemas.microsoft.com/office/powerpoint/2010/main" val="383701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p:txBody>
          <a:bodyPr/>
          <a:lstStyle/>
          <a:p>
            <a:r>
              <a:rPr lang="en-US"/>
              <a:t>About Mind in Kingston </a:t>
            </a:r>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a:xfrm>
            <a:off x="496128" y="1385325"/>
            <a:ext cx="6895853" cy="3333258"/>
          </a:xfrm>
        </p:spPr>
        <p:txBody>
          <a:bodyPr>
            <a:normAutofit lnSpcReduction="10000"/>
          </a:bodyPr>
          <a:lstStyle/>
          <a:p>
            <a:r>
              <a:rPr lang="en-US" sz="1600"/>
              <a:t>Founded in 1972, Mind in Kington supports the mental health and wellbeing of approx. 1500 people in the Royal Borough of Kingston upon Thames each year</a:t>
            </a:r>
          </a:p>
          <a:p>
            <a:pPr marL="7938" indent="0">
              <a:buNone/>
            </a:pPr>
            <a:endParaRPr lang="en-US" sz="1600"/>
          </a:p>
          <a:p>
            <a:r>
              <a:rPr lang="en-US" sz="1600"/>
              <a:t>We are user-led – almost all of our trustees, staff and volunteers have ‘lived’ (personal) experience of mental health issues</a:t>
            </a:r>
          </a:p>
          <a:p>
            <a:pPr marL="7938" indent="0">
              <a:buNone/>
            </a:pPr>
            <a:endParaRPr lang="en-US" sz="1600"/>
          </a:p>
          <a:p>
            <a:r>
              <a:rPr lang="en-US" sz="1600"/>
              <a:t>We are community-based, and collaborate or work in partnership with other local charities, community and statutory organisations </a:t>
            </a:r>
          </a:p>
          <a:p>
            <a:pPr marL="7938" indent="0">
              <a:buNone/>
            </a:pPr>
            <a:endParaRPr lang="en-US" sz="1600"/>
          </a:p>
          <a:p>
            <a:r>
              <a:rPr lang="en-US" sz="1600"/>
              <a:t>We are one of 114 Local Mind Associations, affiliated to national Mind. We get no financial support from national Mind and work hard to source our own funding through contracts, grants and fundraising</a:t>
            </a:r>
            <a:endParaRPr lang="en-US" sz="1600">
              <a:highlight>
                <a:srgbClr val="FFFF00"/>
              </a:highlight>
            </a:endParaRPr>
          </a:p>
        </p:txBody>
      </p:sp>
      <p:pic>
        <p:nvPicPr>
          <p:cNvPr id="4" name="Picture 3" descr="Icon&#10;&#10;Description automatically generated">
            <a:extLst>
              <a:ext uri="{FF2B5EF4-FFF2-40B4-BE49-F238E27FC236}">
                <a16:creationId xmlns:a16="http://schemas.microsoft.com/office/drawing/2014/main" id="{E91B51EC-A257-BE4C-90C8-5DB401C8245D}"/>
              </a:ext>
            </a:extLst>
          </p:cNvPr>
          <p:cNvPicPr>
            <a:picLocks noChangeAspect="1"/>
          </p:cNvPicPr>
          <p:nvPr/>
        </p:nvPicPr>
        <p:blipFill>
          <a:blip r:embed="rId2"/>
          <a:stretch>
            <a:fillRect/>
          </a:stretch>
        </p:blipFill>
        <p:spPr>
          <a:xfrm>
            <a:off x="6290260" y="121299"/>
            <a:ext cx="2154752" cy="423317"/>
          </a:xfrm>
          <a:prstGeom prst="rect">
            <a:avLst/>
          </a:prstGeom>
        </p:spPr>
      </p:pic>
    </p:spTree>
    <p:extLst>
      <p:ext uri="{BB962C8B-B14F-4D97-AF65-F5344CB8AC3E}">
        <p14:creationId xmlns:p14="http://schemas.microsoft.com/office/powerpoint/2010/main" val="55932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5ED7-7867-48B2-80D6-F19981BA2D50}"/>
              </a:ext>
            </a:extLst>
          </p:cNvPr>
          <p:cNvPicPr>
            <a:picLocks noChangeAspect="1"/>
          </p:cNvPicPr>
          <p:nvPr/>
        </p:nvPicPr>
        <p:blipFill>
          <a:blip r:embed="rId2"/>
          <a:stretch>
            <a:fillRect/>
          </a:stretch>
        </p:blipFill>
        <p:spPr>
          <a:xfrm rot="1955784">
            <a:off x="3650965" y="800395"/>
            <a:ext cx="3127006" cy="3127006"/>
          </a:xfrm>
          <a:prstGeom prst="rect">
            <a:avLst/>
          </a:prstGeom>
        </p:spPr>
      </p:pic>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269618" y="747985"/>
            <a:ext cx="6912400" cy="779635"/>
          </a:xfrm>
        </p:spPr>
        <p:txBody>
          <a:bodyPr/>
          <a:lstStyle/>
          <a:p>
            <a:r>
              <a:rPr lang="en-US"/>
              <a:t>We provide clinical support and information</a:t>
            </a:r>
          </a:p>
        </p:txBody>
      </p:sp>
      <p:sp>
        <p:nvSpPr>
          <p:cNvPr id="8" name="TextBox 7">
            <a:extLst>
              <a:ext uri="{FF2B5EF4-FFF2-40B4-BE49-F238E27FC236}">
                <a16:creationId xmlns:a16="http://schemas.microsoft.com/office/drawing/2014/main" id="{301ADDEA-6BC9-F742-B20C-630A2BD07713}"/>
              </a:ext>
            </a:extLst>
          </p:cNvPr>
          <p:cNvSpPr txBox="1"/>
          <p:nvPr/>
        </p:nvSpPr>
        <p:spPr>
          <a:xfrm>
            <a:off x="140817" y="1557321"/>
            <a:ext cx="3844674" cy="1569660"/>
          </a:xfrm>
          <a:prstGeom prst="rect">
            <a:avLst/>
          </a:prstGeom>
          <a:noFill/>
        </p:spPr>
        <p:txBody>
          <a:bodyPr wrap="square" lIns="91440" tIns="45720" rIns="91440" bIns="45720" rtlCol="0" anchor="t">
            <a:spAutoFit/>
          </a:bodyPr>
          <a:lstStyle/>
          <a:p>
            <a:pPr algn="ctr"/>
            <a:r>
              <a:rPr lang="en-US" sz="1600" b="1">
                <a:latin typeface="Mind Meridian"/>
                <a:cs typeface="Mind Meridian"/>
              </a:rPr>
              <a:t>One to one counselling sessions </a:t>
            </a:r>
            <a:r>
              <a:rPr lang="en-US" sz="1600">
                <a:latin typeface="Mind Meridian"/>
                <a:cs typeface="Mind Meridian"/>
              </a:rPr>
              <a:t>for up to 12 weeks at low cost, using mixed approaches such as person-</a:t>
            </a:r>
            <a:r>
              <a:rPr lang="en-US" sz="1600" err="1">
                <a:latin typeface="Mind Meridian"/>
                <a:cs typeface="Mind Meridian"/>
              </a:rPr>
              <a:t>centred</a:t>
            </a:r>
            <a:r>
              <a:rPr lang="en-US" sz="1600">
                <a:latin typeface="Mind Meridian"/>
                <a:cs typeface="Mind Meridian"/>
              </a:rPr>
              <a:t> counselling.</a:t>
            </a:r>
          </a:p>
          <a:p>
            <a:pPr algn="ctr"/>
            <a:r>
              <a:rPr lang="en-US" sz="1600">
                <a:latin typeface="Mind Meridian"/>
                <a:cs typeface="Mind Meridian"/>
              </a:rPr>
              <a:t>Email </a:t>
            </a:r>
            <a:r>
              <a:rPr lang="en-US" sz="1600">
                <a:solidFill>
                  <a:srgbClr val="0070C0"/>
                </a:solidFill>
                <a:latin typeface="Mind Meridian"/>
                <a:cs typeface="Mind Meridian"/>
              </a:rPr>
              <a:t>v</a:t>
            </a:r>
            <a:r>
              <a:rPr lang="en-US" sz="1600">
                <a:solidFill>
                  <a:srgbClr val="0563C1"/>
                </a:solidFill>
                <a:latin typeface="Mind Meridian"/>
                <a:cs typeface="Mind Meridian"/>
                <a:hlinkClick r:id="rId3">
                  <a:extLst>
                    <a:ext uri="{A12FA001-AC4F-418D-AE19-62706E023703}">
                      <ahyp:hlinkClr xmlns:ahyp="http://schemas.microsoft.com/office/drawing/2018/hyperlinkcolor" val="tx"/>
                    </a:ext>
                  </a:extLst>
                </a:hlinkClick>
              </a:rPr>
              <a:t>icky</a:t>
            </a:r>
            <a:r>
              <a:rPr lang="en-US" sz="1600">
                <a:solidFill>
                  <a:srgbClr val="0070C0"/>
                </a:solidFill>
                <a:latin typeface="Mind Meridian"/>
                <a:cs typeface="Mind Meridian"/>
                <a:hlinkClick r:id="rId3">
                  <a:extLst>
                    <a:ext uri="{A12FA001-AC4F-418D-AE19-62706E023703}">
                      <ahyp:hlinkClr xmlns:ahyp="http://schemas.microsoft.com/office/drawing/2018/hyperlinkcolor" val="tx"/>
                    </a:ext>
                  </a:extLst>
                </a:hlinkClick>
              </a:rPr>
              <a:t>@mindinkingston.org.uk</a:t>
            </a:r>
            <a:r>
              <a:rPr lang="en-US" sz="1600">
                <a:solidFill>
                  <a:srgbClr val="0070C0"/>
                </a:solidFill>
                <a:latin typeface="Mind Meridian"/>
                <a:cs typeface="Mind Meridian"/>
              </a:rPr>
              <a:t> </a:t>
            </a:r>
            <a:r>
              <a:rPr lang="en-US" sz="1600">
                <a:latin typeface="Mind Meridian"/>
                <a:cs typeface="Mind Meridian"/>
              </a:rPr>
              <a:t>for more information.</a:t>
            </a:r>
          </a:p>
        </p:txBody>
      </p:sp>
      <p:sp>
        <p:nvSpPr>
          <p:cNvPr id="9" name="TextBox 8">
            <a:extLst>
              <a:ext uri="{FF2B5EF4-FFF2-40B4-BE49-F238E27FC236}">
                <a16:creationId xmlns:a16="http://schemas.microsoft.com/office/drawing/2014/main" id="{8D7501A0-BF09-CC4A-94B8-3B2F8FADB845}"/>
              </a:ext>
            </a:extLst>
          </p:cNvPr>
          <p:cNvSpPr txBox="1"/>
          <p:nvPr/>
        </p:nvSpPr>
        <p:spPr>
          <a:xfrm>
            <a:off x="3445399" y="3130332"/>
            <a:ext cx="3030772" cy="1600438"/>
          </a:xfrm>
          <a:prstGeom prst="rect">
            <a:avLst/>
          </a:prstGeom>
          <a:noFill/>
        </p:spPr>
        <p:txBody>
          <a:bodyPr wrap="square" rtlCol="0">
            <a:spAutoFit/>
          </a:bodyPr>
          <a:lstStyle/>
          <a:p>
            <a:pPr algn="ctr"/>
            <a:r>
              <a:rPr lang="en-US" sz="1400" b="1">
                <a:latin typeface="Mind Meridian" panose="020B0803030507020204" pitchFamily="34" charset="77"/>
                <a:cs typeface="Mind Meridian" panose="020B0803030507020204" pitchFamily="34" charset="77"/>
              </a:rPr>
              <a:t>Art Therapy Group </a:t>
            </a:r>
            <a:r>
              <a:rPr lang="en-US" sz="1400">
                <a:latin typeface="Mind Meridian" panose="020B0803030507020204" pitchFamily="34" charset="77"/>
                <a:cs typeface="Mind Meridian" panose="020B0803030507020204" pitchFamily="34" charset="77"/>
              </a:rPr>
              <a:t>sessions on Zoom with a qualified art therapist to help you through the difficult times and enhance your resilience through art-making.</a:t>
            </a:r>
          </a:p>
          <a:p>
            <a:pPr algn="ctr"/>
            <a:r>
              <a:rPr lang="en-US" sz="1400">
                <a:latin typeface="Mind Meridian" panose="020B0803030507020204" pitchFamily="34" charset="77"/>
                <a:cs typeface="Mind Meridian" panose="020B0803030507020204" pitchFamily="34" charset="77"/>
              </a:rPr>
              <a:t>Email </a:t>
            </a:r>
            <a:r>
              <a:rPr lang="en-US" sz="1400">
                <a:latin typeface="Mind Meridian" panose="020B0803030507020204" pitchFamily="34" charset="77"/>
                <a:cs typeface="Mind Meridian" panose="020B0803030507020204" pitchFamily="34" charset="77"/>
                <a:hlinkClick r:id="rId4"/>
              </a:rPr>
              <a:t>edit@mindinkingston.org.uk</a:t>
            </a:r>
            <a:r>
              <a:rPr lang="en-US" sz="1400">
                <a:latin typeface="Mind Meridian" panose="020B0803030507020204" pitchFamily="34" charset="77"/>
                <a:cs typeface="Mind Meridian" panose="020B0803030507020204" pitchFamily="34" charset="77"/>
              </a:rPr>
              <a:t> for more information.</a:t>
            </a:r>
          </a:p>
        </p:txBody>
      </p:sp>
      <p:pic>
        <p:nvPicPr>
          <p:cNvPr id="10" name="Picture 9" descr="Icon&#10;&#10;Description automatically generated">
            <a:extLst>
              <a:ext uri="{FF2B5EF4-FFF2-40B4-BE49-F238E27FC236}">
                <a16:creationId xmlns:a16="http://schemas.microsoft.com/office/drawing/2014/main" id="{F47E86BC-4E51-6B4E-912A-744CB0BD4E8A}"/>
              </a:ext>
            </a:extLst>
          </p:cNvPr>
          <p:cNvPicPr>
            <a:picLocks noChangeAspect="1"/>
          </p:cNvPicPr>
          <p:nvPr/>
        </p:nvPicPr>
        <p:blipFill>
          <a:blip r:embed="rId5"/>
          <a:stretch>
            <a:fillRect/>
          </a:stretch>
        </p:blipFill>
        <p:spPr>
          <a:xfrm>
            <a:off x="6600361" y="104987"/>
            <a:ext cx="2154752" cy="423317"/>
          </a:xfrm>
          <a:prstGeom prst="rect">
            <a:avLst/>
          </a:prstGeom>
        </p:spPr>
      </p:pic>
      <p:pic>
        <p:nvPicPr>
          <p:cNvPr id="12" name="Picture 11">
            <a:extLst>
              <a:ext uri="{FF2B5EF4-FFF2-40B4-BE49-F238E27FC236}">
                <a16:creationId xmlns:a16="http://schemas.microsoft.com/office/drawing/2014/main" id="{C0155698-EC5F-4A34-B692-9ABA013C9681}"/>
              </a:ext>
            </a:extLst>
          </p:cNvPr>
          <p:cNvPicPr>
            <a:picLocks noChangeAspect="1"/>
          </p:cNvPicPr>
          <p:nvPr/>
        </p:nvPicPr>
        <p:blipFill>
          <a:blip r:embed="rId6"/>
          <a:stretch>
            <a:fillRect/>
          </a:stretch>
        </p:blipFill>
        <p:spPr>
          <a:xfrm>
            <a:off x="825363" y="2824381"/>
            <a:ext cx="2232880" cy="2211109"/>
          </a:xfrm>
          <a:prstGeom prst="rect">
            <a:avLst/>
          </a:prstGeom>
        </p:spPr>
      </p:pic>
      <p:sp>
        <p:nvSpPr>
          <p:cNvPr id="15" name="Rectangle 14">
            <a:extLst>
              <a:ext uri="{FF2B5EF4-FFF2-40B4-BE49-F238E27FC236}">
                <a16:creationId xmlns:a16="http://schemas.microsoft.com/office/drawing/2014/main" id="{12E535FF-D197-4C49-9EC1-2E9D1C870668}"/>
              </a:ext>
            </a:extLst>
          </p:cNvPr>
          <p:cNvSpPr/>
          <p:nvPr/>
        </p:nvSpPr>
        <p:spPr>
          <a:xfrm>
            <a:off x="6799255" y="1493558"/>
            <a:ext cx="1890290" cy="241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Logo&#10;&#10;Description automatically generated with medium confidence">
            <a:extLst>
              <a:ext uri="{FF2B5EF4-FFF2-40B4-BE49-F238E27FC236}">
                <a16:creationId xmlns:a16="http://schemas.microsoft.com/office/drawing/2014/main" id="{D93295C6-2FA8-43FC-98AF-07F1BCD37A98}"/>
              </a:ext>
            </a:extLst>
          </p:cNvPr>
          <p:cNvPicPr>
            <a:picLocks noChangeAspect="1"/>
          </p:cNvPicPr>
          <p:nvPr/>
        </p:nvPicPr>
        <p:blipFill>
          <a:blip r:embed="rId7"/>
          <a:stretch>
            <a:fillRect/>
          </a:stretch>
        </p:blipFill>
        <p:spPr>
          <a:xfrm>
            <a:off x="6354471" y="2144722"/>
            <a:ext cx="2191663" cy="2202549"/>
          </a:xfrm>
          <a:prstGeom prst="rect">
            <a:avLst/>
          </a:prstGeom>
        </p:spPr>
      </p:pic>
      <p:sp>
        <p:nvSpPr>
          <p:cNvPr id="16" name="TextBox 15">
            <a:extLst>
              <a:ext uri="{FF2B5EF4-FFF2-40B4-BE49-F238E27FC236}">
                <a16:creationId xmlns:a16="http://schemas.microsoft.com/office/drawing/2014/main" id="{76DABCE8-7B37-4704-800E-3378C05CAD34}"/>
              </a:ext>
            </a:extLst>
          </p:cNvPr>
          <p:cNvSpPr txBox="1"/>
          <p:nvPr/>
        </p:nvSpPr>
        <p:spPr>
          <a:xfrm>
            <a:off x="6078245" y="1492298"/>
            <a:ext cx="3200075" cy="1169551"/>
          </a:xfrm>
          <a:prstGeom prst="rect">
            <a:avLst/>
          </a:prstGeom>
          <a:noFill/>
        </p:spPr>
        <p:txBody>
          <a:bodyPr wrap="square" rtlCol="0">
            <a:spAutoFit/>
          </a:bodyPr>
          <a:lstStyle/>
          <a:p>
            <a:pPr algn="ctr"/>
            <a:r>
              <a:rPr lang="en-US" sz="1400">
                <a:latin typeface="Mind Meridian" panose="020B0803030507020204" pitchFamily="34" charset="77"/>
                <a:cs typeface="Mind Meridian" panose="020B0803030507020204" pitchFamily="34" charset="77"/>
              </a:rPr>
              <a:t> </a:t>
            </a:r>
            <a:r>
              <a:rPr lang="en-US" sz="1400" b="1">
                <a:latin typeface="Mind Meridian" panose="020B0803030507020204" pitchFamily="34" charset="77"/>
                <a:cs typeface="Mind Meridian" panose="020B0803030507020204" pitchFamily="34" charset="77"/>
              </a:rPr>
              <a:t>Information and Advice line </a:t>
            </a:r>
            <a:r>
              <a:rPr lang="en-US" sz="1400">
                <a:latin typeface="Mind Meridian" panose="020B0803030507020204" pitchFamily="34" charset="77"/>
                <a:cs typeface="Mind Meridian" panose="020B0803030507020204" pitchFamily="34" charset="77"/>
              </a:rPr>
              <a:t>provides support, information and referrals to other services. </a:t>
            </a:r>
          </a:p>
          <a:p>
            <a:pPr algn="ctr"/>
            <a:r>
              <a:rPr lang="en-US" sz="1400">
                <a:latin typeface="Mind Meridian" panose="020B0803030507020204" pitchFamily="34" charset="77"/>
                <a:cs typeface="Mind Meridian" panose="020B0803030507020204" pitchFamily="34" charset="77"/>
              </a:rPr>
              <a:t>Please call 0208 255 3939</a:t>
            </a:r>
          </a:p>
          <a:p>
            <a:pPr algn="ctr"/>
            <a:r>
              <a:rPr lang="en-US" sz="1400">
                <a:latin typeface="Mind Meridian" panose="020B0803030507020204" pitchFamily="34" charset="77"/>
                <a:cs typeface="Mind Meridian" panose="020B0803030507020204" pitchFamily="34" charset="77"/>
              </a:rPr>
              <a:t>Emil : </a:t>
            </a:r>
            <a:r>
              <a:rPr lang="en-US" sz="1400">
                <a:solidFill>
                  <a:srgbClr val="0070C0"/>
                </a:solidFill>
                <a:latin typeface="Mind Meridian" panose="020B0803030507020204" pitchFamily="34" charset="77"/>
                <a:cs typeface="Mind Meridian" panose="020B0803030507020204" pitchFamily="34" charset="77"/>
              </a:rPr>
              <a:t>info@mindinkingston.org.uk</a:t>
            </a:r>
          </a:p>
        </p:txBody>
      </p:sp>
    </p:spTree>
    <p:extLst>
      <p:ext uri="{BB962C8B-B14F-4D97-AF65-F5344CB8AC3E}">
        <p14:creationId xmlns:p14="http://schemas.microsoft.com/office/powerpoint/2010/main" val="2330175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249088" y="704872"/>
            <a:ext cx="7391565" cy="779635"/>
          </a:xfrm>
        </p:spPr>
        <p:txBody>
          <a:bodyPr/>
          <a:lstStyle/>
          <a:p>
            <a:r>
              <a:rPr lang="en-US"/>
              <a:t>We provide community-based support</a:t>
            </a:r>
          </a:p>
        </p:txBody>
      </p:sp>
      <p:pic>
        <p:nvPicPr>
          <p:cNvPr id="11" name="Picture 10" descr="Icon&#10;&#10;Description automatically generated">
            <a:extLst>
              <a:ext uri="{FF2B5EF4-FFF2-40B4-BE49-F238E27FC236}">
                <a16:creationId xmlns:a16="http://schemas.microsoft.com/office/drawing/2014/main" id="{C39AC58E-37E0-1B49-B56C-A17F3FE41FC3}"/>
              </a:ext>
            </a:extLst>
          </p:cNvPr>
          <p:cNvPicPr>
            <a:picLocks noChangeAspect="1"/>
          </p:cNvPicPr>
          <p:nvPr/>
        </p:nvPicPr>
        <p:blipFill>
          <a:blip r:embed="rId2"/>
          <a:stretch>
            <a:fillRect/>
          </a:stretch>
        </p:blipFill>
        <p:spPr>
          <a:xfrm>
            <a:off x="6563277" y="121299"/>
            <a:ext cx="2154752" cy="423317"/>
          </a:xfrm>
          <a:prstGeom prst="rect">
            <a:avLst/>
          </a:prstGeom>
        </p:spPr>
      </p:pic>
      <p:sp>
        <p:nvSpPr>
          <p:cNvPr id="12" name="TextBox 11">
            <a:extLst>
              <a:ext uri="{FF2B5EF4-FFF2-40B4-BE49-F238E27FC236}">
                <a16:creationId xmlns:a16="http://schemas.microsoft.com/office/drawing/2014/main" id="{B2B93D6C-CB5B-0C44-8DE8-3DA4C15AE404}"/>
              </a:ext>
            </a:extLst>
          </p:cNvPr>
          <p:cNvSpPr txBox="1"/>
          <p:nvPr/>
        </p:nvSpPr>
        <p:spPr>
          <a:xfrm>
            <a:off x="55659" y="1761496"/>
            <a:ext cx="2822713" cy="1600438"/>
          </a:xfrm>
          <a:prstGeom prst="rect">
            <a:avLst/>
          </a:prstGeom>
          <a:noFill/>
        </p:spPr>
        <p:txBody>
          <a:bodyPr wrap="square" rtlCol="0">
            <a:spAutoFit/>
          </a:bodyPr>
          <a:lstStyle/>
          <a:p>
            <a:pPr marL="7938" indent="0" algn="ctr">
              <a:buNone/>
            </a:pPr>
            <a:r>
              <a:rPr lang="en-US" sz="1400" b="1">
                <a:latin typeface="Mind Meridian" panose="020B0503030507020204" pitchFamily="34" charset="0"/>
                <a:cs typeface="Mind Meridian" panose="020B0503030507020204" pitchFamily="34" charset="0"/>
              </a:rPr>
              <a:t>Residential floating support </a:t>
            </a:r>
            <a:r>
              <a:rPr lang="en-US" sz="1400">
                <a:latin typeface="Mind Meridian" panose="020B0503030507020204" pitchFamily="34" charset="0"/>
                <a:cs typeface="Mind Meridian" panose="020B0503030507020204" pitchFamily="34" charset="0"/>
              </a:rPr>
              <a:t>helping people to live independently in the community in shared or their own accommodation. Email </a:t>
            </a:r>
            <a:r>
              <a:rPr lang="en-US" sz="1400">
                <a:latin typeface="Mind Meridian" panose="020B0503030507020204" pitchFamily="34" charset="0"/>
                <a:cs typeface="Mind Meridian" panose="020B0503030507020204" pitchFamily="34" charset="0"/>
                <a:hlinkClick r:id="rId3"/>
              </a:rPr>
              <a:t>simon@mindinkingston.org.uk</a:t>
            </a:r>
            <a:r>
              <a:rPr lang="en-US" sz="1400">
                <a:latin typeface="Mind Meridian" panose="020B0503030507020204" pitchFamily="34" charset="0"/>
                <a:cs typeface="Mind Meridian" panose="020B0503030507020204" pitchFamily="34" charset="0"/>
              </a:rPr>
              <a:t> for more information.</a:t>
            </a:r>
          </a:p>
        </p:txBody>
      </p:sp>
      <p:pic>
        <p:nvPicPr>
          <p:cNvPr id="5" name="Picture 4" descr="Shape&#10;&#10;Description automatically generated">
            <a:extLst>
              <a:ext uri="{FF2B5EF4-FFF2-40B4-BE49-F238E27FC236}">
                <a16:creationId xmlns:a16="http://schemas.microsoft.com/office/drawing/2014/main" id="{A1FC85DF-B77C-48F0-A6DD-1759C359644C}"/>
              </a:ext>
            </a:extLst>
          </p:cNvPr>
          <p:cNvPicPr>
            <a:picLocks noChangeAspect="1"/>
          </p:cNvPicPr>
          <p:nvPr/>
        </p:nvPicPr>
        <p:blipFill>
          <a:blip r:embed="rId4"/>
          <a:stretch>
            <a:fillRect/>
          </a:stretch>
        </p:blipFill>
        <p:spPr>
          <a:xfrm>
            <a:off x="502145" y="3217298"/>
            <a:ext cx="1933429" cy="1926784"/>
          </a:xfrm>
          <a:prstGeom prst="rect">
            <a:avLst/>
          </a:prstGeom>
        </p:spPr>
      </p:pic>
      <p:pic>
        <p:nvPicPr>
          <p:cNvPr id="9" name="Picture 8" descr="A picture containing sport&#10;&#10;Description automatically generated">
            <a:extLst>
              <a:ext uri="{FF2B5EF4-FFF2-40B4-BE49-F238E27FC236}">
                <a16:creationId xmlns:a16="http://schemas.microsoft.com/office/drawing/2014/main" id="{D8211D7D-C6BF-48F5-881B-A6B02DDCF342}"/>
              </a:ext>
            </a:extLst>
          </p:cNvPr>
          <p:cNvPicPr>
            <a:picLocks noChangeAspect="1"/>
          </p:cNvPicPr>
          <p:nvPr/>
        </p:nvPicPr>
        <p:blipFill>
          <a:blip r:embed="rId5"/>
          <a:stretch>
            <a:fillRect/>
          </a:stretch>
        </p:blipFill>
        <p:spPr>
          <a:xfrm>
            <a:off x="3494186" y="1211669"/>
            <a:ext cx="1669169" cy="1886804"/>
          </a:xfrm>
          <a:prstGeom prst="rect">
            <a:avLst/>
          </a:prstGeom>
        </p:spPr>
      </p:pic>
      <p:sp>
        <p:nvSpPr>
          <p:cNvPr id="8" name="Rectangle 7">
            <a:extLst>
              <a:ext uri="{FF2B5EF4-FFF2-40B4-BE49-F238E27FC236}">
                <a16:creationId xmlns:a16="http://schemas.microsoft.com/office/drawing/2014/main" id="{84DB5E32-03D4-471A-91B9-FD845E88A183}"/>
              </a:ext>
            </a:extLst>
          </p:cNvPr>
          <p:cNvSpPr/>
          <p:nvPr/>
        </p:nvSpPr>
        <p:spPr>
          <a:xfrm>
            <a:off x="6245180" y="1480631"/>
            <a:ext cx="2391384" cy="2954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9147F56-F14B-4DAE-82C0-3B0C6E54E16B}"/>
              </a:ext>
            </a:extLst>
          </p:cNvPr>
          <p:cNvSpPr txBox="1"/>
          <p:nvPr/>
        </p:nvSpPr>
        <p:spPr>
          <a:xfrm>
            <a:off x="5487430" y="1377217"/>
            <a:ext cx="3007442" cy="1600438"/>
          </a:xfrm>
          <a:prstGeom prst="rect">
            <a:avLst/>
          </a:prstGeom>
          <a:noFill/>
        </p:spPr>
        <p:txBody>
          <a:bodyPr wrap="square" rtlCol="0">
            <a:spAutoFit/>
          </a:bodyPr>
          <a:lstStyle/>
          <a:p>
            <a:pPr marL="7938" indent="0" algn="ctr">
              <a:buNone/>
            </a:pPr>
            <a:r>
              <a:rPr lang="en-US" sz="1400" b="1">
                <a:latin typeface="Mind Meridian" panose="020B0503030507020204" pitchFamily="34" charset="0"/>
                <a:cs typeface="Mind Meridian" panose="020B0503030507020204" pitchFamily="34" charset="0"/>
              </a:rPr>
              <a:t>Drop-in Cafés </a:t>
            </a:r>
            <a:r>
              <a:rPr lang="en-US" sz="1400">
                <a:latin typeface="Mind Meridian" panose="020B0503030507020204" pitchFamily="34" charset="0"/>
                <a:cs typeface="Mind Meridian" panose="020B0503030507020204" pitchFamily="34" charset="0"/>
              </a:rPr>
              <a:t>held on Tuesday, Wednesday and Thursday evenings are community and online spaces for people to meet and access advice and support. Email </a:t>
            </a:r>
            <a:r>
              <a:rPr lang="en-US" sz="1400">
                <a:latin typeface="Mind Meridian" panose="020B0503030507020204" pitchFamily="34" charset="0"/>
                <a:cs typeface="Mind Meridian" panose="020B0503030507020204" pitchFamily="34" charset="0"/>
                <a:hlinkClick r:id="rId6"/>
              </a:rPr>
              <a:t>dropincafe@mindinkingston.org.uk</a:t>
            </a:r>
            <a:r>
              <a:rPr lang="en-US" sz="1400">
                <a:latin typeface="Mind Meridian" panose="020B0503030507020204" pitchFamily="34" charset="0"/>
                <a:cs typeface="Mind Meridian" panose="020B0503030507020204" pitchFamily="34" charset="0"/>
              </a:rPr>
              <a:t> </a:t>
            </a:r>
          </a:p>
        </p:txBody>
      </p:sp>
      <p:pic>
        <p:nvPicPr>
          <p:cNvPr id="7" name="Picture 6">
            <a:extLst>
              <a:ext uri="{FF2B5EF4-FFF2-40B4-BE49-F238E27FC236}">
                <a16:creationId xmlns:a16="http://schemas.microsoft.com/office/drawing/2014/main" id="{D56A3379-CEC0-4595-BA6A-D41A92F1A9C0}"/>
              </a:ext>
            </a:extLst>
          </p:cNvPr>
          <p:cNvPicPr>
            <a:picLocks noChangeAspect="1"/>
          </p:cNvPicPr>
          <p:nvPr/>
        </p:nvPicPr>
        <p:blipFill>
          <a:blip r:embed="rId7"/>
          <a:stretch>
            <a:fillRect/>
          </a:stretch>
        </p:blipFill>
        <p:spPr>
          <a:xfrm>
            <a:off x="6717888" y="3098112"/>
            <a:ext cx="1545393" cy="1538749"/>
          </a:xfrm>
          <a:prstGeom prst="rect">
            <a:avLst/>
          </a:prstGeom>
        </p:spPr>
      </p:pic>
      <p:sp>
        <p:nvSpPr>
          <p:cNvPr id="4" name="TextBox 3">
            <a:extLst>
              <a:ext uri="{FF2B5EF4-FFF2-40B4-BE49-F238E27FC236}">
                <a16:creationId xmlns:a16="http://schemas.microsoft.com/office/drawing/2014/main" id="{18B5F677-8924-D33C-774B-07848E5D455B}"/>
              </a:ext>
            </a:extLst>
          </p:cNvPr>
          <p:cNvSpPr txBox="1"/>
          <p:nvPr/>
        </p:nvSpPr>
        <p:spPr>
          <a:xfrm>
            <a:off x="2555091" y="3217885"/>
            <a:ext cx="4155953" cy="1600438"/>
          </a:xfrm>
          <a:prstGeom prst="rect">
            <a:avLst/>
          </a:prstGeom>
          <a:noFill/>
        </p:spPr>
        <p:txBody>
          <a:bodyPr wrap="square" lIns="91440" tIns="45720" rIns="91440" bIns="45720" anchor="t">
            <a:spAutoFit/>
          </a:bodyPr>
          <a:lstStyle/>
          <a:p>
            <a:r>
              <a:rPr lang="en-GB" sz="1200">
                <a:highlight>
                  <a:srgbClr val="FFFFFF"/>
                </a:highlight>
                <a:latin typeface="Mind Meridian"/>
                <a:cs typeface="Mind Meridian"/>
              </a:rPr>
              <a:t>A</a:t>
            </a:r>
            <a:r>
              <a:rPr lang="en-GB" sz="1200" b="0" i="0">
                <a:effectLst/>
                <a:highlight>
                  <a:srgbClr val="FFFFFF"/>
                </a:highlight>
                <a:latin typeface="Mind Meridian"/>
                <a:cs typeface="Mind Meridian"/>
              </a:rPr>
              <a:t> </a:t>
            </a:r>
            <a:r>
              <a:rPr lang="en-GB" sz="1400" b="1" i="0">
                <a:effectLst/>
                <a:highlight>
                  <a:srgbClr val="FFFFFF"/>
                </a:highlight>
                <a:latin typeface="Mind Meridian"/>
                <a:cs typeface="Mind Meridian"/>
              </a:rPr>
              <a:t>Peer Support Service </a:t>
            </a:r>
            <a:r>
              <a:rPr lang="en-GB" sz="1200" b="0" i="0">
                <a:effectLst/>
                <a:highlight>
                  <a:srgbClr val="FFFFFF"/>
                </a:highlight>
                <a:latin typeface="Mind Meridian"/>
                <a:cs typeface="Mind Meridian"/>
              </a:rPr>
              <a:t>funded by South West London &amp; St George’s Mental Health Trust (SWLSGT) and delivered by Mind in Kingston in partnership with local voluntary organisations</a:t>
            </a:r>
            <a:r>
              <a:rPr lang="en-GB" sz="1200">
                <a:highlight>
                  <a:srgbClr val="FFFFFF"/>
                </a:highlight>
                <a:latin typeface="Mind Meridian"/>
                <a:cs typeface="Mind Meridian"/>
              </a:rPr>
              <a:t> is </a:t>
            </a:r>
            <a:r>
              <a:rPr lang="en-GB" sz="1200" b="0" i="0">
                <a:effectLst/>
                <a:highlight>
                  <a:srgbClr val="FFFFFF"/>
                </a:highlight>
                <a:latin typeface="Mind Meridian"/>
                <a:cs typeface="Mind Meridian"/>
              </a:rPr>
              <a:t>will be open to people with severe mental illness (SMI) who are service users of the mental health trust. Partners will work together to offer group and one-to-one peer support</a:t>
            </a:r>
            <a:r>
              <a:rPr lang="en-GB" sz="1200">
                <a:highlight>
                  <a:srgbClr val="FFFFFF"/>
                </a:highlight>
                <a:latin typeface="Mind Meridian"/>
                <a:cs typeface="Mind Meridian"/>
              </a:rPr>
              <a:t>. Email </a:t>
            </a:r>
            <a:r>
              <a:rPr lang="en-GB" sz="1200" u="sng">
                <a:highlight>
                  <a:srgbClr val="FFFFFF"/>
                </a:highlight>
                <a:latin typeface="Mind Meridian"/>
                <a:cs typeface="Mind Meridian"/>
                <a:hlinkClick r:id="rId8">
                  <a:extLst>
                    <a:ext uri="{A12FA001-AC4F-418D-AE19-62706E023703}">
                      <ahyp:hlinkClr xmlns:ahyp="http://schemas.microsoft.com/office/drawing/2018/hyperlinkcolor" val="tx"/>
                    </a:ext>
                  </a:extLst>
                </a:hlinkClick>
              </a:rPr>
              <a:t>michael</a:t>
            </a:r>
            <a:r>
              <a:rPr lang="en-GB" sz="1200" b="0" i="0" u="sng">
                <a:effectLst/>
                <a:highlight>
                  <a:srgbClr val="FFFFFF"/>
                </a:highlight>
                <a:latin typeface="Mind Meridian"/>
                <a:cs typeface="Mind Meridian"/>
                <a:hlinkClick r:id="rId8">
                  <a:extLst>
                    <a:ext uri="{A12FA001-AC4F-418D-AE19-62706E023703}">
                      <ahyp:hlinkClr xmlns:ahyp="http://schemas.microsoft.com/office/drawing/2018/hyperlinkcolor" val="tx"/>
                    </a:ext>
                  </a:extLst>
                </a:hlinkClick>
              </a:rPr>
              <a:t>@mindinkingston.org.uk</a:t>
            </a:r>
            <a:endParaRPr lang="en-GB" sz="1200">
              <a:highlight>
                <a:srgbClr val="FFFFFF"/>
              </a:highlight>
              <a:latin typeface="Mind Meridian"/>
              <a:cs typeface="Mind Meridian"/>
            </a:endParaRPr>
          </a:p>
        </p:txBody>
      </p:sp>
    </p:spTree>
    <p:extLst>
      <p:ext uri="{BB962C8B-B14F-4D97-AF65-F5344CB8AC3E}">
        <p14:creationId xmlns:p14="http://schemas.microsoft.com/office/powerpoint/2010/main" val="37307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341767" y="845092"/>
            <a:ext cx="7418706" cy="779635"/>
          </a:xfrm>
        </p:spPr>
        <p:txBody>
          <a:bodyPr/>
          <a:lstStyle/>
          <a:p>
            <a:r>
              <a:rPr lang="en-US"/>
              <a:t>We provide physical activities for better mental health</a:t>
            </a:r>
          </a:p>
        </p:txBody>
      </p:sp>
      <p:pic>
        <p:nvPicPr>
          <p:cNvPr id="4" name="Picture 3" descr="Icon&#10;&#10;Description automatically generated">
            <a:extLst>
              <a:ext uri="{FF2B5EF4-FFF2-40B4-BE49-F238E27FC236}">
                <a16:creationId xmlns:a16="http://schemas.microsoft.com/office/drawing/2014/main" id="{B60A8E8A-EB59-D24A-ADA8-7137DAA2AFC8}"/>
              </a:ext>
            </a:extLst>
          </p:cNvPr>
          <p:cNvPicPr>
            <a:picLocks noChangeAspect="1"/>
          </p:cNvPicPr>
          <p:nvPr/>
        </p:nvPicPr>
        <p:blipFill>
          <a:blip r:embed="rId2"/>
          <a:stretch>
            <a:fillRect/>
          </a:stretch>
        </p:blipFill>
        <p:spPr>
          <a:xfrm>
            <a:off x="6290260" y="121299"/>
            <a:ext cx="2154752" cy="423317"/>
          </a:xfrm>
          <a:prstGeom prst="rect">
            <a:avLst/>
          </a:prstGeom>
        </p:spPr>
      </p:pic>
      <p:sp>
        <p:nvSpPr>
          <p:cNvPr id="19" name="TextBox 18">
            <a:extLst>
              <a:ext uri="{FF2B5EF4-FFF2-40B4-BE49-F238E27FC236}">
                <a16:creationId xmlns:a16="http://schemas.microsoft.com/office/drawing/2014/main" id="{C4102C41-368F-4358-8B0D-BF80941CC3E6}"/>
              </a:ext>
            </a:extLst>
          </p:cNvPr>
          <p:cNvSpPr txBox="1"/>
          <p:nvPr/>
        </p:nvSpPr>
        <p:spPr>
          <a:xfrm>
            <a:off x="343045" y="1770332"/>
            <a:ext cx="3378323" cy="1815882"/>
          </a:xfrm>
          <a:prstGeom prst="rect">
            <a:avLst/>
          </a:prstGeom>
          <a:noFill/>
        </p:spPr>
        <p:txBody>
          <a:bodyPr wrap="square" lIns="91440" tIns="45720" rIns="91440" bIns="45720" rtlCol="0" anchor="t">
            <a:spAutoFit/>
          </a:bodyPr>
          <a:lstStyle/>
          <a:p>
            <a:pPr algn="ctr"/>
            <a:r>
              <a:rPr lang="en-GB" sz="1400" b="1">
                <a:latin typeface="Mind Meridian"/>
                <a:cs typeface="Mind Meridian"/>
              </a:rPr>
              <a:t>Kingstonian Mind Football </a:t>
            </a:r>
            <a:r>
              <a:rPr lang="en-GB" sz="1400">
                <a:latin typeface="Mind Meridian"/>
                <a:cs typeface="Mind Meridian"/>
              </a:rPr>
              <a:t>Team</a:t>
            </a:r>
            <a:r>
              <a:rPr lang="en-GB" sz="1400" b="1">
                <a:latin typeface="Mind Meridian"/>
                <a:cs typeface="Mind Meridian"/>
              </a:rPr>
              <a:t> </a:t>
            </a:r>
            <a:r>
              <a:rPr lang="en-GB" sz="1400">
                <a:latin typeface="Mind Meridian"/>
                <a:cs typeface="Mind Meridian"/>
              </a:rPr>
              <a:t>provides an inclusive non-judgemental and supportive environment to improve physical and mental health and take part in local amateur football leagues. Email </a:t>
            </a:r>
            <a:r>
              <a:rPr lang="en-GB" sz="1400">
                <a:latin typeface="Mind Meridian"/>
                <a:ea typeface="+mn-lt"/>
                <a:cs typeface="+mn-lt"/>
                <a:hlinkClick r:id="rId3"/>
              </a:rPr>
              <a:t>johnny@mindinkingston.org.uk</a:t>
            </a:r>
            <a:endParaRPr lang="en-US" sz="1400">
              <a:latin typeface="Mind Meridian"/>
              <a:ea typeface="+mn-lt"/>
              <a:cs typeface="+mn-lt"/>
            </a:endParaRPr>
          </a:p>
          <a:p>
            <a:pPr algn="ctr"/>
            <a:r>
              <a:rPr lang="en-GB" sz="1400">
                <a:latin typeface="Mind Meridian"/>
                <a:cs typeface="Mind Meridian"/>
              </a:rPr>
              <a:t> for more information.</a:t>
            </a:r>
            <a:endParaRPr lang="en-US" sz="1400">
              <a:latin typeface="Mind Meridian"/>
              <a:ea typeface="Calibri"/>
              <a:cs typeface="Calibri"/>
            </a:endParaRPr>
          </a:p>
        </p:txBody>
      </p:sp>
      <p:sp>
        <p:nvSpPr>
          <p:cNvPr id="22" name="TextBox 21">
            <a:extLst>
              <a:ext uri="{FF2B5EF4-FFF2-40B4-BE49-F238E27FC236}">
                <a16:creationId xmlns:a16="http://schemas.microsoft.com/office/drawing/2014/main" id="{059EF82D-5ACC-4451-9852-E7EC477E78F5}"/>
              </a:ext>
            </a:extLst>
          </p:cNvPr>
          <p:cNvSpPr txBox="1"/>
          <p:nvPr/>
        </p:nvSpPr>
        <p:spPr>
          <a:xfrm>
            <a:off x="3927226" y="3326375"/>
            <a:ext cx="3382097" cy="1600438"/>
          </a:xfrm>
          <a:prstGeom prst="rect">
            <a:avLst/>
          </a:prstGeom>
          <a:noFill/>
        </p:spPr>
        <p:txBody>
          <a:bodyPr wrap="square" lIns="91440" tIns="45720" rIns="91440" bIns="45720" rtlCol="0" anchor="t">
            <a:spAutoFit/>
          </a:bodyPr>
          <a:lstStyle/>
          <a:p>
            <a:pPr algn="ctr"/>
            <a:r>
              <a:rPr lang="en-GB" sz="1400" b="1">
                <a:latin typeface="Mind Meridian"/>
                <a:cs typeface="Mind Meridian"/>
              </a:rPr>
              <a:t>Happy Feet Walking Group </a:t>
            </a:r>
            <a:r>
              <a:rPr lang="en-GB" sz="1400">
                <a:latin typeface="Mind Meridian"/>
                <a:cs typeface="Mind Meridian"/>
              </a:rPr>
              <a:t>meets every Monday, it is open to all walking abilities and provides an opportunity to get some fresh air, exercise and connect with others. Email </a:t>
            </a:r>
            <a:r>
              <a:rPr lang="en-GB" sz="1400">
                <a:latin typeface="Mind Meridian"/>
                <a:ea typeface="+mn-lt"/>
                <a:cs typeface="+mn-lt"/>
                <a:hlinkClick r:id="rId3"/>
              </a:rPr>
              <a:t>johnny@mindinkingston.org.uk</a:t>
            </a:r>
            <a:r>
              <a:rPr lang="en-GB" sz="1400">
                <a:latin typeface="Mind Meridian"/>
                <a:cs typeface="Mind Meridian"/>
              </a:rPr>
              <a:t> for more information.</a:t>
            </a:r>
          </a:p>
        </p:txBody>
      </p:sp>
      <p:pic>
        <p:nvPicPr>
          <p:cNvPr id="8" name="Picture 7" descr="A picture containing text, light&#10;&#10;Description automatically generated">
            <a:extLst>
              <a:ext uri="{FF2B5EF4-FFF2-40B4-BE49-F238E27FC236}">
                <a16:creationId xmlns:a16="http://schemas.microsoft.com/office/drawing/2014/main" id="{D099BBD8-263A-4A7A-A8FD-2F72C5701332}"/>
              </a:ext>
            </a:extLst>
          </p:cNvPr>
          <p:cNvPicPr>
            <a:picLocks noChangeAspect="1"/>
          </p:cNvPicPr>
          <p:nvPr/>
        </p:nvPicPr>
        <p:blipFill>
          <a:blip r:embed="rId4"/>
          <a:stretch>
            <a:fillRect/>
          </a:stretch>
        </p:blipFill>
        <p:spPr>
          <a:xfrm>
            <a:off x="4568703" y="1366065"/>
            <a:ext cx="2099144" cy="209914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363F86F-3B9B-45D0-B406-4F88B92AF594}"/>
              </a:ext>
            </a:extLst>
          </p:cNvPr>
          <p:cNvPicPr>
            <a:picLocks noChangeAspect="1"/>
          </p:cNvPicPr>
          <p:nvPr/>
        </p:nvPicPr>
        <p:blipFill>
          <a:blip r:embed="rId5"/>
          <a:stretch>
            <a:fillRect/>
          </a:stretch>
        </p:blipFill>
        <p:spPr>
          <a:xfrm>
            <a:off x="709813" y="3150435"/>
            <a:ext cx="2471862" cy="2471862"/>
          </a:xfrm>
          <a:prstGeom prst="rect">
            <a:avLst/>
          </a:prstGeom>
        </p:spPr>
      </p:pic>
    </p:spTree>
    <p:extLst>
      <p:ext uri="{BB962C8B-B14F-4D97-AF65-F5344CB8AC3E}">
        <p14:creationId xmlns:p14="http://schemas.microsoft.com/office/powerpoint/2010/main" val="2263304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CF446E0-B5AE-4DBA-FE32-0C1E0070CCF1}"/>
              </a:ext>
            </a:extLst>
          </p:cNvPr>
          <p:cNvSpPr>
            <a:spLocks noGrp="1"/>
          </p:cNvSpPr>
          <p:nvPr>
            <p:ph type="pic" sz="quarter" idx="10"/>
          </p:nvPr>
        </p:nvSpPr>
        <p:spPr/>
        <p:txBody>
          <a:bodyPr/>
          <a:lstStyle/>
          <a:p>
            <a:endParaRPr lang="en-GB"/>
          </a:p>
        </p:txBody>
      </p:sp>
      <p:sp>
        <p:nvSpPr>
          <p:cNvPr id="4" name="TextBox 3">
            <a:extLst>
              <a:ext uri="{FF2B5EF4-FFF2-40B4-BE49-F238E27FC236}">
                <a16:creationId xmlns:a16="http://schemas.microsoft.com/office/drawing/2014/main" id="{5C6E950A-7D68-E3B0-1418-67B372C34DA9}"/>
              </a:ext>
            </a:extLst>
          </p:cNvPr>
          <p:cNvSpPr txBox="1"/>
          <p:nvPr/>
        </p:nvSpPr>
        <p:spPr>
          <a:xfrm>
            <a:off x="1571791" y="862213"/>
            <a:ext cx="5999356" cy="3416320"/>
          </a:xfrm>
          <a:prstGeom prst="rect">
            <a:avLst/>
          </a:prstGeom>
          <a:solidFill>
            <a:schemeClr val="bg1"/>
          </a:solidFill>
          <a:ln>
            <a:solidFill>
              <a:srgbClr val="1300C1"/>
            </a:solidFill>
          </a:ln>
        </p:spPr>
        <p:txBody>
          <a:bodyPr wrap="square" lIns="91440" tIns="45720" rIns="91440" bIns="45720" anchor="t">
            <a:spAutoFit/>
          </a:bodyPr>
          <a:lstStyle/>
          <a:p>
            <a:pPr algn="l"/>
            <a:r>
              <a:rPr lang="en-GB" b="1" i="0">
                <a:solidFill>
                  <a:srgbClr val="303030"/>
                </a:solidFill>
                <a:effectLst/>
                <a:highlight>
                  <a:srgbClr val="FFFFFF"/>
                </a:highlight>
                <a:latin typeface="Mind Meridian"/>
                <a:cs typeface="Mind Meridian"/>
              </a:rPr>
              <a:t>Join our Mindful Art Sessions for local Young People between the ages of 12-25 years</a:t>
            </a:r>
          </a:p>
          <a:p>
            <a:pPr algn="l"/>
            <a:r>
              <a:rPr lang="en-GB" b="0" i="0">
                <a:solidFill>
                  <a:srgbClr val="303030"/>
                </a:solidFill>
                <a:effectLst/>
                <a:highlight>
                  <a:srgbClr val="FFFFFF"/>
                </a:highlight>
                <a:latin typeface="Mind Meridian"/>
                <a:cs typeface="Mind Meridian"/>
              </a:rPr>
              <a:t>➡️ Running every Tuesday</a:t>
            </a:r>
            <a:br>
              <a:rPr lang="en-GB" b="0" i="0">
                <a:effectLst/>
                <a:highlight>
                  <a:srgbClr val="FFFFFF"/>
                </a:highlight>
                <a:latin typeface="Mind Meridian" panose="020B0604020202020204" charset="0"/>
              </a:rPr>
            </a:br>
            <a:r>
              <a:rPr lang="en-GB" b="0" i="0">
                <a:solidFill>
                  <a:srgbClr val="303030"/>
                </a:solidFill>
                <a:effectLst/>
                <a:highlight>
                  <a:srgbClr val="FFFFFF"/>
                </a:highlight>
                <a:latin typeface="Mind Meridian"/>
                <a:cs typeface="Mind Meridian"/>
              </a:rPr>
              <a:t>➡️ 4-5pm</a:t>
            </a:r>
            <a:br>
              <a:rPr lang="en-GB" b="0" i="0">
                <a:effectLst/>
                <a:highlight>
                  <a:srgbClr val="FFFFFF"/>
                </a:highlight>
                <a:latin typeface="Mind Meridian" panose="020B0604020202020204" charset="0"/>
              </a:rPr>
            </a:br>
            <a:r>
              <a:rPr lang="en-GB" b="0" i="0">
                <a:solidFill>
                  <a:srgbClr val="303030"/>
                </a:solidFill>
                <a:effectLst/>
                <a:highlight>
                  <a:srgbClr val="FFFFFF"/>
                </a:highlight>
                <a:latin typeface="Mind Meridian"/>
                <a:cs typeface="Mind Meridian"/>
              </a:rPr>
              <a:t>✨ Optional 5-6pm slot to receive mental health support from trained youth workers.</a:t>
            </a:r>
            <a:br>
              <a:rPr lang="en-GB" b="0" i="0">
                <a:effectLst/>
                <a:highlight>
                  <a:srgbClr val="FFFFFF"/>
                </a:highlight>
                <a:latin typeface="Mind Meridian" panose="020B0604020202020204" charset="0"/>
              </a:rPr>
            </a:br>
            <a:r>
              <a:rPr lang="en-GB" b="0" i="0">
                <a:solidFill>
                  <a:srgbClr val="303030"/>
                </a:solidFill>
                <a:effectLst/>
                <a:highlight>
                  <a:srgbClr val="FFFFFF"/>
                </a:highlight>
                <a:latin typeface="Mind Meridian"/>
                <a:cs typeface="Mind Meridian"/>
              </a:rPr>
              <a:t>📍Fuse Box Kingston, </a:t>
            </a:r>
            <a:r>
              <a:rPr lang="en-GB" b="0" i="0" u="sng">
                <a:solidFill>
                  <a:srgbClr val="1300C1"/>
                </a:solidFill>
                <a:effectLst/>
                <a:highlight>
                  <a:srgbClr val="FFFFFF"/>
                </a:highlight>
                <a:latin typeface="Mind Meridian"/>
                <a:cs typeface="Mind Meridian"/>
                <a:hlinkClick r:id="rId2"/>
              </a:rPr>
              <a:t>2 Buckland’s Wharf, Kingston upon Thames, KT1 1TF</a:t>
            </a:r>
            <a:endParaRPr lang="en-GB" b="0" i="0">
              <a:solidFill>
                <a:srgbClr val="303030"/>
              </a:solidFill>
              <a:effectLst/>
              <a:highlight>
                <a:srgbClr val="FFFFFF"/>
              </a:highlight>
              <a:latin typeface="Mind Meridian"/>
              <a:cs typeface="Mind Meridian"/>
            </a:endParaRPr>
          </a:p>
          <a:p>
            <a:pPr algn="l"/>
            <a:r>
              <a:rPr lang="en-GB" b="0" i="0">
                <a:solidFill>
                  <a:srgbClr val="303030"/>
                </a:solidFill>
                <a:effectLst/>
                <a:highlight>
                  <a:srgbClr val="FFFFFF"/>
                </a:highlight>
                <a:latin typeface="Mind Meridian"/>
                <a:cs typeface="Mind Meridian"/>
              </a:rPr>
              <a:t>🆓 Free to join and no art experience necessary (we’ll be getting creative and experimenting with different activities like lino printing, graffiti, and drawing in a mindful way).</a:t>
            </a:r>
          </a:p>
        </p:txBody>
      </p:sp>
    </p:spTree>
    <p:extLst>
      <p:ext uri="{BB962C8B-B14F-4D97-AF65-F5344CB8AC3E}">
        <p14:creationId xmlns:p14="http://schemas.microsoft.com/office/powerpoint/2010/main" val="282375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1E0056-2AF6-80AB-0107-05F8F8A45328}"/>
              </a:ext>
            </a:extLst>
          </p:cNvPr>
          <p:cNvSpPr>
            <a:spLocks noGrp="1"/>
          </p:cNvSpPr>
          <p:nvPr>
            <p:ph type="pic" sz="quarter" idx="10"/>
          </p:nvPr>
        </p:nvSpPr>
        <p:spPr/>
        <p:txBody>
          <a:bodyPr/>
          <a:lstStyle/>
          <a:p>
            <a:endParaRPr lang="en-GB"/>
          </a:p>
        </p:txBody>
      </p:sp>
      <p:sp>
        <p:nvSpPr>
          <p:cNvPr id="4" name="TextBox 3">
            <a:extLst>
              <a:ext uri="{FF2B5EF4-FFF2-40B4-BE49-F238E27FC236}">
                <a16:creationId xmlns:a16="http://schemas.microsoft.com/office/drawing/2014/main" id="{F1DB9E2D-E9C6-B30D-8C1A-45558FD804A3}"/>
              </a:ext>
            </a:extLst>
          </p:cNvPr>
          <p:cNvSpPr txBox="1"/>
          <p:nvPr/>
        </p:nvSpPr>
        <p:spPr>
          <a:xfrm>
            <a:off x="1542453" y="726423"/>
            <a:ext cx="6142861" cy="3693319"/>
          </a:xfrm>
          <a:prstGeom prst="rect">
            <a:avLst/>
          </a:prstGeom>
          <a:solidFill>
            <a:schemeClr val="bg1"/>
          </a:solidFill>
          <a:ln>
            <a:solidFill>
              <a:srgbClr val="1300C1"/>
            </a:solidFill>
          </a:ln>
        </p:spPr>
        <p:txBody>
          <a:bodyPr wrap="square" lIns="91440" tIns="45720" rIns="91440" bIns="45720" anchor="t">
            <a:spAutoFit/>
          </a:bodyPr>
          <a:lstStyle/>
          <a:p>
            <a:pPr algn="l"/>
            <a:r>
              <a:rPr lang="en-GB" b="1" i="0">
                <a:solidFill>
                  <a:srgbClr val="303030"/>
                </a:solidFill>
                <a:effectLst/>
                <a:highlight>
                  <a:srgbClr val="FFFFFF"/>
                </a:highlight>
                <a:latin typeface="Mind Meridian"/>
                <a:cs typeface="Mind Meridian"/>
              </a:rPr>
              <a:t>Alfriston Outreach Service (formerly Alfriston Day Centre) is a one stop shop for supporting older and vulnerable people in the Royal Borough of Kingston.</a:t>
            </a:r>
          </a:p>
          <a:p>
            <a:r>
              <a:rPr lang="en-GB">
                <a:solidFill>
                  <a:srgbClr val="303030"/>
                </a:solidFill>
                <a:highlight>
                  <a:srgbClr val="FFFFFF"/>
                </a:highlight>
                <a:ea typeface="+mn-lt"/>
                <a:cs typeface="+mn-lt"/>
              </a:rPr>
              <a:t>➡️</a:t>
            </a:r>
            <a:r>
              <a:rPr lang="en-GB">
                <a:solidFill>
                  <a:srgbClr val="303030"/>
                </a:solidFill>
                <a:highlight>
                  <a:srgbClr val="FFFFFF"/>
                </a:highlight>
                <a:latin typeface="Calibri"/>
                <a:ea typeface="Calibri"/>
                <a:cs typeface="Calibri"/>
              </a:rPr>
              <a:t> </a:t>
            </a:r>
            <a:r>
              <a:rPr lang="en-GB" b="0" i="0">
                <a:solidFill>
                  <a:srgbClr val="303030"/>
                </a:solidFill>
                <a:effectLst/>
                <a:highlight>
                  <a:srgbClr val="FFFFFF"/>
                </a:highlight>
                <a:latin typeface="Mind Meridian"/>
                <a:cs typeface="Mind Meridian"/>
              </a:rPr>
              <a:t>Alfriston provides a number of services in the community that can be delivered into people’s homes to help reduce isolation and loneliness, including Hot Lunch Delivery –Laundry –Collecting and Delivering Prescriptions Providing Hearing Aid Batteries ,Shopping </a:t>
            </a:r>
            <a:r>
              <a:rPr lang="en-GB">
                <a:solidFill>
                  <a:srgbClr val="303030"/>
                </a:solidFill>
                <a:highlight>
                  <a:srgbClr val="FFFFFF"/>
                </a:highlight>
                <a:ea typeface="+mn-lt"/>
                <a:cs typeface="+mn-lt"/>
              </a:rPr>
              <a:t>➡️</a:t>
            </a:r>
            <a:r>
              <a:rPr lang="en-GB">
                <a:solidFill>
                  <a:srgbClr val="303030"/>
                </a:solidFill>
                <a:highlight>
                  <a:srgbClr val="FFFFFF"/>
                </a:highlight>
                <a:latin typeface="Calibri"/>
                <a:ea typeface="Calibri"/>
                <a:cs typeface="Calibri"/>
              </a:rPr>
              <a:t> </a:t>
            </a:r>
            <a:r>
              <a:rPr lang="en-GB" b="0" i="0">
                <a:solidFill>
                  <a:srgbClr val="303030"/>
                </a:solidFill>
                <a:effectLst/>
                <a:highlight>
                  <a:srgbClr val="FFFFFF"/>
                </a:highlight>
                <a:latin typeface="Mind Meridian"/>
                <a:cs typeface="Mind Meridian"/>
              </a:rPr>
              <a:t>We provide urgent support such as emergency food bags, bedding, etc to those who have recently been discharged from hospital, or moved into a new address and do not currently have the support in place that they need.</a:t>
            </a:r>
            <a:endParaRPr lang="en-GB"/>
          </a:p>
        </p:txBody>
      </p:sp>
    </p:spTree>
    <p:extLst>
      <p:ext uri="{BB962C8B-B14F-4D97-AF65-F5344CB8AC3E}">
        <p14:creationId xmlns:p14="http://schemas.microsoft.com/office/powerpoint/2010/main" val="3567181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13E225-21E7-316E-75F1-0C58E1EC532B}"/>
              </a:ext>
            </a:extLst>
          </p:cNvPr>
          <p:cNvSpPr>
            <a:spLocks noGrp="1"/>
          </p:cNvSpPr>
          <p:nvPr>
            <p:ph type="pic" sz="quarter" idx="10"/>
          </p:nvPr>
        </p:nvSpPr>
        <p:spPr/>
        <p:txBody>
          <a:bodyPr/>
          <a:lstStyle/>
          <a:p>
            <a:endParaRPr lang="en-GB"/>
          </a:p>
        </p:txBody>
      </p:sp>
      <p:sp>
        <p:nvSpPr>
          <p:cNvPr id="4" name="TextBox 3">
            <a:extLst>
              <a:ext uri="{FF2B5EF4-FFF2-40B4-BE49-F238E27FC236}">
                <a16:creationId xmlns:a16="http://schemas.microsoft.com/office/drawing/2014/main" id="{BC78367A-97D3-8D4D-B10D-ED1B75CEB3EF}"/>
              </a:ext>
            </a:extLst>
          </p:cNvPr>
          <p:cNvSpPr txBox="1"/>
          <p:nvPr/>
        </p:nvSpPr>
        <p:spPr>
          <a:xfrm>
            <a:off x="1545910" y="449176"/>
            <a:ext cx="6134088" cy="4247317"/>
          </a:xfrm>
          <a:prstGeom prst="rect">
            <a:avLst/>
          </a:prstGeom>
          <a:solidFill>
            <a:schemeClr val="bg1"/>
          </a:solidFill>
          <a:ln>
            <a:solidFill>
              <a:srgbClr val="1300C1"/>
            </a:solidFill>
          </a:ln>
        </p:spPr>
        <p:txBody>
          <a:bodyPr wrap="square" lIns="91440" tIns="45720" rIns="91440" bIns="45720" anchor="t">
            <a:spAutoFit/>
          </a:bodyPr>
          <a:lstStyle/>
          <a:p>
            <a:r>
              <a:rPr lang="en-GB" b="1" i="0">
                <a:solidFill>
                  <a:srgbClr val="303030"/>
                </a:solidFill>
                <a:effectLst/>
                <a:latin typeface="Mind Meridian"/>
                <a:cs typeface="Mind Meridian"/>
              </a:rPr>
              <a:t>The Magpie Project provides mental health information, advice, support and counselling to local Korean individuals and communities in the Royal Borough of Kingston upon Thames.</a:t>
            </a:r>
            <a:r>
              <a:rPr lang="en-GB" b="1">
                <a:solidFill>
                  <a:srgbClr val="303030"/>
                </a:solidFill>
                <a:latin typeface="Mind Meridian"/>
                <a:cs typeface="Mind Meridian"/>
              </a:rPr>
              <a:t> </a:t>
            </a:r>
            <a:endParaRPr lang="en-GB">
              <a:solidFill>
                <a:srgbClr val="000000"/>
              </a:solidFill>
              <a:latin typeface="Mind Meridian"/>
              <a:ea typeface="+mn-lt"/>
              <a:cs typeface="Mind Meridian"/>
            </a:endParaRPr>
          </a:p>
          <a:p>
            <a:r>
              <a:rPr lang="en-GB">
                <a:solidFill>
                  <a:srgbClr val="303030"/>
                </a:solidFill>
                <a:ea typeface="+mn-lt"/>
                <a:cs typeface="+mn-lt"/>
              </a:rPr>
              <a:t>➡️</a:t>
            </a:r>
            <a:r>
              <a:rPr lang="en-GB">
                <a:solidFill>
                  <a:srgbClr val="303030"/>
                </a:solidFill>
                <a:latin typeface="Calibri"/>
                <a:ea typeface="Calibri"/>
                <a:cs typeface="Calibri"/>
              </a:rPr>
              <a:t> </a:t>
            </a:r>
            <a:r>
              <a:rPr lang="en-GB" b="0" i="0">
                <a:solidFill>
                  <a:srgbClr val="303030"/>
                </a:solidFill>
                <a:effectLst/>
                <a:latin typeface="Mind Meridian"/>
                <a:cs typeface="Mind Meridian"/>
              </a:rPr>
              <a:t>Our team has bilingual (Korean and English) staff and volunteers who support people to feel more confident to use local mental health services and supporting organisations.</a:t>
            </a:r>
            <a:r>
              <a:rPr lang="en-GB">
                <a:solidFill>
                  <a:srgbClr val="303030"/>
                </a:solidFill>
                <a:latin typeface="Mind Meridian"/>
                <a:cs typeface="Mind Meridian"/>
              </a:rPr>
              <a:t> </a:t>
            </a:r>
            <a:endParaRPr lang="en-GB">
              <a:solidFill>
                <a:srgbClr val="000000"/>
              </a:solidFill>
              <a:latin typeface="Mind Meridian"/>
              <a:cs typeface="Mind Meridian"/>
            </a:endParaRPr>
          </a:p>
          <a:p>
            <a:r>
              <a:rPr lang="en-GB">
                <a:solidFill>
                  <a:srgbClr val="303030"/>
                </a:solidFill>
                <a:ea typeface="+mn-lt"/>
                <a:cs typeface="+mn-lt"/>
              </a:rPr>
              <a:t>➡️</a:t>
            </a:r>
            <a:r>
              <a:rPr lang="en-GB">
                <a:solidFill>
                  <a:srgbClr val="303030"/>
                </a:solidFill>
                <a:latin typeface="Calibri"/>
                <a:ea typeface="Calibri"/>
                <a:cs typeface="Calibri"/>
              </a:rPr>
              <a:t> </a:t>
            </a:r>
            <a:r>
              <a:rPr lang="en-GB" b="0" i="0">
                <a:solidFill>
                  <a:srgbClr val="303030"/>
                </a:solidFill>
                <a:effectLst/>
                <a:latin typeface="Mind Meridian"/>
                <a:cs typeface="Mind Meridian"/>
              </a:rPr>
              <a:t>The Magpie Project includes the following services; Counselling, Drop-in Café, 1:1 Signposting, Champions training and mental wellbeing activities.</a:t>
            </a:r>
            <a:r>
              <a:rPr lang="en-GB">
                <a:solidFill>
                  <a:srgbClr val="303030"/>
                </a:solidFill>
                <a:latin typeface="Mind Meridian"/>
                <a:cs typeface="Mind Meridian"/>
              </a:rPr>
              <a:t> </a:t>
            </a:r>
            <a:endParaRPr lang="en-GB">
              <a:solidFill>
                <a:srgbClr val="000000"/>
              </a:solidFill>
              <a:latin typeface="Mind Meridian"/>
              <a:cs typeface="Mind Meridian"/>
            </a:endParaRPr>
          </a:p>
          <a:p>
            <a:r>
              <a:rPr lang="en-GB">
                <a:solidFill>
                  <a:srgbClr val="303030"/>
                </a:solidFill>
                <a:ea typeface="+mn-lt"/>
                <a:cs typeface="+mn-lt"/>
              </a:rPr>
              <a:t>➡️</a:t>
            </a:r>
            <a:r>
              <a:rPr lang="en-GB">
                <a:solidFill>
                  <a:srgbClr val="303030"/>
                </a:solidFill>
                <a:latin typeface="Calibri"/>
                <a:ea typeface="Calibri"/>
                <a:cs typeface="Calibri"/>
              </a:rPr>
              <a:t> </a:t>
            </a:r>
            <a:r>
              <a:rPr lang="en-GB" b="0" i="0">
                <a:solidFill>
                  <a:srgbClr val="303030"/>
                </a:solidFill>
                <a:effectLst/>
                <a:latin typeface="Mind Meridian"/>
                <a:cs typeface="Mind Meridian"/>
              </a:rPr>
              <a:t>In addition to this, wider Mind in Kingston services are available to use, with support from our team.  Our aim is to help our local Korean community to challenge mental health stigma and promote positive wellbeing.</a:t>
            </a:r>
            <a:endParaRPr lang="en-GB">
              <a:latin typeface="Mind Meridian"/>
              <a:cs typeface="Mind Meridian"/>
            </a:endParaRPr>
          </a:p>
        </p:txBody>
      </p:sp>
    </p:spTree>
    <p:extLst>
      <p:ext uri="{BB962C8B-B14F-4D97-AF65-F5344CB8AC3E}">
        <p14:creationId xmlns:p14="http://schemas.microsoft.com/office/powerpoint/2010/main" val="189173805"/>
      </p:ext>
    </p:extLst>
  </p:cSld>
  <p:clrMapOvr>
    <a:masterClrMapping/>
  </p:clrMapOvr>
</p:sld>
</file>

<file path=ppt/theme/theme1.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graphy layout - use with set slid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3e64dad-92f2-4c3d-b8e6-7f8c8a2530d4">
      <UserInfo>
        <DisplayName>Rachel Dykins</DisplayName>
        <AccountId>47</AccountId>
        <AccountType/>
      </UserInfo>
      <UserInfo>
        <DisplayName>RachelDykins</DisplayName>
        <AccountId>143</AccountId>
        <AccountType/>
      </UserInfo>
    </SharedWithUsers>
    <TaxCatchAll xmlns="33e64dad-92f2-4c3d-b8e6-7f8c8a2530d4" xsi:nil="true"/>
    <lcf76f155ced4ddcb4097134ff3c332f xmlns="4520aca0-c040-4e7c-8925-f9894a8c167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6B36C1F9F0ED4380110010BD68DD27" ma:contentTypeVersion="17" ma:contentTypeDescription="Create a new document." ma:contentTypeScope="" ma:versionID="79b27da85d7c044a2cf835f276970b93">
  <xsd:schema xmlns:xsd="http://www.w3.org/2001/XMLSchema" xmlns:xs="http://www.w3.org/2001/XMLSchema" xmlns:p="http://schemas.microsoft.com/office/2006/metadata/properties" xmlns:ns2="4520aca0-c040-4e7c-8925-f9894a8c167f" xmlns:ns3="33e64dad-92f2-4c3d-b8e6-7f8c8a2530d4" targetNamespace="http://schemas.microsoft.com/office/2006/metadata/properties" ma:root="true" ma:fieldsID="48f7db64387bfc0ac519599915325323" ns2:_="" ns3:_="">
    <xsd:import namespace="4520aca0-c040-4e7c-8925-f9894a8c167f"/>
    <xsd:import namespace="33e64dad-92f2-4c3d-b8e6-7f8c8a2530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0aca0-c040-4e7c-8925-f9894a8c1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6c5f2c2-09aa-4925-8f3e-4531c5e88ac3"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e64dad-92f2-4c3d-b8e6-7f8c8a2530d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deec0f8-0379-4878-bc47-59d5cde54f89}" ma:internalName="TaxCatchAll" ma:showField="CatchAllData" ma:web="33e64dad-92f2-4c3d-b8e6-7f8c8a2530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289D2-78F0-496B-9AF6-E43701F64C26}">
  <ds:schemaRefs>
    <ds:schemaRef ds:uri="59a3231b-8bba-48cc-86bf-5cc75cf38071"/>
    <ds:schemaRef ds:uri="8ec8877e-a531-456d-8165-7db23d8e24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3e64dad-92f2-4c3d-b8e6-7f8c8a2530d4"/>
    <ds:schemaRef ds:uri="4520aca0-c040-4e7c-8925-f9894a8c167f"/>
  </ds:schemaRefs>
</ds:datastoreItem>
</file>

<file path=customXml/itemProps2.xml><?xml version="1.0" encoding="utf-8"?>
<ds:datastoreItem xmlns:ds="http://schemas.openxmlformats.org/officeDocument/2006/customXml" ds:itemID="{7A24CF54-D0DB-4DF8-A285-F80D601DFF9D}">
  <ds:schemaRefs>
    <ds:schemaRef ds:uri="http://schemas.microsoft.com/sharepoint/v3/contenttype/forms"/>
  </ds:schemaRefs>
</ds:datastoreItem>
</file>

<file path=customXml/itemProps3.xml><?xml version="1.0" encoding="utf-8"?>
<ds:datastoreItem xmlns:ds="http://schemas.openxmlformats.org/officeDocument/2006/customXml" ds:itemID="{50E54E61-63AF-4D98-9CB9-1662298757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20aca0-c040-4e7c-8925-f9894a8c167f"/>
    <ds:schemaRef ds:uri="33e64dad-92f2-4c3d-b8e6-7f8c8a2530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980</Words>
  <Application>Microsoft Office PowerPoint</Application>
  <PresentationFormat>On-screen Show (16:9)</PresentationFormat>
  <Paragraphs>54</Paragraphs>
  <Slides>12</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12</vt:i4>
      </vt:variant>
    </vt:vector>
  </HeadingPairs>
  <TitlesOfParts>
    <vt:vector size="21" baseType="lpstr">
      <vt:lpstr>FS Meridian</vt:lpstr>
      <vt:lpstr>Calibri</vt:lpstr>
      <vt:lpstr>Arial</vt:lpstr>
      <vt:lpstr>Mind Meridian</vt:lpstr>
      <vt:lpstr>Mind main backgrounds</vt:lpstr>
      <vt:lpstr>Section breakers</vt:lpstr>
      <vt:lpstr>Highlight pages</vt:lpstr>
      <vt:lpstr>1_Highlight pages</vt:lpstr>
      <vt:lpstr>Photography layout - use with set slides</vt:lpstr>
      <vt:lpstr>PowerPoint Presentation</vt:lpstr>
      <vt:lpstr>PowerPoint Presentation</vt:lpstr>
      <vt:lpstr>About Mind in Kingston </vt:lpstr>
      <vt:lpstr>We provide clinical support and information</vt:lpstr>
      <vt:lpstr>We provide community-based support</vt:lpstr>
      <vt:lpstr>We provide physical activities for better mental health</vt:lpstr>
      <vt:lpstr>PowerPoint Presentation</vt:lpstr>
      <vt:lpstr>PowerPoint Presentation</vt:lpstr>
      <vt:lpstr>PowerPoint Presentation</vt:lpstr>
      <vt:lpstr>We work with you to improve mental health services in Kingston</vt:lpstr>
      <vt:lpstr>PowerPoint Presentation</vt:lpstr>
      <vt:lpstr>Get in touch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Camilla Wheal</cp:lastModifiedBy>
  <cp:revision>3</cp:revision>
  <dcterms:created xsi:type="dcterms:W3CDTF">2021-02-06T18:56:46Z</dcterms:created>
  <dcterms:modified xsi:type="dcterms:W3CDTF">2024-04-16T16:18:21Z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0x010100406B36C1F9F0ED4380110010BD68DD27</vt:lpwstr>
  </property>
</Properties>
</file>