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7" r:id="rId3"/>
    <p:sldId id="258" r:id="rId4"/>
    <p:sldId id="262" r:id="rId5"/>
    <p:sldId id="263" r:id="rId6"/>
    <p:sldId id="261" r:id="rId7"/>
    <p:sldId id="259" r:id="rId8"/>
    <p:sldId id="260" r:id="rId9"/>
    <p:sldId id="256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09"/>
  </p:normalViewPr>
  <p:slideViewPr>
    <p:cSldViewPr snapToGrid="0" snapToObjects="1">
      <p:cViewPr varScale="1">
        <p:scale>
          <a:sx n="68" d="100"/>
          <a:sy n="68" d="100"/>
        </p:scale>
        <p:origin x="6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AF5567-E4AD-E34A-AF5D-FC5DD5CA7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1408C09-0F88-7D4F-8C27-5DC637582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D5C482-A4BF-6242-A8DA-53B663B67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9653-0511-6347-A70D-410D3348F5F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70495C-A543-8842-88ED-F81FE37E4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3689FC-562F-EE4B-A409-9C0AA8F4A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F658-9BFF-D741-8AF4-08F7FA5DF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1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5BB600-7DB5-E445-8334-9DED7955C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3D4BA50-4B49-F84E-8F51-DB43622A0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4603AA-B2BC-D246-A741-19B30EBB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9653-0511-6347-A70D-410D3348F5F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97AA1B-01A3-974C-A7A4-1BBDE929B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A3AA51-3781-8F43-B464-020D96A3B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F658-9BFF-D741-8AF4-08F7FA5DF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2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340CD66-2A8A-504B-9BCE-0CB581D4D6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C18DA24-3E67-B947-92EA-2295AE8A8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3034D4-0428-DC4E-BE68-CE21AB70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9653-0511-6347-A70D-410D3348F5F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06CC78-BE4D-6441-AAD8-395D572C6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B67156-C52E-3944-9F3F-109F80E8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F658-9BFF-D741-8AF4-08F7FA5DF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0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B35AAF-D7B1-1C4A-993E-68D9E127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6B6DC6-09B8-2648-AD6A-C29B7EFF9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283A9B-C2C9-5B49-9247-FD4E0F4D1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9653-0511-6347-A70D-410D3348F5F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5C187B-44CE-7A4B-A9AA-F235C6B50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C1EA72-B725-3D42-950A-D2AE845F1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F658-9BFF-D741-8AF4-08F7FA5DF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1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16BB9B-007F-B644-BCDE-A8865C0F0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D82E1C8-C27D-DA4B-A50D-3019719AF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465EE8-D0F2-1B4A-9A86-410A49E5B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9653-0511-6347-A70D-410D3348F5F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9769B-CD58-AA4C-91CC-76B42236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5D0BD7-EB91-A94E-A82D-23DA48A4C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F658-9BFF-D741-8AF4-08F7FA5DF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A13740-4948-FA41-8265-519273071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133882-8604-3846-8CE2-4FF2FE72D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C03B923-CC8C-C047-9353-6AE902E5C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7E328CB-34C3-A54D-B7BC-0054DF9BB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9653-0511-6347-A70D-410D3348F5F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96829E5-A12A-D141-950C-E267D1073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5C6A4C2-DBFB-0A48-B3A1-E6E4F9690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F658-9BFF-D741-8AF4-08F7FA5DF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43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79CD83-9FE1-444F-B6BD-847E26BE3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F5E2B49-82FB-E944-AB53-AAB4266E5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682D32B-B08E-874C-B630-A5E1C5B5D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7885E83-6BDB-9045-BDE4-E589ACDDA6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08ED8A7-D573-3A48-99D1-4FEEA2688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4611C4C-ADCF-F545-AE78-88A99EC8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9653-0511-6347-A70D-410D3348F5F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1B94BFA-FEAE-4848-AC8E-A8E12C398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CAB744A-4A15-B044-A8C6-BC2787A9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F658-9BFF-D741-8AF4-08F7FA5DF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76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0687B3-7C6E-1D4E-A359-692CEAA45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7EBC030-10FB-FC4B-9832-0A7FAD105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9653-0511-6347-A70D-410D3348F5F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2A8FD9A-7C0B-CD44-AA84-07E0132A0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0F0450A-3BD5-A746-BBA2-B4701E02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F658-9BFF-D741-8AF4-08F7FA5DF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5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D501FA1-37A6-304B-831A-4BBF3160B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9653-0511-6347-A70D-410D3348F5F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410233A-8CE7-1A40-87A8-E3C141C2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1DF9F9C-69F2-F749-A374-B2225AA1E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F658-9BFF-D741-8AF4-08F7FA5DF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1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2616B3-42AA-544B-AAD1-7E3E8F9B8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DCDBBFA-6D04-9F4F-A6EB-DEE539058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71B1BD5-DCB2-6046-963F-EDB2518F9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164A687-3208-3743-84D2-8027AA0BA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9653-0511-6347-A70D-410D3348F5F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B21F66D-5E4B-B24F-8787-EFF6374F6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E9CDC52-A41E-3341-885C-5A8CEECC2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F658-9BFF-D741-8AF4-08F7FA5DF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7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D6CB5E-ED30-4042-9E75-F23F93C8E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97E6091-D121-E946-9B21-71E55354ED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B8C8048-EF1C-3140-A187-95500A15A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04F4481-65A0-3644-9038-0B8879FE6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9653-0511-6347-A70D-410D3348F5F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B8AE6F0-33E7-6A45-9788-3A37EEFE6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D168094-8381-824F-AED8-2A63D39CB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F658-9BFF-D741-8AF4-08F7FA5DF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81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064F9E6-6A39-2242-B002-0D8A2ED7D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A2DD783-7763-024B-91DC-6013679F4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097671-7BFA-1940-8F03-8C312A53C4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69653-0511-6347-A70D-410D3348F5F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97C468-B895-EE46-BBFC-559890D3B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7D0B7E-76AB-7A40-9306-2A20DE579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F658-9BFF-D741-8AF4-08F7FA5DF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0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anager@welcarekingston.org.uk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A3CC463-F933-4AC4-86E1-5AC14B0C31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025D2DB-A12A-44DB-B00E-F4D622329E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CE9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D409A1-63B5-B743-B877-2C4A2B25B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0" r="312"/>
          <a:stretch/>
        </p:blipFill>
        <p:spPr>
          <a:xfrm>
            <a:off x="622549" y="899921"/>
            <a:ext cx="3854945" cy="19627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E7E7877-F64E-4EEA-B778-138031EFF8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CE9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0F5B489-5301-BD4F-B545-8167D5D59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49" y="4323850"/>
            <a:ext cx="3854945" cy="132031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DD6C4F3-70FD-4F13-919C-702EE48864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2612454-01A8-044A-BEBE-43A353C72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237" y="650497"/>
            <a:ext cx="555713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07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CB6C291-6CAF-46DF-ACFF-AADF0FD03F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EBADBCA-DA20-4279-93C6-011DEF18AA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1"/>
            <a:ext cx="7554138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74D20E10-67D3-4E47-B77A-895DD9584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Contact Us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735DC46-5663-471D-AADB-81E00E65BC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00850" y="0"/>
            <a:ext cx="53911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B245527D-5D35-2A45-B810-C99C4C5F3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E-mail: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linkClick r:id="rId3"/>
              </a:rPr>
              <a:t>manager@welcarekingston.org.uk</a:t>
            </a:r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200" b="1" dirty="0" smtClean="0">
                <a:solidFill>
                  <a:srgbClr val="000000"/>
                </a:solidFill>
              </a:rPr>
              <a:t>Website:</a:t>
            </a:r>
            <a:r>
              <a:rPr lang="en-US" sz="2200" dirty="0" smtClean="0">
                <a:solidFill>
                  <a:srgbClr val="000000"/>
                </a:solidFill>
              </a:rPr>
              <a:t> www.welcarekingston.org.uk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40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A16612-ACD2-4A16-8F2B-4514FD6BF2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9DA403-4471-AF42-8F9F-5D52E9CEC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Our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F6B1B0-63E9-3045-B10E-623723850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rgbClr val="000000"/>
                </a:solidFill>
              </a:rPr>
              <a:t>The aim of the Charity is to strengthen families by supporting parents and carers in the Borough in a variety of ways, including providing mental health, self-esteem and emotional well-being programs.</a:t>
            </a:r>
          </a:p>
          <a:p>
            <a:endParaRPr lang="en-GB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5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939E14-5B30-9242-AFB9-5F70ED7A6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Our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A1B477-D047-6E4D-82BF-7646CB3C7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Our vision is a world where every parent and carer’s voice is heard, their needs are met and they, and their children thrive as fully participating members of the community.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05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517876-B364-524F-BE47-FCD8891CF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Current Projects: Families </a:t>
            </a:r>
            <a:r>
              <a:rPr lang="en-US" dirty="0" smtClean="0">
                <a:solidFill>
                  <a:srgbClr val="FFFFFF"/>
                </a:solidFill>
              </a:rPr>
              <a:t>Connect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2A1E14-EDE1-CA44-A128-7B3730CFD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The Families Connect project  assist parents in reducing the impact of their mental health issues on their children.</a:t>
            </a:r>
          </a:p>
          <a:p>
            <a:r>
              <a:rPr lang="en-GB" sz="2400" dirty="0">
                <a:solidFill>
                  <a:srgbClr val="000000"/>
                </a:solidFill>
              </a:rPr>
              <a:t> We offer: </a:t>
            </a:r>
          </a:p>
          <a:p>
            <a:r>
              <a:rPr lang="en-GB" sz="2400" dirty="0">
                <a:solidFill>
                  <a:srgbClr val="000000"/>
                </a:solidFill>
              </a:rPr>
              <a:t>Organised workshops.</a:t>
            </a:r>
          </a:p>
          <a:p>
            <a:r>
              <a:rPr lang="en-GB" sz="2400" dirty="0">
                <a:solidFill>
                  <a:srgbClr val="000000"/>
                </a:solidFill>
              </a:rPr>
              <a:t>A wide range of advice, information and resources for parents to access. </a:t>
            </a:r>
          </a:p>
          <a:p>
            <a:r>
              <a:rPr lang="en-GB" sz="2400" dirty="0">
                <a:solidFill>
                  <a:srgbClr val="000000"/>
                </a:solidFill>
              </a:rPr>
              <a:t>Links to community mental health services so you can receive appropriate support.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79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AA7AA7-9D35-144B-8482-E56583CD8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Parents Place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Strengthening </a:t>
            </a:r>
            <a:r>
              <a:rPr lang="en-US" dirty="0">
                <a:solidFill>
                  <a:srgbClr val="FFFFFF"/>
                </a:solidFill>
              </a:rPr>
              <a:t>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F94301-1811-2341-9739-20CA30649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GB" sz="2400" b="1" u="sng" dirty="0" smtClean="0">
                <a:solidFill>
                  <a:srgbClr val="000000"/>
                </a:solidFill>
              </a:rPr>
              <a:t>PlayPlus</a:t>
            </a:r>
            <a:r>
              <a:rPr lang="en-GB" sz="2400" b="1" dirty="0" smtClean="0">
                <a:solidFill>
                  <a:srgbClr val="000000"/>
                </a:solidFill>
              </a:rPr>
              <a:t> (Post-natal)</a:t>
            </a:r>
            <a:endParaRPr lang="en-GB" sz="2400" b="1" dirty="0">
              <a:solidFill>
                <a:srgbClr val="000000"/>
              </a:solidFill>
            </a:endParaRPr>
          </a:p>
          <a:p>
            <a:endParaRPr lang="en-GB" sz="2400" b="1" u="sng" dirty="0">
              <a:solidFill>
                <a:srgbClr val="000000"/>
              </a:solidFill>
            </a:endParaRPr>
          </a:p>
          <a:p>
            <a:r>
              <a:rPr lang="en-GB" sz="2400" b="1" u="sng" dirty="0">
                <a:solidFill>
                  <a:srgbClr val="000000"/>
                </a:solidFill>
              </a:rPr>
              <a:t>Stay and </a:t>
            </a:r>
            <a:r>
              <a:rPr lang="en-GB" sz="2400" b="1" u="sng" dirty="0" smtClean="0">
                <a:solidFill>
                  <a:srgbClr val="000000"/>
                </a:solidFill>
              </a:rPr>
              <a:t>play</a:t>
            </a:r>
          </a:p>
          <a:p>
            <a:endParaRPr lang="en-GB" sz="2400" b="1" u="sng" dirty="0">
              <a:solidFill>
                <a:srgbClr val="000000"/>
              </a:solidFill>
            </a:endParaRPr>
          </a:p>
          <a:p>
            <a:r>
              <a:rPr lang="en-GB" sz="2400" b="1" u="sng" dirty="0" smtClean="0">
                <a:solidFill>
                  <a:srgbClr val="000000"/>
                </a:solidFill>
              </a:rPr>
              <a:t>Holiday Activities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67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860072-FF4F-AD4B-8619-7CC2AA3A6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Covid 19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711802-BD9F-654C-BE9E-3C5BC3873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Temporary closedown of WelCare house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Services continued on zoom</a:t>
            </a:r>
          </a:p>
          <a:p>
            <a:r>
              <a:rPr lang="en-US" sz="2400" dirty="0">
                <a:solidFill>
                  <a:srgbClr val="000000"/>
                </a:solidFill>
              </a:rPr>
              <a:t>Loss of funding</a:t>
            </a:r>
          </a:p>
        </p:txBody>
      </p:sp>
    </p:spTree>
    <p:extLst>
      <p:ext uri="{BB962C8B-B14F-4D97-AF65-F5344CB8AC3E}">
        <p14:creationId xmlns:p14="http://schemas.microsoft.com/office/powerpoint/2010/main" val="4031880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9BD0A92D-399A-41B4-B955-6B72A41B74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842264" y="0"/>
            <a:ext cx="934973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D6A49DF9-534D-4905-8F46-02AB63EB6F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FCEF16-C9DA-7246-B1DE-1B678E877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20" y="4592325"/>
            <a:ext cx="5946579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Lockdown projects</a:t>
            </a:r>
          </a:p>
        </p:txBody>
      </p:sp>
      <p:sp>
        <p:nvSpPr>
          <p:cNvPr id="75" name="Freeform 56">
            <a:extLst>
              <a:ext uri="{FF2B5EF4-FFF2-40B4-BE49-F238E27FC236}">
                <a16:creationId xmlns="" xmlns:a16="http://schemas.microsoft.com/office/drawing/2014/main" id="{9FA51AA9-DFBD-4CB2-9C70-26DAC24A34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35021" y="2"/>
            <a:ext cx="4305922" cy="3193227"/>
          </a:xfrm>
          <a:custGeom>
            <a:avLst/>
            <a:gdLst>
              <a:gd name="connsiteX0" fmla="*/ 268379 w 4305922"/>
              <a:gd name="connsiteY0" fmla="*/ 0 h 3193227"/>
              <a:gd name="connsiteX1" fmla="*/ 4037544 w 4305922"/>
              <a:gd name="connsiteY1" fmla="*/ 0 h 3193227"/>
              <a:gd name="connsiteX2" fmla="*/ 4046072 w 4305922"/>
              <a:gd name="connsiteY2" fmla="*/ 14037 h 3193227"/>
              <a:gd name="connsiteX3" fmla="*/ 4305922 w 4305922"/>
              <a:gd name="connsiteY3" fmla="*/ 1040266 h 3193227"/>
              <a:gd name="connsiteX4" fmla="*/ 2152962 w 4305922"/>
              <a:gd name="connsiteY4" fmla="*/ 3193227 h 3193227"/>
              <a:gd name="connsiteX5" fmla="*/ 0 w 4305922"/>
              <a:gd name="connsiteY5" fmla="*/ 1040266 h 3193227"/>
              <a:gd name="connsiteX6" fmla="*/ 259851 w 4305922"/>
              <a:gd name="connsiteY6" fmla="*/ 14037 h 31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922" h="3193227">
                <a:moveTo>
                  <a:pt x="268379" y="0"/>
                </a:moveTo>
                <a:lnTo>
                  <a:pt x="4037544" y="0"/>
                </a:lnTo>
                <a:lnTo>
                  <a:pt x="4046072" y="14037"/>
                </a:lnTo>
                <a:cubicBezTo>
                  <a:pt x="4211790" y="319097"/>
                  <a:pt x="4305922" y="668689"/>
                  <a:pt x="4305922" y="1040266"/>
                </a:cubicBezTo>
                <a:cubicBezTo>
                  <a:pt x="4305922" y="2229314"/>
                  <a:pt x="3342009" y="3193227"/>
                  <a:pt x="2152962" y="3193227"/>
                </a:cubicBezTo>
                <a:cubicBezTo>
                  <a:pt x="963913" y="3193227"/>
                  <a:pt x="0" y="2229314"/>
                  <a:pt x="0" y="1040266"/>
                </a:cubicBezTo>
                <a:cubicBezTo>
                  <a:pt x="0" y="668689"/>
                  <a:pt x="94133" y="319097"/>
                  <a:pt x="259851" y="1403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3">
            <a:extLst>
              <a:ext uri="{FF2B5EF4-FFF2-40B4-BE49-F238E27FC236}">
                <a16:creationId xmlns="" xmlns:a16="http://schemas.microsoft.com/office/drawing/2014/main" id="{869C42F1-460B-E74F-9B52-F37BE6786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37" y="12150"/>
            <a:ext cx="4063868" cy="3047901"/>
          </a:xfrm>
          <a:custGeom>
            <a:avLst/>
            <a:gdLst/>
            <a:ahLst/>
            <a:cxnLst/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 58">
            <a:extLst>
              <a:ext uri="{FF2B5EF4-FFF2-40B4-BE49-F238E27FC236}">
                <a16:creationId xmlns="" xmlns:a16="http://schemas.microsoft.com/office/drawing/2014/main" id="{D5905D0D-FE5E-454B-A340-4DE821C09E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685658" y="1424717"/>
            <a:ext cx="4506342" cy="5442758"/>
          </a:xfrm>
          <a:custGeom>
            <a:avLst/>
            <a:gdLst>
              <a:gd name="connsiteX0" fmla="*/ 3034499 w 4506342"/>
              <a:gd name="connsiteY0" fmla="*/ 0 h 5442758"/>
              <a:gd name="connsiteX1" fmla="*/ 4480922 w 4506342"/>
              <a:gd name="connsiteY1" fmla="*/ 366248 h 5442758"/>
              <a:gd name="connsiteX2" fmla="*/ 4506342 w 4506342"/>
              <a:gd name="connsiteY2" fmla="*/ 381691 h 5442758"/>
              <a:gd name="connsiteX3" fmla="*/ 4506342 w 4506342"/>
              <a:gd name="connsiteY3" fmla="*/ 5442758 h 5442758"/>
              <a:gd name="connsiteX4" fmla="*/ 1193461 w 4506342"/>
              <a:gd name="connsiteY4" fmla="*/ 5442758 h 5442758"/>
              <a:gd name="connsiteX5" fmla="*/ 1104276 w 4506342"/>
              <a:gd name="connsiteY5" fmla="*/ 5376066 h 5442758"/>
              <a:gd name="connsiteX6" fmla="*/ 0 w 4506342"/>
              <a:gd name="connsiteY6" fmla="*/ 3034499 h 5442758"/>
              <a:gd name="connsiteX7" fmla="*/ 3034499 w 4506342"/>
              <a:gd name="connsiteY7" fmla="*/ 0 h 544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6342" h="5442758">
                <a:moveTo>
                  <a:pt x="3034499" y="0"/>
                </a:moveTo>
                <a:cubicBezTo>
                  <a:pt x="3558220" y="0"/>
                  <a:pt x="4050953" y="132675"/>
                  <a:pt x="4480922" y="366248"/>
                </a:cubicBezTo>
                <a:lnTo>
                  <a:pt x="4506342" y="381691"/>
                </a:lnTo>
                <a:lnTo>
                  <a:pt x="4506342" y="5442758"/>
                </a:lnTo>
                <a:lnTo>
                  <a:pt x="1193461" y="5442758"/>
                </a:lnTo>
                <a:lnTo>
                  <a:pt x="1104276" y="5376066"/>
                </a:lnTo>
                <a:cubicBezTo>
                  <a:pt x="429867" y="4819495"/>
                  <a:pt x="0" y="3977198"/>
                  <a:pt x="0" y="3034499"/>
                </a:cubicBezTo>
                <a:cubicBezTo>
                  <a:pt x="0" y="1358591"/>
                  <a:pt x="1358591" y="0"/>
                  <a:pt x="3034499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5" name="Picture 4">
            <a:extLst>
              <a:ext uri="{FF2B5EF4-FFF2-40B4-BE49-F238E27FC236}">
                <a16:creationId xmlns="" xmlns:a16="http://schemas.microsoft.com/office/drawing/2014/main" id="{D8D14B12-DA73-044B-98DC-38390B589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0768" y="1571624"/>
            <a:ext cx="4351232" cy="5286375"/>
          </a:xfrm>
          <a:custGeom>
            <a:avLst/>
            <a:gdLst/>
            <a:ahLst/>
            <a:cxnLst/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EEE2FA8-F781-0944-8A3E-D6667514B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899" y="11144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1943F84-BAFC-3447-94D8-4D1226C73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899" y="3868836"/>
            <a:ext cx="5661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34FCF2-A760-5244-82E9-F6130585F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899" y="6358036"/>
            <a:ext cx="31630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altLang="en-US" sz="1400" b="1" dirty="0" smtClean="0">
                <a:solidFill>
                  <a:srgbClr val="4472C4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Summer 2020 Holidays Activities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892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8B81A4-7187-DA47-B72C-10824C8A7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Mums2B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(</a:t>
            </a:r>
            <a:r>
              <a:rPr lang="en-US" dirty="0" smtClean="0">
                <a:solidFill>
                  <a:srgbClr val="FFFFFF"/>
                </a:solidFill>
              </a:rPr>
              <a:t>Antenatal)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A4C00C-85AE-8D4F-B1D8-28CF26AD5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Black and Minority Ethnic (</a:t>
            </a:r>
            <a:r>
              <a:rPr lang="en-GB" sz="2400" b="1" dirty="0">
                <a:solidFill>
                  <a:srgbClr val="000000"/>
                </a:solidFill>
              </a:rPr>
              <a:t>BAME</a:t>
            </a:r>
            <a:r>
              <a:rPr lang="en-GB" sz="2400" dirty="0">
                <a:solidFill>
                  <a:srgbClr val="000000"/>
                </a:solidFill>
              </a:rPr>
              <a:t>) </a:t>
            </a:r>
            <a:r>
              <a:rPr lang="en-GB" sz="2400" b="1" dirty="0">
                <a:solidFill>
                  <a:srgbClr val="000000"/>
                </a:solidFill>
              </a:rPr>
              <a:t>women</a:t>
            </a:r>
            <a:r>
              <a:rPr lang="en-GB" sz="2400" dirty="0">
                <a:solidFill>
                  <a:srgbClr val="000000"/>
                </a:solidFill>
              </a:rPr>
              <a:t> giving birth in the United Kingdom (UK)</a:t>
            </a:r>
            <a:r>
              <a:rPr lang="en-GB" sz="2400" b="1" dirty="0">
                <a:solidFill>
                  <a:srgbClr val="000000"/>
                </a:solidFill>
              </a:rPr>
              <a:t> “are 5 times more likely to die in or following childbirth than their white counterparts”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01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CB6C291-6CAF-46DF-ACFF-AADF0FD03F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EBADBCA-DA20-4279-93C6-011DEF18AA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1"/>
            <a:ext cx="7554138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74D20E10-67D3-4E47-B77A-895DD9584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Recent grants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735DC46-5663-471D-AADB-81E00E65BC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00850" y="0"/>
            <a:ext cx="53911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B245527D-5D35-2A45-B810-C99C4C5F3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The National Lottery Community Fund</a:t>
            </a:r>
          </a:p>
          <a:p>
            <a:r>
              <a:rPr lang="en-GB" sz="2400" dirty="0">
                <a:solidFill>
                  <a:srgbClr val="000000"/>
                </a:solidFill>
              </a:rPr>
              <a:t>BBC Children in </a:t>
            </a:r>
            <a:r>
              <a:rPr lang="en-GB" sz="2400" dirty="0" smtClean="0">
                <a:solidFill>
                  <a:srgbClr val="000000"/>
                </a:solidFill>
              </a:rPr>
              <a:t>Need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49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141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Our mission</vt:lpstr>
      <vt:lpstr>Our vision</vt:lpstr>
      <vt:lpstr>Current Projects: Families Connect</vt:lpstr>
      <vt:lpstr>Parents Place Strengthening families</vt:lpstr>
      <vt:lpstr>Covid 19 impact</vt:lpstr>
      <vt:lpstr>Lockdown projects</vt:lpstr>
      <vt:lpstr>Mums2B (Antenatal)</vt:lpstr>
      <vt:lpstr>Recent grants</vt:lpstr>
      <vt:lpstr>Contact Us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Tormod Sund</dc:creator>
  <cp:lastModifiedBy>Manager</cp:lastModifiedBy>
  <cp:revision>3</cp:revision>
  <dcterms:created xsi:type="dcterms:W3CDTF">2020-07-14T14:40:32Z</dcterms:created>
  <dcterms:modified xsi:type="dcterms:W3CDTF">2020-09-15T11:25:13Z</dcterms:modified>
</cp:coreProperties>
</file>