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Lst>
  <p:sldSz cx="18288000" cy="10287000"/>
  <p:notesSz cx="6858000" cy="9144000"/>
  <p:embeddedFontLst>
    <p:embeddedFont>
      <p:font typeface="Open Sans Bold" panose="020B0604020202020204" charset="0"/>
      <p:regular r:id="rId16"/>
    </p:embeddedFont>
    <p:embeddedFont>
      <p:font typeface="Roboto" panose="02000000000000000000" pitchFamily="2" charset="0"/>
      <p:regular r:id="rId17"/>
    </p:embeddedFont>
    <p:embeddedFont>
      <p:font typeface="Roboto Bold" panose="02000000000000000000" charset="0"/>
      <p:regular r:id="rId18"/>
    </p:embeddedFont>
    <p:embeddedFont>
      <p:font typeface="Roboto Bold Italics" panose="020B0604020202020204" charset="0"/>
      <p:regular r:id="rId19"/>
    </p:embeddedFont>
    <p:embeddedFont>
      <p:font typeface="Roboto Italics"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91" d="100"/>
          <a:sy n="91" d="100"/>
        </p:scale>
        <p:origin x="-30" y="84"/>
      </p:cViewPr>
      <p:guideLst>
        <p:guide orient="horz" pos="2160"/>
        <p:guide pos="2880"/>
      </p:guideLst>
    </p:cSldViewPr>
  </p:slideViewPr>
  <p:outlineViewPr>
    <p:cViewPr>
      <p:scale>
        <a:sx n="33" d="100"/>
        <a:sy n="33" d="100"/>
      </p:scale>
      <p:origin x="0" y="0"/>
    </p:cViewPr>
  </p:outlineViewPr>
  <p:notesTextViewPr>
    <p:cViewPr>
      <p:scale>
        <a:sx n="3" d="2"/>
        <a:sy n="3" d="2"/>
      </p:scale>
      <p:origin x="0" y="-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nhs.uk/healthier-families/food-facts/healthier-food-swaps/" TargetMode="External"/><Relationship Id="rId2" Type="http://schemas.openxmlformats.org/officeDocument/2006/relationships/hyperlink" Target="https://stopsmokinglondon.com" TargetMode="Externa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hyperlink" Target="https://www.nhs.uk/live-well/alcohol-advice/alcohol-support/"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rmpcanceralliance.bsky.social" TargetMode="External"/><Relationship Id="rId3" Type="http://schemas.openxmlformats.org/officeDocument/2006/relationships/image" Target="../media/image2.svg"/><Relationship Id="rId7" Type="http://schemas.openxmlformats.org/officeDocument/2006/relationships/hyperlink" Target="https://x.com/RMPartnersNHS" TargetMode="External"/><Relationship Id="rId2"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hyperlink" Target="https://www.tiktok.com/@rmpartnersnhs?is_from_webapp=1&amp;sender_device=pc" TargetMode="External"/><Relationship Id="rId5" Type="http://schemas.openxmlformats.org/officeDocument/2006/relationships/hyperlink" Target="https://www.instagram.com/rmpartnersnhs/" TargetMode="External"/><Relationship Id="rId10" Type="http://schemas.openxmlformats.org/officeDocument/2006/relationships/image" Target="../media/image20.png"/><Relationship Id="rId4" Type="http://schemas.openxmlformats.org/officeDocument/2006/relationships/hyperlink" Target="http://linkedin.com/company/rm-partners-nhs-cancer-alliance" TargetMode="External"/><Relationship Id="rId9" Type="http://schemas.openxmlformats.org/officeDocument/2006/relationships/hyperlink" Target="https://www.whatsapp.com/channel/0029Vb5RAY77tkjDmswSEQ1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nhs.uk/live-well/eat-well/5-a-day/5-a-day-what-counts/" TargetMode="External"/><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hyperlink" Target="https://pmc.ncbi.nlm.nih.gov/articles/PMC5954204/" TargetMode="External"/><Relationship Id="rId4" Type="http://schemas.openxmlformats.org/officeDocument/2006/relationships/hyperlink" Target="https://www.bbc.co.uk/food/articles/how_easy_to_eat_30_plant_points_a_wee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assets.publishing.service.gov.uk/media/5bbb790de5274a22415d7fee/Eatwell_guide_colour_edition.pdf" TargetMode="External"/><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hyperlink" Target="https://nhsforthvalley.com/health-services/health-promotion/nutrition/multi-cultural-nutritio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1247"/>
        </a:solidFill>
        <a:effectLst/>
      </p:bgPr>
    </p:bg>
    <p:spTree>
      <p:nvGrpSpPr>
        <p:cNvPr id="1" name=""/>
        <p:cNvGrpSpPr/>
        <p:nvPr/>
      </p:nvGrpSpPr>
      <p:grpSpPr>
        <a:xfrm>
          <a:off x="0" y="0"/>
          <a:ext cx="0" cy="0"/>
          <a:chOff x="0" y="0"/>
          <a:chExt cx="0" cy="0"/>
        </a:xfrm>
      </p:grpSpPr>
      <p:sp>
        <p:nvSpPr>
          <p:cNvPr id="2" name="Freeform 2"/>
          <p:cNvSpPr/>
          <p:nvPr/>
        </p:nvSpPr>
        <p:spPr>
          <a:xfrm>
            <a:off x="15660981" y="402053"/>
            <a:ext cx="2222039" cy="899926"/>
          </a:xfrm>
          <a:custGeom>
            <a:avLst/>
            <a:gdLst/>
            <a:ahLst/>
            <a:cxnLst/>
            <a:rect l="l" t="t" r="r" b="b"/>
            <a:pathLst>
              <a:path w="2222039" h="899926">
                <a:moveTo>
                  <a:pt x="0" y="0"/>
                </a:moveTo>
                <a:lnTo>
                  <a:pt x="2222039" y="0"/>
                </a:lnTo>
                <a:lnTo>
                  <a:pt x="2222039" y="899926"/>
                </a:lnTo>
                <a:lnTo>
                  <a:pt x="0" y="899926"/>
                </a:lnTo>
                <a:lnTo>
                  <a:pt x="0" y="0"/>
                </a:lnTo>
                <a:close/>
              </a:path>
            </a:pathLst>
          </a:custGeom>
          <a:blipFill>
            <a:blip r:embed="rId2"/>
            <a:stretch>
              <a:fillRect/>
            </a:stretch>
          </a:blipFill>
        </p:spPr>
        <p:txBody>
          <a:bodyPr/>
          <a:lstStyle/>
          <a:p>
            <a:endParaRPr lang="en-GB"/>
          </a:p>
        </p:txBody>
      </p:sp>
      <p:sp>
        <p:nvSpPr>
          <p:cNvPr id="3" name="Freeform 3"/>
          <p:cNvSpPr/>
          <p:nvPr/>
        </p:nvSpPr>
        <p:spPr>
          <a:xfrm>
            <a:off x="11066222" y="7870360"/>
            <a:ext cx="7663169" cy="2797057"/>
          </a:xfrm>
          <a:custGeom>
            <a:avLst/>
            <a:gdLst/>
            <a:ahLst/>
            <a:cxnLst/>
            <a:rect l="l" t="t" r="r" b="b"/>
            <a:pathLst>
              <a:path w="7663169" h="2797057">
                <a:moveTo>
                  <a:pt x="0" y="0"/>
                </a:moveTo>
                <a:lnTo>
                  <a:pt x="7663169" y="0"/>
                </a:lnTo>
                <a:lnTo>
                  <a:pt x="7663169" y="2797057"/>
                </a:lnTo>
                <a:lnTo>
                  <a:pt x="0" y="279705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69215" y="402053"/>
            <a:ext cx="4452822" cy="773678"/>
          </a:xfrm>
          <a:custGeom>
            <a:avLst/>
            <a:gdLst/>
            <a:ahLst/>
            <a:cxnLst/>
            <a:rect l="l" t="t" r="r" b="b"/>
            <a:pathLst>
              <a:path w="4452822" h="773678">
                <a:moveTo>
                  <a:pt x="0" y="0"/>
                </a:moveTo>
                <a:lnTo>
                  <a:pt x="4452822" y="0"/>
                </a:lnTo>
                <a:lnTo>
                  <a:pt x="4452822" y="773678"/>
                </a:lnTo>
                <a:lnTo>
                  <a:pt x="0" y="773678"/>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746199" y="6438900"/>
            <a:ext cx="11699375" cy="1025922"/>
          </a:xfrm>
          <a:prstGeom prst="rect">
            <a:avLst/>
          </a:prstGeom>
        </p:spPr>
        <p:txBody>
          <a:bodyPr lIns="0" tIns="0" rIns="0" bIns="0" rtlCol="0" anchor="t">
            <a:spAutoFit/>
          </a:bodyPr>
          <a:lstStyle/>
          <a:p>
            <a:pPr algn="l">
              <a:lnSpc>
                <a:spcPts val="7979"/>
              </a:lnSpc>
            </a:pPr>
            <a:r>
              <a:rPr lang="en-US" sz="6999" b="1" spc="-559" dirty="0">
                <a:solidFill>
                  <a:srgbClr val="FFFFFF"/>
                </a:solidFill>
                <a:latin typeface="Roboto Bold"/>
                <a:ea typeface="Roboto Bold"/>
                <a:cs typeface="Roboto Bold"/>
                <a:sym typeface="Roboto Bold"/>
              </a:rPr>
              <a:t>Lower Your Cancer Risk</a:t>
            </a:r>
          </a:p>
        </p:txBody>
      </p:sp>
      <p:sp>
        <p:nvSpPr>
          <p:cNvPr id="6" name="TextBox 6"/>
          <p:cNvSpPr txBox="1"/>
          <p:nvPr/>
        </p:nvSpPr>
        <p:spPr>
          <a:xfrm>
            <a:off x="770083" y="7658100"/>
            <a:ext cx="7885755" cy="692150"/>
          </a:xfrm>
          <a:prstGeom prst="rect">
            <a:avLst/>
          </a:prstGeom>
        </p:spPr>
        <p:txBody>
          <a:bodyPr lIns="0" tIns="0" rIns="0" bIns="0" rtlCol="0" anchor="t">
            <a:spAutoFit/>
          </a:bodyPr>
          <a:lstStyle/>
          <a:p>
            <a:pPr algn="l">
              <a:lnSpc>
                <a:spcPts val="2799"/>
              </a:lnSpc>
            </a:pPr>
            <a:r>
              <a:rPr lang="en-US" sz="1999" b="1" dirty="0">
                <a:solidFill>
                  <a:srgbClr val="FFFFFF"/>
                </a:solidFill>
                <a:latin typeface="Open Sans Bold"/>
                <a:ea typeface="Open Sans Bold"/>
                <a:cs typeface="Open Sans Bold"/>
                <a:sym typeface="Open Sans Bold"/>
              </a:rPr>
              <a:t>Learn more about making healthier choices to lower your risk of developing cancer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40935" y="916756"/>
            <a:ext cx="9099726" cy="4226744"/>
            <a:chOff x="0" y="0"/>
            <a:chExt cx="3244304" cy="1506951"/>
          </a:xfrm>
        </p:grpSpPr>
        <p:sp>
          <p:nvSpPr>
            <p:cNvPr id="3" name="Freeform 3"/>
            <p:cNvSpPr/>
            <p:nvPr/>
          </p:nvSpPr>
          <p:spPr>
            <a:xfrm>
              <a:off x="0" y="0"/>
              <a:ext cx="3244304" cy="1506951"/>
            </a:xfrm>
            <a:custGeom>
              <a:avLst/>
              <a:gdLst/>
              <a:ahLst/>
              <a:cxnLst/>
              <a:rect l="l" t="t" r="r" b="b"/>
              <a:pathLst>
                <a:path w="3244304" h="1506951">
                  <a:moveTo>
                    <a:pt x="0" y="0"/>
                  </a:moveTo>
                  <a:lnTo>
                    <a:pt x="3244304" y="0"/>
                  </a:lnTo>
                  <a:lnTo>
                    <a:pt x="3244304" y="1506951"/>
                  </a:lnTo>
                  <a:lnTo>
                    <a:pt x="0" y="1506951"/>
                  </a:lnTo>
                  <a:close/>
                </a:path>
              </a:pathLst>
            </a:custGeom>
            <a:solidFill>
              <a:srgbClr val="0A2B4D"/>
            </a:solidFill>
          </p:spPr>
          <p:txBody>
            <a:bodyPr/>
            <a:lstStyle/>
            <a:p>
              <a:endParaRPr lang="en-GB"/>
            </a:p>
          </p:txBody>
        </p:sp>
        <p:sp>
          <p:nvSpPr>
            <p:cNvPr id="4" name="TextBox 4"/>
            <p:cNvSpPr txBox="1"/>
            <p:nvPr/>
          </p:nvSpPr>
          <p:spPr>
            <a:xfrm>
              <a:off x="0" y="-28575"/>
              <a:ext cx="3244304" cy="1535526"/>
            </a:xfrm>
            <a:prstGeom prst="rect">
              <a:avLst/>
            </a:prstGeom>
          </p:spPr>
          <p:txBody>
            <a:bodyPr lIns="51064" tIns="51064" rIns="51064" bIns="51064" rtlCol="0" anchor="ctr"/>
            <a:lstStyle/>
            <a:p>
              <a:pPr algn="ctr">
                <a:lnSpc>
                  <a:spcPts val="2110"/>
                </a:lnSpc>
              </a:pPr>
              <a:endParaRPr/>
            </a:p>
          </p:txBody>
        </p:sp>
      </p:grpSp>
      <p:sp>
        <p:nvSpPr>
          <p:cNvPr id="5" name="Freeform 5"/>
          <p:cNvSpPr/>
          <p:nvPr/>
        </p:nvSpPr>
        <p:spPr>
          <a:xfrm>
            <a:off x="8167266" y="5641105"/>
            <a:ext cx="3959720" cy="3959720"/>
          </a:xfrm>
          <a:custGeom>
            <a:avLst/>
            <a:gdLst/>
            <a:ahLst/>
            <a:cxnLst/>
            <a:rect l="l" t="t" r="r" b="b"/>
            <a:pathLst>
              <a:path w="3959720" h="3959720">
                <a:moveTo>
                  <a:pt x="0" y="0"/>
                </a:moveTo>
                <a:lnTo>
                  <a:pt x="3959720" y="0"/>
                </a:lnTo>
                <a:lnTo>
                  <a:pt x="3959720" y="3959720"/>
                </a:lnTo>
                <a:lnTo>
                  <a:pt x="0" y="3959720"/>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478585" y="1117252"/>
            <a:ext cx="6918988" cy="8102600"/>
          </a:xfrm>
          <a:prstGeom prst="rect">
            <a:avLst/>
          </a:prstGeom>
        </p:spPr>
        <p:txBody>
          <a:bodyPr lIns="0" tIns="0" rIns="0" bIns="0" rtlCol="0" anchor="t">
            <a:spAutoFit/>
          </a:bodyPr>
          <a:lstStyle/>
          <a:p>
            <a:pPr algn="l">
              <a:lnSpc>
                <a:spcPts val="2799"/>
              </a:lnSpc>
            </a:pPr>
            <a:r>
              <a:rPr lang="en-US" sz="1999">
                <a:solidFill>
                  <a:srgbClr val="000000"/>
                </a:solidFill>
                <a:latin typeface="Roboto"/>
                <a:ea typeface="Roboto"/>
                <a:cs typeface="Roboto"/>
                <a:sym typeface="Roboto"/>
              </a:rPr>
              <a:t>Exercise and physical activity helps us to maintain a healthy weight. Keeping a healthy weight cuts your risk of cancer and other serious diseases. </a:t>
            </a:r>
          </a:p>
          <a:p>
            <a:pPr algn="l">
              <a:lnSpc>
                <a:spcPts val="2799"/>
              </a:lnSpc>
            </a:pPr>
            <a:endParaRPr lang="en-US" sz="1999">
              <a:solidFill>
                <a:srgbClr val="000000"/>
              </a:solidFill>
              <a:latin typeface="Roboto"/>
              <a:ea typeface="Roboto"/>
              <a:cs typeface="Roboto"/>
              <a:sym typeface="Roboto"/>
            </a:endParaRPr>
          </a:p>
          <a:p>
            <a:pPr algn="l">
              <a:lnSpc>
                <a:spcPts val="2799"/>
              </a:lnSpc>
            </a:pPr>
            <a:r>
              <a:rPr lang="en-US" sz="1999">
                <a:solidFill>
                  <a:srgbClr val="000000"/>
                </a:solidFill>
                <a:latin typeface="Roboto"/>
                <a:ea typeface="Roboto"/>
                <a:cs typeface="Roboto"/>
                <a:sym typeface="Roboto"/>
              </a:rPr>
              <a:t>Being physically active means any movement that uses your muscles and more energy than when you’re resting. Being physically active doesn’t have to mean joining a gym or an exercise class. It also includes everyday activity, like walking to the shops, walking up the stairs and light housework or gardening. </a:t>
            </a:r>
          </a:p>
          <a:p>
            <a:pPr algn="l">
              <a:lnSpc>
                <a:spcPts val="2799"/>
              </a:lnSpc>
            </a:pPr>
            <a:endParaRPr lang="en-US" sz="1999">
              <a:solidFill>
                <a:srgbClr val="000000"/>
              </a:solidFill>
              <a:latin typeface="Roboto"/>
              <a:ea typeface="Roboto"/>
              <a:cs typeface="Roboto"/>
              <a:sym typeface="Roboto"/>
            </a:endParaRPr>
          </a:p>
          <a:p>
            <a:pPr algn="l">
              <a:lnSpc>
                <a:spcPts val="2799"/>
              </a:lnSpc>
            </a:pPr>
            <a:r>
              <a:rPr lang="en-US" sz="1999">
                <a:solidFill>
                  <a:srgbClr val="000000"/>
                </a:solidFill>
                <a:latin typeface="Roboto"/>
                <a:ea typeface="Roboto"/>
                <a:cs typeface="Roboto"/>
                <a:sym typeface="Roboto"/>
              </a:rPr>
              <a:t>Physical activity can include:</a:t>
            </a:r>
          </a:p>
          <a:p>
            <a:pPr algn="l">
              <a:lnSpc>
                <a:spcPts val="2799"/>
              </a:lnSpc>
            </a:pPr>
            <a:endParaRPr lang="en-US" sz="1999">
              <a:solidFill>
                <a:srgbClr val="000000"/>
              </a:solidFill>
              <a:latin typeface="Roboto"/>
              <a:ea typeface="Roboto"/>
              <a:cs typeface="Roboto"/>
              <a:sym typeface="Roboto"/>
            </a:endParaRPr>
          </a:p>
          <a:p>
            <a:pPr marL="431799" lvl="1" indent="-215899" algn="l">
              <a:lnSpc>
                <a:spcPts val="2799"/>
              </a:lnSpc>
              <a:buFont typeface="Arial"/>
              <a:buChar char="•"/>
            </a:pPr>
            <a:r>
              <a:rPr lang="en-US" sz="1999" b="1">
                <a:solidFill>
                  <a:srgbClr val="000000"/>
                </a:solidFill>
                <a:latin typeface="Roboto Bold"/>
                <a:ea typeface="Roboto Bold"/>
                <a:cs typeface="Roboto Bold"/>
                <a:sym typeface="Roboto Bold"/>
              </a:rPr>
              <a:t>moderate intensity </a:t>
            </a:r>
            <a:r>
              <a:rPr lang="en-US" sz="1999">
                <a:solidFill>
                  <a:srgbClr val="000000"/>
                </a:solidFill>
                <a:latin typeface="Roboto"/>
                <a:ea typeface="Roboto"/>
                <a:cs typeface="Roboto"/>
                <a:sym typeface="Roboto"/>
              </a:rPr>
              <a:t>– this is when the activity makes you feel warmer and breathe faster, </a:t>
            </a:r>
            <a:r>
              <a:rPr lang="en-US" sz="1999" i="1">
                <a:solidFill>
                  <a:srgbClr val="000000"/>
                </a:solidFill>
                <a:latin typeface="Roboto Italics"/>
                <a:ea typeface="Roboto Italics"/>
                <a:cs typeface="Roboto Italics"/>
                <a:sym typeface="Roboto Italics"/>
              </a:rPr>
              <a:t>but you can still talk.</a:t>
            </a:r>
            <a:r>
              <a:rPr lang="en-US" sz="1999">
                <a:solidFill>
                  <a:srgbClr val="000000"/>
                </a:solidFill>
                <a:latin typeface="Roboto"/>
                <a:ea typeface="Roboto"/>
                <a:cs typeface="Roboto"/>
                <a:sym typeface="Roboto"/>
              </a:rPr>
              <a:t> This could include activities like brisk walking, cycling or swimming.</a:t>
            </a:r>
          </a:p>
          <a:p>
            <a:pPr algn="l">
              <a:lnSpc>
                <a:spcPts val="2799"/>
              </a:lnSpc>
            </a:pPr>
            <a:endParaRPr lang="en-US" sz="1999">
              <a:solidFill>
                <a:srgbClr val="000000"/>
              </a:solidFill>
              <a:latin typeface="Roboto"/>
              <a:ea typeface="Roboto"/>
              <a:cs typeface="Roboto"/>
              <a:sym typeface="Roboto"/>
            </a:endParaRPr>
          </a:p>
          <a:p>
            <a:pPr marL="431799" lvl="1" indent="-215899" algn="l">
              <a:lnSpc>
                <a:spcPts val="2799"/>
              </a:lnSpc>
              <a:buFont typeface="Arial"/>
              <a:buChar char="•"/>
            </a:pPr>
            <a:r>
              <a:rPr lang="en-US" sz="1999" b="1">
                <a:solidFill>
                  <a:srgbClr val="000000"/>
                </a:solidFill>
                <a:latin typeface="Roboto Bold"/>
                <a:ea typeface="Roboto Bold"/>
                <a:cs typeface="Roboto Bold"/>
                <a:sym typeface="Roboto Bold"/>
              </a:rPr>
              <a:t>vigorous intensity</a:t>
            </a:r>
            <a:r>
              <a:rPr lang="en-US" sz="1999">
                <a:solidFill>
                  <a:srgbClr val="000000"/>
                </a:solidFill>
                <a:latin typeface="Roboto"/>
                <a:ea typeface="Roboto"/>
                <a:cs typeface="Roboto"/>
                <a:sym typeface="Roboto"/>
              </a:rPr>
              <a:t> – this is an activity that raises your heart rate and makes you start to sweat and feel out of breath. This could include activities like running, aero</a:t>
            </a:r>
            <a:r>
              <a:rPr lang="en-US" sz="1999" u="none">
                <a:solidFill>
                  <a:srgbClr val="000000"/>
                </a:solidFill>
                <a:latin typeface="Roboto"/>
                <a:ea typeface="Roboto"/>
                <a:cs typeface="Roboto"/>
                <a:sym typeface="Roboto"/>
              </a:rPr>
              <a:t>b</a:t>
            </a:r>
            <a:r>
              <a:rPr lang="en-US" sz="1999">
                <a:solidFill>
                  <a:srgbClr val="000000"/>
                </a:solidFill>
                <a:latin typeface="Roboto"/>
                <a:ea typeface="Roboto"/>
                <a:cs typeface="Roboto"/>
                <a:sym typeface="Roboto"/>
              </a:rPr>
              <a:t>i</a:t>
            </a:r>
            <a:r>
              <a:rPr lang="en-US" sz="1999" u="none">
                <a:solidFill>
                  <a:srgbClr val="000000"/>
                </a:solidFill>
                <a:latin typeface="Roboto"/>
                <a:ea typeface="Roboto"/>
                <a:cs typeface="Roboto"/>
                <a:sym typeface="Roboto"/>
              </a:rPr>
              <a:t>c</a:t>
            </a:r>
            <a:r>
              <a:rPr lang="en-US" sz="1999">
                <a:solidFill>
                  <a:srgbClr val="000000"/>
                </a:solidFill>
                <a:latin typeface="Roboto"/>
                <a:ea typeface="Roboto"/>
                <a:cs typeface="Roboto"/>
                <a:sym typeface="Roboto"/>
              </a:rPr>
              <a:t>s or football.</a:t>
            </a:r>
          </a:p>
          <a:p>
            <a:pPr algn="l">
              <a:lnSpc>
                <a:spcPts val="2799"/>
              </a:lnSpc>
            </a:pPr>
            <a:endParaRPr lang="en-US" sz="1999">
              <a:solidFill>
                <a:srgbClr val="000000"/>
              </a:solidFill>
              <a:latin typeface="Roboto"/>
              <a:ea typeface="Roboto"/>
              <a:cs typeface="Roboto"/>
              <a:sym typeface="Roboto"/>
            </a:endParaRPr>
          </a:p>
        </p:txBody>
      </p:sp>
      <p:sp>
        <p:nvSpPr>
          <p:cNvPr id="7" name="TextBox 7"/>
          <p:cNvSpPr txBox="1"/>
          <p:nvPr/>
        </p:nvSpPr>
        <p:spPr>
          <a:xfrm>
            <a:off x="464473" y="290671"/>
            <a:ext cx="4565558" cy="500380"/>
          </a:xfrm>
          <a:prstGeom prst="rect">
            <a:avLst/>
          </a:prstGeom>
        </p:spPr>
        <p:txBody>
          <a:bodyPr lIns="0" tIns="0" rIns="0" bIns="0" rtlCol="0" anchor="t">
            <a:spAutoFit/>
          </a:bodyPr>
          <a:lstStyle/>
          <a:p>
            <a:pPr algn="l">
              <a:lnSpc>
                <a:spcPts val="3920"/>
              </a:lnSpc>
            </a:pPr>
            <a:r>
              <a:rPr lang="en-US" sz="2800" b="1">
                <a:solidFill>
                  <a:srgbClr val="C34B79"/>
                </a:solidFill>
                <a:latin typeface="Roboto Bold"/>
                <a:ea typeface="Roboto Bold"/>
                <a:cs typeface="Roboto Bold"/>
                <a:sym typeface="Roboto Bold"/>
              </a:rPr>
              <a:t>Physical activity</a:t>
            </a:r>
          </a:p>
        </p:txBody>
      </p:sp>
      <p:sp>
        <p:nvSpPr>
          <p:cNvPr id="8" name="TextBox 8"/>
          <p:cNvSpPr txBox="1"/>
          <p:nvPr/>
        </p:nvSpPr>
        <p:spPr>
          <a:xfrm>
            <a:off x="8884534" y="1270000"/>
            <a:ext cx="8412529" cy="3873500"/>
          </a:xfrm>
          <a:prstGeom prst="rect">
            <a:avLst/>
          </a:prstGeom>
        </p:spPr>
        <p:txBody>
          <a:bodyPr lIns="0" tIns="0" rIns="0" bIns="0" rtlCol="0" anchor="t">
            <a:spAutoFit/>
          </a:bodyPr>
          <a:lstStyle/>
          <a:p>
            <a:pPr algn="l">
              <a:lnSpc>
                <a:spcPts val="2799"/>
              </a:lnSpc>
              <a:spcBef>
                <a:spcPct val="0"/>
              </a:spcBef>
            </a:pPr>
            <a:r>
              <a:rPr lang="en-US" sz="1999">
                <a:solidFill>
                  <a:srgbClr val="FFFFFF"/>
                </a:solidFill>
                <a:latin typeface="Roboto"/>
                <a:ea typeface="Roboto"/>
                <a:cs typeface="Roboto"/>
                <a:sym typeface="Roboto"/>
              </a:rPr>
              <a:t>Adults should aim to:</a:t>
            </a:r>
          </a:p>
          <a:p>
            <a:pPr algn="l">
              <a:lnSpc>
                <a:spcPts val="2799"/>
              </a:lnSpc>
              <a:spcBef>
                <a:spcPct val="0"/>
              </a:spcBef>
            </a:pPr>
            <a:endParaRPr lang="en-US" sz="1999">
              <a:solidFill>
                <a:srgbClr val="FFFFFF"/>
              </a:solidFill>
              <a:latin typeface="Roboto"/>
              <a:ea typeface="Roboto"/>
              <a:cs typeface="Roboto"/>
              <a:sym typeface="Roboto"/>
            </a:endParaRPr>
          </a:p>
          <a:p>
            <a:pPr marL="431799" lvl="1" indent="-215899" algn="l">
              <a:lnSpc>
                <a:spcPts val="2799"/>
              </a:lnSpc>
              <a:buFont typeface="Arial"/>
              <a:buChar char="•"/>
            </a:pPr>
            <a:r>
              <a:rPr lang="en-US" sz="1999">
                <a:solidFill>
                  <a:srgbClr val="FFFFFF"/>
                </a:solidFill>
                <a:latin typeface="Roboto"/>
                <a:ea typeface="Roboto"/>
                <a:cs typeface="Roboto"/>
                <a:sym typeface="Roboto"/>
              </a:rPr>
              <a:t>do at least </a:t>
            </a:r>
            <a:r>
              <a:rPr lang="en-US" sz="1999" b="1">
                <a:solidFill>
                  <a:srgbClr val="FFFFFF"/>
                </a:solidFill>
                <a:latin typeface="Roboto Bold"/>
                <a:ea typeface="Roboto Bold"/>
                <a:cs typeface="Roboto Bold"/>
                <a:sym typeface="Roboto Bold"/>
              </a:rPr>
              <a:t>150 minutes of moderate intensity activity a week or 75 minutes of vigorous intensity activity a week</a:t>
            </a:r>
          </a:p>
          <a:p>
            <a:pPr marL="431799" lvl="1" indent="-215899" algn="l">
              <a:lnSpc>
                <a:spcPts val="2799"/>
              </a:lnSpc>
              <a:buFont typeface="Arial"/>
              <a:buChar char="•"/>
            </a:pPr>
            <a:r>
              <a:rPr lang="en-US" sz="1999" b="1">
                <a:solidFill>
                  <a:srgbClr val="FFFFFF"/>
                </a:solidFill>
                <a:latin typeface="Roboto Bold"/>
                <a:ea typeface="Roboto Bold"/>
                <a:cs typeface="Roboto Bold"/>
                <a:sym typeface="Roboto Bold"/>
              </a:rPr>
              <a:t>do strengthening activities that work all the major muscle groups</a:t>
            </a:r>
            <a:r>
              <a:rPr lang="en-US" sz="1999">
                <a:solidFill>
                  <a:srgbClr val="FFFFFF"/>
                </a:solidFill>
                <a:latin typeface="Roboto"/>
                <a:ea typeface="Roboto"/>
                <a:cs typeface="Roboto"/>
                <a:sym typeface="Roboto"/>
              </a:rPr>
              <a:t> (legs, hips, back, abdomen, chest, shoulders and arms) on at least 2 days a week</a:t>
            </a:r>
          </a:p>
          <a:p>
            <a:pPr marL="431799" lvl="1" indent="-215899" algn="l">
              <a:lnSpc>
                <a:spcPts val="2799"/>
              </a:lnSpc>
              <a:buFont typeface="Arial"/>
              <a:buChar char="•"/>
            </a:pPr>
            <a:r>
              <a:rPr lang="en-US" sz="1999" b="1">
                <a:solidFill>
                  <a:srgbClr val="FFFFFF"/>
                </a:solidFill>
                <a:latin typeface="Roboto Bold"/>
                <a:ea typeface="Roboto Bold"/>
                <a:cs typeface="Roboto Bold"/>
                <a:sym typeface="Roboto Bold"/>
              </a:rPr>
              <a:t>spread exercise evenly over a week</a:t>
            </a:r>
          </a:p>
          <a:p>
            <a:pPr marL="431799" lvl="1" indent="-215899" algn="l">
              <a:lnSpc>
                <a:spcPts val="2799"/>
              </a:lnSpc>
              <a:buFont typeface="Arial"/>
              <a:buChar char="•"/>
            </a:pPr>
            <a:r>
              <a:rPr lang="en-US" sz="1999" b="1">
                <a:solidFill>
                  <a:srgbClr val="FFFFFF"/>
                </a:solidFill>
                <a:latin typeface="Roboto Bold"/>
                <a:ea typeface="Roboto Bold"/>
                <a:cs typeface="Roboto Bold"/>
                <a:sym typeface="Roboto Bold"/>
              </a:rPr>
              <a:t>reduce time spent sitting or lying down</a:t>
            </a:r>
            <a:r>
              <a:rPr lang="en-US" sz="1999">
                <a:solidFill>
                  <a:srgbClr val="FFFFFF"/>
                </a:solidFill>
                <a:latin typeface="Roboto"/>
                <a:ea typeface="Roboto"/>
                <a:cs typeface="Roboto"/>
                <a:sym typeface="Roboto"/>
              </a:rPr>
              <a:t> and break up long periods of not moving with some activity</a:t>
            </a:r>
          </a:p>
          <a:p>
            <a:pPr algn="l">
              <a:lnSpc>
                <a:spcPts val="2799"/>
              </a:lnSpc>
            </a:pPr>
            <a:endParaRPr lang="en-US" sz="1999">
              <a:solidFill>
                <a:srgbClr val="FFFFFF"/>
              </a:solidFill>
              <a:latin typeface="Roboto"/>
              <a:ea typeface="Roboto"/>
              <a:cs typeface="Roboto"/>
              <a:sym typeface="Roboto"/>
            </a:endParaRPr>
          </a:p>
        </p:txBody>
      </p:sp>
      <p:sp>
        <p:nvSpPr>
          <p:cNvPr id="9" name="TextBox 9"/>
          <p:cNvSpPr txBox="1"/>
          <p:nvPr/>
        </p:nvSpPr>
        <p:spPr>
          <a:xfrm>
            <a:off x="13355617" y="6007359"/>
            <a:ext cx="4285044" cy="2816225"/>
          </a:xfrm>
          <a:prstGeom prst="rect">
            <a:avLst/>
          </a:prstGeom>
        </p:spPr>
        <p:txBody>
          <a:bodyPr lIns="0" tIns="0" rIns="0" bIns="0" rtlCol="0" anchor="t">
            <a:spAutoFit/>
          </a:bodyPr>
          <a:lstStyle/>
          <a:p>
            <a:pPr algn="ctr">
              <a:lnSpc>
                <a:spcPts val="2799"/>
              </a:lnSpc>
              <a:spcBef>
                <a:spcPct val="0"/>
              </a:spcBef>
            </a:pPr>
            <a:r>
              <a:rPr lang="en-US" sz="1999" b="1" i="1">
                <a:solidFill>
                  <a:srgbClr val="C34B79"/>
                </a:solidFill>
                <a:latin typeface="Roboto Bold Italics"/>
                <a:ea typeface="Roboto Bold Italics"/>
                <a:cs typeface="Roboto Bold Italics"/>
                <a:sym typeface="Roboto Bold Italics"/>
              </a:rPr>
              <a:t>“</a:t>
            </a:r>
            <a:r>
              <a:rPr lang="en-US" sz="1999" b="1">
                <a:solidFill>
                  <a:srgbClr val="C34B79"/>
                </a:solidFill>
                <a:latin typeface="Roboto Bold"/>
                <a:ea typeface="Roboto Bold"/>
                <a:cs typeface="Roboto Bold"/>
                <a:sym typeface="Roboto Bold"/>
              </a:rPr>
              <a:t>The remarkable physical and mental health benefits of activity are available to all of us.”</a:t>
            </a:r>
          </a:p>
          <a:p>
            <a:pPr algn="ctr">
              <a:lnSpc>
                <a:spcPts val="2799"/>
              </a:lnSpc>
              <a:spcBef>
                <a:spcPct val="0"/>
              </a:spcBef>
            </a:pPr>
            <a:endParaRPr lang="en-US" sz="1999" b="1">
              <a:solidFill>
                <a:srgbClr val="C34B79"/>
              </a:solidFill>
              <a:latin typeface="Roboto Bold"/>
              <a:ea typeface="Roboto Bold"/>
              <a:cs typeface="Roboto Bold"/>
              <a:sym typeface="Roboto Bold"/>
            </a:endParaRPr>
          </a:p>
          <a:p>
            <a:pPr algn="r">
              <a:lnSpc>
                <a:spcPts val="2799"/>
              </a:lnSpc>
              <a:spcBef>
                <a:spcPct val="0"/>
              </a:spcBef>
            </a:pPr>
            <a:r>
              <a:rPr lang="en-US" sz="1999" b="1" i="1">
                <a:solidFill>
                  <a:srgbClr val="000000"/>
                </a:solidFill>
                <a:latin typeface="Roboto Bold Italics"/>
                <a:ea typeface="Roboto Bold Italics"/>
                <a:cs typeface="Roboto Bold Italics"/>
                <a:sym typeface="Roboto Bold Italics"/>
              </a:rPr>
              <a:t>Physical activity guidelines: UK Chief Medical Officers, DHSC, updated July 2026</a:t>
            </a:r>
          </a:p>
          <a:p>
            <a:pPr algn="ctr">
              <a:lnSpc>
                <a:spcPts val="2799"/>
              </a:lnSpc>
              <a:spcBef>
                <a:spcPct val="0"/>
              </a:spcBef>
            </a:pPr>
            <a:endParaRPr lang="en-US" sz="1999" b="1" i="1">
              <a:solidFill>
                <a:srgbClr val="000000"/>
              </a:solidFill>
              <a:latin typeface="Roboto Bold Italics"/>
              <a:ea typeface="Roboto Bold Italics"/>
              <a:cs typeface="Roboto Bold Italics"/>
              <a:sym typeface="Roboto Bold Italics"/>
            </a:endParaRPr>
          </a:p>
        </p:txBody>
      </p:sp>
      <p:sp>
        <p:nvSpPr>
          <p:cNvPr id="10" name="Freeform 10"/>
          <p:cNvSpPr/>
          <p:nvPr/>
        </p:nvSpPr>
        <p:spPr>
          <a:xfrm>
            <a:off x="12019160" y="785977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05195" y="366841"/>
            <a:ext cx="6373027" cy="9553318"/>
          </a:xfrm>
          <a:custGeom>
            <a:avLst/>
            <a:gdLst/>
            <a:ahLst/>
            <a:cxnLst/>
            <a:rect l="l" t="t" r="r" b="b"/>
            <a:pathLst>
              <a:path w="6373027" h="9553318">
                <a:moveTo>
                  <a:pt x="0" y="0"/>
                </a:moveTo>
                <a:lnTo>
                  <a:pt x="6373028" y="0"/>
                </a:lnTo>
                <a:lnTo>
                  <a:pt x="6373028" y="9553318"/>
                </a:lnTo>
                <a:lnTo>
                  <a:pt x="0" y="9553318"/>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344539" y="366841"/>
            <a:ext cx="10571530" cy="5304778"/>
            <a:chOff x="0" y="0"/>
            <a:chExt cx="3937755" cy="1975960"/>
          </a:xfrm>
        </p:grpSpPr>
        <p:sp>
          <p:nvSpPr>
            <p:cNvPr id="4" name="Freeform 4"/>
            <p:cNvSpPr/>
            <p:nvPr/>
          </p:nvSpPr>
          <p:spPr>
            <a:xfrm>
              <a:off x="0" y="0"/>
              <a:ext cx="3937755" cy="1975960"/>
            </a:xfrm>
            <a:custGeom>
              <a:avLst/>
              <a:gdLst/>
              <a:ahLst/>
              <a:cxnLst/>
              <a:rect l="l" t="t" r="r" b="b"/>
              <a:pathLst>
                <a:path w="3937755" h="1975960">
                  <a:moveTo>
                    <a:pt x="0" y="0"/>
                  </a:moveTo>
                  <a:lnTo>
                    <a:pt x="3937755" y="0"/>
                  </a:lnTo>
                  <a:lnTo>
                    <a:pt x="3937755" y="1975960"/>
                  </a:lnTo>
                  <a:lnTo>
                    <a:pt x="0" y="1975960"/>
                  </a:lnTo>
                  <a:close/>
                </a:path>
              </a:pathLst>
            </a:custGeom>
            <a:solidFill>
              <a:srgbClr val="0A2B4D"/>
            </a:solidFill>
          </p:spPr>
          <p:txBody>
            <a:bodyPr/>
            <a:lstStyle/>
            <a:p>
              <a:endParaRPr lang="en-GB"/>
            </a:p>
          </p:txBody>
        </p:sp>
        <p:sp>
          <p:nvSpPr>
            <p:cNvPr id="5" name="TextBox 5"/>
            <p:cNvSpPr txBox="1"/>
            <p:nvPr/>
          </p:nvSpPr>
          <p:spPr>
            <a:xfrm>
              <a:off x="0" y="-28575"/>
              <a:ext cx="3937755" cy="2004535"/>
            </a:xfrm>
            <a:prstGeom prst="rect">
              <a:avLst/>
            </a:prstGeom>
          </p:spPr>
          <p:txBody>
            <a:bodyPr lIns="48876" tIns="48876" rIns="48876" bIns="48876" rtlCol="0" anchor="ctr"/>
            <a:lstStyle/>
            <a:p>
              <a:pPr algn="ctr">
                <a:lnSpc>
                  <a:spcPts val="2020"/>
                </a:lnSpc>
              </a:pPr>
              <a:endParaRPr/>
            </a:p>
          </p:txBody>
        </p:sp>
      </p:grpSp>
      <p:sp>
        <p:nvSpPr>
          <p:cNvPr id="6" name="TextBox 6"/>
          <p:cNvSpPr txBox="1"/>
          <p:nvPr/>
        </p:nvSpPr>
        <p:spPr>
          <a:xfrm>
            <a:off x="783830" y="706243"/>
            <a:ext cx="9692948" cy="4578350"/>
          </a:xfrm>
          <a:prstGeom prst="rect">
            <a:avLst/>
          </a:prstGeom>
        </p:spPr>
        <p:txBody>
          <a:bodyPr lIns="0" tIns="0" rIns="0" bIns="0" rtlCol="0" anchor="t">
            <a:spAutoFit/>
          </a:bodyPr>
          <a:lstStyle/>
          <a:p>
            <a:pPr algn="l">
              <a:lnSpc>
                <a:spcPts val="2799"/>
              </a:lnSpc>
            </a:pPr>
            <a:r>
              <a:rPr lang="en-US" sz="1999" b="1">
                <a:solidFill>
                  <a:srgbClr val="FFFFFF"/>
                </a:solidFill>
                <a:latin typeface="Roboto Bold"/>
                <a:ea typeface="Roboto Bold"/>
                <a:cs typeface="Roboto Bold"/>
                <a:sym typeface="Roboto Bold"/>
              </a:rPr>
              <a:t>What’s the science behind physical activity and cancer? </a:t>
            </a:r>
          </a:p>
          <a:p>
            <a:pPr algn="l">
              <a:lnSpc>
                <a:spcPts val="2799"/>
              </a:lnSpc>
            </a:pPr>
            <a:endParaRPr lang="en-US" sz="1999" b="1">
              <a:solidFill>
                <a:srgbClr val="FFFFFF"/>
              </a:solidFill>
              <a:latin typeface="Roboto Bold"/>
              <a:ea typeface="Roboto Bold"/>
              <a:cs typeface="Roboto Bold"/>
              <a:sym typeface="Roboto Bold"/>
            </a:endParaRPr>
          </a:p>
          <a:p>
            <a:pPr algn="l">
              <a:lnSpc>
                <a:spcPts val="2799"/>
              </a:lnSpc>
            </a:pPr>
            <a:r>
              <a:rPr lang="en-US" sz="1999">
                <a:solidFill>
                  <a:srgbClr val="FFFFFF"/>
                </a:solidFill>
                <a:latin typeface="Roboto"/>
                <a:ea typeface="Roboto"/>
                <a:cs typeface="Roboto"/>
                <a:sym typeface="Roboto"/>
              </a:rPr>
              <a:t>Scientists are still investigating how physical activity reduces cancer risk, but studies show that regular activity can:</a:t>
            </a:r>
          </a:p>
          <a:p>
            <a:pPr algn="l">
              <a:lnSpc>
                <a:spcPts val="2799"/>
              </a:lnSpc>
            </a:pPr>
            <a:endParaRPr lang="en-US" sz="1999">
              <a:solidFill>
                <a:srgbClr val="FFFFFF"/>
              </a:solidFill>
              <a:latin typeface="Roboto"/>
              <a:ea typeface="Roboto"/>
              <a:cs typeface="Roboto"/>
              <a:sym typeface="Roboto"/>
            </a:endParaRPr>
          </a:p>
          <a:p>
            <a:pPr marL="431799" lvl="1" indent="-215899" algn="l">
              <a:lnSpc>
                <a:spcPts val="2799"/>
              </a:lnSpc>
              <a:buFont typeface="Arial"/>
              <a:buChar char="•"/>
            </a:pPr>
            <a:r>
              <a:rPr lang="en-US" sz="1999">
                <a:solidFill>
                  <a:srgbClr val="FFFFFF"/>
                </a:solidFill>
                <a:latin typeface="Roboto"/>
                <a:ea typeface="Roboto"/>
                <a:cs typeface="Roboto"/>
                <a:sym typeface="Roboto"/>
              </a:rPr>
              <a:t>Help maintain healthy hormone levels.</a:t>
            </a:r>
          </a:p>
          <a:p>
            <a:pPr marL="431799" lvl="1" indent="-215899" algn="l">
              <a:lnSpc>
                <a:spcPts val="2799"/>
              </a:lnSpc>
              <a:buFont typeface="Arial"/>
              <a:buChar char="•"/>
            </a:pPr>
            <a:r>
              <a:rPr lang="en-US" sz="1999">
                <a:solidFill>
                  <a:srgbClr val="FFFFFF"/>
                </a:solidFill>
                <a:latin typeface="Roboto"/>
                <a:ea typeface="Roboto"/>
                <a:cs typeface="Roboto"/>
                <a:sym typeface="Roboto"/>
              </a:rPr>
              <a:t>Improve insulin sensitivity, meaning your body uses insulin more effectively to regulate your blood sugar.</a:t>
            </a:r>
          </a:p>
          <a:p>
            <a:pPr marL="431799" lvl="1" indent="-215899" algn="l">
              <a:lnSpc>
                <a:spcPts val="2799"/>
              </a:lnSpc>
              <a:buFont typeface="Arial"/>
              <a:buChar char="•"/>
            </a:pPr>
            <a:r>
              <a:rPr lang="en-US" sz="1999">
                <a:solidFill>
                  <a:srgbClr val="FFFFFF"/>
                </a:solidFill>
                <a:latin typeface="Roboto"/>
                <a:ea typeface="Roboto"/>
                <a:cs typeface="Roboto"/>
                <a:sym typeface="Roboto"/>
              </a:rPr>
              <a:t>Reduce inflammation in the body.</a:t>
            </a:r>
          </a:p>
          <a:p>
            <a:pPr algn="l">
              <a:lnSpc>
                <a:spcPts val="2799"/>
              </a:lnSpc>
            </a:pPr>
            <a:endParaRPr lang="en-US" sz="1999">
              <a:solidFill>
                <a:srgbClr val="FFFFFF"/>
              </a:solidFill>
              <a:latin typeface="Roboto"/>
              <a:ea typeface="Roboto"/>
              <a:cs typeface="Roboto"/>
              <a:sym typeface="Roboto"/>
            </a:endParaRPr>
          </a:p>
          <a:p>
            <a:pPr algn="l">
              <a:lnSpc>
                <a:spcPts val="2799"/>
              </a:lnSpc>
            </a:pPr>
            <a:r>
              <a:rPr lang="en-US" sz="1999" b="1">
                <a:solidFill>
                  <a:srgbClr val="FFFFFF"/>
                </a:solidFill>
                <a:latin typeface="Roboto Bold"/>
                <a:ea typeface="Roboto Bold"/>
                <a:cs typeface="Roboto Bold"/>
                <a:sym typeface="Roboto Bold"/>
              </a:rPr>
              <a:t>There is also strong scientific evidence that physical activity lowers your risk of developing bowel cancer. </a:t>
            </a:r>
            <a:r>
              <a:rPr lang="en-US" sz="1999">
                <a:solidFill>
                  <a:srgbClr val="FFFFFF"/>
                </a:solidFill>
                <a:latin typeface="Roboto"/>
                <a:ea typeface="Roboto"/>
                <a:cs typeface="Roboto"/>
                <a:sym typeface="Roboto"/>
              </a:rPr>
              <a:t>This may be because physical activity helps you maintain a healthy weight and helps food move through the digestive system more quickly.</a:t>
            </a:r>
          </a:p>
        </p:txBody>
      </p:sp>
      <p:sp>
        <p:nvSpPr>
          <p:cNvPr id="7" name="TextBox 7"/>
          <p:cNvSpPr txBox="1"/>
          <p:nvPr/>
        </p:nvSpPr>
        <p:spPr>
          <a:xfrm>
            <a:off x="413603" y="5942030"/>
            <a:ext cx="10502466" cy="3883025"/>
          </a:xfrm>
          <a:prstGeom prst="rect">
            <a:avLst/>
          </a:prstGeom>
        </p:spPr>
        <p:txBody>
          <a:bodyPr lIns="0" tIns="0" rIns="0" bIns="0" rtlCol="0" anchor="t">
            <a:spAutoFit/>
          </a:bodyPr>
          <a:lstStyle/>
          <a:p>
            <a:pPr algn="l">
              <a:lnSpc>
                <a:spcPts val="2800"/>
              </a:lnSpc>
            </a:pPr>
            <a:r>
              <a:rPr lang="en-US" sz="2000" b="1">
                <a:solidFill>
                  <a:srgbClr val="000000"/>
                </a:solidFill>
                <a:latin typeface="Roboto Bold"/>
                <a:ea typeface="Roboto Bold"/>
                <a:cs typeface="Roboto Bold"/>
                <a:sym typeface="Roboto Bold"/>
              </a:rPr>
              <a:t>Overweight and obesity: </a:t>
            </a:r>
            <a:r>
              <a:rPr lang="en-US" sz="2000">
                <a:solidFill>
                  <a:srgbClr val="000000"/>
                </a:solidFill>
                <a:latin typeface="Roboto"/>
                <a:ea typeface="Roboto"/>
                <a:cs typeface="Roboto"/>
                <a:sym typeface="Roboto"/>
              </a:rPr>
              <a:t>Being overweight doesn’t mean that you’ll definitely develop cancer, </a:t>
            </a:r>
            <a:r>
              <a:rPr lang="en-US" sz="2000" b="1">
                <a:solidFill>
                  <a:srgbClr val="000000"/>
                </a:solidFill>
                <a:latin typeface="Roboto Bold"/>
                <a:ea typeface="Roboto Bold"/>
                <a:cs typeface="Roboto Bold"/>
                <a:sym typeface="Roboto Bold"/>
              </a:rPr>
              <a:t>but the risk is higher the more overweight you are and the longer you are overweight for.</a:t>
            </a:r>
            <a:r>
              <a:rPr lang="en-US" sz="2000">
                <a:solidFill>
                  <a:srgbClr val="000000"/>
                </a:solidFill>
                <a:latin typeface="Roboto"/>
                <a:ea typeface="Roboto"/>
                <a:cs typeface="Roboto"/>
                <a:sym typeface="Roboto"/>
              </a:rPr>
              <a:t> If you are overweight, losing weight will help reduce your risk of cancer. </a:t>
            </a:r>
            <a:r>
              <a:rPr lang="en-US" sz="2000" b="1">
                <a:solidFill>
                  <a:srgbClr val="000000"/>
                </a:solidFill>
                <a:latin typeface="Roboto Bold"/>
                <a:ea typeface="Roboto Bold"/>
                <a:cs typeface="Roboto Bold"/>
                <a:sym typeface="Roboto Bold"/>
              </a:rPr>
              <a:t>Obesity or being overweight is the second biggest cause of cancer in the UK and</a:t>
            </a:r>
            <a:r>
              <a:rPr lang="en-US" sz="2000">
                <a:solidFill>
                  <a:srgbClr val="000000"/>
                </a:solidFill>
                <a:latin typeface="Roboto"/>
                <a:ea typeface="Roboto"/>
                <a:cs typeface="Roboto"/>
                <a:sym typeface="Roboto"/>
              </a:rPr>
              <a:t> </a:t>
            </a:r>
            <a:r>
              <a:rPr lang="en-US" sz="2000" b="1">
                <a:solidFill>
                  <a:srgbClr val="000000"/>
                </a:solidFill>
                <a:latin typeface="Roboto Bold"/>
                <a:ea typeface="Roboto Bold"/>
                <a:cs typeface="Roboto Bold"/>
                <a:sym typeface="Roboto Bold"/>
              </a:rPr>
              <a:t>linked to more than 1 in 20 cancer cases.</a:t>
            </a:r>
          </a:p>
          <a:p>
            <a:pPr algn="l">
              <a:lnSpc>
                <a:spcPts val="2800"/>
              </a:lnSpc>
            </a:pPr>
            <a:endParaRPr lang="en-US" sz="2000" b="1">
              <a:solidFill>
                <a:srgbClr val="000000"/>
              </a:solidFill>
              <a:latin typeface="Roboto Bold"/>
              <a:ea typeface="Roboto Bold"/>
              <a:cs typeface="Roboto Bold"/>
              <a:sym typeface="Roboto Bold"/>
            </a:endParaRPr>
          </a:p>
          <a:p>
            <a:pPr algn="l">
              <a:lnSpc>
                <a:spcPts val="2800"/>
              </a:lnSpc>
            </a:pPr>
            <a:r>
              <a:rPr lang="en-US" sz="2000">
                <a:solidFill>
                  <a:srgbClr val="000000"/>
                </a:solidFill>
                <a:latin typeface="Roboto"/>
                <a:ea typeface="Roboto"/>
                <a:cs typeface="Roboto"/>
                <a:sym typeface="Roboto"/>
              </a:rPr>
              <a:t>There are lots of benefits to keeping a healthy weight. </a:t>
            </a:r>
            <a:r>
              <a:rPr lang="en-US" sz="2000" b="1">
                <a:solidFill>
                  <a:srgbClr val="000000"/>
                </a:solidFill>
                <a:latin typeface="Roboto Bold"/>
                <a:ea typeface="Roboto Bold"/>
                <a:cs typeface="Roboto Bold"/>
                <a:sym typeface="Roboto Bold"/>
              </a:rPr>
              <a:t>Keeping to a healthy weight reduces your risk of developing at least 13 different types of cancer. </a:t>
            </a:r>
            <a:r>
              <a:rPr lang="en-US" sz="2000">
                <a:solidFill>
                  <a:srgbClr val="000000"/>
                </a:solidFill>
                <a:latin typeface="Roboto"/>
                <a:ea typeface="Roboto"/>
                <a:cs typeface="Roboto"/>
                <a:sym typeface="Roboto"/>
              </a:rPr>
              <a:t>These include having increased energy, and less risk of conditions such as heart disease, stroke and joint pain. </a:t>
            </a:r>
          </a:p>
          <a:p>
            <a:pPr algn="l">
              <a:lnSpc>
                <a:spcPts val="2800"/>
              </a:lnSpc>
            </a:pPr>
            <a:endParaRPr lang="en-US" sz="2000">
              <a:solidFill>
                <a:srgbClr val="000000"/>
              </a:solidFill>
              <a:latin typeface="Roboto"/>
              <a:ea typeface="Roboto"/>
              <a:cs typeface="Roboto"/>
              <a:sym typeface="Roboto"/>
            </a:endParaRPr>
          </a:p>
          <a:p>
            <a:pPr algn="l">
              <a:lnSpc>
                <a:spcPts val="2800"/>
              </a:lnSpc>
            </a:pPr>
            <a:r>
              <a:rPr lang="en-US" sz="2000" b="1">
                <a:solidFill>
                  <a:srgbClr val="000000"/>
                </a:solidFill>
                <a:latin typeface="Roboto Bold"/>
                <a:ea typeface="Roboto Bold"/>
                <a:cs typeface="Roboto Bold"/>
                <a:sym typeface="Roboto Bold"/>
              </a:rPr>
              <a:t>Aim to be active every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8465" y="5742552"/>
            <a:ext cx="20648576" cy="2765865"/>
            <a:chOff x="0" y="0"/>
            <a:chExt cx="6882087" cy="921852"/>
          </a:xfrm>
        </p:grpSpPr>
        <p:sp>
          <p:nvSpPr>
            <p:cNvPr id="3" name="Freeform 3"/>
            <p:cNvSpPr/>
            <p:nvPr/>
          </p:nvSpPr>
          <p:spPr>
            <a:xfrm>
              <a:off x="0" y="0"/>
              <a:ext cx="6882087" cy="921852"/>
            </a:xfrm>
            <a:custGeom>
              <a:avLst/>
              <a:gdLst/>
              <a:ahLst/>
              <a:cxnLst/>
              <a:rect l="l" t="t" r="r" b="b"/>
              <a:pathLst>
                <a:path w="6882087" h="921852">
                  <a:moveTo>
                    <a:pt x="0" y="0"/>
                  </a:moveTo>
                  <a:lnTo>
                    <a:pt x="6882087" y="0"/>
                  </a:lnTo>
                  <a:lnTo>
                    <a:pt x="6882087" y="921852"/>
                  </a:lnTo>
                  <a:lnTo>
                    <a:pt x="0" y="921852"/>
                  </a:lnTo>
                  <a:close/>
                </a:path>
              </a:pathLst>
            </a:custGeom>
            <a:solidFill>
              <a:srgbClr val="0A2B4D"/>
            </a:solidFill>
          </p:spPr>
          <p:txBody>
            <a:bodyPr/>
            <a:lstStyle/>
            <a:p>
              <a:endParaRPr lang="en-GB"/>
            </a:p>
          </p:txBody>
        </p:sp>
        <p:sp>
          <p:nvSpPr>
            <p:cNvPr id="4" name="TextBox 4"/>
            <p:cNvSpPr txBox="1"/>
            <p:nvPr/>
          </p:nvSpPr>
          <p:spPr>
            <a:xfrm>
              <a:off x="0" y="-28575"/>
              <a:ext cx="6882087" cy="950427"/>
            </a:xfrm>
            <a:prstGeom prst="rect">
              <a:avLst/>
            </a:prstGeom>
          </p:spPr>
          <p:txBody>
            <a:bodyPr lIns="54623" tIns="54623" rIns="54623" bIns="54623" rtlCol="0" anchor="ctr"/>
            <a:lstStyle/>
            <a:p>
              <a:pPr algn="ctr">
                <a:lnSpc>
                  <a:spcPts val="2258"/>
                </a:lnSpc>
              </a:pPr>
              <a:endParaRPr/>
            </a:p>
          </p:txBody>
        </p:sp>
      </p:grpSp>
      <p:sp>
        <p:nvSpPr>
          <p:cNvPr id="5" name="TextBox 5"/>
          <p:cNvSpPr txBox="1"/>
          <p:nvPr/>
        </p:nvSpPr>
        <p:spPr>
          <a:xfrm>
            <a:off x="567283" y="1101142"/>
            <a:ext cx="8835167" cy="7407275"/>
          </a:xfrm>
          <a:prstGeom prst="rect">
            <a:avLst/>
          </a:prstGeom>
        </p:spPr>
        <p:txBody>
          <a:bodyPr lIns="0" tIns="0" rIns="0" bIns="0" rtlCol="0" anchor="t">
            <a:spAutoFit/>
          </a:bodyPr>
          <a:lstStyle/>
          <a:p>
            <a:pPr algn="l">
              <a:lnSpc>
                <a:spcPts val="2800"/>
              </a:lnSpc>
            </a:pPr>
            <a:r>
              <a:rPr lang="en-US" sz="2000">
                <a:solidFill>
                  <a:srgbClr val="000000"/>
                </a:solidFill>
                <a:latin typeface="Roboto"/>
                <a:ea typeface="Roboto"/>
                <a:cs typeface="Roboto"/>
                <a:sym typeface="Roboto"/>
              </a:rPr>
              <a:t>Every time you use tobacco, your body is exposed to thousands of chemicals, many of which are poisonous. Smoking includes all types of tobacco, for example cigarettes and shisha. </a:t>
            </a:r>
          </a:p>
          <a:p>
            <a:pPr algn="l">
              <a:lnSpc>
                <a:spcPts val="2800"/>
              </a:lnSpc>
            </a:pPr>
            <a:endParaRPr lang="en-US" sz="2000">
              <a:solidFill>
                <a:srgbClr val="000000"/>
              </a:solidFill>
              <a:latin typeface="Roboto"/>
              <a:ea typeface="Roboto"/>
              <a:cs typeface="Roboto"/>
              <a:sym typeface="Roboto"/>
            </a:endParaRPr>
          </a:p>
          <a:p>
            <a:pPr algn="l">
              <a:lnSpc>
                <a:spcPts val="2800"/>
              </a:lnSpc>
            </a:pPr>
            <a:r>
              <a:rPr lang="en-US" sz="2000">
                <a:solidFill>
                  <a:srgbClr val="000000"/>
                </a:solidFill>
                <a:latin typeface="Roboto"/>
                <a:ea typeface="Roboto"/>
                <a:cs typeface="Roboto"/>
                <a:sym typeface="Roboto"/>
              </a:rPr>
              <a:t>Successfully stopping smoking or using tobacco is one of the key ways in which you can help to improve your overall health, not just from cancer, but many other medical problems.</a:t>
            </a:r>
          </a:p>
          <a:p>
            <a:pPr algn="l">
              <a:lnSpc>
                <a:spcPts val="2800"/>
              </a:lnSpc>
            </a:pPr>
            <a:endParaRPr lang="en-US" sz="2000">
              <a:solidFill>
                <a:srgbClr val="000000"/>
              </a:solidFill>
              <a:latin typeface="Roboto"/>
              <a:ea typeface="Roboto"/>
              <a:cs typeface="Roboto"/>
              <a:sym typeface="Roboto"/>
            </a:endParaRPr>
          </a:p>
          <a:p>
            <a:pPr algn="l">
              <a:lnSpc>
                <a:spcPts val="2800"/>
              </a:lnSpc>
            </a:pPr>
            <a:r>
              <a:rPr lang="en-US" sz="2000" b="1">
                <a:solidFill>
                  <a:srgbClr val="000000"/>
                </a:solidFill>
                <a:latin typeface="Roboto Bold"/>
                <a:ea typeface="Roboto Bold"/>
                <a:cs typeface="Roboto Bold"/>
                <a:sym typeface="Roboto Bold"/>
              </a:rPr>
              <a:t>The day you stop, your body starts clearing itself of toxins and the repair process begins. The earlier you quit, the more you're likely to benefit. </a:t>
            </a:r>
            <a:r>
              <a:rPr lang="en-US" sz="2000">
                <a:solidFill>
                  <a:srgbClr val="000000"/>
                </a:solidFill>
                <a:latin typeface="Roboto"/>
                <a:ea typeface="Roboto"/>
                <a:cs typeface="Roboto"/>
                <a:sym typeface="Roboto"/>
              </a:rPr>
              <a:t>But it's never too late – because quitting will improve your health whatever your age and no matter how long you have used tobacco.</a:t>
            </a:r>
          </a:p>
          <a:p>
            <a:pPr algn="l">
              <a:lnSpc>
                <a:spcPts val="2800"/>
              </a:lnSpc>
            </a:pPr>
            <a:endParaRPr lang="en-US" sz="2000">
              <a:solidFill>
                <a:srgbClr val="000000"/>
              </a:solidFill>
              <a:latin typeface="Roboto"/>
              <a:ea typeface="Roboto"/>
              <a:cs typeface="Roboto"/>
              <a:sym typeface="Roboto"/>
            </a:endParaRPr>
          </a:p>
          <a:p>
            <a:pPr algn="l">
              <a:lnSpc>
                <a:spcPts val="2800"/>
              </a:lnSpc>
            </a:pPr>
            <a:endParaRPr lang="en-US" sz="2000">
              <a:solidFill>
                <a:srgbClr val="000000"/>
              </a:solidFill>
              <a:latin typeface="Roboto"/>
              <a:ea typeface="Roboto"/>
              <a:cs typeface="Roboto"/>
              <a:sym typeface="Roboto"/>
            </a:endParaRPr>
          </a:p>
          <a:p>
            <a:pPr algn="l">
              <a:lnSpc>
                <a:spcPts val="2800"/>
              </a:lnSpc>
            </a:pPr>
            <a:r>
              <a:rPr lang="en-US" sz="2000" b="1">
                <a:solidFill>
                  <a:srgbClr val="FFFFFF"/>
                </a:solidFill>
                <a:latin typeface="Roboto Bold"/>
                <a:ea typeface="Roboto Bold"/>
                <a:cs typeface="Roboto Bold"/>
                <a:sym typeface="Roboto Bold"/>
              </a:rPr>
              <a:t>Paan, bidi and shisha: </a:t>
            </a:r>
            <a:r>
              <a:rPr lang="en-US" sz="2000">
                <a:solidFill>
                  <a:srgbClr val="FFFFFF"/>
                </a:solidFill>
                <a:latin typeface="Roboto"/>
                <a:ea typeface="Roboto"/>
                <a:cs typeface="Roboto"/>
                <a:sym typeface="Roboto"/>
              </a:rPr>
              <a:t>Tobacco that you do not smoke, including paan, betel quid and chewing tobacco, is not a 'safe' way to use tobacco and can be as addictive as smoking. </a:t>
            </a:r>
          </a:p>
          <a:p>
            <a:pPr algn="l">
              <a:lnSpc>
                <a:spcPts val="2800"/>
              </a:lnSpc>
            </a:pPr>
            <a:endParaRPr lang="en-US" sz="2000">
              <a:solidFill>
                <a:srgbClr val="FFFFFF"/>
              </a:solidFill>
              <a:latin typeface="Roboto"/>
              <a:ea typeface="Roboto"/>
              <a:cs typeface="Roboto"/>
              <a:sym typeface="Roboto"/>
            </a:endParaRPr>
          </a:p>
          <a:p>
            <a:pPr algn="l">
              <a:lnSpc>
                <a:spcPts val="2800"/>
              </a:lnSpc>
            </a:pPr>
            <a:r>
              <a:rPr lang="en-US" sz="2000">
                <a:solidFill>
                  <a:srgbClr val="FFFFFF"/>
                </a:solidFill>
                <a:latin typeface="Roboto"/>
                <a:ea typeface="Roboto"/>
                <a:cs typeface="Roboto"/>
                <a:sym typeface="Roboto"/>
              </a:rPr>
              <a:t>Research has shown that using smokeless tobacco raises the risk of mouth cancer and oesophageal (food pipe) cancer.</a:t>
            </a:r>
          </a:p>
          <a:p>
            <a:pPr algn="l">
              <a:lnSpc>
                <a:spcPts val="2800"/>
              </a:lnSpc>
            </a:pPr>
            <a:endParaRPr lang="en-US" sz="2000">
              <a:solidFill>
                <a:srgbClr val="FFFFFF"/>
              </a:solidFill>
              <a:latin typeface="Roboto"/>
              <a:ea typeface="Roboto"/>
              <a:cs typeface="Roboto"/>
              <a:sym typeface="Roboto"/>
            </a:endParaRPr>
          </a:p>
        </p:txBody>
      </p:sp>
      <p:sp>
        <p:nvSpPr>
          <p:cNvPr id="6" name="TextBox 6"/>
          <p:cNvSpPr txBox="1"/>
          <p:nvPr/>
        </p:nvSpPr>
        <p:spPr>
          <a:xfrm>
            <a:off x="391151" y="338223"/>
            <a:ext cx="4883791" cy="500463"/>
          </a:xfrm>
          <a:prstGeom prst="rect">
            <a:avLst/>
          </a:prstGeom>
        </p:spPr>
        <p:txBody>
          <a:bodyPr lIns="0" tIns="0" rIns="0" bIns="0" rtlCol="0" anchor="t">
            <a:spAutoFit/>
          </a:bodyPr>
          <a:lstStyle/>
          <a:p>
            <a:pPr algn="l">
              <a:lnSpc>
                <a:spcPts val="3915"/>
              </a:lnSpc>
            </a:pPr>
            <a:r>
              <a:rPr lang="en-US" sz="2796" b="1">
                <a:solidFill>
                  <a:srgbClr val="C34B79"/>
                </a:solidFill>
                <a:latin typeface="Roboto Bold"/>
                <a:ea typeface="Roboto Bold"/>
                <a:cs typeface="Roboto Bold"/>
                <a:sym typeface="Roboto Bold"/>
              </a:rPr>
              <a:t>Tobacco cessation</a:t>
            </a:r>
          </a:p>
        </p:txBody>
      </p:sp>
      <p:sp>
        <p:nvSpPr>
          <p:cNvPr id="7" name="Freeform 7"/>
          <p:cNvSpPr/>
          <p:nvPr/>
        </p:nvSpPr>
        <p:spPr>
          <a:xfrm>
            <a:off x="10587752" y="139839"/>
            <a:ext cx="6671548" cy="10007322"/>
          </a:xfrm>
          <a:custGeom>
            <a:avLst/>
            <a:gdLst/>
            <a:ahLst/>
            <a:cxnLst/>
            <a:rect l="l" t="t" r="r" b="b"/>
            <a:pathLst>
              <a:path w="6671548" h="10007322">
                <a:moveTo>
                  <a:pt x="0" y="0"/>
                </a:moveTo>
                <a:lnTo>
                  <a:pt x="6671548" y="0"/>
                </a:lnTo>
                <a:lnTo>
                  <a:pt x="6671548" y="10007322"/>
                </a:lnTo>
                <a:lnTo>
                  <a:pt x="0" y="10007322"/>
                </a:lnTo>
                <a:lnTo>
                  <a:pt x="0" y="0"/>
                </a:lnTo>
                <a:close/>
              </a:path>
            </a:pathLst>
          </a:custGeom>
          <a:blipFill>
            <a:blip r:embed="rId2"/>
            <a:stretch>
              <a:fillRect/>
            </a:stretch>
          </a:blipFill>
        </p:spPr>
        <p:txBody>
          <a:bodyPr/>
          <a:lstStyle/>
          <a:p>
            <a:endParaRPr lang="en-GB"/>
          </a:p>
        </p:txBody>
      </p:sp>
      <p:sp>
        <p:nvSpPr>
          <p:cNvPr id="8" name="Freeform 8"/>
          <p:cNvSpPr/>
          <p:nvPr/>
        </p:nvSpPr>
        <p:spPr>
          <a:xfrm>
            <a:off x="12431278" y="785977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06492" y="716625"/>
            <a:ext cx="5623444" cy="8541675"/>
            <a:chOff x="0" y="0"/>
            <a:chExt cx="2064206" cy="3135406"/>
          </a:xfrm>
        </p:grpSpPr>
        <p:sp>
          <p:nvSpPr>
            <p:cNvPr id="3" name="Freeform 3"/>
            <p:cNvSpPr/>
            <p:nvPr/>
          </p:nvSpPr>
          <p:spPr>
            <a:xfrm>
              <a:off x="0" y="0"/>
              <a:ext cx="2064206" cy="3135406"/>
            </a:xfrm>
            <a:custGeom>
              <a:avLst/>
              <a:gdLst/>
              <a:ahLst/>
              <a:cxnLst/>
              <a:rect l="l" t="t" r="r" b="b"/>
              <a:pathLst>
                <a:path w="2064206" h="3135406">
                  <a:moveTo>
                    <a:pt x="0" y="0"/>
                  </a:moveTo>
                  <a:lnTo>
                    <a:pt x="2064206" y="0"/>
                  </a:lnTo>
                  <a:lnTo>
                    <a:pt x="2064206" y="3135406"/>
                  </a:lnTo>
                  <a:lnTo>
                    <a:pt x="0" y="3135406"/>
                  </a:lnTo>
                  <a:close/>
                </a:path>
              </a:pathLst>
            </a:custGeom>
            <a:solidFill>
              <a:srgbClr val="0A2B4D"/>
            </a:solidFill>
          </p:spPr>
          <p:txBody>
            <a:bodyPr/>
            <a:lstStyle/>
            <a:p>
              <a:endParaRPr lang="en-GB"/>
            </a:p>
          </p:txBody>
        </p:sp>
        <p:sp>
          <p:nvSpPr>
            <p:cNvPr id="4" name="TextBox 4"/>
            <p:cNvSpPr txBox="1"/>
            <p:nvPr/>
          </p:nvSpPr>
          <p:spPr>
            <a:xfrm>
              <a:off x="0" y="-28575"/>
              <a:ext cx="2064206" cy="3163981"/>
            </a:xfrm>
            <a:prstGeom prst="rect">
              <a:avLst/>
            </a:prstGeom>
          </p:spPr>
          <p:txBody>
            <a:bodyPr lIns="49597" tIns="49597" rIns="49597" bIns="49597" rtlCol="0" anchor="ctr"/>
            <a:lstStyle/>
            <a:p>
              <a:pPr algn="ctr">
                <a:lnSpc>
                  <a:spcPts val="2050"/>
                </a:lnSpc>
              </a:pPr>
              <a:endParaRPr/>
            </a:p>
          </p:txBody>
        </p:sp>
      </p:grpSp>
      <p:sp>
        <p:nvSpPr>
          <p:cNvPr id="5" name="TextBox 5"/>
          <p:cNvSpPr txBox="1"/>
          <p:nvPr/>
        </p:nvSpPr>
        <p:spPr>
          <a:xfrm>
            <a:off x="426761" y="955675"/>
            <a:ext cx="10555340" cy="8108950"/>
          </a:xfrm>
          <a:prstGeom prst="rect">
            <a:avLst/>
          </a:prstGeom>
        </p:spPr>
        <p:txBody>
          <a:bodyPr lIns="0" tIns="0" rIns="0" bIns="0" rtlCol="0" anchor="t">
            <a:spAutoFit/>
          </a:bodyPr>
          <a:lstStyle/>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NHS </a:t>
            </a:r>
            <a:r>
              <a:rPr lang="en-US" sz="2000" b="1">
                <a:solidFill>
                  <a:srgbClr val="000000"/>
                </a:solidFill>
                <a:latin typeface="Roboto Bold"/>
                <a:ea typeface="Roboto Bold"/>
                <a:cs typeface="Roboto Bold"/>
                <a:sym typeface="Roboto Bold"/>
                <a:hlinkClick r:id="rId2" tooltip="https://stopsmokinglondon.com"/>
              </a:rPr>
              <a:t>Healthy Choices Quiz: </a:t>
            </a:r>
            <a:r>
              <a:rPr lang="en-US" sz="2000" u="sng">
                <a:solidFill>
                  <a:srgbClr val="000000"/>
                </a:solidFill>
                <a:latin typeface="Roboto"/>
                <a:ea typeface="Roboto"/>
                <a:cs typeface="Roboto"/>
                <a:sym typeface="Roboto"/>
                <a:hlinkClick r:id="rId2" tooltip="https://stopsmokinglondon.com"/>
              </a:rPr>
              <a:t>https://www.nhs.uk/better-health/healthy-choices-quiz/</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NHS Better Health:</a:t>
            </a:r>
            <a:r>
              <a:rPr lang="en-US" sz="2000">
                <a:solidFill>
                  <a:srgbClr val="000000"/>
                </a:solidFill>
                <a:latin typeface="Roboto"/>
                <a:ea typeface="Roboto"/>
                <a:cs typeface="Roboto"/>
                <a:sym typeface="Roboto"/>
              </a:rPr>
              <a:t> </a:t>
            </a:r>
            <a:r>
              <a:rPr lang="en-US" sz="2000" u="sng">
                <a:solidFill>
                  <a:srgbClr val="000000"/>
                </a:solidFill>
                <a:latin typeface="Roboto"/>
                <a:ea typeface="Roboto"/>
                <a:cs typeface="Roboto"/>
                <a:sym typeface="Roboto"/>
              </a:rPr>
              <a:t>https://www.nhs.uk/better-health/</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NHS </a:t>
            </a:r>
            <a:r>
              <a:rPr lang="en-US" sz="2000" b="1">
                <a:solidFill>
                  <a:srgbClr val="000000"/>
                </a:solidFill>
                <a:latin typeface="Roboto Bold"/>
                <a:ea typeface="Roboto Bold"/>
                <a:cs typeface="Roboto Bold"/>
                <a:sym typeface="Roboto Bold"/>
                <a:hlinkClick r:id="rId3" tooltip="https://www.nhs.uk/healthier-families/food-facts/healthier-food-swaps/"/>
              </a:rPr>
              <a:t>Healthier Food Swap</a:t>
            </a:r>
            <a:r>
              <a:rPr lang="en-US" sz="2000" b="1">
                <a:solidFill>
                  <a:srgbClr val="000000"/>
                </a:solidFill>
                <a:latin typeface="Roboto Bold"/>
                <a:ea typeface="Roboto Bold"/>
                <a:cs typeface="Roboto Bold"/>
                <a:sym typeface="Roboto Bold"/>
              </a:rPr>
              <a:t>s:</a:t>
            </a:r>
            <a:r>
              <a:rPr lang="en-US" sz="2000">
                <a:solidFill>
                  <a:srgbClr val="000000"/>
                </a:solidFill>
                <a:latin typeface="Roboto"/>
                <a:ea typeface="Roboto"/>
                <a:cs typeface="Roboto"/>
                <a:sym typeface="Roboto"/>
              </a:rPr>
              <a:t> </a:t>
            </a:r>
            <a:r>
              <a:rPr lang="en-US" sz="2000" u="sng">
                <a:solidFill>
                  <a:srgbClr val="000000"/>
                </a:solidFill>
                <a:latin typeface="Roboto"/>
                <a:ea typeface="Roboto"/>
                <a:cs typeface="Roboto"/>
                <a:sym typeface="Roboto"/>
                <a:hlinkClick r:id="rId3" tooltip="https://www.nhs.uk/healthier-families/food-facts/healthier-food-swaps/"/>
              </a:rPr>
              <a:t>https://www.nhs.uk/healthier-families/food-facts/healthier-food-swaps/</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NHS Alcohol Advice: </a:t>
            </a:r>
            <a:r>
              <a:rPr lang="en-US" sz="2000" u="sng">
                <a:solidFill>
                  <a:srgbClr val="000000"/>
                </a:solidFill>
                <a:latin typeface="Roboto"/>
                <a:ea typeface="Roboto"/>
                <a:cs typeface="Roboto"/>
                <a:sym typeface="Roboto"/>
                <a:hlinkClick r:id="rId4" tooltip="https://www.nhs.uk/live-well/alcohol-advice/alcohol-support/"/>
              </a:rPr>
              <a:t>https://www.nhs.uk/live-well/alcohol-advice/alcohol-support/</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UK Chief Medical Officers’ Low Risk Drinking Guidelines:</a:t>
            </a:r>
            <a:r>
              <a:rPr lang="en-US" sz="2000" u="sng">
                <a:solidFill>
                  <a:srgbClr val="000000"/>
                </a:solidFill>
                <a:latin typeface="Roboto"/>
                <a:ea typeface="Roboto"/>
                <a:cs typeface="Roboto"/>
                <a:sym typeface="Roboto"/>
              </a:rPr>
              <a:t> https://assets.publishing.service.gov.uk/media/5a80b7ed40f0b623026951db/UK_CMOs__report.pdf</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UK Chief Medical Officers’ Physical Activity Guidelines:</a:t>
            </a:r>
            <a:r>
              <a:rPr lang="en-US" sz="2000" u="sng">
                <a:solidFill>
                  <a:srgbClr val="000000"/>
                </a:solidFill>
                <a:latin typeface="Roboto"/>
                <a:ea typeface="Roboto"/>
                <a:cs typeface="Roboto"/>
                <a:sym typeface="Roboto"/>
              </a:rPr>
              <a:t> https://www.gov.uk/government/publications/physical-activity-guidelines-uk-chief-medical-officers-report/uk-chief-medical-officers-physical-activity-guidelines</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hlinkClick r:id="rId2" tooltip="https://stopsmokinglondon.com"/>
              </a:rPr>
              <a:t>Stop Smoking London</a:t>
            </a:r>
            <a:r>
              <a:rPr lang="en-US" sz="2000">
                <a:solidFill>
                  <a:srgbClr val="000000"/>
                </a:solidFill>
                <a:latin typeface="Roboto"/>
                <a:ea typeface="Roboto"/>
                <a:cs typeface="Roboto"/>
                <a:sym typeface="Roboto"/>
              </a:rPr>
              <a:t>: </a:t>
            </a:r>
            <a:r>
              <a:rPr lang="en-US" sz="2000" u="sng">
                <a:solidFill>
                  <a:srgbClr val="000000"/>
                </a:solidFill>
                <a:latin typeface="Roboto"/>
                <a:ea typeface="Roboto"/>
                <a:cs typeface="Roboto"/>
                <a:sym typeface="Roboto"/>
              </a:rPr>
              <a:t>https://stopsmokinglondon.com/</a:t>
            </a:r>
          </a:p>
          <a:p>
            <a:pPr marL="431801" lvl="1" indent="-215900" algn="l">
              <a:lnSpc>
                <a:spcPts val="5000"/>
              </a:lnSpc>
              <a:buFont typeface="Arial"/>
              <a:buChar char="•"/>
            </a:pPr>
            <a:r>
              <a:rPr lang="en-US" sz="2000" b="1">
                <a:solidFill>
                  <a:srgbClr val="000000"/>
                </a:solidFill>
                <a:latin typeface="Roboto Bold"/>
                <a:ea typeface="Roboto Bold"/>
                <a:cs typeface="Roboto Bold"/>
                <a:sym typeface="Roboto Bold"/>
              </a:rPr>
              <a:t>World Cancer Research Fund:</a:t>
            </a:r>
            <a:r>
              <a:rPr lang="en-US" sz="2000" u="sng">
                <a:solidFill>
                  <a:srgbClr val="000000"/>
                </a:solidFill>
                <a:latin typeface="Roboto"/>
                <a:ea typeface="Roboto"/>
                <a:cs typeface="Roboto"/>
                <a:sym typeface="Roboto"/>
              </a:rPr>
              <a:t> https://www.wcrf.org/</a:t>
            </a:r>
          </a:p>
        </p:txBody>
      </p:sp>
      <p:sp>
        <p:nvSpPr>
          <p:cNvPr id="6" name="TextBox 6"/>
          <p:cNvSpPr txBox="1"/>
          <p:nvPr/>
        </p:nvSpPr>
        <p:spPr>
          <a:xfrm>
            <a:off x="426761" y="216245"/>
            <a:ext cx="5912555" cy="500380"/>
          </a:xfrm>
          <a:prstGeom prst="rect">
            <a:avLst/>
          </a:prstGeom>
        </p:spPr>
        <p:txBody>
          <a:bodyPr lIns="0" tIns="0" rIns="0" bIns="0" rtlCol="0" anchor="t">
            <a:spAutoFit/>
          </a:bodyPr>
          <a:lstStyle/>
          <a:p>
            <a:pPr algn="l">
              <a:lnSpc>
                <a:spcPts val="3919"/>
              </a:lnSpc>
            </a:pPr>
            <a:r>
              <a:rPr lang="en-US" sz="2799" b="1">
                <a:solidFill>
                  <a:srgbClr val="C34B79"/>
                </a:solidFill>
                <a:latin typeface="Roboto Bold"/>
                <a:ea typeface="Roboto Bold"/>
                <a:cs typeface="Roboto Bold"/>
                <a:sym typeface="Roboto Bold"/>
              </a:rPr>
              <a:t>Additional Resources</a:t>
            </a:r>
          </a:p>
        </p:txBody>
      </p:sp>
      <p:sp>
        <p:nvSpPr>
          <p:cNvPr id="7" name="TextBox 7"/>
          <p:cNvSpPr txBox="1"/>
          <p:nvPr/>
        </p:nvSpPr>
        <p:spPr>
          <a:xfrm>
            <a:off x="12597738" y="829002"/>
            <a:ext cx="5044353" cy="8131854"/>
          </a:xfrm>
          <a:prstGeom prst="rect">
            <a:avLst/>
          </a:prstGeom>
        </p:spPr>
        <p:txBody>
          <a:bodyPr lIns="0" tIns="0" rIns="0" bIns="0" rtlCol="0" anchor="t">
            <a:spAutoFit/>
          </a:bodyPr>
          <a:lstStyle/>
          <a:p>
            <a:pPr algn="l">
              <a:lnSpc>
                <a:spcPts val="2938"/>
              </a:lnSpc>
              <a:spcBef>
                <a:spcPct val="0"/>
              </a:spcBef>
            </a:pPr>
            <a:r>
              <a:rPr lang="en-US" sz="2099" b="1">
                <a:solidFill>
                  <a:srgbClr val="FFFFFF"/>
                </a:solidFill>
                <a:latin typeface="Roboto Bold"/>
                <a:ea typeface="Roboto Bold"/>
                <a:cs typeface="Roboto Bold"/>
                <a:sym typeface="Roboto Bold"/>
              </a:rPr>
              <a:t>The NHS Health Check: The</a:t>
            </a:r>
            <a:r>
              <a:rPr lang="en-US" sz="2099">
                <a:solidFill>
                  <a:srgbClr val="FFFFFF"/>
                </a:solidFill>
                <a:latin typeface="Roboto"/>
                <a:ea typeface="Roboto"/>
                <a:cs typeface="Roboto"/>
                <a:sym typeface="Roboto"/>
              </a:rPr>
              <a:t> </a:t>
            </a:r>
            <a:r>
              <a:rPr lang="en-US" sz="2099" b="1">
                <a:solidFill>
                  <a:srgbClr val="FFFFFF"/>
                </a:solidFill>
                <a:latin typeface="Roboto Bold"/>
                <a:ea typeface="Roboto Bold"/>
                <a:cs typeface="Roboto Bold"/>
                <a:sym typeface="Roboto Bold"/>
              </a:rPr>
              <a:t>NHS Health Check is a free check up of the health of your heart and blood vessels (cardiovascular health). If you are aged 40-74</a:t>
            </a:r>
            <a:r>
              <a:rPr lang="en-US" sz="2099">
                <a:solidFill>
                  <a:srgbClr val="FFFFFF"/>
                </a:solidFill>
                <a:latin typeface="Roboto"/>
                <a:ea typeface="Roboto"/>
                <a:cs typeface="Roboto"/>
                <a:sym typeface="Roboto"/>
              </a:rPr>
              <a:t>, and do not have a pre-existing health condition, you should be invited to an NHS Health Check by your GP or local council every 5 years.</a:t>
            </a:r>
          </a:p>
          <a:p>
            <a:pPr algn="l">
              <a:lnSpc>
                <a:spcPts val="2938"/>
              </a:lnSpc>
              <a:spcBef>
                <a:spcPct val="0"/>
              </a:spcBef>
            </a:pPr>
            <a:endParaRPr lang="en-US" sz="2099">
              <a:solidFill>
                <a:srgbClr val="FFFFFF"/>
              </a:solidFill>
              <a:latin typeface="Roboto"/>
              <a:ea typeface="Roboto"/>
              <a:cs typeface="Roboto"/>
              <a:sym typeface="Roboto"/>
            </a:endParaRPr>
          </a:p>
          <a:p>
            <a:pPr algn="l">
              <a:lnSpc>
                <a:spcPts val="2938"/>
              </a:lnSpc>
              <a:spcBef>
                <a:spcPct val="0"/>
              </a:spcBef>
            </a:pPr>
            <a:r>
              <a:rPr lang="en-US" sz="2099" b="1">
                <a:solidFill>
                  <a:srgbClr val="FFFFFF"/>
                </a:solidFill>
                <a:latin typeface="Roboto Bold"/>
                <a:ea typeface="Roboto Bold"/>
                <a:cs typeface="Roboto Bold"/>
                <a:sym typeface="Roboto Bold"/>
              </a:rPr>
              <a:t>The</a:t>
            </a:r>
            <a:r>
              <a:rPr lang="en-US" sz="2099">
                <a:solidFill>
                  <a:srgbClr val="FFFFFF"/>
                </a:solidFill>
                <a:latin typeface="Roboto"/>
                <a:ea typeface="Roboto"/>
                <a:cs typeface="Roboto"/>
                <a:sym typeface="Roboto"/>
              </a:rPr>
              <a:t> </a:t>
            </a:r>
            <a:r>
              <a:rPr lang="en-US" sz="2099" b="1">
                <a:solidFill>
                  <a:srgbClr val="FFFFFF"/>
                </a:solidFill>
                <a:latin typeface="Roboto Bold"/>
                <a:ea typeface="Roboto Bold"/>
                <a:cs typeface="Roboto Bold"/>
                <a:sym typeface="Roboto Bold"/>
              </a:rPr>
              <a:t>check takes about 20-30 minutes, when a health professional will carry out some simple tests, such as blood pressure, and ask you some questions about your health</a:t>
            </a:r>
            <a:r>
              <a:rPr lang="en-US" sz="2099">
                <a:solidFill>
                  <a:srgbClr val="FFFFFF"/>
                </a:solidFill>
                <a:latin typeface="Roboto"/>
                <a:ea typeface="Roboto"/>
                <a:cs typeface="Roboto"/>
                <a:sym typeface="Roboto"/>
              </a:rPr>
              <a:t>.</a:t>
            </a:r>
          </a:p>
          <a:p>
            <a:pPr algn="l">
              <a:lnSpc>
                <a:spcPts val="2938"/>
              </a:lnSpc>
              <a:spcBef>
                <a:spcPct val="0"/>
              </a:spcBef>
            </a:pPr>
            <a:endParaRPr lang="en-US" sz="2099">
              <a:solidFill>
                <a:srgbClr val="FFFFFF"/>
              </a:solidFill>
              <a:latin typeface="Roboto"/>
              <a:ea typeface="Roboto"/>
              <a:cs typeface="Roboto"/>
              <a:sym typeface="Roboto"/>
            </a:endParaRPr>
          </a:p>
          <a:p>
            <a:pPr algn="l">
              <a:lnSpc>
                <a:spcPts val="2938"/>
              </a:lnSpc>
              <a:spcBef>
                <a:spcPct val="0"/>
              </a:spcBef>
            </a:pPr>
            <a:r>
              <a:rPr lang="en-US" sz="2099">
                <a:solidFill>
                  <a:srgbClr val="FFFFFF"/>
                </a:solidFill>
                <a:latin typeface="Roboto"/>
                <a:ea typeface="Roboto"/>
                <a:cs typeface="Roboto"/>
                <a:sym typeface="Roboto"/>
              </a:rPr>
              <a:t>You will be given your cardiovascular risk score and can discuss ways to lower your risk if needed. </a:t>
            </a:r>
            <a:r>
              <a:rPr lang="en-US" sz="2099" b="1">
                <a:solidFill>
                  <a:srgbClr val="FFFFFF"/>
                </a:solidFill>
                <a:latin typeface="Roboto Bold"/>
                <a:ea typeface="Roboto Bold"/>
                <a:cs typeface="Roboto Bold"/>
                <a:sym typeface="Roboto Bold"/>
              </a:rPr>
              <a:t>The risk factors are the same as for preventable cancers and can help reduce your chances of getting this too.</a:t>
            </a:r>
            <a:r>
              <a:rPr lang="en-US" sz="2099">
                <a:solidFill>
                  <a:srgbClr val="FFFFFF"/>
                </a:solidFill>
                <a:latin typeface="Roboto"/>
                <a:ea typeface="Roboto"/>
                <a:cs typeface="Roboto"/>
                <a:sym typeface="Roboto"/>
              </a:rPr>
              <a:t> You can also be referred to local services who can support you.</a:t>
            </a:r>
          </a:p>
        </p:txBody>
      </p:sp>
      <p:sp>
        <p:nvSpPr>
          <p:cNvPr id="8" name="Freeform 8"/>
          <p:cNvSpPr/>
          <p:nvPr/>
        </p:nvSpPr>
        <p:spPr>
          <a:xfrm>
            <a:off x="12019160" y="785977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40027">
            <a:off x="-12862972" y="-4129639"/>
            <a:ext cx="42635121" cy="18546278"/>
          </a:xfrm>
          <a:custGeom>
            <a:avLst/>
            <a:gdLst/>
            <a:ahLst/>
            <a:cxnLst/>
            <a:rect l="l" t="t" r="r" b="b"/>
            <a:pathLst>
              <a:path w="42635121" h="18546278">
                <a:moveTo>
                  <a:pt x="0" y="0"/>
                </a:moveTo>
                <a:lnTo>
                  <a:pt x="42635122" y="0"/>
                </a:lnTo>
                <a:lnTo>
                  <a:pt x="42635122" y="18546278"/>
                </a:lnTo>
                <a:lnTo>
                  <a:pt x="0" y="185462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2019160" y="785977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TextBox 4"/>
          <p:cNvSpPr txBox="1"/>
          <p:nvPr/>
        </p:nvSpPr>
        <p:spPr>
          <a:xfrm>
            <a:off x="3095161" y="1865657"/>
            <a:ext cx="12645777" cy="6477782"/>
          </a:xfrm>
          <a:prstGeom prst="rect">
            <a:avLst/>
          </a:prstGeom>
        </p:spPr>
        <p:txBody>
          <a:bodyPr lIns="0" tIns="0" rIns="0" bIns="0" rtlCol="0" anchor="t">
            <a:spAutoFit/>
          </a:bodyPr>
          <a:lstStyle/>
          <a:p>
            <a:pPr algn="l">
              <a:lnSpc>
                <a:spcPts val="4681"/>
              </a:lnSpc>
              <a:spcBef>
                <a:spcPct val="0"/>
              </a:spcBef>
            </a:pPr>
            <a:r>
              <a:rPr lang="en-US" sz="3344" b="1">
                <a:solidFill>
                  <a:srgbClr val="000000"/>
                </a:solidFill>
                <a:latin typeface="Roboto Bold"/>
                <a:ea typeface="Roboto Bold"/>
                <a:cs typeface="Roboto Bold"/>
                <a:sym typeface="Roboto Bold"/>
              </a:rPr>
              <a:t>LinkedIn: </a:t>
            </a:r>
            <a:r>
              <a:rPr lang="en-US" sz="3344" b="1" u="sng">
                <a:solidFill>
                  <a:srgbClr val="000000"/>
                </a:solidFill>
                <a:latin typeface="Roboto Bold"/>
                <a:ea typeface="Roboto Bold"/>
                <a:cs typeface="Roboto Bold"/>
                <a:sym typeface="Roboto Bold"/>
                <a:hlinkClick r:id="rId4" tooltip="http://linkedin.com/company/rm-partners-nhs-cancer-alliance"/>
              </a:rPr>
              <a:t>linkedin.com/company/rm-partners-nhs-cancer-alliance</a:t>
            </a:r>
          </a:p>
          <a:p>
            <a:pPr algn="l">
              <a:lnSpc>
                <a:spcPts val="4681"/>
              </a:lnSpc>
              <a:spcBef>
                <a:spcPct val="0"/>
              </a:spcBef>
            </a:pPr>
            <a:endParaRPr lang="en-US" sz="3344" b="1" u="sng">
              <a:solidFill>
                <a:srgbClr val="000000"/>
              </a:solidFill>
              <a:latin typeface="Roboto Bold"/>
              <a:ea typeface="Roboto Bold"/>
              <a:cs typeface="Roboto Bold"/>
              <a:sym typeface="Roboto Bold"/>
              <a:hlinkClick r:id="rId4" tooltip="http://linkedin.com/company/rm-partners-nhs-cancer-alliance"/>
            </a:endParaRPr>
          </a:p>
          <a:p>
            <a:pPr algn="l">
              <a:lnSpc>
                <a:spcPts val="4681"/>
              </a:lnSpc>
              <a:spcBef>
                <a:spcPct val="0"/>
              </a:spcBef>
            </a:pPr>
            <a:r>
              <a:rPr lang="en-US" sz="3344" b="1">
                <a:solidFill>
                  <a:srgbClr val="000000"/>
                </a:solidFill>
                <a:latin typeface="Roboto Bold"/>
                <a:ea typeface="Roboto Bold"/>
                <a:cs typeface="Roboto Bold"/>
                <a:sym typeface="Roboto Bold"/>
              </a:rPr>
              <a:t>Instagram: </a:t>
            </a:r>
            <a:r>
              <a:rPr lang="en-US" sz="3344" b="1" u="sng">
                <a:solidFill>
                  <a:srgbClr val="000000"/>
                </a:solidFill>
                <a:latin typeface="Roboto Bold"/>
                <a:ea typeface="Roboto Bold"/>
                <a:cs typeface="Roboto Bold"/>
                <a:sym typeface="Roboto Bold"/>
                <a:hlinkClick r:id="rId5" tooltip="https://www.instagram.com/rmpartnersnhs/"/>
              </a:rPr>
              <a:t>@rmpartnersnhs</a:t>
            </a:r>
          </a:p>
          <a:p>
            <a:pPr algn="l">
              <a:lnSpc>
                <a:spcPts val="4681"/>
              </a:lnSpc>
              <a:spcBef>
                <a:spcPct val="0"/>
              </a:spcBef>
            </a:pPr>
            <a:endParaRPr lang="en-US" sz="3344" b="1" u="sng">
              <a:solidFill>
                <a:srgbClr val="000000"/>
              </a:solidFill>
              <a:latin typeface="Roboto Bold"/>
              <a:ea typeface="Roboto Bold"/>
              <a:cs typeface="Roboto Bold"/>
              <a:sym typeface="Roboto Bold"/>
              <a:hlinkClick r:id="rId5" tooltip="https://www.instagram.com/rmpartnersnhs/"/>
            </a:endParaRPr>
          </a:p>
          <a:p>
            <a:pPr algn="l">
              <a:lnSpc>
                <a:spcPts val="4681"/>
              </a:lnSpc>
              <a:spcBef>
                <a:spcPct val="0"/>
              </a:spcBef>
            </a:pPr>
            <a:r>
              <a:rPr lang="en-US" sz="3344" b="1">
                <a:solidFill>
                  <a:srgbClr val="000000"/>
                </a:solidFill>
                <a:latin typeface="Roboto Bold"/>
                <a:ea typeface="Roboto Bold"/>
                <a:cs typeface="Roboto Bold"/>
                <a:sym typeface="Roboto Bold"/>
              </a:rPr>
              <a:t>TikTok: </a:t>
            </a:r>
            <a:r>
              <a:rPr lang="en-US" sz="3344" b="1" u="sng">
                <a:solidFill>
                  <a:srgbClr val="000000"/>
                </a:solidFill>
                <a:latin typeface="Roboto Bold"/>
                <a:ea typeface="Roboto Bold"/>
                <a:cs typeface="Roboto Bold"/>
                <a:sym typeface="Roboto Bold"/>
                <a:hlinkClick r:id="rId6" tooltip="https://www.tiktok.com/@rmpartnersnhs?is_from_webapp=1&amp;sender_device=pc"/>
              </a:rPr>
              <a:t>rmpartnersnhs</a:t>
            </a:r>
          </a:p>
          <a:p>
            <a:pPr algn="l">
              <a:lnSpc>
                <a:spcPts val="4681"/>
              </a:lnSpc>
              <a:spcBef>
                <a:spcPct val="0"/>
              </a:spcBef>
            </a:pPr>
            <a:endParaRPr lang="en-US" sz="3344" b="1" u="sng">
              <a:solidFill>
                <a:srgbClr val="000000"/>
              </a:solidFill>
              <a:latin typeface="Roboto Bold"/>
              <a:ea typeface="Roboto Bold"/>
              <a:cs typeface="Roboto Bold"/>
              <a:sym typeface="Roboto Bold"/>
              <a:hlinkClick r:id="rId6" tooltip="https://www.tiktok.com/@rmpartnersnhs?is_from_webapp=1&amp;sender_device=pc"/>
            </a:endParaRPr>
          </a:p>
          <a:p>
            <a:pPr algn="l">
              <a:lnSpc>
                <a:spcPts val="4681"/>
              </a:lnSpc>
              <a:spcBef>
                <a:spcPct val="0"/>
              </a:spcBef>
            </a:pPr>
            <a:r>
              <a:rPr lang="en-US" sz="3344" b="1">
                <a:solidFill>
                  <a:srgbClr val="000000"/>
                </a:solidFill>
                <a:latin typeface="Roboto Bold"/>
                <a:ea typeface="Roboto Bold"/>
                <a:cs typeface="Roboto Bold"/>
                <a:sym typeface="Roboto Bold"/>
              </a:rPr>
              <a:t>X: </a:t>
            </a:r>
            <a:r>
              <a:rPr lang="en-US" sz="3344" b="1" u="sng">
                <a:solidFill>
                  <a:srgbClr val="000000"/>
                </a:solidFill>
                <a:latin typeface="Roboto Bold"/>
                <a:ea typeface="Roboto Bold"/>
                <a:cs typeface="Roboto Bold"/>
                <a:sym typeface="Roboto Bold"/>
                <a:hlinkClick r:id="rId7" tooltip="https://x.com/RMPartnersNHS"/>
              </a:rPr>
              <a:t>@RMPartnersNHS</a:t>
            </a:r>
          </a:p>
          <a:p>
            <a:pPr algn="l">
              <a:lnSpc>
                <a:spcPts val="4681"/>
              </a:lnSpc>
              <a:spcBef>
                <a:spcPct val="0"/>
              </a:spcBef>
            </a:pPr>
            <a:endParaRPr lang="en-US" sz="3344" b="1" u="sng">
              <a:solidFill>
                <a:srgbClr val="000000"/>
              </a:solidFill>
              <a:latin typeface="Roboto Bold"/>
              <a:ea typeface="Roboto Bold"/>
              <a:cs typeface="Roboto Bold"/>
              <a:sym typeface="Roboto Bold"/>
              <a:hlinkClick r:id="rId7" tooltip="https://x.com/RMPartnersNHS"/>
            </a:endParaRPr>
          </a:p>
          <a:p>
            <a:pPr algn="l">
              <a:lnSpc>
                <a:spcPts val="4681"/>
              </a:lnSpc>
              <a:spcBef>
                <a:spcPct val="0"/>
              </a:spcBef>
            </a:pPr>
            <a:r>
              <a:rPr lang="en-US" sz="3344" b="1">
                <a:solidFill>
                  <a:srgbClr val="000000"/>
                </a:solidFill>
                <a:latin typeface="Roboto Bold"/>
                <a:ea typeface="Roboto Bold"/>
                <a:cs typeface="Roboto Bold"/>
                <a:sym typeface="Roboto Bold"/>
              </a:rPr>
              <a:t>Bluesky: </a:t>
            </a:r>
            <a:r>
              <a:rPr lang="en-US" sz="3344" b="1" u="sng">
                <a:solidFill>
                  <a:srgbClr val="000000"/>
                </a:solidFill>
                <a:latin typeface="Roboto Bold"/>
                <a:ea typeface="Roboto Bold"/>
                <a:cs typeface="Roboto Bold"/>
                <a:sym typeface="Roboto Bold"/>
                <a:hlinkClick r:id="rId8" tooltip="http://rmpcanceralliance.bsky.social"/>
              </a:rPr>
              <a:t>@rmpcanceralliance.bsky.social</a:t>
            </a:r>
          </a:p>
          <a:p>
            <a:pPr algn="l">
              <a:lnSpc>
                <a:spcPts val="4681"/>
              </a:lnSpc>
              <a:spcBef>
                <a:spcPct val="0"/>
              </a:spcBef>
            </a:pPr>
            <a:endParaRPr lang="en-US" sz="3344" b="1" u="sng">
              <a:solidFill>
                <a:srgbClr val="000000"/>
              </a:solidFill>
              <a:latin typeface="Roboto Bold"/>
              <a:ea typeface="Roboto Bold"/>
              <a:cs typeface="Roboto Bold"/>
              <a:sym typeface="Roboto Bold"/>
              <a:hlinkClick r:id="rId8" tooltip="http://rmpcanceralliance.bsky.social"/>
            </a:endParaRPr>
          </a:p>
          <a:p>
            <a:pPr algn="l">
              <a:lnSpc>
                <a:spcPts val="4681"/>
              </a:lnSpc>
              <a:spcBef>
                <a:spcPct val="0"/>
              </a:spcBef>
            </a:pPr>
            <a:r>
              <a:rPr lang="en-US" sz="3344" b="1">
                <a:solidFill>
                  <a:srgbClr val="000000"/>
                </a:solidFill>
                <a:latin typeface="Roboto Bold"/>
                <a:ea typeface="Roboto Bold"/>
                <a:cs typeface="Roboto Bold"/>
                <a:sym typeface="Roboto Bold"/>
              </a:rPr>
              <a:t>WhatsApp Channel: </a:t>
            </a:r>
            <a:r>
              <a:rPr lang="en-US" sz="3344" b="1" u="sng">
                <a:solidFill>
                  <a:srgbClr val="000000"/>
                </a:solidFill>
                <a:latin typeface="Roboto Bold"/>
                <a:ea typeface="Roboto Bold"/>
                <a:cs typeface="Roboto Bold"/>
                <a:sym typeface="Roboto Bold"/>
                <a:hlinkClick r:id="rId9" tooltip="https://www.whatsapp.com/channel/0029Vb5RAY77tkjDmswSEQ14"/>
              </a:rPr>
              <a:t>RM Partners NHS Cancer Alliance</a:t>
            </a:r>
          </a:p>
        </p:txBody>
      </p:sp>
      <p:sp>
        <p:nvSpPr>
          <p:cNvPr id="5" name="Freeform 5"/>
          <p:cNvSpPr/>
          <p:nvPr/>
        </p:nvSpPr>
        <p:spPr>
          <a:xfrm>
            <a:off x="1192437" y="1509349"/>
            <a:ext cx="1576060" cy="7527265"/>
          </a:xfrm>
          <a:custGeom>
            <a:avLst/>
            <a:gdLst/>
            <a:ahLst/>
            <a:cxnLst/>
            <a:rect l="l" t="t" r="r" b="b"/>
            <a:pathLst>
              <a:path w="1576060" h="7527265">
                <a:moveTo>
                  <a:pt x="0" y="0"/>
                </a:moveTo>
                <a:lnTo>
                  <a:pt x="1576060" y="0"/>
                </a:lnTo>
                <a:lnTo>
                  <a:pt x="1576060" y="7527264"/>
                </a:lnTo>
                <a:lnTo>
                  <a:pt x="0" y="7527264"/>
                </a:lnTo>
                <a:lnTo>
                  <a:pt x="0" y="0"/>
                </a:lnTo>
                <a:close/>
              </a:path>
            </a:pathLst>
          </a:custGeom>
          <a:blipFill>
            <a:blip r:embed="rId10"/>
            <a:stretch>
              <a:fillRect/>
            </a:stretch>
          </a:blipFill>
        </p:spPr>
        <p:txBody>
          <a:bodyPr/>
          <a:lstStyle/>
          <a:p>
            <a:endParaRPr lang="en-GB"/>
          </a:p>
        </p:txBody>
      </p:sp>
      <p:sp>
        <p:nvSpPr>
          <p:cNvPr id="6" name="TextBox 6"/>
          <p:cNvSpPr txBox="1"/>
          <p:nvPr/>
        </p:nvSpPr>
        <p:spPr>
          <a:xfrm>
            <a:off x="609600" y="495300"/>
            <a:ext cx="5912555" cy="500380"/>
          </a:xfrm>
          <a:prstGeom prst="rect">
            <a:avLst/>
          </a:prstGeom>
        </p:spPr>
        <p:txBody>
          <a:bodyPr lIns="0" tIns="0" rIns="0" bIns="0" rtlCol="0" anchor="t">
            <a:spAutoFit/>
          </a:bodyPr>
          <a:lstStyle/>
          <a:p>
            <a:pPr algn="l">
              <a:lnSpc>
                <a:spcPts val="3919"/>
              </a:lnSpc>
            </a:pPr>
            <a:r>
              <a:rPr lang="en-US" sz="2799" b="1" dirty="0">
                <a:solidFill>
                  <a:srgbClr val="C34B79"/>
                </a:solidFill>
                <a:latin typeface="Roboto Bold"/>
                <a:ea typeface="Roboto Bold"/>
                <a:cs typeface="Roboto Bold"/>
                <a:sym typeface="Roboto Bold"/>
              </a:rPr>
              <a:t>RM Partners Social Media Handles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5894" y="1313934"/>
            <a:ext cx="17155543" cy="8807514"/>
          </a:xfrm>
          <a:prstGeom prst="rect">
            <a:avLst/>
          </a:prstGeom>
        </p:spPr>
        <p:txBody>
          <a:bodyPr lIns="0" tIns="0" rIns="0" bIns="0" rtlCol="0" anchor="t">
            <a:spAutoFit/>
          </a:bodyPr>
          <a:lstStyle/>
          <a:p>
            <a:pPr algn="l">
              <a:lnSpc>
                <a:spcPts val="2796"/>
              </a:lnSpc>
            </a:pPr>
            <a:r>
              <a:rPr lang="en-US" sz="1997" b="1">
                <a:solidFill>
                  <a:srgbClr val="000000"/>
                </a:solidFill>
                <a:latin typeface="Roboto Bold"/>
                <a:ea typeface="Roboto Bold"/>
                <a:cs typeface="Roboto Bold"/>
                <a:sym typeface="Roboto Bold"/>
              </a:rPr>
              <a:t>Around 4 in 10 cancers in the UK could be prevented by some simple and easy lifestyle changes. </a:t>
            </a:r>
          </a:p>
          <a:p>
            <a:pPr algn="l">
              <a:lnSpc>
                <a:spcPts val="2796"/>
              </a:lnSpc>
            </a:pPr>
            <a:endParaRPr lang="en-US" sz="1997" b="1">
              <a:solidFill>
                <a:srgbClr val="000000"/>
              </a:solidFill>
              <a:latin typeface="Roboto Bold"/>
              <a:ea typeface="Roboto Bold"/>
              <a:cs typeface="Roboto Bold"/>
              <a:sym typeface="Roboto Bold"/>
            </a:endParaRPr>
          </a:p>
          <a:p>
            <a:pPr algn="l">
              <a:lnSpc>
                <a:spcPts val="2796"/>
              </a:lnSpc>
            </a:pPr>
            <a:r>
              <a:rPr lang="en-US" sz="1997">
                <a:solidFill>
                  <a:srgbClr val="000000"/>
                </a:solidFill>
                <a:latin typeface="Roboto"/>
                <a:ea typeface="Roboto"/>
                <a:cs typeface="Roboto"/>
                <a:sym typeface="Roboto"/>
              </a:rPr>
              <a:t>Research has shown that things like stopping smoking, maintaining a healthy weight, staying safe in the sun, cutting down on alcohol and eating a healthy, balanced diet can reduce the risk of cancer.</a:t>
            </a:r>
          </a:p>
          <a:p>
            <a:pPr algn="l">
              <a:lnSpc>
                <a:spcPts val="2796"/>
              </a:lnSpc>
            </a:pPr>
            <a:endParaRPr lang="en-US" sz="1997">
              <a:solidFill>
                <a:srgbClr val="000000"/>
              </a:solidFill>
              <a:latin typeface="Roboto"/>
              <a:ea typeface="Roboto"/>
              <a:cs typeface="Roboto"/>
              <a:sym typeface="Roboto"/>
            </a:endParaRPr>
          </a:p>
          <a:p>
            <a:pPr algn="l">
              <a:lnSpc>
                <a:spcPts val="2796"/>
              </a:lnSpc>
            </a:pPr>
            <a:r>
              <a:rPr lang="en-US" sz="1997">
                <a:solidFill>
                  <a:srgbClr val="000000"/>
                </a:solidFill>
                <a:latin typeface="Roboto"/>
                <a:ea typeface="Roboto"/>
                <a:cs typeface="Roboto"/>
                <a:sym typeface="Roboto"/>
              </a:rPr>
              <a:t>Not all cancers are preventable but the </a:t>
            </a:r>
            <a:r>
              <a:rPr lang="en-US" sz="1997" b="1">
                <a:solidFill>
                  <a:srgbClr val="000000"/>
                </a:solidFill>
                <a:latin typeface="Roboto Bold"/>
                <a:ea typeface="Roboto Bold"/>
                <a:cs typeface="Roboto Bold"/>
                <a:sym typeface="Roboto Bold"/>
              </a:rPr>
              <a:t>biggest lifestyle changes </a:t>
            </a:r>
            <a:r>
              <a:rPr lang="en-US" sz="1997">
                <a:solidFill>
                  <a:srgbClr val="000000"/>
                </a:solidFill>
                <a:latin typeface="Roboto"/>
                <a:ea typeface="Roboto"/>
                <a:cs typeface="Roboto"/>
                <a:sym typeface="Roboto"/>
              </a:rPr>
              <a:t>you can make to reduce your risk are:</a:t>
            </a:r>
          </a:p>
          <a:p>
            <a:pPr algn="l">
              <a:lnSpc>
                <a:spcPts val="2796"/>
              </a:lnSpc>
            </a:pPr>
            <a:endParaRPr lang="en-US" sz="1997">
              <a:solidFill>
                <a:srgbClr val="000000"/>
              </a:solidFill>
              <a:latin typeface="Roboto"/>
              <a:ea typeface="Roboto"/>
              <a:cs typeface="Roboto"/>
              <a:sym typeface="Roboto"/>
            </a:endParaRPr>
          </a:p>
          <a:p>
            <a:pPr marL="431258" lvl="1" indent="-215629" algn="l">
              <a:lnSpc>
                <a:spcPts val="2796"/>
              </a:lnSpc>
              <a:buFont typeface="Arial"/>
              <a:buChar char="•"/>
            </a:pPr>
            <a:r>
              <a:rPr lang="en-US" sz="1997">
                <a:solidFill>
                  <a:srgbClr val="000000"/>
                </a:solidFill>
                <a:latin typeface="Roboto"/>
                <a:ea typeface="Roboto"/>
                <a:cs typeface="Roboto"/>
                <a:sym typeface="Roboto"/>
              </a:rPr>
              <a:t>Increasing your fibre intake</a:t>
            </a:r>
          </a:p>
          <a:p>
            <a:pPr algn="l">
              <a:lnSpc>
                <a:spcPts val="2796"/>
              </a:lnSpc>
            </a:pPr>
            <a:endParaRPr lang="en-US" sz="1997">
              <a:solidFill>
                <a:srgbClr val="000000"/>
              </a:solidFill>
              <a:latin typeface="Roboto"/>
              <a:ea typeface="Roboto"/>
              <a:cs typeface="Roboto"/>
              <a:sym typeface="Roboto"/>
            </a:endParaRPr>
          </a:p>
          <a:p>
            <a:pPr marL="431258" lvl="1" indent="-215629" algn="l">
              <a:lnSpc>
                <a:spcPts val="2796"/>
              </a:lnSpc>
              <a:buFont typeface="Arial"/>
              <a:buChar char="•"/>
            </a:pPr>
            <a:r>
              <a:rPr lang="en-US" sz="1997">
                <a:solidFill>
                  <a:srgbClr val="000000"/>
                </a:solidFill>
                <a:latin typeface="Roboto"/>
                <a:ea typeface="Roboto"/>
                <a:cs typeface="Roboto"/>
                <a:sym typeface="Roboto"/>
              </a:rPr>
              <a:t>Eating a balanced diet rich in fruit and vegetables</a:t>
            </a:r>
          </a:p>
          <a:p>
            <a:pPr algn="l">
              <a:lnSpc>
                <a:spcPts val="2796"/>
              </a:lnSpc>
            </a:pPr>
            <a:endParaRPr lang="en-US" sz="1997">
              <a:solidFill>
                <a:srgbClr val="000000"/>
              </a:solidFill>
              <a:latin typeface="Roboto"/>
              <a:ea typeface="Roboto"/>
              <a:cs typeface="Roboto"/>
              <a:sym typeface="Roboto"/>
            </a:endParaRPr>
          </a:p>
          <a:p>
            <a:pPr marL="431258" lvl="1" indent="-215629" algn="l">
              <a:lnSpc>
                <a:spcPts val="2796"/>
              </a:lnSpc>
              <a:buFont typeface="Arial"/>
              <a:buChar char="•"/>
            </a:pPr>
            <a:r>
              <a:rPr lang="en-US" sz="1997">
                <a:solidFill>
                  <a:srgbClr val="000000"/>
                </a:solidFill>
                <a:latin typeface="Roboto"/>
                <a:ea typeface="Roboto"/>
                <a:cs typeface="Roboto"/>
                <a:sym typeface="Roboto"/>
              </a:rPr>
              <a:t>Reducing your alcohol intake</a:t>
            </a:r>
          </a:p>
          <a:p>
            <a:pPr algn="l">
              <a:lnSpc>
                <a:spcPts val="2796"/>
              </a:lnSpc>
            </a:pPr>
            <a:endParaRPr lang="en-US" sz="1997">
              <a:solidFill>
                <a:srgbClr val="000000"/>
              </a:solidFill>
              <a:latin typeface="Roboto"/>
              <a:ea typeface="Roboto"/>
              <a:cs typeface="Roboto"/>
              <a:sym typeface="Roboto"/>
            </a:endParaRPr>
          </a:p>
          <a:p>
            <a:pPr marL="431258" lvl="1" indent="-215629" algn="l">
              <a:lnSpc>
                <a:spcPts val="2796"/>
              </a:lnSpc>
              <a:buFont typeface="Arial"/>
              <a:buChar char="•"/>
            </a:pPr>
            <a:r>
              <a:rPr lang="en-US" sz="1997">
                <a:solidFill>
                  <a:srgbClr val="000000"/>
                </a:solidFill>
                <a:latin typeface="Roboto"/>
                <a:ea typeface="Roboto"/>
                <a:cs typeface="Roboto"/>
                <a:sym typeface="Roboto"/>
              </a:rPr>
              <a:t>Staying physically active</a:t>
            </a:r>
          </a:p>
          <a:p>
            <a:pPr algn="l">
              <a:lnSpc>
                <a:spcPts val="2796"/>
              </a:lnSpc>
            </a:pPr>
            <a:endParaRPr lang="en-US" sz="1997">
              <a:solidFill>
                <a:srgbClr val="000000"/>
              </a:solidFill>
              <a:latin typeface="Roboto"/>
              <a:ea typeface="Roboto"/>
              <a:cs typeface="Roboto"/>
              <a:sym typeface="Roboto"/>
            </a:endParaRPr>
          </a:p>
          <a:p>
            <a:pPr marL="431258" lvl="1" indent="-215629" algn="l">
              <a:lnSpc>
                <a:spcPts val="2796"/>
              </a:lnSpc>
              <a:buFont typeface="Arial"/>
              <a:buChar char="•"/>
            </a:pPr>
            <a:r>
              <a:rPr lang="en-US" sz="1997">
                <a:solidFill>
                  <a:srgbClr val="000000"/>
                </a:solidFill>
                <a:latin typeface="Roboto"/>
                <a:ea typeface="Roboto"/>
                <a:cs typeface="Roboto"/>
                <a:sym typeface="Roboto"/>
              </a:rPr>
              <a:t>Stopping smoking or tobacco use</a:t>
            </a:r>
          </a:p>
          <a:p>
            <a:pPr algn="l">
              <a:lnSpc>
                <a:spcPts val="2796"/>
              </a:lnSpc>
            </a:pPr>
            <a:endParaRPr lang="en-US" sz="1997">
              <a:solidFill>
                <a:srgbClr val="000000"/>
              </a:solidFill>
              <a:latin typeface="Roboto"/>
              <a:ea typeface="Roboto"/>
              <a:cs typeface="Roboto"/>
              <a:sym typeface="Roboto"/>
            </a:endParaRPr>
          </a:p>
          <a:p>
            <a:pPr algn="l">
              <a:lnSpc>
                <a:spcPts val="2796"/>
              </a:lnSpc>
            </a:pPr>
            <a:r>
              <a:rPr lang="en-US" sz="1997">
                <a:solidFill>
                  <a:srgbClr val="000000"/>
                </a:solidFill>
                <a:latin typeface="Roboto"/>
                <a:ea typeface="Roboto"/>
                <a:cs typeface="Roboto"/>
                <a:sym typeface="Roboto"/>
              </a:rPr>
              <a:t>These changes do not have to happen all at once. </a:t>
            </a:r>
            <a:r>
              <a:rPr lang="en-US" sz="1997" b="1">
                <a:solidFill>
                  <a:srgbClr val="000000"/>
                </a:solidFill>
                <a:latin typeface="Roboto Bold"/>
                <a:ea typeface="Roboto Bold"/>
                <a:cs typeface="Roboto Bold"/>
                <a:sym typeface="Roboto Bold"/>
              </a:rPr>
              <a:t>Every positive step counts, and even small, sustainable changes can have lasting health benefits.</a:t>
            </a:r>
          </a:p>
          <a:p>
            <a:pPr algn="l">
              <a:lnSpc>
                <a:spcPts val="2796"/>
              </a:lnSpc>
            </a:pPr>
            <a:endParaRPr lang="en-US" sz="1997" b="1">
              <a:solidFill>
                <a:srgbClr val="000000"/>
              </a:solidFill>
              <a:latin typeface="Roboto Bold"/>
              <a:ea typeface="Roboto Bold"/>
              <a:cs typeface="Roboto Bold"/>
              <a:sym typeface="Roboto Bold"/>
            </a:endParaRPr>
          </a:p>
          <a:p>
            <a:pPr algn="l">
              <a:lnSpc>
                <a:spcPts val="2796"/>
              </a:lnSpc>
            </a:pPr>
            <a:r>
              <a:rPr lang="en-US" sz="1997">
                <a:solidFill>
                  <a:srgbClr val="000000"/>
                </a:solidFill>
                <a:latin typeface="Roboto"/>
                <a:ea typeface="Roboto"/>
                <a:cs typeface="Roboto"/>
                <a:sym typeface="Roboto"/>
              </a:rPr>
              <a:t>It’s never too late to start making positive changes to improve your health in the future. </a:t>
            </a:r>
          </a:p>
          <a:p>
            <a:pPr algn="l">
              <a:lnSpc>
                <a:spcPts val="2796"/>
              </a:lnSpc>
            </a:pPr>
            <a:endParaRPr lang="en-US" sz="1997">
              <a:solidFill>
                <a:srgbClr val="000000"/>
              </a:solidFill>
              <a:latin typeface="Roboto"/>
              <a:ea typeface="Roboto"/>
              <a:cs typeface="Roboto"/>
              <a:sym typeface="Roboto"/>
            </a:endParaRPr>
          </a:p>
          <a:p>
            <a:pPr algn="l">
              <a:lnSpc>
                <a:spcPts val="2796"/>
              </a:lnSpc>
            </a:pPr>
            <a:endParaRPr lang="en-US" sz="1997">
              <a:solidFill>
                <a:srgbClr val="000000"/>
              </a:solidFill>
              <a:latin typeface="Roboto"/>
              <a:ea typeface="Roboto"/>
              <a:cs typeface="Roboto"/>
              <a:sym typeface="Roboto"/>
            </a:endParaRPr>
          </a:p>
          <a:p>
            <a:pPr algn="l">
              <a:lnSpc>
                <a:spcPts val="2796"/>
              </a:lnSpc>
            </a:pPr>
            <a:endParaRPr lang="en-US" sz="1997">
              <a:solidFill>
                <a:srgbClr val="000000"/>
              </a:solidFill>
              <a:latin typeface="Roboto"/>
              <a:ea typeface="Roboto"/>
              <a:cs typeface="Roboto"/>
              <a:sym typeface="Roboto"/>
            </a:endParaRPr>
          </a:p>
          <a:p>
            <a:pPr algn="l">
              <a:lnSpc>
                <a:spcPts val="2796"/>
              </a:lnSpc>
            </a:pPr>
            <a:endParaRPr lang="en-US" sz="1997">
              <a:solidFill>
                <a:srgbClr val="000000"/>
              </a:solidFill>
              <a:latin typeface="Roboto"/>
              <a:ea typeface="Roboto"/>
              <a:cs typeface="Roboto"/>
              <a:sym typeface="Roboto"/>
            </a:endParaRPr>
          </a:p>
          <a:p>
            <a:pPr algn="l">
              <a:lnSpc>
                <a:spcPts val="2796"/>
              </a:lnSpc>
            </a:pPr>
            <a:endParaRPr lang="en-US" sz="1997">
              <a:solidFill>
                <a:srgbClr val="000000"/>
              </a:solidFill>
              <a:latin typeface="Roboto"/>
              <a:ea typeface="Roboto"/>
              <a:cs typeface="Roboto"/>
              <a:sym typeface="Roboto"/>
            </a:endParaRPr>
          </a:p>
        </p:txBody>
      </p:sp>
      <p:sp>
        <p:nvSpPr>
          <p:cNvPr id="3" name="TextBox 3"/>
          <p:cNvSpPr txBox="1"/>
          <p:nvPr/>
        </p:nvSpPr>
        <p:spPr>
          <a:xfrm>
            <a:off x="475894" y="333770"/>
            <a:ext cx="14116517" cy="500380"/>
          </a:xfrm>
          <a:prstGeom prst="rect">
            <a:avLst/>
          </a:prstGeom>
        </p:spPr>
        <p:txBody>
          <a:bodyPr lIns="0" tIns="0" rIns="0" bIns="0" rtlCol="0" anchor="t">
            <a:spAutoFit/>
          </a:bodyPr>
          <a:lstStyle/>
          <a:p>
            <a:pPr algn="l">
              <a:lnSpc>
                <a:spcPts val="3919"/>
              </a:lnSpc>
            </a:pPr>
            <a:r>
              <a:rPr lang="en-US" sz="2799" b="1">
                <a:solidFill>
                  <a:srgbClr val="C34B79"/>
                </a:solidFill>
                <a:latin typeface="Roboto Bold"/>
                <a:ea typeface="Roboto Bold"/>
                <a:cs typeface="Roboto Bold"/>
                <a:sym typeface="Roboto Bold"/>
              </a:rPr>
              <a:t>Did you know you can reduce your risk of developing cancer?</a:t>
            </a:r>
          </a:p>
        </p:txBody>
      </p:sp>
      <p:sp>
        <p:nvSpPr>
          <p:cNvPr id="4" name="Freeform 4"/>
          <p:cNvSpPr/>
          <p:nvPr/>
        </p:nvSpPr>
        <p:spPr>
          <a:xfrm>
            <a:off x="12083268" y="778690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9851" y="1294106"/>
            <a:ext cx="9868535" cy="7045325"/>
          </a:xfrm>
          <a:prstGeom prst="rect">
            <a:avLst/>
          </a:prstGeom>
        </p:spPr>
        <p:txBody>
          <a:bodyPr lIns="0" tIns="0" rIns="0" bIns="0" rtlCol="0" anchor="t">
            <a:spAutoFit/>
          </a:bodyPr>
          <a:lstStyle/>
          <a:p>
            <a:pPr algn="l">
              <a:lnSpc>
                <a:spcPts val="2799"/>
              </a:lnSpc>
            </a:pPr>
            <a:r>
              <a:rPr lang="en-US" sz="1999" b="1">
                <a:solidFill>
                  <a:srgbClr val="000000"/>
                </a:solidFill>
                <a:latin typeface="Roboto Bold"/>
                <a:ea typeface="Roboto Bold"/>
                <a:cs typeface="Roboto Bold"/>
                <a:sym typeface="Roboto Bold"/>
              </a:rPr>
              <a:t>Variety is key! </a:t>
            </a:r>
            <a:r>
              <a:rPr lang="en-US" sz="1999">
                <a:solidFill>
                  <a:srgbClr val="000000"/>
                </a:solidFill>
                <a:latin typeface="Roboto"/>
                <a:ea typeface="Roboto"/>
                <a:cs typeface="Roboto"/>
                <a:sym typeface="Roboto"/>
              </a:rPr>
              <a:t>Eating a healthy and balanced diet can reduce your risk of developing cancer. </a:t>
            </a: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endParaRPr lang="en-US" sz="1999">
              <a:solidFill>
                <a:srgbClr val="000000"/>
              </a:solidFill>
              <a:latin typeface="Roboto"/>
              <a:ea typeface="Roboto"/>
              <a:cs typeface="Roboto"/>
              <a:sym typeface="Roboto"/>
            </a:endParaRPr>
          </a:p>
          <a:p>
            <a:pPr algn="l">
              <a:lnSpc>
                <a:spcPts val="2799"/>
              </a:lnSpc>
            </a:pPr>
            <a:r>
              <a:rPr lang="en-US" sz="1999">
                <a:solidFill>
                  <a:srgbClr val="000000"/>
                </a:solidFill>
                <a:latin typeface="Roboto"/>
                <a:ea typeface="Roboto"/>
                <a:cs typeface="Roboto"/>
                <a:sym typeface="Roboto"/>
              </a:rPr>
              <a:t>Eating a healthy, balanced diet can help you to maintain a healthy weight, which can reduce your risk of cancer. </a:t>
            </a:r>
          </a:p>
          <a:p>
            <a:pPr algn="l">
              <a:lnSpc>
                <a:spcPts val="2799"/>
              </a:lnSpc>
            </a:pPr>
            <a:endParaRPr lang="en-US" sz="1999">
              <a:solidFill>
                <a:srgbClr val="000000"/>
              </a:solidFill>
              <a:latin typeface="Roboto"/>
              <a:ea typeface="Roboto"/>
              <a:cs typeface="Roboto"/>
              <a:sym typeface="Roboto"/>
            </a:endParaRPr>
          </a:p>
          <a:p>
            <a:pPr algn="l">
              <a:lnSpc>
                <a:spcPts val="2799"/>
              </a:lnSpc>
            </a:pPr>
            <a:r>
              <a:rPr lang="en-US" sz="1999">
                <a:solidFill>
                  <a:srgbClr val="000000"/>
                </a:solidFill>
                <a:latin typeface="Roboto"/>
                <a:ea typeface="Roboto"/>
                <a:cs typeface="Roboto"/>
                <a:sym typeface="Roboto"/>
              </a:rPr>
              <a:t>Eating lots of sugary food and drinks, high calorie foods, and foods that are high in fat, can lead to being overweight or obese. Eating red or processed meat, for example bacon, may also increase the risk of bowel cancer, as it damages the cells of the bowel.</a:t>
            </a:r>
          </a:p>
          <a:p>
            <a:pPr algn="l">
              <a:lnSpc>
                <a:spcPts val="2799"/>
              </a:lnSpc>
            </a:pPr>
            <a:endParaRPr lang="en-US" sz="1999">
              <a:solidFill>
                <a:srgbClr val="000000"/>
              </a:solidFill>
              <a:latin typeface="Roboto"/>
              <a:ea typeface="Roboto"/>
              <a:cs typeface="Roboto"/>
              <a:sym typeface="Roboto"/>
            </a:endParaRPr>
          </a:p>
          <a:p>
            <a:pPr algn="l">
              <a:lnSpc>
                <a:spcPts val="2799"/>
              </a:lnSpc>
            </a:pPr>
            <a:r>
              <a:rPr lang="en-US" sz="1999">
                <a:solidFill>
                  <a:srgbClr val="000000"/>
                </a:solidFill>
                <a:latin typeface="Roboto"/>
                <a:ea typeface="Roboto"/>
                <a:cs typeface="Roboto"/>
                <a:sym typeface="Roboto"/>
              </a:rPr>
              <a:t>When it comes to cancer risk, </a:t>
            </a:r>
            <a:r>
              <a:rPr lang="en-US" sz="1999" b="1">
                <a:solidFill>
                  <a:srgbClr val="000000"/>
                </a:solidFill>
                <a:latin typeface="Roboto Bold"/>
                <a:ea typeface="Roboto Bold"/>
                <a:cs typeface="Roboto Bold"/>
                <a:sym typeface="Roboto Bold"/>
              </a:rPr>
              <a:t>your overall diet is more important than individual foods.</a:t>
            </a:r>
          </a:p>
        </p:txBody>
      </p:sp>
      <p:sp>
        <p:nvSpPr>
          <p:cNvPr id="3" name="TextBox 3"/>
          <p:cNvSpPr txBox="1"/>
          <p:nvPr/>
        </p:nvSpPr>
        <p:spPr>
          <a:xfrm>
            <a:off x="469851" y="366592"/>
            <a:ext cx="3478207" cy="500342"/>
          </a:xfrm>
          <a:prstGeom prst="rect">
            <a:avLst/>
          </a:prstGeom>
        </p:spPr>
        <p:txBody>
          <a:bodyPr lIns="0" tIns="0" rIns="0" bIns="0" rtlCol="0" anchor="t">
            <a:spAutoFit/>
          </a:bodyPr>
          <a:lstStyle/>
          <a:p>
            <a:pPr algn="l">
              <a:lnSpc>
                <a:spcPts val="3922"/>
              </a:lnSpc>
            </a:pPr>
            <a:r>
              <a:rPr lang="en-US" sz="2801" b="1">
                <a:solidFill>
                  <a:srgbClr val="C34B79"/>
                </a:solidFill>
                <a:latin typeface="Roboto Bold"/>
                <a:ea typeface="Roboto Bold"/>
                <a:cs typeface="Roboto Bold"/>
                <a:sym typeface="Roboto Bold"/>
              </a:rPr>
              <a:t>Diet and nutrition</a:t>
            </a:r>
          </a:p>
        </p:txBody>
      </p:sp>
      <p:sp>
        <p:nvSpPr>
          <p:cNvPr id="4" name="TextBox 4"/>
          <p:cNvSpPr txBox="1"/>
          <p:nvPr/>
        </p:nvSpPr>
        <p:spPr>
          <a:xfrm>
            <a:off x="469851" y="2452325"/>
            <a:ext cx="4773760" cy="2463800"/>
          </a:xfrm>
          <a:prstGeom prst="rect">
            <a:avLst/>
          </a:prstGeom>
        </p:spPr>
        <p:txBody>
          <a:bodyPr lIns="0" tIns="0" rIns="0" bIns="0" rtlCol="0" anchor="t">
            <a:spAutoFit/>
          </a:bodyPr>
          <a:lstStyle/>
          <a:p>
            <a:pPr algn="l">
              <a:lnSpc>
                <a:spcPts val="2799"/>
              </a:lnSpc>
              <a:spcBef>
                <a:spcPct val="0"/>
              </a:spcBef>
            </a:pPr>
            <a:r>
              <a:rPr lang="en-US" sz="1999" b="1">
                <a:solidFill>
                  <a:srgbClr val="000000"/>
                </a:solidFill>
                <a:latin typeface="Roboto Bold"/>
                <a:ea typeface="Roboto Bold"/>
                <a:cs typeface="Roboto Bold"/>
                <a:sym typeface="Roboto Bold"/>
              </a:rPr>
              <a:t>A healthy diet means eating mostly:</a:t>
            </a:r>
          </a:p>
          <a:p>
            <a:pPr algn="l">
              <a:lnSpc>
                <a:spcPts val="2799"/>
              </a:lnSpc>
              <a:spcBef>
                <a:spcPct val="0"/>
              </a:spcBef>
            </a:pPr>
            <a:endParaRPr lang="en-US" sz="1999" b="1">
              <a:solidFill>
                <a:srgbClr val="000000"/>
              </a:solidFill>
              <a:latin typeface="Roboto Bold"/>
              <a:ea typeface="Roboto Bold"/>
              <a:cs typeface="Roboto Bold"/>
              <a:sym typeface="Roboto Bold"/>
            </a:endParaRPr>
          </a:p>
          <a:p>
            <a:pPr marL="431797" lvl="1" indent="-215899" algn="l">
              <a:lnSpc>
                <a:spcPts val="2799"/>
              </a:lnSpc>
              <a:buFont typeface="Arial"/>
              <a:buChar char="•"/>
            </a:pPr>
            <a:r>
              <a:rPr lang="en-US" sz="1999" b="1">
                <a:solidFill>
                  <a:srgbClr val="000000"/>
                </a:solidFill>
                <a:latin typeface="Roboto Bold"/>
                <a:ea typeface="Roboto Bold"/>
                <a:cs typeface="Roboto Bold"/>
                <a:sym typeface="Roboto Bold"/>
              </a:rPr>
              <a:t>fruit and vegetables</a:t>
            </a:r>
          </a:p>
          <a:p>
            <a:pPr marL="431797" lvl="1" indent="-215899" algn="l">
              <a:lnSpc>
                <a:spcPts val="2799"/>
              </a:lnSpc>
              <a:spcBef>
                <a:spcPct val="0"/>
              </a:spcBef>
              <a:buFont typeface="Arial"/>
              <a:buChar char="•"/>
            </a:pPr>
            <a:r>
              <a:rPr lang="en-US" sz="1999" b="1">
                <a:solidFill>
                  <a:srgbClr val="000000"/>
                </a:solidFill>
                <a:latin typeface="Roboto Bold"/>
                <a:ea typeface="Roboto Bold"/>
                <a:cs typeface="Roboto Bold"/>
                <a:sym typeface="Roboto Bold"/>
              </a:rPr>
              <a:t>wholegrains such as wholegrain rice, oats and wholemeal bread</a:t>
            </a:r>
          </a:p>
          <a:p>
            <a:pPr marL="431797" lvl="1" indent="-215899" algn="l">
              <a:lnSpc>
                <a:spcPts val="2799"/>
              </a:lnSpc>
              <a:spcBef>
                <a:spcPct val="0"/>
              </a:spcBef>
              <a:buFont typeface="Arial"/>
              <a:buChar char="•"/>
            </a:pPr>
            <a:r>
              <a:rPr lang="en-US" sz="1999" b="1">
                <a:solidFill>
                  <a:srgbClr val="000000"/>
                </a:solidFill>
                <a:latin typeface="Roboto Bold"/>
                <a:ea typeface="Roboto Bold"/>
                <a:cs typeface="Roboto Bold"/>
                <a:sym typeface="Roboto Bold"/>
              </a:rPr>
              <a:t>healthy protein sources like chicken, fish, pulses, eggs and low fat dairy</a:t>
            </a:r>
          </a:p>
        </p:txBody>
      </p:sp>
      <p:sp>
        <p:nvSpPr>
          <p:cNvPr id="5" name="TextBox 5"/>
          <p:cNvSpPr txBox="1"/>
          <p:nvPr/>
        </p:nvSpPr>
        <p:spPr>
          <a:xfrm>
            <a:off x="6179202" y="2442800"/>
            <a:ext cx="3264429" cy="247332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Roboto Bold"/>
                <a:ea typeface="Roboto Bold"/>
                <a:cs typeface="Roboto Bold"/>
                <a:sym typeface="Roboto Bold"/>
              </a:rPr>
              <a:t>And cutting down on:</a:t>
            </a:r>
          </a:p>
          <a:p>
            <a:pPr algn="l">
              <a:lnSpc>
                <a:spcPts val="2800"/>
              </a:lnSpc>
              <a:spcBef>
                <a:spcPct val="0"/>
              </a:spcBef>
            </a:pPr>
            <a:endParaRPr lang="en-US" sz="2000" b="1">
              <a:solidFill>
                <a:srgbClr val="000000"/>
              </a:solidFill>
              <a:latin typeface="Roboto Bold"/>
              <a:ea typeface="Roboto Bold"/>
              <a:cs typeface="Roboto Bold"/>
              <a:sym typeface="Roboto Bold"/>
            </a:endParaRPr>
          </a:p>
          <a:p>
            <a:pPr marL="431801" lvl="1" indent="-215900" algn="l">
              <a:lnSpc>
                <a:spcPts val="2800"/>
              </a:lnSpc>
              <a:spcBef>
                <a:spcPct val="0"/>
              </a:spcBef>
              <a:buFont typeface="Arial"/>
              <a:buChar char="•"/>
            </a:pPr>
            <a:r>
              <a:rPr lang="en-US" sz="2000" b="1">
                <a:solidFill>
                  <a:srgbClr val="000000"/>
                </a:solidFill>
                <a:latin typeface="Roboto Bold"/>
                <a:ea typeface="Roboto Bold"/>
                <a:cs typeface="Roboto Bold"/>
                <a:sym typeface="Roboto Bold"/>
              </a:rPr>
              <a:t>processed and red meat</a:t>
            </a:r>
          </a:p>
          <a:p>
            <a:pPr marL="431801" lvl="1" indent="-215900" algn="l">
              <a:lnSpc>
                <a:spcPts val="2800"/>
              </a:lnSpc>
              <a:spcBef>
                <a:spcPct val="0"/>
              </a:spcBef>
              <a:buFont typeface="Arial"/>
              <a:buChar char="•"/>
            </a:pPr>
            <a:r>
              <a:rPr lang="en-US" sz="2000" b="1">
                <a:solidFill>
                  <a:srgbClr val="000000"/>
                </a:solidFill>
                <a:latin typeface="Roboto Bold"/>
                <a:ea typeface="Roboto Bold"/>
                <a:cs typeface="Roboto Bold"/>
                <a:sym typeface="Roboto Bold"/>
              </a:rPr>
              <a:t>alcohol</a:t>
            </a:r>
          </a:p>
          <a:p>
            <a:pPr marL="431801" lvl="1" indent="-215900" algn="l">
              <a:lnSpc>
                <a:spcPts val="2800"/>
              </a:lnSpc>
              <a:spcBef>
                <a:spcPct val="0"/>
              </a:spcBef>
              <a:buFont typeface="Arial"/>
              <a:buChar char="•"/>
            </a:pPr>
            <a:r>
              <a:rPr lang="en-US" sz="2000" b="1">
                <a:solidFill>
                  <a:srgbClr val="000000"/>
                </a:solidFill>
                <a:latin typeface="Roboto Bold"/>
                <a:ea typeface="Roboto Bold"/>
                <a:cs typeface="Roboto Bold"/>
                <a:sym typeface="Roboto Bold"/>
              </a:rPr>
              <a:t>foods that are high in fat, sugar and salt</a:t>
            </a:r>
          </a:p>
          <a:p>
            <a:pPr algn="ctr">
              <a:lnSpc>
                <a:spcPts val="2800"/>
              </a:lnSpc>
              <a:spcBef>
                <a:spcPct val="0"/>
              </a:spcBef>
            </a:pPr>
            <a:endParaRPr lang="en-US" sz="2000" b="1">
              <a:solidFill>
                <a:srgbClr val="000000"/>
              </a:solidFill>
              <a:latin typeface="Roboto Bold"/>
              <a:ea typeface="Roboto Bold"/>
              <a:cs typeface="Roboto Bold"/>
              <a:sym typeface="Roboto Bold"/>
            </a:endParaRPr>
          </a:p>
        </p:txBody>
      </p:sp>
      <p:sp>
        <p:nvSpPr>
          <p:cNvPr id="6" name="Freeform 6"/>
          <p:cNvSpPr/>
          <p:nvPr/>
        </p:nvSpPr>
        <p:spPr>
          <a:xfrm>
            <a:off x="12019160" y="785977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7" name="Group 7"/>
          <p:cNvGrpSpPr/>
          <p:nvPr/>
        </p:nvGrpSpPr>
        <p:grpSpPr>
          <a:xfrm>
            <a:off x="11596925" y="1380345"/>
            <a:ext cx="5377063" cy="6703649"/>
            <a:chOff x="0" y="0"/>
            <a:chExt cx="2002885" cy="2497020"/>
          </a:xfrm>
        </p:grpSpPr>
        <p:sp>
          <p:nvSpPr>
            <p:cNvPr id="8" name="Freeform 8"/>
            <p:cNvSpPr/>
            <p:nvPr/>
          </p:nvSpPr>
          <p:spPr>
            <a:xfrm>
              <a:off x="0" y="0"/>
              <a:ext cx="2002885" cy="2497020"/>
            </a:xfrm>
            <a:custGeom>
              <a:avLst/>
              <a:gdLst/>
              <a:ahLst/>
              <a:cxnLst/>
              <a:rect l="l" t="t" r="r" b="b"/>
              <a:pathLst>
                <a:path w="2002885" h="2497020">
                  <a:moveTo>
                    <a:pt x="0" y="0"/>
                  </a:moveTo>
                  <a:lnTo>
                    <a:pt x="2002885" y="0"/>
                  </a:lnTo>
                  <a:lnTo>
                    <a:pt x="2002885" y="2497020"/>
                  </a:lnTo>
                  <a:lnTo>
                    <a:pt x="0" y="2497020"/>
                  </a:lnTo>
                  <a:close/>
                </a:path>
              </a:pathLst>
            </a:custGeom>
            <a:solidFill>
              <a:srgbClr val="0A2B4D"/>
            </a:solidFill>
          </p:spPr>
          <p:txBody>
            <a:bodyPr/>
            <a:lstStyle/>
            <a:p>
              <a:endParaRPr lang="en-GB"/>
            </a:p>
          </p:txBody>
        </p:sp>
        <p:sp>
          <p:nvSpPr>
            <p:cNvPr id="9" name="TextBox 9"/>
            <p:cNvSpPr txBox="1"/>
            <p:nvPr/>
          </p:nvSpPr>
          <p:spPr>
            <a:xfrm>
              <a:off x="0" y="-28575"/>
              <a:ext cx="2002885" cy="2525595"/>
            </a:xfrm>
            <a:prstGeom prst="rect">
              <a:avLst/>
            </a:prstGeom>
          </p:spPr>
          <p:txBody>
            <a:bodyPr lIns="48876" tIns="48876" rIns="48876" bIns="48876" rtlCol="0" anchor="ctr"/>
            <a:lstStyle/>
            <a:p>
              <a:pPr algn="ctr">
                <a:lnSpc>
                  <a:spcPts val="2020"/>
                </a:lnSpc>
              </a:pPr>
              <a:endParaRPr/>
            </a:p>
          </p:txBody>
        </p:sp>
      </p:grpSp>
      <p:sp>
        <p:nvSpPr>
          <p:cNvPr id="10" name="TextBox 10"/>
          <p:cNvSpPr txBox="1"/>
          <p:nvPr/>
        </p:nvSpPr>
        <p:spPr>
          <a:xfrm>
            <a:off x="11937078" y="1637006"/>
            <a:ext cx="4696756" cy="5997575"/>
          </a:xfrm>
          <a:prstGeom prst="rect">
            <a:avLst/>
          </a:prstGeom>
        </p:spPr>
        <p:txBody>
          <a:bodyPr lIns="0" tIns="0" rIns="0" bIns="0" rtlCol="0" anchor="t">
            <a:spAutoFit/>
          </a:bodyPr>
          <a:lstStyle/>
          <a:p>
            <a:pPr algn="l">
              <a:lnSpc>
                <a:spcPts val="2800"/>
              </a:lnSpc>
              <a:spcBef>
                <a:spcPct val="0"/>
              </a:spcBef>
            </a:pPr>
            <a:r>
              <a:rPr lang="en-US" sz="2000" b="1">
                <a:solidFill>
                  <a:srgbClr val="FFFFFF"/>
                </a:solidFill>
                <a:latin typeface="Roboto Bold"/>
                <a:ea typeface="Roboto Bold"/>
                <a:cs typeface="Roboto Bold"/>
                <a:sym typeface="Roboto Bold"/>
              </a:rPr>
              <a:t>Plant Points</a:t>
            </a:r>
          </a:p>
          <a:p>
            <a:pPr algn="l">
              <a:lnSpc>
                <a:spcPts val="2800"/>
              </a:lnSpc>
              <a:spcBef>
                <a:spcPct val="0"/>
              </a:spcBef>
            </a:pPr>
            <a:endParaRPr lang="en-US" sz="2000" b="1">
              <a:solidFill>
                <a:srgbClr val="FFFFFF"/>
              </a:solidFill>
              <a:latin typeface="Roboto Bold"/>
              <a:ea typeface="Roboto Bold"/>
              <a:cs typeface="Roboto Bold"/>
              <a:sym typeface="Roboto Bold"/>
            </a:endParaRPr>
          </a:p>
          <a:p>
            <a:pPr algn="l">
              <a:lnSpc>
                <a:spcPts val="2800"/>
              </a:lnSpc>
              <a:spcBef>
                <a:spcPct val="0"/>
              </a:spcBef>
            </a:pPr>
            <a:r>
              <a:rPr lang="en-US" sz="2000">
                <a:solidFill>
                  <a:srgbClr val="FFFFFF"/>
                </a:solidFill>
                <a:latin typeface="Roboto"/>
                <a:ea typeface="Roboto"/>
                <a:cs typeface="Roboto"/>
                <a:sym typeface="Roboto"/>
              </a:rPr>
              <a:t>You've probably heard of the NHS-backed eating your </a:t>
            </a:r>
            <a:r>
              <a:rPr lang="en-US" sz="2000" u="sng">
                <a:solidFill>
                  <a:srgbClr val="FFFFFF"/>
                </a:solidFill>
                <a:latin typeface="Roboto"/>
                <a:ea typeface="Roboto"/>
                <a:cs typeface="Roboto"/>
                <a:sym typeface="Roboto"/>
                <a:hlinkClick r:id="rId3" tooltip="https://www.nhs.uk/live-well/eat-well/5-a-day/5-a-day-what-counts/"/>
              </a:rPr>
              <a:t>five a day,</a:t>
            </a:r>
            <a:r>
              <a:rPr lang="en-US" sz="2000">
                <a:solidFill>
                  <a:srgbClr val="FFFFFF"/>
                </a:solidFill>
                <a:latin typeface="Roboto"/>
                <a:ea typeface="Roboto"/>
                <a:cs typeface="Roboto"/>
                <a:sym typeface="Roboto"/>
              </a:rPr>
              <a:t> but do you know about the </a:t>
            </a:r>
            <a:r>
              <a:rPr lang="en-US" sz="2000" u="sng">
                <a:solidFill>
                  <a:srgbClr val="FFFFFF"/>
                </a:solidFill>
                <a:latin typeface="Roboto"/>
                <a:ea typeface="Roboto"/>
                <a:cs typeface="Roboto"/>
                <a:sym typeface="Roboto"/>
                <a:hlinkClick r:id="rId4" tooltip="https://www.bbc.co.uk/food/articles/how_easy_to_eat_30_plant_points_a_week"/>
              </a:rPr>
              <a:t>30 plant points</a:t>
            </a:r>
            <a:r>
              <a:rPr lang="en-US" sz="2000">
                <a:solidFill>
                  <a:srgbClr val="FFFFFF"/>
                </a:solidFill>
                <a:latin typeface="Roboto"/>
                <a:ea typeface="Roboto"/>
                <a:cs typeface="Roboto"/>
                <a:sym typeface="Roboto"/>
              </a:rPr>
              <a:t> we're encouraged to eat each week? </a:t>
            </a:r>
          </a:p>
          <a:p>
            <a:pPr algn="l">
              <a:lnSpc>
                <a:spcPts val="2800"/>
              </a:lnSpc>
              <a:spcBef>
                <a:spcPct val="0"/>
              </a:spcBef>
            </a:pPr>
            <a:endParaRPr lang="en-US" sz="2000">
              <a:solidFill>
                <a:srgbClr val="FFFFFF"/>
              </a:solidFill>
              <a:latin typeface="Roboto"/>
              <a:ea typeface="Roboto"/>
              <a:cs typeface="Roboto"/>
              <a:sym typeface="Roboto"/>
            </a:endParaRPr>
          </a:p>
          <a:p>
            <a:pPr algn="l">
              <a:lnSpc>
                <a:spcPts val="2800"/>
              </a:lnSpc>
              <a:spcBef>
                <a:spcPct val="0"/>
              </a:spcBef>
            </a:pPr>
            <a:r>
              <a:rPr lang="en-US" sz="2000">
                <a:solidFill>
                  <a:srgbClr val="FFFFFF"/>
                </a:solidFill>
                <a:latin typeface="Roboto"/>
                <a:ea typeface="Roboto"/>
                <a:cs typeface="Roboto"/>
                <a:sym typeface="Roboto"/>
              </a:rPr>
              <a:t>The idea focuses on variety rather than volume, aiming for </a:t>
            </a:r>
            <a:r>
              <a:rPr lang="en-US" sz="2000" b="1">
                <a:solidFill>
                  <a:srgbClr val="FFFFFF"/>
                </a:solidFill>
                <a:latin typeface="Roboto Bold"/>
                <a:ea typeface="Roboto Bold"/>
                <a:cs typeface="Roboto Bold"/>
                <a:sym typeface="Roboto Bold"/>
              </a:rPr>
              <a:t>30 different plant foods across seven days to support gut health.</a:t>
            </a:r>
          </a:p>
          <a:p>
            <a:pPr algn="l">
              <a:lnSpc>
                <a:spcPts val="2800"/>
              </a:lnSpc>
              <a:spcBef>
                <a:spcPct val="0"/>
              </a:spcBef>
            </a:pPr>
            <a:endParaRPr lang="en-US" sz="2000" b="1">
              <a:solidFill>
                <a:srgbClr val="FFFFFF"/>
              </a:solidFill>
              <a:latin typeface="Roboto Bold"/>
              <a:ea typeface="Roboto Bold"/>
              <a:cs typeface="Roboto Bold"/>
              <a:sym typeface="Roboto Bold"/>
            </a:endParaRPr>
          </a:p>
          <a:p>
            <a:pPr algn="l">
              <a:lnSpc>
                <a:spcPts val="2800"/>
              </a:lnSpc>
              <a:spcBef>
                <a:spcPct val="0"/>
              </a:spcBef>
            </a:pPr>
            <a:r>
              <a:rPr lang="en-US" sz="2000">
                <a:solidFill>
                  <a:srgbClr val="FFFFFF"/>
                </a:solidFill>
                <a:latin typeface="Roboto"/>
                <a:ea typeface="Roboto"/>
                <a:cs typeface="Roboto"/>
                <a:sym typeface="Roboto"/>
              </a:rPr>
              <a:t>The theory emerged from the </a:t>
            </a:r>
            <a:r>
              <a:rPr lang="en-US" sz="2000" u="sng">
                <a:solidFill>
                  <a:srgbClr val="FFFFFF"/>
                </a:solidFill>
                <a:latin typeface="Roboto"/>
                <a:ea typeface="Roboto"/>
                <a:cs typeface="Roboto"/>
                <a:sym typeface="Roboto"/>
                <a:hlinkClick r:id="rId5" tooltip="https://pmc.ncbi.nlm.nih.gov/articles/PMC5954204/"/>
              </a:rPr>
              <a:t>American Gut Project, external</a:t>
            </a:r>
            <a:r>
              <a:rPr lang="en-US" sz="2000">
                <a:solidFill>
                  <a:srgbClr val="FFFFFF"/>
                </a:solidFill>
                <a:latin typeface="Roboto"/>
                <a:ea typeface="Roboto"/>
                <a:cs typeface="Roboto"/>
                <a:sym typeface="Roboto"/>
              </a:rPr>
              <a:t>, crowd-sourced research involving more than 10,000 people.</a:t>
            </a:r>
          </a:p>
          <a:p>
            <a:pPr algn="l">
              <a:lnSpc>
                <a:spcPts val="2800"/>
              </a:lnSpc>
              <a:spcBef>
                <a:spcPct val="0"/>
              </a:spcBef>
            </a:pPr>
            <a:endParaRPr lang="en-US" sz="2000">
              <a:solidFill>
                <a:srgbClr val="FFFFFF"/>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62467" y="2038729"/>
            <a:ext cx="10010009" cy="7507507"/>
          </a:xfrm>
          <a:custGeom>
            <a:avLst/>
            <a:gdLst/>
            <a:ahLst/>
            <a:cxnLst/>
            <a:rect l="l" t="t" r="r" b="b"/>
            <a:pathLst>
              <a:path w="10010009" h="7507507">
                <a:moveTo>
                  <a:pt x="0" y="0"/>
                </a:moveTo>
                <a:lnTo>
                  <a:pt x="10010009" y="0"/>
                </a:lnTo>
                <a:lnTo>
                  <a:pt x="10010009" y="7507507"/>
                </a:lnTo>
                <a:lnTo>
                  <a:pt x="0" y="7507507"/>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7879454" y="787785"/>
            <a:ext cx="9744334" cy="71120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Roboto"/>
                <a:ea typeface="Roboto"/>
                <a:cs typeface="Roboto"/>
                <a:sym typeface="Roboto"/>
              </a:rPr>
              <a:t>Here are some examples of </a:t>
            </a:r>
            <a:r>
              <a:rPr lang="en-US" sz="2000" b="1">
                <a:solidFill>
                  <a:srgbClr val="000000"/>
                </a:solidFill>
                <a:latin typeface="Roboto Bold"/>
                <a:ea typeface="Roboto Bold"/>
                <a:cs typeface="Roboto Bold"/>
                <a:sym typeface="Roboto Bold"/>
              </a:rPr>
              <a:t>what counts as a 5 a day portion for an adult. One portion of fruit and vegetables weighs 80g, </a:t>
            </a:r>
            <a:r>
              <a:rPr lang="en-US" sz="2000">
                <a:solidFill>
                  <a:srgbClr val="000000"/>
                </a:solidFill>
                <a:latin typeface="Roboto"/>
                <a:ea typeface="Roboto"/>
                <a:cs typeface="Roboto"/>
                <a:sym typeface="Roboto"/>
              </a:rPr>
              <a:t>roughly equivalent to:</a:t>
            </a:r>
          </a:p>
        </p:txBody>
      </p:sp>
      <p:sp>
        <p:nvSpPr>
          <p:cNvPr id="4" name="TextBox 4"/>
          <p:cNvSpPr txBox="1"/>
          <p:nvPr/>
        </p:nvSpPr>
        <p:spPr>
          <a:xfrm>
            <a:off x="534394" y="636973"/>
            <a:ext cx="5014168" cy="358775"/>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Roboto Bold"/>
                <a:ea typeface="Roboto Bold"/>
                <a:cs typeface="Roboto Bold"/>
                <a:sym typeface="Roboto Bold"/>
              </a:rPr>
              <a:t>As part of a healthy, balanced diet eat more:</a:t>
            </a:r>
          </a:p>
        </p:txBody>
      </p:sp>
      <p:sp>
        <p:nvSpPr>
          <p:cNvPr id="5" name="TextBox 5"/>
          <p:cNvSpPr txBox="1"/>
          <p:nvPr/>
        </p:nvSpPr>
        <p:spPr>
          <a:xfrm>
            <a:off x="534394" y="1441835"/>
            <a:ext cx="6581748" cy="4940300"/>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Roboto Bold"/>
                <a:ea typeface="Roboto Bold"/>
                <a:cs typeface="Roboto Bold"/>
                <a:sym typeface="Roboto Bold"/>
              </a:rPr>
              <a:t>Fruit and vegetables: </a:t>
            </a:r>
            <a:r>
              <a:rPr lang="en-US" sz="2000">
                <a:solidFill>
                  <a:srgbClr val="000000"/>
                </a:solidFill>
                <a:latin typeface="Roboto"/>
                <a:ea typeface="Roboto"/>
                <a:cs typeface="Roboto"/>
                <a:sym typeface="Roboto"/>
              </a:rPr>
              <a:t>Eating a wide variety of fruit and vegetables is a great first step to eating well and lowering the risk of some cancers. Aim for </a:t>
            </a:r>
            <a:r>
              <a:rPr lang="en-US" sz="2000" i="1">
                <a:solidFill>
                  <a:srgbClr val="000000"/>
                </a:solidFill>
                <a:latin typeface="Roboto Italics"/>
                <a:ea typeface="Roboto Italics"/>
                <a:cs typeface="Roboto Italics"/>
                <a:sym typeface="Roboto Italics"/>
              </a:rPr>
              <a:t>at least</a:t>
            </a:r>
            <a:r>
              <a:rPr lang="en-US" sz="2000">
                <a:solidFill>
                  <a:srgbClr val="000000"/>
                </a:solidFill>
                <a:latin typeface="Roboto"/>
                <a:ea typeface="Roboto"/>
                <a:cs typeface="Roboto"/>
                <a:sym typeface="Roboto"/>
              </a:rPr>
              <a:t> five portions every day. </a:t>
            </a:r>
          </a:p>
          <a:p>
            <a:pPr algn="l">
              <a:lnSpc>
                <a:spcPts val="2800"/>
              </a:lnSpc>
              <a:spcBef>
                <a:spcPct val="0"/>
              </a:spcBef>
            </a:pPr>
            <a:endParaRPr lang="en-US" sz="2000">
              <a:solidFill>
                <a:srgbClr val="000000"/>
              </a:solidFill>
              <a:latin typeface="Roboto"/>
              <a:ea typeface="Roboto"/>
              <a:cs typeface="Roboto"/>
              <a:sym typeface="Roboto"/>
            </a:endParaRPr>
          </a:p>
          <a:p>
            <a:pPr algn="l">
              <a:lnSpc>
                <a:spcPts val="2800"/>
              </a:lnSpc>
              <a:spcBef>
                <a:spcPct val="0"/>
              </a:spcBef>
            </a:pPr>
            <a:r>
              <a:rPr lang="en-US" sz="2000" b="1">
                <a:solidFill>
                  <a:srgbClr val="000000"/>
                </a:solidFill>
                <a:latin typeface="Roboto Bold"/>
                <a:ea typeface="Roboto Bold"/>
                <a:cs typeface="Roboto Bold"/>
                <a:sym typeface="Roboto Bold"/>
              </a:rPr>
              <a:t>Remember, fresh, frozen or tinned, it all counts! </a:t>
            </a:r>
            <a:r>
              <a:rPr lang="en-US" sz="2000">
                <a:solidFill>
                  <a:srgbClr val="000000"/>
                </a:solidFill>
                <a:latin typeface="Roboto"/>
                <a:ea typeface="Roboto"/>
                <a:cs typeface="Roboto"/>
                <a:sym typeface="Roboto"/>
              </a:rPr>
              <a:t>Frozen and tinned fruit and vegetables are packed with vitamins and minerals and are a great way to enjoy them every day. </a:t>
            </a:r>
          </a:p>
          <a:p>
            <a:pPr algn="l">
              <a:lnSpc>
                <a:spcPts val="2800"/>
              </a:lnSpc>
              <a:spcBef>
                <a:spcPct val="0"/>
              </a:spcBef>
            </a:pPr>
            <a:endParaRPr lang="en-US" sz="2000">
              <a:solidFill>
                <a:srgbClr val="000000"/>
              </a:solidFill>
              <a:latin typeface="Roboto"/>
              <a:ea typeface="Roboto"/>
              <a:cs typeface="Roboto"/>
              <a:sym typeface="Roboto"/>
            </a:endParaRPr>
          </a:p>
          <a:p>
            <a:pPr algn="l">
              <a:lnSpc>
                <a:spcPts val="2800"/>
              </a:lnSpc>
              <a:spcBef>
                <a:spcPct val="0"/>
              </a:spcBef>
            </a:pPr>
            <a:r>
              <a:rPr lang="en-US" sz="2000">
                <a:solidFill>
                  <a:srgbClr val="000000"/>
                </a:solidFill>
                <a:latin typeface="Roboto"/>
                <a:ea typeface="Roboto"/>
                <a:cs typeface="Roboto"/>
                <a:sym typeface="Roboto"/>
              </a:rPr>
              <a:t>Frozen and tinned options are nutritious, affordable, have a long shelf life, and are an easy way to add more nutrients to your meals while reducing food waste. Just be careful to choose options in water (with no added sugar or salt) or in natural fruit juice instead of syrup!  </a:t>
            </a:r>
          </a:p>
        </p:txBody>
      </p:sp>
      <p:sp>
        <p:nvSpPr>
          <p:cNvPr id="6" name="Freeform 6"/>
          <p:cNvSpPr/>
          <p:nvPr/>
        </p:nvSpPr>
        <p:spPr>
          <a:xfrm>
            <a:off x="2878090" y="6729964"/>
            <a:ext cx="1542152" cy="2690734"/>
          </a:xfrm>
          <a:custGeom>
            <a:avLst/>
            <a:gdLst/>
            <a:ahLst/>
            <a:cxnLst/>
            <a:rect l="l" t="t" r="r" b="b"/>
            <a:pathLst>
              <a:path w="1542152" h="2690734">
                <a:moveTo>
                  <a:pt x="0" y="0"/>
                </a:moveTo>
                <a:lnTo>
                  <a:pt x="1542152" y="0"/>
                </a:lnTo>
                <a:lnTo>
                  <a:pt x="1542152" y="2690734"/>
                </a:lnTo>
                <a:lnTo>
                  <a:pt x="0" y="2690734"/>
                </a:lnTo>
                <a:lnTo>
                  <a:pt x="0" y="0"/>
                </a:lnTo>
                <a:close/>
              </a:path>
            </a:pathLst>
          </a:custGeom>
          <a:blipFill>
            <a:blip r:embed="rId3"/>
            <a:stretch>
              <a:fillRect/>
            </a:stretch>
          </a:blipFill>
        </p:spPr>
        <p:txBody>
          <a:bodyPr/>
          <a:lstStyle/>
          <a:p>
            <a:endParaRPr lang="en-GB"/>
          </a:p>
        </p:txBody>
      </p:sp>
      <p:sp>
        <p:nvSpPr>
          <p:cNvPr id="7" name="Freeform 7"/>
          <p:cNvSpPr/>
          <p:nvPr/>
        </p:nvSpPr>
        <p:spPr>
          <a:xfrm>
            <a:off x="534394" y="6604426"/>
            <a:ext cx="1686052" cy="2941810"/>
          </a:xfrm>
          <a:custGeom>
            <a:avLst/>
            <a:gdLst/>
            <a:ahLst/>
            <a:cxnLst/>
            <a:rect l="l" t="t" r="r" b="b"/>
            <a:pathLst>
              <a:path w="1686052" h="2941810">
                <a:moveTo>
                  <a:pt x="0" y="0"/>
                </a:moveTo>
                <a:lnTo>
                  <a:pt x="1686052" y="0"/>
                </a:lnTo>
                <a:lnTo>
                  <a:pt x="1686052" y="2941810"/>
                </a:lnTo>
                <a:lnTo>
                  <a:pt x="0" y="2941810"/>
                </a:lnTo>
                <a:lnTo>
                  <a:pt x="0" y="0"/>
                </a:lnTo>
                <a:close/>
              </a:path>
            </a:pathLst>
          </a:custGeom>
          <a:blipFill>
            <a:blip r:embed="rId4"/>
            <a:stretch>
              <a:fillRect/>
            </a:stretch>
          </a:blipFill>
        </p:spPr>
        <p:txBody>
          <a:bodyPr/>
          <a:lstStyle/>
          <a:p>
            <a:endParaRPr lang="en-GB"/>
          </a:p>
        </p:txBody>
      </p:sp>
      <p:sp>
        <p:nvSpPr>
          <p:cNvPr id="8" name="Freeform 8"/>
          <p:cNvSpPr/>
          <p:nvPr/>
        </p:nvSpPr>
        <p:spPr>
          <a:xfrm>
            <a:off x="5077467" y="6913086"/>
            <a:ext cx="2345214" cy="2345214"/>
          </a:xfrm>
          <a:custGeom>
            <a:avLst/>
            <a:gdLst/>
            <a:ahLst/>
            <a:cxnLst/>
            <a:rect l="l" t="t" r="r" b="b"/>
            <a:pathLst>
              <a:path w="2345214" h="2345214">
                <a:moveTo>
                  <a:pt x="0" y="0"/>
                </a:moveTo>
                <a:lnTo>
                  <a:pt x="2345214" y="0"/>
                </a:lnTo>
                <a:lnTo>
                  <a:pt x="2345214" y="2345214"/>
                </a:lnTo>
                <a:lnTo>
                  <a:pt x="0" y="2345214"/>
                </a:lnTo>
                <a:lnTo>
                  <a:pt x="0" y="0"/>
                </a:lnTo>
                <a:close/>
              </a:path>
            </a:pathLst>
          </a:custGeom>
          <a:blipFill>
            <a:blip r:embed="rId5"/>
            <a:stretch>
              <a:fillRect/>
            </a:stretch>
          </a:blipFill>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82054" y="6455185"/>
            <a:ext cx="1938156" cy="2717539"/>
          </a:xfrm>
          <a:custGeom>
            <a:avLst/>
            <a:gdLst/>
            <a:ahLst/>
            <a:cxnLst/>
            <a:rect l="l" t="t" r="r" b="b"/>
            <a:pathLst>
              <a:path w="1938156" h="2717539">
                <a:moveTo>
                  <a:pt x="0" y="0"/>
                </a:moveTo>
                <a:lnTo>
                  <a:pt x="1938155" y="0"/>
                </a:lnTo>
                <a:lnTo>
                  <a:pt x="1938155" y="2717538"/>
                </a:lnTo>
                <a:lnTo>
                  <a:pt x="0" y="2717538"/>
                </a:lnTo>
                <a:lnTo>
                  <a:pt x="0" y="0"/>
                </a:lnTo>
                <a:close/>
              </a:path>
            </a:pathLst>
          </a:custGeom>
          <a:blipFill>
            <a:blip r:embed="rId2"/>
            <a:stretch>
              <a:fillRect l="-4556" r="-4556"/>
            </a:stretch>
          </a:blipFill>
        </p:spPr>
        <p:txBody>
          <a:bodyPr/>
          <a:lstStyle/>
          <a:p>
            <a:endParaRPr lang="en-GB"/>
          </a:p>
        </p:txBody>
      </p:sp>
      <p:grpSp>
        <p:nvGrpSpPr>
          <p:cNvPr id="3" name="Group 3"/>
          <p:cNvGrpSpPr/>
          <p:nvPr/>
        </p:nvGrpSpPr>
        <p:grpSpPr>
          <a:xfrm>
            <a:off x="8949857" y="3994378"/>
            <a:ext cx="8652098" cy="5831860"/>
            <a:chOff x="0" y="0"/>
            <a:chExt cx="3222792" cy="2172291"/>
          </a:xfrm>
        </p:grpSpPr>
        <p:sp>
          <p:nvSpPr>
            <p:cNvPr id="4" name="Freeform 4"/>
            <p:cNvSpPr/>
            <p:nvPr/>
          </p:nvSpPr>
          <p:spPr>
            <a:xfrm>
              <a:off x="0" y="0"/>
              <a:ext cx="3222792" cy="2172291"/>
            </a:xfrm>
            <a:custGeom>
              <a:avLst/>
              <a:gdLst/>
              <a:ahLst/>
              <a:cxnLst/>
              <a:rect l="l" t="t" r="r" b="b"/>
              <a:pathLst>
                <a:path w="3222792" h="2172291">
                  <a:moveTo>
                    <a:pt x="0" y="0"/>
                  </a:moveTo>
                  <a:lnTo>
                    <a:pt x="3222792" y="0"/>
                  </a:lnTo>
                  <a:lnTo>
                    <a:pt x="3222792" y="2172291"/>
                  </a:lnTo>
                  <a:lnTo>
                    <a:pt x="0" y="2172291"/>
                  </a:lnTo>
                  <a:close/>
                </a:path>
              </a:pathLst>
            </a:custGeom>
            <a:solidFill>
              <a:srgbClr val="0A2B4D"/>
            </a:solidFill>
          </p:spPr>
          <p:txBody>
            <a:bodyPr/>
            <a:lstStyle/>
            <a:p>
              <a:endParaRPr lang="en-GB"/>
            </a:p>
          </p:txBody>
        </p:sp>
        <p:sp>
          <p:nvSpPr>
            <p:cNvPr id="5" name="TextBox 5"/>
            <p:cNvSpPr txBox="1"/>
            <p:nvPr/>
          </p:nvSpPr>
          <p:spPr>
            <a:xfrm>
              <a:off x="0" y="-28575"/>
              <a:ext cx="3222792" cy="2200866"/>
            </a:xfrm>
            <a:prstGeom prst="rect">
              <a:avLst/>
            </a:prstGeom>
          </p:spPr>
          <p:txBody>
            <a:bodyPr lIns="48876" tIns="48876" rIns="48876" bIns="48876" rtlCol="0" anchor="ctr"/>
            <a:lstStyle/>
            <a:p>
              <a:pPr algn="ctr">
                <a:lnSpc>
                  <a:spcPts val="2020"/>
                </a:lnSpc>
              </a:pPr>
              <a:endParaRPr/>
            </a:p>
          </p:txBody>
        </p:sp>
      </p:grpSp>
      <p:sp>
        <p:nvSpPr>
          <p:cNvPr id="6" name="TextBox 6"/>
          <p:cNvSpPr txBox="1"/>
          <p:nvPr/>
        </p:nvSpPr>
        <p:spPr>
          <a:xfrm>
            <a:off x="9313150" y="4289425"/>
            <a:ext cx="7946150" cy="4940300"/>
          </a:xfrm>
          <a:prstGeom prst="rect">
            <a:avLst/>
          </a:prstGeom>
        </p:spPr>
        <p:txBody>
          <a:bodyPr lIns="0" tIns="0" rIns="0" bIns="0" rtlCol="0" anchor="t">
            <a:spAutoFit/>
          </a:bodyPr>
          <a:lstStyle/>
          <a:p>
            <a:pPr algn="l">
              <a:lnSpc>
                <a:spcPts val="2800"/>
              </a:lnSpc>
              <a:spcBef>
                <a:spcPct val="0"/>
              </a:spcBef>
            </a:pPr>
            <a:r>
              <a:rPr lang="en-US" sz="2000" b="1">
                <a:solidFill>
                  <a:srgbClr val="FFFFFF"/>
                </a:solidFill>
                <a:latin typeface="Roboto Bold"/>
                <a:ea typeface="Roboto Bold"/>
                <a:cs typeface="Roboto Bold"/>
                <a:sym typeface="Roboto Bold"/>
              </a:rPr>
              <a:t>What is fibre? </a:t>
            </a:r>
          </a:p>
          <a:p>
            <a:pPr algn="l">
              <a:lnSpc>
                <a:spcPts val="2800"/>
              </a:lnSpc>
              <a:spcBef>
                <a:spcPct val="0"/>
              </a:spcBef>
            </a:pPr>
            <a:endParaRPr lang="en-US" sz="2000" b="1">
              <a:solidFill>
                <a:srgbClr val="FFFFFF"/>
              </a:solidFill>
              <a:latin typeface="Roboto Bold"/>
              <a:ea typeface="Roboto Bold"/>
              <a:cs typeface="Roboto Bold"/>
              <a:sym typeface="Roboto Bold"/>
            </a:endParaRPr>
          </a:p>
          <a:p>
            <a:pPr algn="l">
              <a:lnSpc>
                <a:spcPts val="2800"/>
              </a:lnSpc>
              <a:spcBef>
                <a:spcPct val="0"/>
              </a:spcBef>
            </a:pPr>
            <a:r>
              <a:rPr lang="en-US" sz="2000">
                <a:solidFill>
                  <a:srgbClr val="FFFFFF"/>
                </a:solidFill>
                <a:latin typeface="Roboto"/>
                <a:ea typeface="Roboto"/>
                <a:cs typeface="Roboto"/>
                <a:sym typeface="Roboto"/>
              </a:rPr>
              <a:t>Fibre is a type of carbohydrate that can’t be fully digested in your gut. </a:t>
            </a:r>
          </a:p>
          <a:p>
            <a:pPr algn="l">
              <a:lnSpc>
                <a:spcPts val="2800"/>
              </a:lnSpc>
              <a:spcBef>
                <a:spcPct val="0"/>
              </a:spcBef>
            </a:pPr>
            <a:endParaRPr lang="en-US" sz="2000">
              <a:solidFill>
                <a:srgbClr val="FFFFFF"/>
              </a:solidFill>
              <a:latin typeface="Roboto"/>
              <a:ea typeface="Roboto"/>
              <a:cs typeface="Roboto"/>
              <a:sym typeface="Roboto"/>
            </a:endParaRPr>
          </a:p>
          <a:p>
            <a:pPr algn="l">
              <a:lnSpc>
                <a:spcPts val="2800"/>
              </a:lnSpc>
              <a:spcBef>
                <a:spcPct val="0"/>
              </a:spcBef>
            </a:pPr>
            <a:r>
              <a:rPr lang="en-US" sz="2000">
                <a:solidFill>
                  <a:srgbClr val="FFFFFF"/>
                </a:solidFill>
                <a:latin typeface="Roboto"/>
                <a:ea typeface="Roboto"/>
                <a:cs typeface="Roboto"/>
                <a:sym typeface="Roboto"/>
              </a:rPr>
              <a:t>It is found naturally in plant-based foods such as vegetables, fruit, wholegrains (like wholewheat pasta), pulses (beans, peas and lentils), and unsalted nuts and seeds. </a:t>
            </a:r>
          </a:p>
          <a:p>
            <a:pPr algn="l">
              <a:lnSpc>
                <a:spcPts val="2800"/>
              </a:lnSpc>
              <a:spcBef>
                <a:spcPct val="0"/>
              </a:spcBef>
            </a:pPr>
            <a:endParaRPr lang="en-US" sz="2000">
              <a:solidFill>
                <a:srgbClr val="FFFFFF"/>
              </a:solidFill>
              <a:latin typeface="Roboto"/>
              <a:ea typeface="Roboto"/>
              <a:cs typeface="Roboto"/>
              <a:sym typeface="Roboto"/>
            </a:endParaRPr>
          </a:p>
          <a:p>
            <a:pPr algn="l">
              <a:lnSpc>
                <a:spcPts val="2800"/>
              </a:lnSpc>
              <a:spcBef>
                <a:spcPct val="0"/>
              </a:spcBef>
            </a:pPr>
            <a:r>
              <a:rPr lang="en-US" sz="2000">
                <a:solidFill>
                  <a:srgbClr val="FFFFFF"/>
                </a:solidFill>
                <a:latin typeface="Roboto"/>
                <a:ea typeface="Roboto"/>
                <a:cs typeface="Roboto"/>
                <a:sym typeface="Roboto"/>
              </a:rPr>
              <a:t>Diets higher in fibre are generally healthier as they include more plant-based foods. These types of food also provide a range of different vitamins and minerals. Remember to start</a:t>
            </a:r>
            <a:r>
              <a:rPr lang="en-US" sz="2000" i="1">
                <a:solidFill>
                  <a:srgbClr val="FFFFFF"/>
                </a:solidFill>
                <a:latin typeface="Roboto Italics"/>
                <a:ea typeface="Roboto Italics"/>
                <a:cs typeface="Roboto Italics"/>
                <a:sym typeface="Roboto Italics"/>
              </a:rPr>
              <a:t> low and slow</a:t>
            </a:r>
            <a:r>
              <a:rPr lang="en-US" sz="2000">
                <a:solidFill>
                  <a:srgbClr val="FFFFFF"/>
                </a:solidFill>
                <a:latin typeface="Roboto"/>
                <a:ea typeface="Roboto"/>
                <a:cs typeface="Roboto"/>
                <a:sym typeface="Roboto"/>
              </a:rPr>
              <a:t> when you begin to increase your fibre intake to help your body adjust! </a:t>
            </a:r>
          </a:p>
          <a:p>
            <a:pPr algn="l">
              <a:lnSpc>
                <a:spcPts val="2800"/>
              </a:lnSpc>
              <a:spcBef>
                <a:spcPct val="0"/>
              </a:spcBef>
            </a:pPr>
            <a:endParaRPr lang="en-US" sz="2000">
              <a:solidFill>
                <a:srgbClr val="FFFFFF"/>
              </a:solidFill>
              <a:latin typeface="Roboto"/>
              <a:ea typeface="Roboto"/>
              <a:cs typeface="Roboto"/>
              <a:sym typeface="Roboto"/>
            </a:endParaRPr>
          </a:p>
          <a:p>
            <a:pPr algn="l">
              <a:lnSpc>
                <a:spcPts val="2800"/>
              </a:lnSpc>
              <a:spcBef>
                <a:spcPct val="0"/>
              </a:spcBef>
            </a:pPr>
            <a:r>
              <a:rPr lang="en-US" sz="2000" b="1">
                <a:solidFill>
                  <a:srgbClr val="FFFFFF"/>
                </a:solidFill>
                <a:latin typeface="Roboto Bold"/>
                <a:ea typeface="Roboto Bold"/>
                <a:cs typeface="Roboto Bold"/>
                <a:sym typeface="Roboto Bold"/>
              </a:rPr>
              <a:t>Adults should aim to eat at least 30g of fibre a day.</a:t>
            </a:r>
          </a:p>
        </p:txBody>
      </p:sp>
      <p:sp>
        <p:nvSpPr>
          <p:cNvPr id="7" name="Freeform 7"/>
          <p:cNvSpPr/>
          <p:nvPr/>
        </p:nvSpPr>
        <p:spPr>
          <a:xfrm>
            <a:off x="16085231" y="7934174"/>
            <a:ext cx="2202769" cy="2352826"/>
          </a:xfrm>
          <a:custGeom>
            <a:avLst/>
            <a:gdLst/>
            <a:ahLst/>
            <a:cxnLst/>
            <a:rect l="l" t="t" r="r" b="b"/>
            <a:pathLst>
              <a:path w="2202769" h="2352826">
                <a:moveTo>
                  <a:pt x="0" y="0"/>
                </a:moveTo>
                <a:lnTo>
                  <a:pt x="2202769" y="0"/>
                </a:lnTo>
                <a:lnTo>
                  <a:pt x="2202769" y="2352826"/>
                </a:lnTo>
                <a:lnTo>
                  <a:pt x="0" y="2352826"/>
                </a:lnTo>
                <a:lnTo>
                  <a:pt x="0" y="0"/>
                </a:lnTo>
                <a:close/>
              </a:path>
            </a:pathLst>
          </a:custGeom>
          <a:blipFill>
            <a:blip r:embed="rId3"/>
            <a:stretch>
              <a:fillRect l="-3282" r="-3282"/>
            </a:stretch>
          </a:blipFill>
        </p:spPr>
        <p:txBody>
          <a:bodyPr/>
          <a:lstStyle/>
          <a:p>
            <a:endParaRPr lang="en-GB"/>
          </a:p>
        </p:txBody>
      </p:sp>
      <p:sp>
        <p:nvSpPr>
          <p:cNvPr id="8" name="Freeform 8"/>
          <p:cNvSpPr/>
          <p:nvPr/>
        </p:nvSpPr>
        <p:spPr>
          <a:xfrm>
            <a:off x="236767" y="6910308"/>
            <a:ext cx="2639368" cy="2639368"/>
          </a:xfrm>
          <a:custGeom>
            <a:avLst/>
            <a:gdLst/>
            <a:ahLst/>
            <a:cxnLst/>
            <a:rect l="l" t="t" r="r" b="b"/>
            <a:pathLst>
              <a:path w="2639368" h="2639368">
                <a:moveTo>
                  <a:pt x="0" y="0"/>
                </a:moveTo>
                <a:lnTo>
                  <a:pt x="2639368" y="0"/>
                </a:lnTo>
                <a:lnTo>
                  <a:pt x="2639368" y="2639368"/>
                </a:lnTo>
                <a:lnTo>
                  <a:pt x="0" y="2639368"/>
                </a:lnTo>
                <a:lnTo>
                  <a:pt x="0" y="0"/>
                </a:lnTo>
                <a:close/>
              </a:path>
            </a:pathLst>
          </a:custGeom>
          <a:blipFill>
            <a:blip r:embed="rId4"/>
            <a:stretch>
              <a:fillRect/>
            </a:stretch>
          </a:blipFill>
        </p:spPr>
        <p:txBody>
          <a:bodyPr/>
          <a:lstStyle/>
          <a:p>
            <a:endParaRPr lang="en-GB"/>
          </a:p>
        </p:txBody>
      </p:sp>
      <p:sp>
        <p:nvSpPr>
          <p:cNvPr id="9" name="Freeform 9"/>
          <p:cNvSpPr/>
          <p:nvPr/>
        </p:nvSpPr>
        <p:spPr>
          <a:xfrm>
            <a:off x="2876135" y="6869285"/>
            <a:ext cx="2477099" cy="2477099"/>
          </a:xfrm>
          <a:custGeom>
            <a:avLst/>
            <a:gdLst/>
            <a:ahLst/>
            <a:cxnLst/>
            <a:rect l="l" t="t" r="r" b="b"/>
            <a:pathLst>
              <a:path w="2477099" h="2477099">
                <a:moveTo>
                  <a:pt x="0" y="0"/>
                </a:moveTo>
                <a:lnTo>
                  <a:pt x="2477099" y="0"/>
                </a:lnTo>
                <a:lnTo>
                  <a:pt x="2477099" y="2477098"/>
                </a:lnTo>
                <a:lnTo>
                  <a:pt x="0" y="2477098"/>
                </a:lnTo>
                <a:lnTo>
                  <a:pt x="0" y="0"/>
                </a:lnTo>
                <a:close/>
              </a:path>
            </a:pathLst>
          </a:custGeom>
          <a:blipFill>
            <a:blip r:embed="rId5"/>
            <a:stretch>
              <a:fillRect/>
            </a:stretch>
          </a:blipFill>
        </p:spPr>
        <p:txBody>
          <a:bodyPr/>
          <a:lstStyle/>
          <a:p>
            <a:endParaRPr lang="en-GB"/>
          </a:p>
        </p:txBody>
      </p:sp>
      <p:sp>
        <p:nvSpPr>
          <p:cNvPr id="10" name="TextBox 10"/>
          <p:cNvSpPr txBox="1"/>
          <p:nvPr/>
        </p:nvSpPr>
        <p:spPr>
          <a:xfrm>
            <a:off x="553423" y="2794804"/>
            <a:ext cx="6590273" cy="3521075"/>
          </a:xfrm>
          <a:prstGeom prst="rect">
            <a:avLst/>
          </a:prstGeom>
        </p:spPr>
        <p:txBody>
          <a:bodyPr lIns="0" tIns="0" rIns="0" bIns="0" rtlCol="0" anchor="t">
            <a:spAutoFit/>
          </a:bodyPr>
          <a:lstStyle/>
          <a:p>
            <a:pPr algn="l">
              <a:lnSpc>
                <a:spcPts val="2799"/>
              </a:lnSpc>
            </a:pPr>
            <a:r>
              <a:rPr lang="en-US" sz="1999">
                <a:solidFill>
                  <a:srgbClr val="000000"/>
                </a:solidFill>
                <a:latin typeface="Roboto"/>
                <a:ea typeface="Roboto"/>
                <a:cs typeface="Roboto"/>
                <a:sym typeface="Roboto"/>
              </a:rPr>
              <a:t>However, full-fat milk, butter, ghee and hard cheese can be high in calories and saturated fat (a type of fat we should eat less of), so it’s better to eat these only occasionally and in smaller amounts. </a:t>
            </a:r>
          </a:p>
          <a:p>
            <a:pPr algn="l">
              <a:lnSpc>
                <a:spcPts val="2799"/>
              </a:lnSpc>
            </a:pPr>
            <a:endParaRPr lang="en-US" sz="1999">
              <a:solidFill>
                <a:srgbClr val="000000"/>
              </a:solidFill>
              <a:latin typeface="Roboto"/>
              <a:ea typeface="Roboto"/>
              <a:cs typeface="Roboto"/>
              <a:sym typeface="Roboto"/>
            </a:endParaRPr>
          </a:p>
          <a:p>
            <a:pPr algn="l">
              <a:lnSpc>
                <a:spcPts val="2799"/>
              </a:lnSpc>
            </a:pPr>
            <a:r>
              <a:rPr lang="en-US" sz="1999">
                <a:solidFill>
                  <a:srgbClr val="000000"/>
                </a:solidFill>
                <a:latin typeface="Roboto"/>
                <a:ea typeface="Roboto"/>
                <a:cs typeface="Roboto"/>
                <a:sym typeface="Roboto"/>
              </a:rPr>
              <a:t>Instead, choose reduced or low-fat versions of dairy:</a:t>
            </a:r>
          </a:p>
          <a:p>
            <a:pPr algn="l">
              <a:lnSpc>
                <a:spcPts val="2799"/>
              </a:lnSpc>
            </a:pPr>
            <a:endParaRPr lang="en-US" sz="1999">
              <a:solidFill>
                <a:srgbClr val="000000"/>
              </a:solidFill>
              <a:latin typeface="Roboto"/>
              <a:ea typeface="Roboto"/>
              <a:cs typeface="Roboto"/>
              <a:sym typeface="Roboto"/>
            </a:endParaRPr>
          </a:p>
          <a:p>
            <a:pPr marL="431799" lvl="1" indent="-215899" algn="l">
              <a:lnSpc>
                <a:spcPts val="2799"/>
              </a:lnSpc>
              <a:buFont typeface="Arial"/>
              <a:buChar char="•"/>
            </a:pPr>
            <a:r>
              <a:rPr lang="en-US" sz="1999">
                <a:solidFill>
                  <a:srgbClr val="000000"/>
                </a:solidFill>
                <a:latin typeface="Roboto"/>
                <a:ea typeface="Roboto"/>
                <a:cs typeface="Roboto"/>
                <a:sym typeface="Roboto"/>
              </a:rPr>
              <a:t>skimmed or semi-skimmed milk</a:t>
            </a:r>
          </a:p>
          <a:p>
            <a:pPr marL="431799" lvl="1" indent="-215899" algn="l">
              <a:lnSpc>
                <a:spcPts val="2799"/>
              </a:lnSpc>
              <a:buFont typeface="Arial"/>
              <a:buChar char="•"/>
            </a:pPr>
            <a:r>
              <a:rPr lang="en-US" sz="1999">
                <a:solidFill>
                  <a:srgbClr val="000000"/>
                </a:solidFill>
                <a:latin typeface="Roboto"/>
                <a:ea typeface="Roboto"/>
                <a:cs typeface="Roboto"/>
                <a:sym typeface="Roboto"/>
              </a:rPr>
              <a:t>reduced-fat cheese</a:t>
            </a:r>
          </a:p>
          <a:p>
            <a:pPr marL="431799" lvl="1" indent="-215899" algn="l">
              <a:lnSpc>
                <a:spcPts val="2799"/>
              </a:lnSpc>
              <a:buFont typeface="Arial"/>
              <a:buChar char="•"/>
            </a:pPr>
            <a:r>
              <a:rPr lang="en-US" sz="1999">
                <a:solidFill>
                  <a:srgbClr val="000000"/>
                </a:solidFill>
                <a:latin typeface="Roboto"/>
                <a:ea typeface="Roboto"/>
                <a:cs typeface="Roboto"/>
                <a:sym typeface="Roboto"/>
              </a:rPr>
              <a:t>low-fat yoghurt</a:t>
            </a:r>
          </a:p>
        </p:txBody>
      </p:sp>
      <p:sp>
        <p:nvSpPr>
          <p:cNvPr id="11" name="TextBox 11"/>
          <p:cNvSpPr txBox="1"/>
          <p:nvPr/>
        </p:nvSpPr>
        <p:spPr>
          <a:xfrm>
            <a:off x="534394" y="1114889"/>
            <a:ext cx="6609301" cy="1416050"/>
          </a:xfrm>
          <a:prstGeom prst="rect">
            <a:avLst/>
          </a:prstGeom>
        </p:spPr>
        <p:txBody>
          <a:bodyPr lIns="0" tIns="0" rIns="0" bIns="0" rtlCol="0" anchor="t">
            <a:spAutoFit/>
          </a:bodyPr>
          <a:lstStyle/>
          <a:p>
            <a:pPr algn="l">
              <a:lnSpc>
                <a:spcPts val="2800"/>
              </a:lnSpc>
            </a:pPr>
            <a:r>
              <a:rPr lang="en-US" sz="2000" b="1">
                <a:solidFill>
                  <a:srgbClr val="000000"/>
                </a:solidFill>
                <a:latin typeface="Roboto Bold"/>
                <a:ea typeface="Roboto Bold"/>
                <a:cs typeface="Roboto Bold"/>
                <a:sym typeface="Roboto Bold"/>
              </a:rPr>
              <a:t>Dairy: </a:t>
            </a:r>
            <a:r>
              <a:rPr lang="en-US" sz="2000">
                <a:solidFill>
                  <a:srgbClr val="000000"/>
                </a:solidFill>
                <a:latin typeface="Roboto"/>
                <a:ea typeface="Roboto"/>
                <a:cs typeface="Roboto"/>
                <a:sym typeface="Roboto"/>
              </a:rPr>
              <a:t>Dairy products, like milk, cheese and yoghurt, can be part of a healthy, balanced diet. Dairy food can provide us with many important nutrients, such as protein, calcium, vitamin B12 and iodine.</a:t>
            </a:r>
          </a:p>
        </p:txBody>
      </p:sp>
      <p:sp>
        <p:nvSpPr>
          <p:cNvPr id="12" name="TextBox 12"/>
          <p:cNvSpPr txBox="1"/>
          <p:nvPr/>
        </p:nvSpPr>
        <p:spPr>
          <a:xfrm>
            <a:off x="534394" y="384639"/>
            <a:ext cx="5014168" cy="358775"/>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Roboto Bold"/>
                <a:ea typeface="Roboto Bold"/>
                <a:cs typeface="Roboto Bold"/>
                <a:sym typeface="Roboto Bold"/>
              </a:rPr>
              <a:t>As part of a healthy, balanced diet eat more:</a:t>
            </a:r>
          </a:p>
        </p:txBody>
      </p:sp>
      <p:sp>
        <p:nvSpPr>
          <p:cNvPr id="13" name="TextBox 13"/>
          <p:cNvSpPr txBox="1"/>
          <p:nvPr/>
        </p:nvSpPr>
        <p:spPr>
          <a:xfrm>
            <a:off x="8949857" y="544977"/>
            <a:ext cx="8154147" cy="3168650"/>
          </a:xfrm>
          <a:prstGeom prst="rect">
            <a:avLst/>
          </a:prstGeom>
        </p:spPr>
        <p:txBody>
          <a:bodyPr lIns="0" tIns="0" rIns="0" bIns="0" rtlCol="0" anchor="t">
            <a:spAutoFit/>
          </a:bodyPr>
          <a:lstStyle/>
          <a:p>
            <a:pPr algn="l">
              <a:lnSpc>
                <a:spcPts val="2799"/>
              </a:lnSpc>
              <a:spcBef>
                <a:spcPct val="0"/>
              </a:spcBef>
            </a:pPr>
            <a:r>
              <a:rPr lang="en-US" sz="1999" b="1">
                <a:solidFill>
                  <a:srgbClr val="000000"/>
                </a:solidFill>
                <a:latin typeface="Roboto Bold"/>
                <a:ea typeface="Roboto Bold"/>
                <a:cs typeface="Roboto Bold"/>
                <a:sym typeface="Roboto Bold"/>
              </a:rPr>
              <a:t>High-fibre foods: </a:t>
            </a:r>
            <a:r>
              <a:rPr lang="en-US" sz="1999">
                <a:solidFill>
                  <a:srgbClr val="000000"/>
                </a:solidFill>
                <a:latin typeface="Roboto"/>
                <a:ea typeface="Roboto"/>
                <a:cs typeface="Roboto"/>
                <a:sym typeface="Roboto"/>
              </a:rPr>
              <a:t>A diet high in fibre, including plenty of wholegrains, can help reduce the risk of bowel cancer. Wholegrains are foods like wholewheat pasta, oats and wholemeal bread. All wholegrains are high in fibre. </a:t>
            </a:r>
          </a:p>
          <a:p>
            <a:pPr algn="l">
              <a:lnSpc>
                <a:spcPts val="2799"/>
              </a:lnSpc>
              <a:spcBef>
                <a:spcPct val="0"/>
              </a:spcBef>
            </a:pPr>
            <a:endParaRPr lang="en-US" sz="1999">
              <a:solidFill>
                <a:srgbClr val="000000"/>
              </a:solidFill>
              <a:latin typeface="Roboto"/>
              <a:ea typeface="Roboto"/>
              <a:cs typeface="Roboto"/>
              <a:sym typeface="Roboto"/>
            </a:endParaRPr>
          </a:p>
          <a:p>
            <a:pPr algn="l">
              <a:lnSpc>
                <a:spcPts val="2799"/>
              </a:lnSpc>
              <a:spcBef>
                <a:spcPct val="0"/>
              </a:spcBef>
            </a:pPr>
            <a:r>
              <a:rPr lang="en-US" sz="1999">
                <a:solidFill>
                  <a:srgbClr val="000000"/>
                </a:solidFill>
                <a:latin typeface="Roboto"/>
                <a:ea typeface="Roboto"/>
                <a:cs typeface="Roboto"/>
                <a:sym typeface="Roboto"/>
              </a:rPr>
              <a:t>Foods that are high in fibre help you poo more often and keep the gut healthy. This reduces cell damage in the bowel, which means bowel cancer is less likely.</a:t>
            </a:r>
          </a:p>
          <a:p>
            <a:pPr algn="l">
              <a:lnSpc>
                <a:spcPts val="2799"/>
              </a:lnSpc>
              <a:spcBef>
                <a:spcPct val="0"/>
              </a:spcBef>
            </a:pPr>
            <a:endParaRPr lang="en-US" sz="1999">
              <a:solidFill>
                <a:srgbClr val="000000"/>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50153" y="692408"/>
            <a:ext cx="10052967" cy="5635625"/>
          </a:xfrm>
          <a:prstGeom prst="rect">
            <a:avLst/>
          </a:prstGeom>
        </p:spPr>
        <p:txBody>
          <a:bodyPr lIns="0" tIns="0" rIns="0" bIns="0" rtlCol="0" anchor="t">
            <a:spAutoFit/>
          </a:bodyPr>
          <a:lstStyle/>
          <a:p>
            <a:pPr algn="l">
              <a:lnSpc>
                <a:spcPts val="2799"/>
              </a:lnSpc>
              <a:spcBef>
                <a:spcPct val="0"/>
              </a:spcBef>
            </a:pPr>
            <a:r>
              <a:rPr lang="en-US" sz="1999" b="1">
                <a:solidFill>
                  <a:srgbClr val="000000"/>
                </a:solidFill>
                <a:latin typeface="Roboto Bold"/>
                <a:ea typeface="Roboto Bold"/>
                <a:cs typeface="Roboto Bold"/>
                <a:sym typeface="Roboto Bold"/>
              </a:rPr>
              <a:t>How do I know if a food is wholegrain?</a:t>
            </a:r>
          </a:p>
          <a:p>
            <a:pPr algn="l">
              <a:lnSpc>
                <a:spcPts val="2799"/>
              </a:lnSpc>
              <a:spcBef>
                <a:spcPct val="0"/>
              </a:spcBef>
            </a:pPr>
            <a:endParaRPr lang="en-US" sz="1999" b="1">
              <a:solidFill>
                <a:srgbClr val="000000"/>
              </a:solidFill>
              <a:latin typeface="Roboto Bold"/>
              <a:ea typeface="Roboto Bold"/>
              <a:cs typeface="Roboto Bold"/>
              <a:sym typeface="Roboto Bold"/>
            </a:endParaRPr>
          </a:p>
          <a:p>
            <a:pPr algn="l">
              <a:lnSpc>
                <a:spcPts val="2799"/>
              </a:lnSpc>
              <a:spcBef>
                <a:spcPct val="0"/>
              </a:spcBef>
            </a:pPr>
            <a:r>
              <a:rPr lang="en-US" sz="1999">
                <a:solidFill>
                  <a:srgbClr val="000000"/>
                </a:solidFill>
                <a:latin typeface="Roboto"/>
                <a:ea typeface="Roboto"/>
                <a:cs typeface="Roboto"/>
                <a:sym typeface="Roboto"/>
              </a:rPr>
              <a:t>Wholegrain foods are often brown, but not always. Check the name for words like “wholemeal”, “wholewheat” or “wholegrain”. Common wholegrain foods you can find in the supermarket include:</a:t>
            </a:r>
          </a:p>
          <a:p>
            <a:pPr algn="l">
              <a:lnSpc>
                <a:spcPts val="2799"/>
              </a:lnSpc>
              <a:spcBef>
                <a:spcPct val="0"/>
              </a:spcBef>
            </a:pPr>
            <a:endParaRPr lang="en-US" sz="1999">
              <a:solidFill>
                <a:srgbClr val="000000"/>
              </a:solidFill>
              <a:latin typeface="Roboto"/>
              <a:ea typeface="Roboto"/>
              <a:cs typeface="Roboto"/>
              <a:sym typeface="Roboto"/>
            </a:endParaRP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Wholemeal (brown) bread, wraps, pittas and chapattis</a:t>
            </a: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Wholegrain breakfast cereals such as wheat biscuits or bran flakes</a:t>
            </a: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Wholewheat (brown) pasta and noodles</a:t>
            </a: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Wholemeal flour</a:t>
            </a: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Brown and wild rice</a:t>
            </a: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Quinoa, barley, bulgur and spelt</a:t>
            </a:r>
          </a:p>
          <a:p>
            <a:pPr marL="431799" lvl="1" indent="-215899" algn="l">
              <a:lnSpc>
                <a:spcPts val="2799"/>
              </a:lnSpc>
              <a:spcBef>
                <a:spcPct val="0"/>
              </a:spcBef>
              <a:buFont typeface="Arial"/>
              <a:buChar char="•"/>
            </a:pPr>
            <a:r>
              <a:rPr lang="en-US" sz="1999">
                <a:solidFill>
                  <a:srgbClr val="000000"/>
                </a:solidFill>
                <a:latin typeface="Roboto"/>
                <a:ea typeface="Roboto"/>
                <a:cs typeface="Roboto"/>
                <a:sym typeface="Roboto"/>
              </a:rPr>
              <a:t>Rye bread and crackers</a:t>
            </a:r>
          </a:p>
          <a:p>
            <a:pPr marL="431799" lvl="1" indent="-215899" algn="l">
              <a:lnSpc>
                <a:spcPts val="2799"/>
              </a:lnSpc>
              <a:buFont typeface="Arial"/>
              <a:buChar char="•"/>
            </a:pPr>
            <a:r>
              <a:rPr lang="en-US" sz="1999">
                <a:solidFill>
                  <a:srgbClr val="000000"/>
                </a:solidFill>
                <a:latin typeface="Roboto"/>
                <a:ea typeface="Roboto"/>
                <a:cs typeface="Roboto"/>
                <a:sym typeface="Roboto"/>
              </a:rPr>
              <a:t>Oats (including porridge) and</a:t>
            </a:r>
          </a:p>
          <a:p>
            <a:pPr algn="l">
              <a:lnSpc>
                <a:spcPts val="2799"/>
              </a:lnSpc>
            </a:pPr>
            <a:r>
              <a:rPr lang="en-US" sz="1999">
                <a:solidFill>
                  <a:srgbClr val="000000"/>
                </a:solidFill>
                <a:latin typeface="Roboto"/>
                <a:ea typeface="Roboto"/>
                <a:cs typeface="Roboto"/>
                <a:sym typeface="Roboto"/>
              </a:rPr>
              <a:t>       oatcakes</a:t>
            </a:r>
          </a:p>
          <a:p>
            <a:pPr algn="l">
              <a:lnSpc>
                <a:spcPts val="2799"/>
              </a:lnSpc>
              <a:spcBef>
                <a:spcPct val="0"/>
              </a:spcBef>
            </a:pPr>
            <a:endParaRPr lang="en-US" sz="1999">
              <a:solidFill>
                <a:srgbClr val="000000"/>
              </a:solidFill>
              <a:latin typeface="Roboto"/>
              <a:ea typeface="Roboto"/>
              <a:cs typeface="Roboto"/>
              <a:sym typeface="Roboto"/>
            </a:endParaRPr>
          </a:p>
        </p:txBody>
      </p:sp>
      <p:sp>
        <p:nvSpPr>
          <p:cNvPr id="3" name="Freeform 3"/>
          <p:cNvSpPr/>
          <p:nvPr/>
        </p:nvSpPr>
        <p:spPr>
          <a:xfrm>
            <a:off x="657940" y="478151"/>
            <a:ext cx="6220465" cy="9330697"/>
          </a:xfrm>
          <a:custGeom>
            <a:avLst/>
            <a:gdLst/>
            <a:ahLst/>
            <a:cxnLst/>
            <a:rect l="l" t="t" r="r" b="b"/>
            <a:pathLst>
              <a:path w="6220465" h="9330697">
                <a:moveTo>
                  <a:pt x="0" y="0"/>
                </a:moveTo>
                <a:lnTo>
                  <a:pt x="6220465" y="0"/>
                </a:lnTo>
                <a:lnTo>
                  <a:pt x="6220465" y="9330698"/>
                </a:lnTo>
                <a:lnTo>
                  <a:pt x="0" y="9330698"/>
                </a:lnTo>
                <a:lnTo>
                  <a:pt x="0" y="0"/>
                </a:lnTo>
                <a:close/>
              </a:path>
            </a:pathLst>
          </a:custGeom>
          <a:blipFill>
            <a:blip r:embed="rId2"/>
            <a:stretch>
              <a:fillRect/>
            </a:stretch>
          </a:blipFill>
        </p:spPr>
        <p:txBody>
          <a:bodyPr/>
          <a:lstStyle/>
          <a:p>
            <a:endParaRPr lang="en-GB"/>
          </a:p>
        </p:txBody>
      </p:sp>
      <p:grpSp>
        <p:nvGrpSpPr>
          <p:cNvPr id="4" name="Group 4"/>
          <p:cNvGrpSpPr/>
          <p:nvPr/>
        </p:nvGrpSpPr>
        <p:grpSpPr>
          <a:xfrm>
            <a:off x="7441243" y="6499881"/>
            <a:ext cx="10062811" cy="2851927"/>
            <a:chOff x="0" y="0"/>
            <a:chExt cx="3748264" cy="1062305"/>
          </a:xfrm>
        </p:grpSpPr>
        <p:sp>
          <p:nvSpPr>
            <p:cNvPr id="5" name="Freeform 5"/>
            <p:cNvSpPr/>
            <p:nvPr/>
          </p:nvSpPr>
          <p:spPr>
            <a:xfrm>
              <a:off x="0" y="0"/>
              <a:ext cx="3748264" cy="1062305"/>
            </a:xfrm>
            <a:custGeom>
              <a:avLst/>
              <a:gdLst/>
              <a:ahLst/>
              <a:cxnLst/>
              <a:rect l="l" t="t" r="r" b="b"/>
              <a:pathLst>
                <a:path w="3748264" h="1062305">
                  <a:moveTo>
                    <a:pt x="0" y="0"/>
                  </a:moveTo>
                  <a:lnTo>
                    <a:pt x="3748264" y="0"/>
                  </a:lnTo>
                  <a:lnTo>
                    <a:pt x="3748264" y="1062305"/>
                  </a:lnTo>
                  <a:lnTo>
                    <a:pt x="0" y="1062305"/>
                  </a:lnTo>
                  <a:close/>
                </a:path>
              </a:pathLst>
            </a:custGeom>
            <a:solidFill>
              <a:srgbClr val="0A2B4D"/>
            </a:solidFill>
          </p:spPr>
          <p:txBody>
            <a:bodyPr/>
            <a:lstStyle/>
            <a:p>
              <a:endParaRPr lang="en-GB"/>
            </a:p>
          </p:txBody>
        </p:sp>
        <p:sp>
          <p:nvSpPr>
            <p:cNvPr id="6" name="TextBox 6"/>
            <p:cNvSpPr txBox="1"/>
            <p:nvPr/>
          </p:nvSpPr>
          <p:spPr>
            <a:xfrm>
              <a:off x="0" y="-28575"/>
              <a:ext cx="3748264" cy="1090880"/>
            </a:xfrm>
            <a:prstGeom prst="rect">
              <a:avLst/>
            </a:prstGeom>
          </p:spPr>
          <p:txBody>
            <a:bodyPr lIns="48876" tIns="48876" rIns="48876" bIns="48876" rtlCol="0" anchor="ctr"/>
            <a:lstStyle/>
            <a:p>
              <a:pPr algn="ctr">
                <a:lnSpc>
                  <a:spcPts val="2020"/>
                </a:lnSpc>
              </a:pPr>
              <a:endParaRPr/>
            </a:p>
          </p:txBody>
        </p:sp>
      </p:grpSp>
      <p:sp>
        <p:nvSpPr>
          <p:cNvPr id="7" name="TextBox 7"/>
          <p:cNvSpPr txBox="1"/>
          <p:nvPr/>
        </p:nvSpPr>
        <p:spPr>
          <a:xfrm>
            <a:off x="7765130" y="6974932"/>
            <a:ext cx="9415036" cy="1768475"/>
          </a:xfrm>
          <a:prstGeom prst="rect">
            <a:avLst/>
          </a:prstGeom>
        </p:spPr>
        <p:txBody>
          <a:bodyPr lIns="0" tIns="0" rIns="0" bIns="0" rtlCol="0" anchor="t">
            <a:spAutoFit/>
          </a:bodyPr>
          <a:lstStyle/>
          <a:p>
            <a:pPr algn="ctr">
              <a:lnSpc>
                <a:spcPts val="2800"/>
              </a:lnSpc>
            </a:pPr>
            <a:r>
              <a:rPr lang="en-US" sz="2000" b="1">
                <a:solidFill>
                  <a:srgbClr val="FFFFFF"/>
                </a:solidFill>
                <a:latin typeface="Roboto Bold"/>
                <a:ea typeface="Roboto Bold"/>
                <a:cs typeface="Roboto Bold"/>
                <a:sym typeface="Roboto Bold"/>
              </a:rPr>
              <a:t>Adults are recommended to get around 30g of dietary fibre each day for the general health benefits.</a:t>
            </a:r>
          </a:p>
          <a:p>
            <a:pPr algn="ctr">
              <a:lnSpc>
                <a:spcPts val="2800"/>
              </a:lnSpc>
            </a:pPr>
            <a:endParaRPr lang="en-US" sz="2000" b="1">
              <a:solidFill>
                <a:srgbClr val="FFFFFF"/>
              </a:solidFill>
              <a:latin typeface="Roboto Bold"/>
              <a:ea typeface="Roboto Bold"/>
              <a:cs typeface="Roboto Bold"/>
              <a:sym typeface="Roboto Bold"/>
            </a:endParaRPr>
          </a:p>
          <a:p>
            <a:pPr algn="ctr">
              <a:lnSpc>
                <a:spcPts val="2800"/>
              </a:lnSpc>
              <a:spcBef>
                <a:spcPct val="0"/>
              </a:spcBef>
            </a:pPr>
            <a:r>
              <a:rPr lang="en-US" sz="2000" b="1">
                <a:solidFill>
                  <a:srgbClr val="FFFFFF"/>
                </a:solidFill>
                <a:latin typeface="Roboto Bold"/>
                <a:ea typeface="Roboto Bold"/>
                <a:cs typeface="Roboto Bold"/>
                <a:sym typeface="Roboto Bold"/>
              </a:rPr>
              <a:t>However, the latest figures suggest that in the UK, the average fibre intake for adults is only 18g, 60% of what it should be.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372902" y="430274"/>
            <a:ext cx="7504043" cy="9376710"/>
          </a:xfrm>
          <a:custGeom>
            <a:avLst/>
            <a:gdLst/>
            <a:ahLst/>
            <a:cxnLst/>
            <a:rect l="l" t="t" r="r" b="b"/>
            <a:pathLst>
              <a:path w="7504043" h="9376710">
                <a:moveTo>
                  <a:pt x="0" y="0"/>
                </a:moveTo>
                <a:lnTo>
                  <a:pt x="7504043" y="0"/>
                </a:lnTo>
                <a:lnTo>
                  <a:pt x="7504043" y="9376710"/>
                </a:lnTo>
                <a:lnTo>
                  <a:pt x="0" y="9376710"/>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468440" y="373124"/>
            <a:ext cx="3674571" cy="454740"/>
          </a:xfrm>
          <a:prstGeom prst="rect">
            <a:avLst/>
          </a:prstGeom>
        </p:spPr>
        <p:txBody>
          <a:bodyPr lIns="0" tIns="0" rIns="0" bIns="0" rtlCol="0" anchor="t">
            <a:spAutoFit/>
          </a:bodyPr>
          <a:lstStyle/>
          <a:p>
            <a:pPr algn="l">
              <a:lnSpc>
                <a:spcPts val="3699"/>
              </a:lnSpc>
            </a:pPr>
            <a:r>
              <a:rPr lang="en-US" sz="2642" b="1">
                <a:solidFill>
                  <a:srgbClr val="C34B79"/>
                </a:solidFill>
                <a:latin typeface="Roboto Bold"/>
                <a:ea typeface="Roboto Bold"/>
                <a:cs typeface="Roboto Bold"/>
                <a:sym typeface="Roboto Bold"/>
              </a:rPr>
              <a:t>How much should I eat?</a:t>
            </a:r>
          </a:p>
        </p:txBody>
      </p:sp>
      <p:sp>
        <p:nvSpPr>
          <p:cNvPr id="4" name="TextBox 4"/>
          <p:cNvSpPr txBox="1"/>
          <p:nvPr/>
        </p:nvSpPr>
        <p:spPr>
          <a:xfrm>
            <a:off x="468440" y="1130057"/>
            <a:ext cx="9267261" cy="1768475"/>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Roboto"/>
                <a:ea typeface="Roboto"/>
                <a:cs typeface="Roboto"/>
                <a:sym typeface="Roboto"/>
              </a:rPr>
              <a:t>Choosing healthy portion sizes from the food groups below can help you get the right balance of nutrients. It also supports a healthy weight, which lowers the risk of many common cancers. </a:t>
            </a:r>
          </a:p>
          <a:p>
            <a:pPr algn="l">
              <a:lnSpc>
                <a:spcPts val="2800"/>
              </a:lnSpc>
              <a:spcBef>
                <a:spcPct val="0"/>
              </a:spcBef>
            </a:pPr>
            <a:endParaRPr lang="en-US" sz="2000">
              <a:solidFill>
                <a:srgbClr val="000000"/>
              </a:solidFill>
              <a:latin typeface="Roboto"/>
              <a:ea typeface="Roboto"/>
              <a:cs typeface="Roboto"/>
              <a:sym typeface="Roboto"/>
            </a:endParaRPr>
          </a:p>
          <a:p>
            <a:pPr algn="l">
              <a:lnSpc>
                <a:spcPts val="2800"/>
              </a:lnSpc>
              <a:spcBef>
                <a:spcPct val="0"/>
              </a:spcBef>
            </a:pPr>
            <a:r>
              <a:rPr lang="en-US" sz="2000">
                <a:solidFill>
                  <a:srgbClr val="000000"/>
                </a:solidFill>
                <a:latin typeface="Roboto"/>
                <a:ea typeface="Roboto"/>
                <a:cs typeface="Roboto"/>
                <a:sym typeface="Roboto"/>
              </a:rPr>
              <a:t>These are examples of what a </a:t>
            </a:r>
            <a:r>
              <a:rPr lang="en-US" sz="2000" b="1">
                <a:solidFill>
                  <a:srgbClr val="000000"/>
                </a:solidFill>
                <a:latin typeface="Roboto Bold"/>
                <a:ea typeface="Roboto Bold"/>
                <a:cs typeface="Roboto Bold"/>
                <a:sym typeface="Roboto Bold"/>
              </a:rPr>
              <a:t>healthy portion looks like for an average adult.</a:t>
            </a:r>
          </a:p>
        </p:txBody>
      </p:sp>
      <p:grpSp>
        <p:nvGrpSpPr>
          <p:cNvPr id="5" name="Group 5"/>
          <p:cNvGrpSpPr/>
          <p:nvPr/>
        </p:nvGrpSpPr>
        <p:grpSpPr>
          <a:xfrm>
            <a:off x="578641" y="3260482"/>
            <a:ext cx="8824948" cy="6576843"/>
            <a:chOff x="0" y="0"/>
            <a:chExt cx="3287177" cy="2449787"/>
          </a:xfrm>
        </p:grpSpPr>
        <p:sp>
          <p:nvSpPr>
            <p:cNvPr id="6" name="Freeform 6"/>
            <p:cNvSpPr/>
            <p:nvPr/>
          </p:nvSpPr>
          <p:spPr>
            <a:xfrm>
              <a:off x="0" y="0"/>
              <a:ext cx="3287176" cy="2449787"/>
            </a:xfrm>
            <a:custGeom>
              <a:avLst/>
              <a:gdLst/>
              <a:ahLst/>
              <a:cxnLst/>
              <a:rect l="l" t="t" r="r" b="b"/>
              <a:pathLst>
                <a:path w="3287176" h="2449787">
                  <a:moveTo>
                    <a:pt x="0" y="0"/>
                  </a:moveTo>
                  <a:lnTo>
                    <a:pt x="3287176" y="0"/>
                  </a:lnTo>
                  <a:lnTo>
                    <a:pt x="3287176" y="2449787"/>
                  </a:lnTo>
                  <a:lnTo>
                    <a:pt x="0" y="2449787"/>
                  </a:lnTo>
                  <a:close/>
                </a:path>
              </a:pathLst>
            </a:custGeom>
            <a:solidFill>
              <a:srgbClr val="0A2B4D"/>
            </a:solidFill>
          </p:spPr>
          <p:txBody>
            <a:bodyPr/>
            <a:lstStyle/>
            <a:p>
              <a:endParaRPr lang="en-GB"/>
            </a:p>
          </p:txBody>
        </p:sp>
        <p:sp>
          <p:nvSpPr>
            <p:cNvPr id="7" name="TextBox 7"/>
            <p:cNvSpPr txBox="1"/>
            <p:nvPr/>
          </p:nvSpPr>
          <p:spPr>
            <a:xfrm>
              <a:off x="0" y="-28575"/>
              <a:ext cx="3287177" cy="2478362"/>
            </a:xfrm>
            <a:prstGeom prst="rect">
              <a:avLst/>
            </a:prstGeom>
          </p:spPr>
          <p:txBody>
            <a:bodyPr lIns="48876" tIns="48876" rIns="48876" bIns="48876" rtlCol="0" anchor="ctr"/>
            <a:lstStyle/>
            <a:p>
              <a:pPr algn="ctr">
                <a:lnSpc>
                  <a:spcPts val="2020"/>
                </a:lnSpc>
              </a:pPr>
              <a:endParaRPr/>
            </a:p>
          </p:txBody>
        </p:sp>
      </p:grpSp>
      <p:sp>
        <p:nvSpPr>
          <p:cNvPr id="8" name="TextBox 8"/>
          <p:cNvSpPr txBox="1"/>
          <p:nvPr/>
        </p:nvSpPr>
        <p:spPr>
          <a:xfrm>
            <a:off x="1007364" y="3613150"/>
            <a:ext cx="7967503" cy="5645150"/>
          </a:xfrm>
          <a:prstGeom prst="rect">
            <a:avLst/>
          </a:prstGeom>
        </p:spPr>
        <p:txBody>
          <a:bodyPr lIns="0" tIns="0" rIns="0" bIns="0" rtlCol="0" anchor="t">
            <a:spAutoFit/>
          </a:bodyPr>
          <a:lstStyle/>
          <a:p>
            <a:pPr algn="l">
              <a:lnSpc>
                <a:spcPts val="2800"/>
              </a:lnSpc>
            </a:pPr>
            <a:r>
              <a:rPr lang="en-US" sz="2000" b="1">
                <a:solidFill>
                  <a:srgbClr val="FFFFFF"/>
                </a:solidFill>
                <a:latin typeface="Roboto Bold"/>
                <a:ea typeface="Roboto Bold"/>
                <a:cs typeface="Roboto Bold"/>
                <a:sym typeface="Roboto Bold"/>
              </a:rPr>
              <a:t>Eatwell Guide</a:t>
            </a:r>
          </a:p>
          <a:p>
            <a:pPr algn="l">
              <a:lnSpc>
                <a:spcPts val="2800"/>
              </a:lnSpc>
            </a:pPr>
            <a:endParaRPr lang="en-US" sz="2000" b="1">
              <a:solidFill>
                <a:srgbClr val="FFFFFF"/>
              </a:solidFill>
              <a:latin typeface="Roboto Bold"/>
              <a:ea typeface="Roboto Bold"/>
              <a:cs typeface="Roboto Bold"/>
              <a:sym typeface="Roboto Bold"/>
            </a:endParaRPr>
          </a:p>
          <a:p>
            <a:pPr algn="l">
              <a:lnSpc>
                <a:spcPts val="2800"/>
              </a:lnSpc>
            </a:pPr>
            <a:r>
              <a:rPr lang="en-US" sz="2000">
                <a:solidFill>
                  <a:srgbClr val="FFFFFF"/>
                </a:solidFill>
                <a:latin typeface="Roboto"/>
                <a:ea typeface="Roboto"/>
                <a:cs typeface="Roboto"/>
                <a:sym typeface="Roboto"/>
              </a:rPr>
              <a:t>The Eatwell Guide is also a useful tool to show how much of what we eat should come from each food group to achieve a healthy, balanced diet. </a:t>
            </a:r>
          </a:p>
          <a:p>
            <a:pPr algn="l">
              <a:lnSpc>
                <a:spcPts val="2800"/>
              </a:lnSpc>
            </a:pPr>
            <a:endParaRPr lang="en-US" sz="2000">
              <a:solidFill>
                <a:srgbClr val="FFFFFF"/>
              </a:solidFill>
              <a:latin typeface="Roboto"/>
              <a:ea typeface="Roboto"/>
              <a:cs typeface="Roboto"/>
              <a:sym typeface="Roboto"/>
            </a:endParaRPr>
          </a:p>
          <a:p>
            <a:pPr algn="l">
              <a:lnSpc>
                <a:spcPts val="2800"/>
              </a:lnSpc>
            </a:pPr>
            <a:r>
              <a:rPr lang="en-US" sz="2000">
                <a:solidFill>
                  <a:srgbClr val="FFFFFF"/>
                </a:solidFill>
                <a:latin typeface="Roboto"/>
                <a:ea typeface="Roboto"/>
                <a:cs typeface="Roboto"/>
                <a:sym typeface="Roboto"/>
              </a:rPr>
              <a:t>It divides foods into five groups: fruit and vegetables, starchy carbohydrates, proteins, dairy, and foods high in fat/sugar, illustrating how much of your overall diet should come from each group.</a:t>
            </a:r>
          </a:p>
          <a:p>
            <a:pPr algn="l">
              <a:lnSpc>
                <a:spcPts val="2800"/>
              </a:lnSpc>
            </a:pPr>
            <a:endParaRPr lang="en-US" sz="2000">
              <a:solidFill>
                <a:srgbClr val="FFFFFF"/>
              </a:solidFill>
              <a:latin typeface="Roboto"/>
              <a:ea typeface="Roboto"/>
              <a:cs typeface="Roboto"/>
              <a:sym typeface="Roboto"/>
            </a:endParaRPr>
          </a:p>
          <a:p>
            <a:pPr marL="431801" lvl="1" indent="-215900" algn="l">
              <a:lnSpc>
                <a:spcPts val="2800"/>
              </a:lnSpc>
              <a:buFont typeface="Arial"/>
              <a:buChar char="•"/>
            </a:pPr>
            <a:r>
              <a:rPr lang="en-US" sz="2000" b="1" u="sng">
                <a:solidFill>
                  <a:srgbClr val="FFFFFF"/>
                </a:solidFill>
                <a:latin typeface="Roboto Bold"/>
                <a:ea typeface="Roboto Bold"/>
                <a:cs typeface="Roboto Bold"/>
                <a:sym typeface="Roboto Bold"/>
                <a:hlinkClick r:id="rId3" tooltip="https://assets.publishing.service.gov.uk/media/5bbb790de5274a22415d7fee/Eatwell_guide_colour_edition.pdf"/>
              </a:rPr>
              <a:t>Eatwell Guide</a:t>
            </a:r>
          </a:p>
          <a:p>
            <a:pPr algn="l">
              <a:lnSpc>
                <a:spcPts val="2800"/>
              </a:lnSpc>
            </a:pPr>
            <a:endParaRPr lang="en-US" sz="2000" b="1" u="sng">
              <a:solidFill>
                <a:srgbClr val="FFFFFF"/>
              </a:solidFill>
              <a:latin typeface="Roboto Bold"/>
              <a:ea typeface="Roboto Bold"/>
              <a:cs typeface="Roboto Bold"/>
              <a:sym typeface="Roboto Bold"/>
              <a:hlinkClick r:id="rId3" tooltip="https://assets.publishing.service.gov.uk/media/5bbb790de5274a22415d7fee/Eatwell_guide_colour_edition.pdf"/>
            </a:endParaRPr>
          </a:p>
          <a:p>
            <a:pPr marL="431801" lvl="1" indent="-215900" algn="l">
              <a:lnSpc>
                <a:spcPts val="2800"/>
              </a:lnSpc>
              <a:buFont typeface="Arial"/>
              <a:buChar char="•"/>
            </a:pPr>
            <a:r>
              <a:rPr lang="en-US" sz="2000" b="1" u="sng">
                <a:solidFill>
                  <a:srgbClr val="FFFFFF"/>
                </a:solidFill>
                <a:latin typeface="Roboto Bold"/>
                <a:ea typeface="Roboto Bold"/>
                <a:cs typeface="Roboto Bold"/>
                <a:sym typeface="Roboto Bold"/>
                <a:hlinkClick r:id="rId4" tooltip="https://nhsforthvalley.com/health-services/health-promotion/nutrition/multi-cultural-nutrition/"/>
              </a:rPr>
              <a:t>Eatwell Guide - South Asian</a:t>
            </a:r>
          </a:p>
          <a:p>
            <a:pPr algn="l">
              <a:lnSpc>
                <a:spcPts val="2800"/>
              </a:lnSpc>
            </a:pPr>
            <a:endParaRPr lang="en-US" sz="2000" b="1" u="sng">
              <a:solidFill>
                <a:srgbClr val="FFFFFF"/>
              </a:solidFill>
              <a:latin typeface="Roboto Bold"/>
              <a:ea typeface="Roboto Bold"/>
              <a:cs typeface="Roboto Bold"/>
              <a:sym typeface="Roboto Bold"/>
              <a:hlinkClick r:id="rId4" tooltip="https://nhsforthvalley.com/health-services/health-promotion/nutrition/multi-cultural-nutrition/"/>
            </a:endParaRPr>
          </a:p>
          <a:p>
            <a:pPr marL="431801" lvl="1" indent="-215900" algn="l">
              <a:lnSpc>
                <a:spcPts val="2800"/>
              </a:lnSpc>
              <a:buFont typeface="Arial"/>
              <a:buChar char="•"/>
            </a:pPr>
            <a:r>
              <a:rPr lang="en-US" sz="2000" b="1" u="sng">
                <a:solidFill>
                  <a:srgbClr val="FFFFFF"/>
                </a:solidFill>
                <a:latin typeface="Roboto Bold"/>
                <a:ea typeface="Roboto Bold"/>
                <a:cs typeface="Roboto Bold"/>
                <a:sym typeface="Roboto Bold"/>
                <a:hlinkClick r:id="rId4" tooltip="https://nhsforthvalley.com/health-services/health-promotion/nutrition/multi-cultural-nutrition/"/>
              </a:rPr>
              <a:t>Eatwell Guide - Black and Caribbean </a:t>
            </a:r>
          </a:p>
          <a:p>
            <a:pPr algn="l">
              <a:lnSpc>
                <a:spcPts val="2800"/>
              </a:lnSpc>
              <a:spcBef>
                <a:spcPct val="0"/>
              </a:spcBef>
            </a:pPr>
            <a:endParaRPr lang="en-US" sz="2000" b="1" u="sng">
              <a:solidFill>
                <a:srgbClr val="FFFFFF"/>
              </a:solidFill>
              <a:latin typeface="Roboto Bold"/>
              <a:ea typeface="Roboto Bold"/>
              <a:cs typeface="Roboto Bold"/>
              <a:sym typeface="Roboto Bold"/>
              <a:hlinkClick r:id="rId4" tooltip="https://nhsforthvalley.com/health-services/health-promotion/nutrition/multi-cultural-nutritio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255502" y="751893"/>
            <a:ext cx="6587410" cy="8783213"/>
          </a:xfrm>
          <a:custGeom>
            <a:avLst/>
            <a:gdLst/>
            <a:ahLst/>
            <a:cxnLst/>
            <a:rect l="l" t="t" r="r" b="b"/>
            <a:pathLst>
              <a:path w="6587410" h="8783213">
                <a:moveTo>
                  <a:pt x="0" y="0"/>
                </a:moveTo>
                <a:lnTo>
                  <a:pt x="6587410" y="0"/>
                </a:lnTo>
                <a:lnTo>
                  <a:pt x="6587410" y="8783214"/>
                </a:lnTo>
                <a:lnTo>
                  <a:pt x="0" y="8783214"/>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408787" y="971550"/>
            <a:ext cx="10482149" cy="2473325"/>
          </a:xfrm>
          <a:prstGeom prst="rect">
            <a:avLst/>
          </a:prstGeom>
        </p:spPr>
        <p:txBody>
          <a:bodyPr lIns="0" tIns="0" rIns="0" bIns="0" rtlCol="0" anchor="t">
            <a:spAutoFit/>
          </a:bodyPr>
          <a:lstStyle/>
          <a:p>
            <a:pPr algn="l">
              <a:lnSpc>
                <a:spcPts val="2800"/>
              </a:lnSpc>
            </a:pPr>
            <a:r>
              <a:rPr lang="en-US" sz="2000" b="1">
                <a:solidFill>
                  <a:srgbClr val="000000"/>
                </a:solidFill>
                <a:latin typeface="Roboto Bold"/>
                <a:ea typeface="Roboto Bold"/>
                <a:cs typeface="Roboto Bold"/>
                <a:sym typeface="Roboto Bold"/>
              </a:rPr>
              <a:t>Drinking alcohol is known to cause 7 types of cancer. </a:t>
            </a:r>
            <a:r>
              <a:rPr lang="en-US" sz="2000">
                <a:solidFill>
                  <a:srgbClr val="000000"/>
                </a:solidFill>
                <a:latin typeface="Roboto"/>
                <a:ea typeface="Roboto"/>
                <a:cs typeface="Roboto"/>
                <a:sym typeface="Roboto"/>
              </a:rPr>
              <a:t>Drinking alcohol doesn’t mean that you’ll definitely get cancer, but the risk is higher the more alcohol you drink. </a:t>
            </a:r>
          </a:p>
          <a:p>
            <a:pPr algn="l">
              <a:lnSpc>
                <a:spcPts val="2800"/>
              </a:lnSpc>
            </a:pPr>
            <a:endParaRPr lang="en-US" sz="2000">
              <a:solidFill>
                <a:srgbClr val="000000"/>
              </a:solidFill>
              <a:latin typeface="Roboto"/>
              <a:ea typeface="Roboto"/>
              <a:cs typeface="Roboto"/>
              <a:sym typeface="Roboto"/>
            </a:endParaRPr>
          </a:p>
          <a:p>
            <a:pPr algn="l">
              <a:lnSpc>
                <a:spcPts val="2800"/>
              </a:lnSpc>
            </a:pPr>
            <a:r>
              <a:rPr lang="en-US" sz="2000">
                <a:solidFill>
                  <a:srgbClr val="000000"/>
                </a:solidFill>
                <a:latin typeface="Roboto"/>
                <a:ea typeface="Roboto"/>
                <a:cs typeface="Roboto"/>
                <a:sym typeface="Roboto"/>
              </a:rPr>
              <a:t>People might talk about some alcoholic drinks being better or worse for you than others but all types of alcohol increase the risk of cancer — as it’s the alcohol itself that causes damage, even in small amounts.  </a:t>
            </a:r>
          </a:p>
          <a:p>
            <a:pPr algn="l">
              <a:lnSpc>
                <a:spcPts val="2800"/>
              </a:lnSpc>
            </a:pPr>
            <a:endParaRPr lang="en-US" sz="2000">
              <a:solidFill>
                <a:srgbClr val="000000"/>
              </a:solidFill>
              <a:latin typeface="Roboto"/>
              <a:ea typeface="Roboto"/>
              <a:cs typeface="Roboto"/>
              <a:sym typeface="Roboto"/>
            </a:endParaRPr>
          </a:p>
        </p:txBody>
      </p:sp>
      <p:sp>
        <p:nvSpPr>
          <p:cNvPr id="4" name="TextBox 4"/>
          <p:cNvSpPr txBox="1"/>
          <p:nvPr/>
        </p:nvSpPr>
        <p:spPr>
          <a:xfrm>
            <a:off x="408787" y="250894"/>
            <a:ext cx="5957424" cy="500380"/>
          </a:xfrm>
          <a:prstGeom prst="rect">
            <a:avLst/>
          </a:prstGeom>
        </p:spPr>
        <p:txBody>
          <a:bodyPr lIns="0" tIns="0" rIns="0" bIns="0" rtlCol="0" anchor="t">
            <a:spAutoFit/>
          </a:bodyPr>
          <a:lstStyle/>
          <a:p>
            <a:pPr algn="l">
              <a:lnSpc>
                <a:spcPts val="3919"/>
              </a:lnSpc>
            </a:pPr>
            <a:r>
              <a:rPr lang="en-US" sz="2799" b="1">
                <a:solidFill>
                  <a:srgbClr val="C34B79"/>
                </a:solidFill>
                <a:latin typeface="Roboto Bold"/>
                <a:ea typeface="Roboto Bold"/>
                <a:cs typeface="Roboto Bold"/>
                <a:sym typeface="Roboto Bold"/>
              </a:rPr>
              <a:t>Alcohol</a:t>
            </a:r>
          </a:p>
        </p:txBody>
      </p:sp>
      <p:sp>
        <p:nvSpPr>
          <p:cNvPr id="5" name="TextBox 5"/>
          <p:cNvSpPr txBox="1"/>
          <p:nvPr/>
        </p:nvSpPr>
        <p:spPr>
          <a:xfrm>
            <a:off x="408787" y="3387725"/>
            <a:ext cx="10482149" cy="106362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Roboto Bold"/>
                <a:ea typeface="Roboto Bold"/>
                <a:cs typeface="Roboto Bold"/>
                <a:sym typeface="Roboto Bold"/>
              </a:rPr>
              <a:t>The more you can cut down on alcohol the more you can reduce your risk of cancer. </a:t>
            </a:r>
            <a:r>
              <a:rPr lang="en-US" sz="2000">
                <a:solidFill>
                  <a:srgbClr val="000000"/>
                </a:solidFill>
                <a:latin typeface="Roboto"/>
                <a:ea typeface="Roboto"/>
                <a:cs typeface="Roboto"/>
                <a:sym typeface="Roboto"/>
              </a:rPr>
              <a:t>Drinking less alcohol has lots of other health benefits too - you can reduce your risk of high blood pressure and liver disease by cutting back. </a:t>
            </a:r>
          </a:p>
        </p:txBody>
      </p:sp>
      <p:sp>
        <p:nvSpPr>
          <p:cNvPr id="6" name="TextBox 6"/>
          <p:cNvSpPr txBox="1"/>
          <p:nvPr/>
        </p:nvSpPr>
        <p:spPr>
          <a:xfrm>
            <a:off x="408787" y="4641850"/>
            <a:ext cx="10713090" cy="5645150"/>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Roboto Bold"/>
                <a:ea typeface="Roboto Bold"/>
                <a:cs typeface="Roboto Bold"/>
                <a:sym typeface="Roboto Bold"/>
              </a:rPr>
              <a:t>Did you know?</a:t>
            </a:r>
          </a:p>
          <a:p>
            <a:pPr algn="l">
              <a:lnSpc>
                <a:spcPts val="2800"/>
              </a:lnSpc>
              <a:spcBef>
                <a:spcPct val="0"/>
              </a:spcBef>
            </a:pPr>
            <a:endParaRPr lang="en-US" sz="2000" b="1">
              <a:solidFill>
                <a:srgbClr val="000000"/>
              </a:solidFill>
              <a:latin typeface="Roboto Bold"/>
              <a:ea typeface="Roboto Bold"/>
              <a:cs typeface="Roboto Bold"/>
              <a:sym typeface="Roboto Bold"/>
            </a:endParaRPr>
          </a:p>
          <a:p>
            <a:pPr marL="431801" lvl="1" indent="-215900" algn="l">
              <a:lnSpc>
                <a:spcPts val="2800"/>
              </a:lnSpc>
              <a:spcBef>
                <a:spcPct val="0"/>
              </a:spcBef>
              <a:buFont typeface="Arial"/>
              <a:buChar char="•"/>
            </a:pPr>
            <a:r>
              <a:rPr lang="en-US" sz="2000" b="1">
                <a:solidFill>
                  <a:srgbClr val="000000"/>
                </a:solidFill>
                <a:latin typeface="Roboto Bold"/>
                <a:ea typeface="Roboto Bold"/>
                <a:cs typeface="Roboto Bold"/>
                <a:sym typeface="Roboto Bold"/>
              </a:rPr>
              <a:t>Alcohol is typically detectable in blood, saliva, and breath within 15-60 minutes.</a:t>
            </a:r>
            <a:r>
              <a:rPr lang="en-US" sz="2000">
                <a:solidFill>
                  <a:srgbClr val="000000"/>
                </a:solidFill>
                <a:latin typeface="Roboto"/>
                <a:ea typeface="Roboto"/>
                <a:cs typeface="Roboto"/>
                <a:sym typeface="Roboto"/>
              </a:rPr>
              <a:t> Whilst it varies from person to person, </a:t>
            </a:r>
            <a:r>
              <a:rPr lang="en-US" sz="2000" b="1">
                <a:solidFill>
                  <a:srgbClr val="000000"/>
                </a:solidFill>
                <a:latin typeface="Roboto Bold"/>
                <a:ea typeface="Roboto Bold"/>
                <a:cs typeface="Roboto Bold"/>
                <a:sym typeface="Roboto Bold"/>
              </a:rPr>
              <a:t>it takes roughly one hour to process one unit of alcohol. </a:t>
            </a:r>
            <a:r>
              <a:rPr lang="en-US" sz="2000">
                <a:solidFill>
                  <a:srgbClr val="000000"/>
                </a:solidFill>
                <a:latin typeface="Roboto"/>
                <a:ea typeface="Roboto"/>
                <a:cs typeface="Roboto"/>
                <a:sym typeface="Roboto"/>
              </a:rPr>
              <a:t>However, the more you drink, the slower the body becomes at processing alcohol.</a:t>
            </a:r>
          </a:p>
          <a:p>
            <a:pPr algn="l">
              <a:lnSpc>
                <a:spcPts val="2800"/>
              </a:lnSpc>
              <a:spcBef>
                <a:spcPct val="0"/>
              </a:spcBef>
            </a:pPr>
            <a:endParaRPr lang="en-US" sz="2000">
              <a:solidFill>
                <a:srgbClr val="000000"/>
              </a:solidFill>
              <a:latin typeface="Roboto"/>
              <a:ea typeface="Roboto"/>
              <a:cs typeface="Roboto"/>
              <a:sym typeface="Roboto"/>
            </a:endParaRPr>
          </a:p>
          <a:p>
            <a:pPr marL="431801" lvl="1" indent="-215900" algn="l">
              <a:lnSpc>
                <a:spcPts val="2800"/>
              </a:lnSpc>
              <a:buFont typeface="Arial"/>
              <a:buChar char="•"/>
            </a:pPr>
            <a:r>
              <a:rPr lang="en-US" sz="2000" b="1">
                <a:solidFill>
                  <a:srgbClr val="000000"/>
                </a:solidFill>
                <a:latin typeface="Roboto Bold"/>
                <a:ea typeface="Roboto Bold"/>
                <a:cs typeface="Roboto Bold"/>
                <a:sym typeface="Roboto Bold"/>
              </a:rPr>
              <a:t>Drinking alcohol is worse for you if you also smoke.</a:t>
            </a:r>
            <a:r>
              <a:rPr lang="en-US" sz="2000">
                <a:solidFill>
                  <a:srgbClr val="000000"/>
                </a:solidFill>
                <a:latin typeface="Roboto"/>
                <a:ea typeface="Roboto"/>
                <a:cs typeface="Roboto"/>
                <a:sym typeface="Roboto"/>
              </a:rPr>
              <a:t> When used together they increase the risk of cancer even more. This is because tobacco and alcohol have a combined effect that causes greater damage to our cells. People who smoke and drink alcohol are at a </a:t>
            </a:r>
            <a:r>
              <a:rPr lang="en-US" sz="2000" b="1">
                <a:solidFill>
                  <a:srgbClr val="000000"/>
                </a:solidFill>
                <a:latin typeface="Roboto Bold"/>
                <a:ea typeface="Roboto Bold"/>
                <a:cs typeface="Roboto Bold"/>
                <a:sym typeface="Roboto Bold"/>
              </a:rPr>
              <a:t>higher risk of mouth and upper throat cancers.</a:t>
            </a:r>
            <a:r>
              <a:rPr lang="en-US" sz="2000">
                <a:solidFill>
                  <a:srgbClr val="000000"/>
                </a:solidFill>
                <a:latin typeface="Roboto"/>
                <a:ea typeface="Roboto"/>
                <a:cs typeface="Roboto"/>
                <a:sym typeface="Roboto"/>
              </a:rPr>
              <a:t> Alcohol may cause changes to cells in the mouth and throat that make it easier to absorb the cancer-causing chemicals in tobacco smoke. Alcohol may also</a:t>
            </a:r>
            <a:r>
              <a:rPr lang="en-US" sz="2000" b="1">
                <a:solidFill>
                  <a:srgbClr val="000000"/>
                </a:solidFill>
                <a:latin typeface="Roboto Bold"/>
                <a:ea typeface="Roboto Bold"/>
                <a:cs typeface="Roboto Bold"/>
                <a:sym typeface="Roboto Bold"/>
              </a:rPr>
              <a:t> change how the toxic chemicals in tobacco smoke are broken down in the body, making them even more harmful. </a:t>
            </a:r>
          </a:p>
          <a:p>
            <a:pPr algn="l">
              <a:lnSpc>
                <a:spcPts val="2800"/>
              </a:lnSpc>
            </a:pPr>
            <a:endParaRPr lang="en-US" sz="2000" b="1">
              <a:solidFill>
                <a:srgbClr val="000000"/>
              </a:solidFill>
              <a:latin typeface="Roboto Bold"/>
              <a:ea typeface="Roboto Bold"/>
              <a:cs typeface="Roboto Bold"/>
              <a:sym typeface="Roboto Bold"/>
            </a:endParaRPr>
          </a:p>
          <a:p>
            <a:pPr marL="431801" lvl="1" indent="-215900" algn="l">
              <a:lnSpc>
                <a:spcPts val="2800"/>
              </a:lnSpc>
              <a:buFont typeface="Arial"/>
              <a:buChar char="•"/>
            </a:pPr>
            <a:r>
              <a:rPr lang="en-US" sz="2000" b="1">
                <a:solidFill>
                  <a:srgbClr val="000000"/>
                </a:solidFill>
                <a:latin typeface="Roboto Bold"/>
                <a:ea typeface="Roboto Bold"/>
                <a:cs typeface="Roboto Bold"/>
                <a:sym typeface="Roboto Bold"/>
              </a:rPr>
              <a:t>Around 17,000 new cancer cases in the UK were attributed to drinking alcohol in 2020.</a:t>
            </a:r>
          </a:p>
          <a:p>
            <a:pPr algn="l">
              <a:lnSpc>
                <a:spcPts val="2800"/>
              </a:lnSpc>
            </a:pPr>
            <a:endParaRPr lang="en-US" sz="2000" b="1">
              <a:solidFill>
                <a:srgbClr val="000000"/>
              </a:solidFill>
              <a:latin typeface="Roboto Bold"/>
              <a:ea typeface="Roboto Bold"/>
              <a:cs typeface="Roboto Bold"/>
              <a:sym typeface="Roboto Bold"/>
            </a:endParaRPr>
          </a:p>
        </p:txBody>
      </p:sp>
      <p:sp>
        <p:nvSpPr>
          <p:cNvPr id="7" name="Freeform 7"/>
          <p:cNvSpPr/>
          <p:nvPr/>
        </p:nvSpPr>
        <p:spPr>
          <a:xfrm>
            <a:off x="12716591" y="7859772"/>
            <a:ext cx="7663169" cy="2797057"/>
          </a:xfrm>
          <a:custGeom>
            <a:avLst/>
            <a:gdLst/>
            <a:ahLst/>
            <a:cxnLst/>
            <a:rect l="l" t="t" r="r" b="b"/>
            <a:pathLst>
              <a:path w="7663169" h="2797057">
                <a:moveTo>
                  <a:pt x="0" y="0"/>
                </a:moveTo>
                <a:lnTo>
                  <a:pt x="7663169" y="0"/>
                </a:lnTo>
                <a:lnTo>
                  <a:pt x="7663169" y="2797056"/>
                </a:lnTo>
                <a:lnTo>
                  <a:pt x="0" y="279705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48816" y="1830607"/>
            <a:ext cx="11590368" cy="7726912"/>
          </a:xfrm>
          <a:custGeom>
            <a:avLst/>
            <a:gdLst/>
            <a:ahLst/>
            <a:cxnLst/>
            <a:rect l="l" t="t" r="r" b="b"/>
            <a:pathLst>
              <a:path w="11590368" h="7726912">
                <a:moveTo>
                  <a:pt x="0" y="0"/>
                </a:moveTo>
                <a:lnTo>
                  <a:pt x="11590368" y="0"/>
                </a:lnTo>
                <a:lnTo>
                  <a:pt x="11590368" y="7726913"/>
                </a:lnTo>
                <a:lnTo>
                  <a:pt x="0" y="7726913"/>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514284" y="414557"/>
            <a:ext cx="17259432" cy="141605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Roboto"/>
                <a:ea typeface="Roboto"/>
                <a:cs typeface="Roboto"/>
                <a:sym typeface="Roboto"/>
              </a:rPr>
              <a:t>To keep health risks from alcohol to a low level (if you drink) it is safest</a:t>
            </a:r>
            <a:r>
              <a:rPr lang="en-US" sz="2000" b="1">
                <a:solidFill>
                  <a:srgbClr val="000000"/>
                </a:solidFill>
                <a:latin typeface="Roboto Bold"/>
                <a:ea typeface="Roboto Bold"/>
                <a:cs typeface="Roboto Bold"/>
                <a:sym typeface="Roboto Bold"/>
              </a:rPr>
              <a:t> not to drink more than 14 units a week on a regular basis. </a:t>
            </a:r>
            <a:r>
              <a:rPr lang="en-US" sz="2000">
                <a:solidFill>
                  <a:srgbClr val="000000"/>
                </a:solidFill>
                <a:latin typeface="Roboto"/>
                <a:ea typeface="Roboto"/>
                <a:cs typeface="Roboto"/>
                <a:sym typeface="Roboto"/>
              </a:rPr>
              <a:t>If you regularly drink as much as 14 units per week, it is best to </a:t>
            </a:r>
            <a:r>
              <a:rPr lang="en-US" sz="2000" b="1">
                <a:solidFill>
                  <a:srgbClr val="000000"/>
                </a:solidFill>
                <a:latin typeface="Roboto Bold"/>
                <a:ea typeface="Roboto Bold"/>
                <a:cs typeface="Roboto Bold"/>
                <a:sym typeface="Roboto Bold"/>
              </a:rPr>
              <a:t>spread your drinking evenly over 3 or more days. </a:t>
            </a:r>
            <a:r>
              <a:rPr lang="en-US" sz="2000">
                <a:solidFill>
                  <a:srgbClr val="000000"/>
                </a:solidFill>
                <a:latin typeface="Roboto"/>
                <a:ea typeface="Roboto"/>
                <a:cs typeface="Roboto"/>
                <a:sym typeface="Roboto"/>
              </a:rPr>
              <a:t>If you wish to cut down the amount you drink, a good way to help achieve this is to </a:t>
            </a:r>
            <a:r>
              <a:rPr lang="en-US" sz="2000" b="1">
                <a:solidFill>
                  <a:srgbClr val="000000"/>
                </a:solidFill>
                <a:latin typeface="Roboto Bold"/>
                <a:ea typeface="Roboto Bold"/>
                <a:cs typeface="Roboto Bold"/>
                <a:sym typeface="Roboto Bold"/>
              </a:rPr>
              <a:t>have several drink-free days each week. </a:t>
            </a:r>
          </a:p>
          <a:p>
            <a:pPr algn="l">
              <a:lnSpc>
                <a:spcPts val="2800"/>
              </a:lnSpc>
              <a:spcBef>
                <a:spcPct val="0"/>
              </a:spcBef>
            </a:pPr>
            <a:endParaRPr lang="en-US" sz="2000" b="1">
              <a:solidFill>
                <a:srgbClr val="000000"/>
              </a:solidFill>
              <a:latin typeface="Roboto Bold"/>
              <a:ea typeface="Roboto Bold"/>
              <a:cs typeface="Roboto Bold"/>
              <a:sym typeface="Roboto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2577</Words>
  <Application>Microsoft Office PowerPoint</Application>
  <PresentationFormat>Custom</PresentationFormat>
  <Paragraphs>201</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Roboto Bold</vt:lpstr>
      <vt:lpstr>Calibri</vt:lpstr>
      <vt:lpstr>Open Sans Bold</vt:lpstr>
      <vt:lpstr>Arial</vt:lpstr>
      <vt:lpstr>Roboto Bold Italics</vt:lpstr>
      <vt:lpstr>Roboto</vt:lpstr>
      <vt:lpstr>Roboto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DECK Lower Your Risk</dc:title>
  <dc:creator>Stephanie Ferguswood</dc:creator>
  <cp:lastModifiedBy>FERGUSWOOD, Stephanie (RM PARTNERS)</cp:lastModifiedBy>
  <cp:revision>3</cp:revision>
  <dcterms:created xsi:type="dcterms:W3CDTF">2006-08-16T00:00:00Z</dcterms:created>
  <dcterms:modified xsi:type="dcterms:W3CDTF">2026-08-28T08:35:06Z</dcterms:modified>
  <dc:identifier>DAHS6b4Le_g</dc:identifier>
</cp:coreProperties>
</file>