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70" r:id="rId5"/>
    <p:sldId id="261" r:id="rId6"/>
    <p:sldId id="271" r:id="rId7"/>
    <p:sldId id="266" r:id="rId8"/>
    <p:sldId id="272" r:id="rId9"/>
    <p:sldId id="273"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6346" autoAdjust="0"/>
  </p:normalViewPr>
  <p:slideViewPr>
    <p:cSldViewPr snapToGrid="0">
      <p:cViewPr varScale="1">
        <p:scale>
          <a:sx n="25" d="100"/>
          <a:sy n="25" d="100"/>
        </p:scale>
        <p:origin x="12"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Keates (NHS South West London CCG)" userId="91432e84-2308-479b-a0b7-31e3ac2ac403" providerId="ADAL" clId="{0FEBF9F4-2337-4A3B-8D8F-A38A4B59F647}"/>
    <pc:docChg chg="modSld">
      <pc:chgData name="Hannah Keates (NHS South West London CCG)" userId="91432e84-2308-479b-a0b7-31e3ac2ac403" providerId="ADAL" clId="{0FEBF9F4-2337-4A3B-8D8F-A38A4B59F647}" dt="2020-07-01T11:52:44.067" v="2" actId="6549"/>
      <pc:docMkLst>
        <pc:docMk/>
      </pc:docMkLst>
      <pc:sldChg chg="modNotesTx">
        <pc:chgData name="Hannah Keates (NHS South West London CCG)" userId="91432e84-2308-479b-a0b7-31e3ac2ac403" providerId="ADAL" clId="{0FEBF9F4-2337-4A3B-8D8F-A38A4B59F647}" dt="2020-07-01T11:51:58.780" v="0" actId="20577"/>
        <pc:sldMkLst>
          <pc:docMk/>
          <pc:sldMk cId="3826180926" sldId="261"/>
        </pc:sldMkLst>
      </pc:sldChg>
      <pc:sldChg chg="modNotesTx">
        <pc:chgData name="Hannah Keates (NHS South West London CCG)" userId="91432e84-2308-479b-a0b7-31e3ac2ac403" providerId="ADAL" clId="{0FEBF9F4-2337-4A3B-8D8F-A38A4B59F647}" dt="2020-07-01T11:52:44.067" v="2" actId="6549"/>
        <pc:sldMkLst>
          <pc:docMk/>
          <pc:sldMk cId="2501666716" sldId="266"/>
        </pc:sldMkLst>
      </pc:sldChg>
      <pc:sldChg chg="modNotesTx">
        <pc:chgData name="Hannah Keates (NHS South West London CCG)" userId="91432e84-2308-479b-a0b7-31e3ac2ac403" providerId="ADAL" clId="{0FEBF9F4-2337-4A3B-8D8F-A38A4B59F647}" dt="2020-07-01T11:52:05.066" v="1" actId="20577"/>
        <pc:sldMkLst>
          <pc:docMk/>
          <pc:sldMk cId="3519092891" sldId="271"/>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8D35C-1BB2-45D8-9494-C1DEF37C7881}" type="datetimeFigureOut">
              <a:rPr lang="en-GB" smtClean="0"/>
              <a:t>01/07/2020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2DAB6-D6B0-4C63-A76A-660FE7C21E3E}" type="slidenum">
              <a:rPr lang="en-GB" smtClean="0"/>
              <a:t>‹#›</a:t>
            </a:fld>
            <a:endParaRPr lang="en-GB"/>
          </a:p>
        </p:txBody>
      </p:sp>
    </p:spTree>
    <p:extLst>
      <p:ext uri="{BB962C8B-B14F-4D97-AF65-F5344CB8AC3E}">
        <p14:creationId xmlns:p14="http://schemas.microsoft.com/office/powerpoint/2010/main" val="138679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F2DAB6-D6B0-4C63-A76A-660FE7C21E3E}" type="slidenum">
              <a:rPr lang="en-GB" smtClean="0"/>
              <a:t>2</a:t>
            </a:fld>
            <a:endParaRPr lang="en-GB"/>
          </a:p>
        </p:txBody>
      </p:sp>
    </p:spTree>
    <p:extLst>
      <p:ext uri="{BB962C8B-B14F-4D97-AF65-F5344CB8AC3E}">
        <p14:creationId xmlns:p14="http://schemas.microsoft.com/office/powerpoint/2010/main" val="370705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4A9A1F-A46A-4516-AD6E-BA5F7ACCAB50}" type="slidenum">
              <a:rPr lang="en-GB" smtClean="0"/>
              <a:t>3</a:t>
            </a:fld>
            <a:endParaRPr lang="en-GB"/>
          </a:p>
        </p:txBody>
      </p:sp>
    </p:spTree>
    <p:extLst>
      <p:ext uri="{BB962C8B-B14F-4D97-AF65-F5344CB8AC3E}">
        <p14:creationId xmlns:p14="http://schemas.microsoft.com/office/powerpoint/2010/main" val="284734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4A9A1F-A46A-4516-AD6E-BA5F7ACCAB50}" type="slidenum">
              <a:rPr lang="en-GB" smtClean="0"/>
              <a:t>4</a:t>
            </a:fld>
            <a:endParaRPr lang="en-GB"/>
          </a:p>
        </p:txBody>
      </p:sp>
    </p:spTree>
    <p:extLst>
      <p:ext uri="{BB962C8B-B14F-4D97-AF65-F5344CB8AC3E}">
        <p14:creationId xmlns:p14="http://schemas.microsoft.com/office/powerpoint/2010/main" val="247380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time.</a:t>
            </a:r>
          </a:p>
        </p:txBody>
      </p:sp>
      <p:sp>
        <p:nvSpPr>
          <p:cNvPr id="4" name="Slide Number Placeholder 3"/>
          <p:cNvSpPr>
            <a:spLocks noGrp="1"/>
          </p:cNvSpPr>
          <p:nvPr>
            <p:ph type="sldNum" sz="quarter" idx="5"/>
          </p:nvPr>
        </p:nvSpPr>
        <p:spPr/>
        <p:txBody>
          <a:bodyPr/>
          <a:lstStyle/>
          <a:p>
            <a:fld id="{57F2DAB6-D6B0-4C63-A76A-660FE7C21E3E}" type="slidenum">
              <a:rPr lang="en-GB" smtClean="0"/>
              <a:t>11</a:t>
            </a:fld>
            <a:endParaRPr lang="en-GB"/>
          </a:p>
        </p:txBody>
      </p:sp>
    </p:spTree>
    <p:extLst>
      <p:ext uri="{BB962C8B-B14F-4D97-AF65-F5344CB8AC3E}">
        <p14:creationId xmlns:p14="http://schemas.microsoft.com/office/powerpoint/2010/main" val="3051430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 V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61882" y="1523987"/>
            <a:ext cx="6744677" cy="2831939"/>
          </a:xfrm>
        </p:spPr>
        <p:txBody>
          <a:bodyPr anchor="b" anchorCtr="0">
            <a:noAutofit/>
          </a:bodyPr>
          <a:lstStyle>
            <a:lvl1pPr algn="l">
              <a:defRPr sz="5333"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61882" y="4667725"/>
            <a:ext cx="5285805" cy="518245"/>
          </a:xfrm>
          <a:solidFill>
            <a:srgbClr val="003087"/>
          </a:solidFill>
        </p:spPr>
        <p:txBody>
          <a:bodyPr wrap="square" lIns="108000" tIns="50400" rIns="108000" bIns="50400">
            <a:spAutoFit/>
          </a:bodyPr>
          <a:lstStyle>
            <a:lvl1pPr marL="0" indent="0" algn="l">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Rectangle 8"/>
          <p:cNvSpPr/>
          <p:nvPr userDrawn="1"/>
        </p:nvSpPr>
        <p:spPr>
          <a:xfrm>
            <a:off x="1161881" y="6214179"/>
            <a:ext cx="8125401" cy="232628"/>
          </a:xfrm>
          <a:prstGeom prst="rect">
            <a:avLst/>
          </a:prstGeom>
        </p:spPr>
        <p:txBody>
          <a:bodyPr wrap="square" lIns="0" tIns="0" rIns="0" bIns="0">
            <a:spAutoFit/>
          </a:bodyPr>
          <a:lstStyle/>
          <a:p>
            <a:pPr rtl="0"/>
            <a:r>
              <a:rPr lang="en-US" sz="2267" b="0" i="0" u="none" strike="noStrike" kern="1200" baseline="30000" dirty="0">
                <a:solidFill>
                  <a:srgbClr val="FFFFFF"/>
                </a:solidFill>
                <a:latin typeface="+mn-lt"/>
                <a:ea typeface="+mn-ea"/>
                <a:cs typeface="+mn-cs"/>
              </a:rPr>
              <a:t>Bringing together Croydon, Kingston, Merton, Richmond, Sutton and Wandsworth</a:t>
            </a:r>
          </a:p>
        </p:txBody>
      </p:sp>
    </p:spTree>
    <p:extLst>
      <p:ext uri="{BB962C8B-B14F-4D97-AF65-F5344CB8AC3E}">
        <p14:creationId xmlns:p14="http://schemas.microsoft.com/office/powerpoint/2010/main" val="370107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p:cNvSpPr>
            <a:spLocks noGrp="1"/>
          </p:cNvSpPr>
          <p:nvPr>
            <p:ph type="ctrTitle"/>
          </p:nvPr>
        </p:nvSpPr>
        <p:spPr>
          <a:xfrm>
            <a:off x="3128760" y="2123180"/>
            <a:ext cx="7148472" cy="2227384"/>
          </a:xfrm>
        </p:spPr>
        <p:txBody>
          <a:bodyPr anchor="b" anchorCtr="1">
            <a:noAutofit/>
          </a:bodyPr>
          <a:lstStyle>
            <a:lvl1pPr algn="ctr">
              <a:defRPr sz="5333" b="1">
                <a:solidFill>
                  <a:srgbClr val="003087"/>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3128760" y="4554070"/>
            <a:ext cx="7148472" cy="518245"/>
          </a:xfrm>
          <a:solidFill>
            <a:srgbClr val="003087"/>
          </a:solidFill>
        </p:spPr>
        <p:txBody>
          <a:bodyPr wrap="square" lIns="108000" tIns="50400" rIns="108000" bIns="50400">
            <a:spAutoFit/>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6542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a:extLst>
              <a:ext uri="{FF2B5EF4-FFF2-40B4-BE49-F238E27FC236}">
                <a16:creationId xmlns:a16="http://schemas.microsoft.com/office/drawing/2014/main" xmlns="" id="{549986B9-1A5F-BA41-B3E3-9C0B06B756DF}"/>
              </a:ext>
            </a:extLst>
          </p:cNvPr>
          <p:cNvSpPr txBox="1"/>
          <p:nvPr userDrawn="1"/>
        </p:nvSpPr>
        <p:spPr>
          <a:xfrm>
            <a:off x="11582397" y="6488668"/>
            <a:ext cx="609603" cy="338554"/>
          </a:xfrm>
          <a:prstGeom prst="rect">
            <a:avLst/>
          </a:prstGeom>
          <a:noFill/>
        </p:spPr>
        <p:txBody>
          <a:bodyPr wrap="square" rtlCol="0">
            <a:spAutoFit/>
          </a:bodyPr>
          <a:lstStyle/>
          <a:p>
            <a:pPr algn="r"/>
            <a:fld id="{246B88A0-38B0-B149-869F-0D32C701A505}" type="slidenum">
              <a:rPr lang="en-US" sz="1600" smtClean="0">
                <a:solidFill>
                  <a:schemeClr val="tx1">
                    <a:lumMod val="50000"/>
                    <a:lumOff val="50000"/>
                  </a:schemeClr>
                </a:solidFill>
              </a:rP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128464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p:cNvSpPr>
            <a:spLocks noGrp="1"/>
          </p:cNvSpPr>
          <p:nvPr>
            <p:ph type="ctrTitle"/>
          </p:nvPr>
        </p:nvSpPr>
        <p:spPr>
          <a:xfrm>
            <a:off x="3128760" y="2123180"/>
            <a:ext cx="7148472" cy="2227384"/>
          </a:xfrm>
        </p:spPr>
        <p:txBody>
          <a:bodyPr anchor="b" anchorCtr="1">
            <a:noAutofit/>
          </a:bodyPr>
          <a:lstStyle>
            <a:lvl1pPr algn="ctr">
              <a:defRPr sz="5333"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3128760" y="4554070"/>
            <a:ext cx="7148472" cy="518245"/>
          </a:xfrm>
          <a:solidFill>
            <a:srgbClr val="003087"/>
          </a:solidFill>
        </p:spPr>
        <p:txBody>
          <a:bodyPr wrap="square" lIns="108000" tIns="50400" rIns="108000" bIns="50400">
            <a:spAutoFit/>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17170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xmlns="" id="{4361324E-65DB-1C48-8CB0-2E06AF86BC95}"/>
              </a:ext>
            </a:extLst>
          </p:cNvPr>
          <p:cNvSpPr txBox="1"/>
          <p:nvPr userDrawn="1"/>
        </p:nvSpPr>
        <p:spPr>
          <a:xfrm>
            <a:off x="11582397" y="6488668"/>
            <a:ext cx="609603" cy="338554"/>
          </a:xfrm>
          <a:prstGeom prst="rect">
            <a:avLst/>
          </a:prstGeom>
          <a:noFill/>
        </p:spPr>
        <p:txBody>
          <a:bodyPr wrap="square" rtlCol="0">
            <a:spAutoFit/>
          </a:bodyPr>
          <a:lstStyle/>
          <a:p>
            <a:pPr algn="r"/>
            <a:fld id="{246B88A0-38B0-B149-869F-0D32C701A505}" type="slidenum">
              <a:rPr lang="en-US" sz="1600" smtClean="0">
                <a:solidFill>
                  <a:schemeClr val="tx1">
                    <a:lumMod val="50000"/>
                    <a:lumOff val="50000"/>
                  </a:schemeClr>
                </a:solidFill>
              </a:rP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2617933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p:cNvSpPr>
            <a:spLocks noGrp="1"/>
          </p:cNvSpPr>
          <p:nvPr>
            <p:ph type="ctrTitle"/>
          </p:nvPr>
        </p:nvSpPr>
        <p:spPr>
          <a:xfrm>
            <a:off x="3128760" y="2123180"/>
            <a:ext cx="7148472" cy="2227384"/>
          </a:xfrm>
        </p:spPr>
        <p:txBody>
          <a:bodyPr anchor="b" anchorCtr="1">
            <a:noAutofit/>
          </a:bodyPr>
          <a:lstStyle>
            <a:lvl1pPr algn="ctr">
              <a:defRPr sz="5333"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3128760" y="4554070"/>
            <a:ext cx="7148472" cy="518245"/>
          </a:xfrm>
          <a:solidFill>
            <a:srgbClr val="003087"/>
          </a:solidFill>
        </p:spPr>
        <p:txBody>
          <a:bodyPr wrap="square" lIns="108000" tIns="50400" rIns="108000" bIns="50400">
            <a:spAutoFit/>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2903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xmlns="" id="{8D6B6F7C-D3B1-0B4E-A791-F5A9A8B70047}"/>
              </a:ext>
            </a:extLst>
          </p:cNvPr>
          <p:cNvSpPr txBox="1"/>
          <p:nvPr userDrawn="1"/>
        </p:nvSpPr>
        <p:spPr>
          <a:xfrm>
            <a:off x="11582397" y="6488668"/>
            <a:ext cx="609603" cy="338554"/>
          </a:xfrm>
          <a:prstGeom prst="rect">
            <a:avLst/>
          </a:prstGeom>
          <a:noFill/>
        </p:spPr>
        <p:txBody>
          <a:bodyPr wrap="square" rtlCol="0">
            <a:spAutoFit/>
          </a:bodyPr>
          <a:lstStyle/>
          <a:p>
            <a:pPr algn="r"/>
            <a:fld id="{246B88A0-38B0-B149-869F-0D32C701A505}" type="slidenum">
              <a:rPr lang="en-US" sz="1600" smtClean="0">
                <a:solidFill>
                  <a:schemeClr val="tx1">
                    <a:lumMod val="50000"/>
                    <a:lumOff val="50000"/>
                  </a:schemeClr>
                </a:solidFill>
              </a:rP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381482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4586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849639" y="1838408"/>
            <a:ext cx="4715284" cy="429666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916616" y="1838408"/>
            <a:ext cx="4665784" cy="429666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6017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760" y="2123180"/>
            <a:ext cx="7148472" cy="2227384"/>
          </a:xfrm>
        </p:spPr>
        <p:txBody>
          <a:bodyPr anchor="b" anchorCtr="1">
            <a:noAutofit/>
          </a:bodyPr>
          <a:lstStyle>
            <a:lvl1pPr algn="ctr">
              <a:defRPr sz="5333"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3128760" y="4554070"/>
            <a:ext cx="7148472" cy="518245"/>
          </a:xfrm>
          <a:solidFill>
            <a:srgbClr val="003087"/>
          </a:solidFill>
        </p:spPr>
        <p:txBody>
          <a:bodyPr wrap="square" lIns="108000" tIns="50400" rIns="108000" bIns="50400">
            <a:spAutoFit/>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6414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xmlns="" id="{5DEA6B0A-20D0-2541-A268-ED3F34D3472A}"/>
              </a:ext>
            </a:extLst>
          </p:cNvPr>
          <p:cNvSpPr txBox="1"/>
          <p:nvPr userDrawn="1"/>
        </p:nvSpPr>
        <p:spPr>
          <a:xfrm>
            <a:off x="11582397" y="6488668"/>
            <a:ext cx="609603" cy="338554"/>
          </a:xfrm>
          <a:prstGeom prst="rect">
            <a:avLst/>
          </a:prstGeom>
          <a:noFill/>
        </p:spPr>
        <p:txBody>
          <a:bodyPr wrap="square" rtlCol="0">
            <a:spAutoFit/>
          </a:bodyPr>
          <a:lstStyle/>
          <a:p>
            <a:pPr algn="r"/>
            <a:fld id="{246B88A0-38B0-B149-869F-0D32C701A505}" type="slidenum">
              <a:rPr lang="en-US" sz="1600" smtClean="0">
                <a:solidFill>
                  <a:schemeClr val="tx1">
                    <a:lumMod val="50000"/>
                    <a:lumOff val="50000"/>
                  </a:schemeClr>
                </a:solidFill>
              </a:rP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26276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p:cNvSpPr>
            <a:spLocks noGrp="1"/>
          </p:cNvSpPr>
          <p:nvPr>
            <p:ph type="ctrTitle"/>
          </p:nvPr>
        </p:nvSpPr>
        <p:spPr>
          <a:xfrm>
            <a:off x="3128760" y="2123180"/>
            <a:ext cx="7148472" cy="2227384"/>
          </a:xfrm>
        </p:spPr>
        <p:txBody>
          <a:bodyPr anchor="b" anchorCtr="1">
            <a:noAutofit/>
          </a:bodyPr>
          <a:lstStyle>
            <a:lvl1pPr algn="ctr">
              <a:defRPr sz="5333"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3128760" y="4554070"/>
            <a:ext cx="7148472" cy="518245"/>
          </a:xfrm>
          <a:solidFill>
            <a:srgbClr val="003087"/>
          </a:solidFill>
        </p:spPr>
        <p:txBody>
          <a:bodyPr wrap="square" lIns="108000" tIns="50400" rIns="108000" bIns="50400">
            <a:spAutoFit/>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0352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a:extLst>
              <a:ext uri="{FF2B5EF4-FFF2-40B4-BE49-F238E27FC236}">
                <a16:creationId xmlns:a16="http://schemas.microsoft.com/office/drawing/2014/main" xmlns="" id="{00590E3F-090A-F543-AC60-D3C707472A9B}"/>
              </a:ext>
            </a:extLst>
          </p:cNvPr>
          <p:cNvSpPr txBox="1"/>
          <p:nvPr userDrawn="1"/>
        </p:nvSpPr>
        <p:spPr>
          <a:xfrm>
            <a:off x="11582397" y="6488668"/>
            <a:ext cx="609603" cy="338554"/>
          </a:xfrm>
          <a:prstGeom prst="rect">
            <a:avLst/>
          </a:prstGeom>
          <a:noFill/>
        </p:spPr>
        <p:txBody>
          <a:bodyPr wrap="square" rtlCol="0">
            <a:spAutoFit/>
          </a:bodyPr>
          <a:lstStyle/>
          <a:p>
            <a:pPr algn="r"/>
            <a:fld id="{246B88A0-38B0-B149-869F-0D32C701A505}" type="slidenum">
              <a:rPr lang="en-US" sz="1600" smtClean="0">
                <a:solidFill>
                  <a:schemeClr val="tx1">
                    <a:lumMod val="50000"/>
                    <a:lumOff val="50000"/>
                  </a:schemeClr>
                </a:solidFill>
              </a:rP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325972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p:cNvSpPr>
            <a:spLocks noGrp="1"/>
          </p:cNvSpPr>
          <p:nvPr>
            <p:ph type="ctrTitle"/>
          </p:nvPr>
        </p:nvSpPr>
        <p:spPr>
          <a:xfrm>
            <a:off x="3128760" y="2123180"/>
            <a:ext cx="7148472" cy="2227384"/>
          </a:xfrm>
        </p:spPr>
        <p:txBody>
          <a:bodyPr anchor="b" anchorCtr="1">
            <a:noAutofit/>
          </a:bodyPr>
          <a:lstStyle>
            <a:lvl1pPr algn="ctr">
              <a:defRPr sz="5333"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3128760" y="4554070"/>
            <a:ext cx="7148472" cy="518245"/>
          </a:xfrm>
          <a:solidFill>
            <a:srgbClr val="003087"/>
          </a:solidFill>
        </p:spPr>
        <p:txBody>
          <a:bodyPr wrap="square" lIns="108000" tIns="50400" rIns="108000" bIns="50400">
            <a:spAutoFit/>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27552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xmlns="" id="{809F77D5-EC4D-AB42-BF72-634257F7D3A8}"/>
              </a:ext>
            </a:extLst>
          </p:cNvPr>
          <p:cNvSpPr txBox="1"/>
          <p:nvPr userDrawn="1"/>
        </p:nvSpPr>
        <p:spPr>
          <a:xfrm>
            <a:off x="11582397" y="6488668"/>
            <a:ext cx="609603" cy="338554"/>
          </a:xfrm>
          <a:prstGeom prst="rect">
            <a:avLst/>
          </a:prstGeom>
          <a:noFill/>
        </p:spPr>
        <p:txBody>
          <a:bodyPr wrap="square" rtlCol="0">
            <a:spAutoFit/>
          </a:bodyPr>
          <a:lstStyle/>
          <a:p>
            <a:pPr algn="r"/>
            <a:fld id="{246B88A0-38B0-B149-869F-0D32C701A505}" type="slidenum">
              <a:rPr lang="en-US" sz="1600" smtClean="0">
                <a:solidFill>
                  <a:schemeClr val="tx1">
                    <a:lumMod val="50000"/>
                    <a:lumOff val="50000"/>
                  </a:schemeClr>
                </a:solidFill>
              </a:rP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371932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1849640" y="274639"/>
            <a:ext cx="9732760" cy="114300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849641" y="1691378"/>
            <a:ext cx="9732759"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p:cNvCxnSpPr/>
          <p:nvPr userDrawn="1"/>
        </p:nvCxnSpPr>
        <p:spPr>
          <a:xfrm>
            <a:off x="1849641" y="1417639"/>
            <a:ext cx="9732759" cy="0"/>
          </a:xfrm>
          <a:prstGeom prst="line">
            <a:avLst/>
          </a:prstGeom>
          <a:ln w="6350" cmpd="sng">
            <a:solidFill>
              <a:srgbClr val="003087"/>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DCC39C0C-8FF9-8046-B78F-3C71F18C2A76}"/>
              </a:ext>
            </a:extLst>
          </p:cNvPr>
          <p:cNvSpPr txBox="1"/>
          <p:nvPr userDrawn="1"/>
        </p:nvSpPr>
        <p:spPr>
          <a:xfrm>
            <a:off x="11582397" y="6488668"/>
            <a:ext cx="609603" cy="338554"/>
          </a:xfrm>
          <a:prstGeom prst="rect">
            <a:avLst/>
          </a:prstGeom>
          <a:noFill/>
        </p:spPr>
        <p:txBody>
          <a:bodyPr wrap="square" rtlCol="0">
            <a:spAutoFit/>
          </a:bodyPr>
          <a:lstStyle/>
          <a:p>
            <a:pPr algn="r"/>
            <a:fld id="{246B88A0-38B0-B149-869F-0D32C701A505}" type="slidenum">
              <a:rPr lang="en-US" sz="1600" smtClean="0">
                <a:solidFill>
                  <a:schemeClr val="tx1">
                    <a:lumMod val="50000"/>
                    <a:lumOff val="50000"/>
                  </a:schemeClr>
                </a:solidFill>
              </a:rP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3947129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609585" rtl="0" eaLnBrk="1" latinLnBrk="0" hangingPunct="1">
        <a:spcBef>
          <a:spcPct val="0"/>
        </a:spcBef>
        <a:buNone/>
        <a:defRPr sz="5333" b="1" kern="1200">
          <a:solidFill>
            <a:srgbClr val="003087"/>
          </a:solidFill>
          <a:latin typeface="+mj-lt"/>
          <a:ea typeface="+mj-ea"/>
          <a:cs typeface="+mj-cs"/>
        </a:defRPr>
      </a:lvl1pPr>
    </p:titleStyle>
    <p:body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gland.nhs.uk/coronavirus/wp-content/uploads/sites/52/2020/03/CO485-COVID-19-Primary-Care-SOP-GP-Practice-V3-29-May-2020.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hyperlink" Target="mailto:kingstonccg.engage@swlondon.nhs.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8C8C-94A8-4F5D-A19D-CBE2FF9F17ED}"/>
              </a:ext>
            </a:extLst>
          </p:cNvPr>
          <p:cNvSpPr>
            <a:spLocks noGrp="1"/>
          </p:cNvSpPr>
          <p:nvPr>
            <p:ph type="ctrTitle"/>
          </p:nvPr>
        </p:nvSpPr>
        <p:spPr/>
        <p:txBody>
          <a:bodyPr/>
          <a:lstStyle/>
          <a:p>
            <a:r>
              <a:rPr lang="en-GB" dirty="0"/>
              <a:t>Kingston – overview of health response</a:t>
            </a:r>
          </a:p>
        </p:txBody>
      </p:sp>
      <p:sp>
        <p:nvSpPr>
          <p:cNvPr id="3" name="Subtitle 2">
            <a:extLst>
              <a:ext uri="{FF2B5EF4-FFF2-40B4-BE49-F238E27FC236}">
                <a16:creationId xmlns:a16="http://schemas.microsoft.com/office/drawing/2014/main" xmlns="" id="{00C1F96F-F8BA-4FAC-9643-9097024C5935}"/>
              </a:ext>
            </a:extLst>
          </p:cNvPr>
          <p:cNvSpPr>
            <a:spLocks noGrp="1"/>
          </p:cNvSpPr>
          <p:nvPr>
            <p:ph type="subTitle" idx="1"/>
          </p:nvPr>
        </p:nvSpPr>
        <p:spPr>
          <a:xfrm>
            <a:off x="1161882" y="4667725"/>
            <a:ext cx="5285805" cy="1154380"/>
          </a:xfrm>
        </p:spPr>
        <p:txBody>
          <a:bodyPr/>
          <a:lstStyle/>
          <a:p>
            <a:r>
              <a:rPr lang="en-GB" dirty="0"/>
              <a:t>KVA Health &amp; Wellbeing Network</a:t>
            </a:r>
          </a:p>
          <a:p>
            <a:r>
              <a:rPr lang="en-GB" dirty="0"/>
              <a:t>1 July 2020</a:t>
            </a:r>
          </a:p>
        </p:txBody>
      </p:sp>
    </p:spTree>
    <p:extLst>
      <p:ext uri="{BB962C8B-B14F-4D97-AF65-F5344CB8AC3E}">
        <p14:creationId xmlns:p14="http://schemas.microsoft.com/office/powerpoint/2010/main" val="154355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7DB38-8D78-4613-893A-07FD79810856}"/>
              </a:ext>
            </a:extLst>
          </p:cNvPr>
          <p:cNvSpPr>
            <a:spLocks noGrp="1"/>
          </p:cNvSpPr>
          <p:nvPr>
            <p:ph type="title"/>
          </p:nvPr>
        </p:nvSpPr>
        <p:spPr/>
        <p:txBody>
          <a:bodyPr>
            <a:normAutofit/>
          </a:bodyPr>
          <a:lstStyle/>
          <a:p>
            <a:r>
              <a:rPr lang="en-GB" sz="3700" dirty="0"/>
              <a:t>Supporting Information</a:t>
            </a:r>
          </a:p>
        </p:txBody>
      </p:sp>
      <p:sp>
        <p:nvSpPr>
          <p:cNvPr id="3" name="Content Placeholder 2">
            <a:extLst>
              <a:ext uri="{FF2B5EF4-FFF2-40B4-BE49-F238E27FC236}">
                <a16:creationId xmlns:a16="http://schemas.microsoft.com/office/drawing/2014/main" xmlns="" id="{904B3CF7-55F3-4C65-86A1-ED23FF39C2E7}"/>
              </a:ext>
              <a:ext uri="{C183D7F6-B498-43B3-948B-1728B52AA6E4}">
                <adec:decorative xmlns:adec="http://schemas.microsoft.com/office/drawing/2017/decorative" xmlns="" val="1"/>
              </a:ext>
            </a:extLst>
          </p:cNvPr>
          <p:cNvSpPr>
            <a:spLocks noGrp="1"/>
          </p:cNvSpPr>
          <p:nvPr>
            <p:ph idx="1"/>
          </p:nvPr>
        </p:nvSpPr>
        <p:spPr/>
        <p:txBody>
          <a:bodyPr>
            <a:normAutofit/>
          </a:bodyPr>
          <a:lstStyle/>
          <a:p>
            <a:r>
              <a:rPr lang="en-GB" sz="1400" dirty="0"/>
              <a:t>Guidance and standard operating procedures: General practice in the context of coronavirus (COVID-19):</a:t>
            </a:r>
          </a:p>
          <a:p>
            <a:pPr marL="0" indent="0">
              <a:buNone/>
            </a:pPr>
            <a:endParaRPr lang="en-GB" sz="1400" dirty="0"/>
          </a:p>
          <a:p>
            <a:pPr marL="0" indent="0">
              <a:buNone/>
            </a:pPr>
            <a:r>
              <a:rPr lang="en-GB" sz="1400" dirty="0">
                <a:hlinkClick r:id="rId3"/>
              </a:rPr>
              <a:t>https://www.england.nhs.uk/coronavirus/wp-content/uploads/sites/52/2020/03/CO485-COVID-19-Primary-Care-SOP-GP-Practice-V3-29-May-2020.pdf</a:t>
            </a:r>
            <a:endParaRPr lang="en-GB" sz="1400" dirty="0"/>
          </a:p>
          <a:p>
            <a:pPr marL="0" indent="0">
              <a:buNone/>
            </a:pPr>
            <a:endParaRPr lang="en-GB" sz="1400" dirty="0"/>
          </a:p>
          <a:p>
            <a:r>
              <a:rPr lang="en-GB" sz="1400" dirty="0"/>
              <a:t>London Principles of Managing Infection Prevention and Control in General Practice whilst caring for all patients during the COVID-19 Pandemic:</a:t>
            </a:r>
          </a:p>
          <a:p>
            <a:pPr marL="0" indent="0">
              <a:buNone/>
            </a:pPr>
            <a:endParaRPr lang="en-GB" sz="1400" dirty="0"/>
          </a:p>
          <a:p>
            <a:pPr marL="0" indent="0">
              <a:buNone/>
            </a:pPr>
            <a:endParaRPr lang="en-GB" dirty="0"/>
          </a:p>
          <a:p>
            <a:pPr marL="0" indent="0">
              <a:buNone/>
            </a:pPr>
            <a:endParaRPr lang="en-GB" dirty="0"/>
          </a:p>
        </p:txBody>
      </p:sp>
      <p:graphicFrame>
        <p:nvGraphicFramePr>
          <p:cNvPr id="8" name="Object 7" descr="London Principles of Managing Infection Prevention and Control in General Practice whilst caring for all patients during the COVID-19 Pandemic&#10;">
            <a:extLst>
              <a:ext uri="{FF2B5EF4-FFF2-40B4-BE49-F238E27FC236}">
                <a16:creationId xmlns:a16="http://schemas.microsoft.com/office/drawing/2014/main" xmlns="" id="{1030D023-ADD6-4CB6-8A5C-E314039EB712}"/>
              </a:ext>
            </a:extLst>
          </p:cNvPr>
          <p:cNvGraphicFramePr>
            <a:graphicFrameLocks noChangeAspect="1"/>
          </p:cNvGraphicFramePr>
          <p:nvPr/>
        </p:nvGraphicFramePr>
        <p:xfrm>
          <a:off x="1849640" y="4380693"/>
          <a:ext cx="1245175" cy="1063587"/>
        </p:xfrm>
        <a:graphic>
          <a:graphicData uri="http://schemas.openxmlformats.org/presentationml/2006/ole">
            <mc:AlternateContent xmlns:mc="http://schemas.openxmlformats.org/markup-compatibility/2006">
              <mc:Choice xmlns:v="urn:schemas-microsoft-com:vml" Requires="v">
                <p:oleObj spid="_x0000_s1026" name="Acrobat Document" showAsIcon="1" r:id="rId4" imgW="914400" imgH="781200" progId="AcroExch.Document.11">
                  <p:embed/>
                </p:oleObj>
              </mc:Choice>
              <mc:Fallback>
                <p:oleObj name="Acrobat Document" showAsIcon="1" r:id="rId4" imgW="914400" imgH="781200" progId="AcroExch.Document.11">
                  <p:embed/>
                  <p:pic>
                    <p:nvPicPr>
                      <p:cNvPr id="0" name=""/>
                      <p:cNvPicPr/>
                      <p:nvPr/>
                    </p:nvPicPr>
                    <p:blipFill>
                      <a:blip r:embed="rId5"/>
                      <a:stretch>
                        <a:fillRect/>
                      </a:stretch>
                    </p:blipFill>
                    <p:spPr>
                      <a:xfrm>
                        <a:off x="1849640" y="4380693"/>
                        <a:ext cx="1245175" cy="1063587"/>
                      </a:xfrm>
                      <a:prstGeom prst="rect">
                        <a:avLst/>
                      </a:prstGeom>
                    </p:spPr>
                  </p:pic>
                </p:oleObj>
              </mc:Fallback>
            </mc:AlternateContent>
          </a:graphicData>
        </a:graphic>
      </p:graphicFrame>
    </p:spTree>
    <p:extLst>
      <p:ext uri="{BB962C8B-B14F-4D97-AF65-F5344CB8AC3E}">
        <p14:creationId xmlns:p14="http://schemas.microsoft.com/office/powerpoint/2010/main" val="132080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3E453-4682-4FA9-BE58-180860411A43}"/>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xmlns="" id="{BC7B4BAE-496B-4548-BE99-ABC5037A882C}"/>
              </a:ext>
            </a:extLst>
          </p:cNvPr>
          <p:cNvSpPr>
            <a:spLocks noGrp="1"/>
          </p:cNvSpPr>
          <p:nvPr>
            <p:ph idx="1"/>
          </p:nvPr>
        </p:nvSpPr>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dirty="0"/>
              <a:t>Contact us at </a:t>
            </a:r>
            <a:r>
              <a:rPr lang="en-GB" dirty="0">
                <a:hlinkClick r:id="rId3"/>
              </a:rPr>
              <a:t>kingstonccg.engage@swlondon.nhs.uk</a:t>
            </a:r>
            <a:r>
              <a:rPr lang="en-GB" dirty="0"/>
              <a:t> </a:t>
            </a:r>
          </a:p>
        </p:txBody>
      </p:sp>
    </p:spTree>
    <p:extLst>
      <p:ext uri="{BB962C8B-B14F-4D97-AF65-F5344CB8AC3E}">
        <p14:creationId xmlns:p14="http://schemas.microsoft.com/office/powerpoint/2010/main" val="55462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Kingston – borough update </a:t>
            </a:r>
          </a:p>
        </p:txBody>
      </p:sp>
      <p:sp>
        <p:nvSpPr>
          <p:cNvPr id="3" name="Content Placeholder 2"/>
          <p:cNvSpPr>
            <a:spLocks noGrp="1"/>
          </p:cNvSpPr>
          <p:nvPr>
            <p:ph idx="1"/>
          </p:nvPr>
        </p:nvSpPr>
        <p:spPr>
          <a:xfrm>
            <a:off x="1390996" y="1417639"/>
            <a:ext cx="10191404" cy="5100966"/>
          </a:xfrm>
        </p:spPr>
        <p:txBody>
          <a:bodyPr>
            <a:normAutofit fontScale="40000" lnSpcReduction="20000"/>
          </a:bodyPr>
          <a:lstStyle/>
          <a:p>
            <a:pPr lvl="0"/>
            <a:r>
              <a:rPr lang="en-GB" sz="4500" dirty="0"/>
              <a:t>NHS continues to be in a level 4 national incident. NHS England has asked NHS organisations to fully retain their emergency preparedness, resilience and response incident coordination functions given the ongoing uncertainty.</a:t>
            </a:r>
          </a:p>
          <a:p>
            <a:pPr lvl="0"/>
            <a:r>
              <a:rPr lang="en-GB" sz="4500" dirty="0"/>
              <a:t>Quick set up of services to support - hot hubs, hot cars and cold cars, to support practices and separate patients; with collaborative working between all the partners</a:t>
            </a:r>
          </a:p>
          <a:p>
            <a:pPr lvl="0"/>
            <a:r>
              <a:rPr lang="en-GB" sz="4500" dirty="0"/>
              <a:t>Quick set up of triage protocols based on latest evidence and admission criteria across services</a:t>
            </a:r>
          </a:p>
          <a:p>
            <a:pPr lvl="0"/>
            <a:r>
              <a:rPr lang="en-GB" sz="4500" dirty="0"/>
              <a:t>New ways of working – online, videos and telephone triage of patients prior to any face to face</a:t>
            </a:r>
          </a:p>
          <a:p>
            <a:pPr lvl="0"/>
            <a:r>
              <a:rPr lang="en-GB" sz="4500" dirty="0"/>
              <a:t>Community services discharge support services and set up of drive-through observation services for Covid -19 positive patient monitoring.</a:t>
            </a:r>
          </a:p>
          <a:p>
            <a:pPr lvl="0"/>
            <a:r>
              <a:rPr lang="en-GB" sz="4500" dirty="0"/>
              <a:t>Marie Curie support for co-ordinate my care (CMC) records, and commencement of new advance care plans in care homes</a:t>
            </a:r>
          </a:p>
          <a:p>
            <a:pPr lvl="0"/>
            <a:r>
              <a:rPr lang="en-GB" sz="4500" dirty="0"/>
              <a:t>The ability to get volunteers working across organisations</a:t>
            </a:r>
          </a:p>
          <a:p>
            <a:pPr lvl="0"/>
            <a:r>
              <a:rPr lang="en-GB" sz="4500" dirty="0"/>
              <a:t>Hospital and community partners working more closely – stranded / super-stranded patients are at record lows</a:t>
            </a:r>
          </a:p>
          <a:p>
            <a:pPr lvl="0"/>
            <a:endParaRPr lang="en-GB" sz="5400" dirty="0"/>
          </a:p>
          <a:p>
            <a:pPr lvl="0"/>
            <a:endParaRPr lang="en-GB" sz="5000" dirty="0"/>
          </a:p>
          <a:p>
            <a:endParaRPr lang="en-US" dirty="0"/>
          </a:p>
        </p:txBody>
      </p:sp>
    </p:spTree>
    <p:extLst>
      <p:ext uri="{BB962C8B-B14F-4D97-AF65-F5344CB8AC3E}">
        <p14:creationId xmlns:p14="http://schemas.microsoft.com/office/powerpoint/2010/main" val="382618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A41C0-D541-481D-B43C-8A85772E61A0}"/>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xmlns="" id="{5F586445-C81D-4791-B43A-8E0C7B309F1B}"/>
              </a:ext>
            </a:extLst>
          </p:cNvPr>
          <p:cNvSpPr>
            <a:spLocks noGrp="1"/>
          </p:cNvSpPr>
          <p:nvPr>
            <p:ph idx="1"/>
          </p:nvPr>
        </p:nvSpPr>
        <p:spPr/>
        <p:txBody>
          <a:bodyPr>
            <a:normAutofit fontScale="70000" lnSpcReduction="20000"/>
          </a:bodyPr>
          <a:lstStyle/>
          <a:p>
            <a:r>
              <a:rPr lang="en-GB" dirty="0"/>
              <a:t>Virtual By default </a:t>
            </a:r>
          </a:p>
          <a:p>
            <a:r>
              <a:rPr lang="en-GB" dirty="0"/>
              <a:t>Separation of </a:t>
            </a:r>
            <a:r>
              <a:rPr lang="en-GB" dirty="0" err="1"/>
              <a:t>Covid</a:t>
            </a:r>
            <a:r>
              <a:rPr lang="en-GB" dirty="0"/>
              <a:t> and non-</a:t>
            </a:r>
            <a:r>
              <a:rPr lang="en-GB" dirty="0" err="1"/>
              <a:t>Covid</a:t>
            </a:r>
            <a:r>
              <a:rPr lang="en-GB" dirty="0"/>
              <a:t> patients</a:t>
            </a:r>
          </a:p>
          <a:p>
            <a:r>
              <a:rPr lang="en-GB" dirty="0"/>
              <a:t>Patients seeking advice from 111 and primary care before coming into A&amp;E or other hospital setting</a:t>
            </a:r>
          </a:p>
          <a:p>
            <a:r>
              <a:rPr lang="en-GB" dirty="0"/>
              <a:t>Quicker discharge from hospital to community beds</a:t>
            </a:r>
          </a:p>
          <a:p>
            <a:r>
              <a:rPr lang="en-GB" dirty="0"/>
              <a:t>New approach to long term conditions</a:t>
            </a:r>
          </a:p>
          <a:p>
            <a:r>
              <a:rPr lang="en-GB" dirty="0"/>
              <a:t>Focus on Inequalities </a:t>
            </a:r>
          </a:p>
          <a:p>
            <a:endParaRPr lang="en-GB" dirty="0"/>
          </a:p>
        </p:txBody>
      </p:sp>
    </p:spTree>
    <p:extLst>
      <p:ext uri="{BB962C8B-B14F-4D97-AF65-F5344CB8AC3E}">
        <p14:creationId xmlns:p14="http://schemas.microsoft.com/office/powerpoint/2010/main" val="351909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9B083-84F5-437F-99C2-719328084A72}"/>
              </a:ext>
            </a:extLst>
          </p:cNvPr>
          <p:cNvSpPr>
            <a:spLocks noGrp="1"/>
          </p:cNvSpPr>
          <p:nvPr>
            <p:ph type="title"/>
          </p:nvPr>
        </p:nvSpPr>
        <p:spPr>
          <a:xfrm>
            <a:off x="1558485" y="120309"/>
            <a:ext cx="9732760" cy="1143000"/>
          </a:xfrm>
        </p:spPr>
        <p:txBody>
          <a:bodyPr>
            <a:normAutofit fontScale="90000"/>
          </a:bodyPr>
          <a:lstStyle/>
          <a:p>
            <a:r>
              <a:rPr lang="en-GB" sz="4800" dirty="0"/>
              <a:t>Learning and re-engaging with our local population</a:t>
            </a:r>
            <a:endParaRPr lang="en-GB" dirty="0"/>
          </a:p>
        </p:txBody>
      </p:sp>
      <p:sp>
        <p:nvSpPr>
          <p:cNvPr id="3" name="Content Placeholder 2">
            <a:extLst>
              <a:ext uri="{FF2B5EF4-FFF2-40B4-BE49-F238E27FC236}">
                <a16:creationId xmlns:a16="http://schemas.microsoft.com/office/drawing/2014/main" xmlns="" id="{690F4EAE-B86B-4805-9BFD-C737225F0BA6}"/>
              </a:ext>
            </a:extLst>
          </p:cNvPr>
          <p:cNvSpPr>
            <a:spLocks noGrp="1"/>
          </p:cNvSpPr>
          <p:nvPr>
            <p:ph idx="1"/>
          </p:nvPr>
        </p:nvSpPr>
        <p:spPr>
          <a:xfrm>
            <a:off x="1485700" y="1447826"/>
            <a:ext cx="10315065" cy="3658543"/>
          </a:xfrm>
        </p:spPr>
        <p:txBody>
          <a:bodyPr>
            <a:normAutofit fontScale="25000" lnSpcReduction="20000"/>
          </a:bodyPr>
          <a:lstStyle/>
          <a:p>
            <a:pPr marL="0" indent="0">
              <a:buNone/>
            </a:pPr>
            <a:r>
              <a:rPr lang="en-GB" sz="5867" b="1" dirty="0"/>
              <a:t>Lookback and learning </a:t>
            </a:r>
          </a:p>
          <a:p>
            <a:pPr marL="0" indent="0">
              <a:buNone/>
            </a:pPr>
            <a:r>
              <a:rPr lang="en-GB" sz="5867" dirty="0"/>
              <a:t>System leaders, health and care organisations, South West London (SWL) incident response cells and Healthwatch are:</a:t>
            </a:r>
          </a:p>
          <a:p>
            <a:r>
              <a:rPr lang="en-GB" sz="5867" dirty="0"/>
              <a:t>identifying what changes they would want to maintain over the short, medium and/or long term. </a:t>
            </a:r>
          </a:p>
          <a:p>
            <a:r>
              <a:rPr lang="en-GB" sz="5867" dirty="0"/>
              <a:t>what we have done as a system in response to Covid-19 they would like to continue and suggest we stop.</a:t>
            </a:r>
          </a:p>
          <a:p>
            <a:pPr marL="0" indent="0">
              <a:buNone/>
            </a:pPr>
            <a:r>
              <a:rPr lang="en-GB" sz="5867" dirty="0"/>
              <a:t>Help refresh our local health and care plan’s vision and priorities and our clinically-led SWL focus to continue to provide safe services and manage Covid-19 within our borough and organisations</a:t>
            </a:r>
          </a:p>
          <a:p>
            <a:pPr marL="0" indent="0">
              <a:buNone/>
            </a:pPr>
            <a:r>
              <a:rPr lang="en-GB" sz="5867" b="1" dirty="0"/>
              <a:t>Understanding impact</a:t>
            </a:r>
          </a:p>
          <a:p>
            <a:r>
              <a:rPr lang="en-GB" sz="5867" dirty="0"/>
              <a:t>We want to understand the impact of the pandemic on local people and staff (particular focus on BAME and vulnerable people with long term conditions). </a:t>
            </a:r>
          </a:p>
          <a:p>
            <a:r>
              <a:rPr lang="en-GB" sz="5867" dirty="0"/>
              <a:t>How have our residents and staff been affected by service changes and governmental measures (e.g. social distancing)?</a:t>
            </a:r>
          </a:p>
          <a:p>
            <a:r>
              <a:rPr lang="en-GB" sz="5867" dirty="0"/>
              <a:t>Map (local and SWL) any insight gathered or planned (staff and local people) against key service changes.</a:t>
            </a:r>
          </a:p>
          <a:p>
            <a:r>
              <a:rPr lang="en-GB" sz="5867" dirty="0"/>
              <a:t>To provide a clearer picture of the impact and who has shared their views and experiences so far</a:t>
            </a:r>
          </a:p>
          <a:p>
            <a:r>
              <a:rPr lang="en-GB" sz="5867" dirty="0"/>
              <a:t>Identify gaps to help us target our communications and engagement working in partnership where possible. </a:t>
            </a:r>
          </a:p>
          <a:p>
            <a:r>
              <a:rPr lang="en-GB" sz="5867" dirty="0"/>
              <a:t>This work will inform new ways of working while continuing to respond to Covid-19 and in the longer-term refresh and reshape local health and care plans </a:t>
            </a:r>
          </a:p>
          <a:p>
            <a:endParaRPr lang="en-GB" dirty="0"/>
          </a:p>
        </p:txBody>
      </p:sp>
    </p:spTree>
    <p:extLst>
      <p:ext uri="{BB962C8B-B14F-4D97-AF65-F5344CB8AC3E}">
        <p14:creationId xmlns:p14="http://schemas.microsoft.com/office/powerpoint/2010/main" val="250166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FDB09-B347-4372-A840-23E916793ECB}"/>
              </a:ext>
            </a:extLst>
          </p:cNvPr>
          <p:cNvSpPr>
            <a:spLocks noGrp="1"/>
          </p:cNvSpPr>
          <p:nvPr>
            <p:ph type="title"/>
          </p:nvPr>
        </p:nvSpPr>
        <p:spPr/>
        <p:txBody>
          <a:bodyPr>
            <a:normAutofit/>
          </a:bodyPr>
          <a:lstStyle/>
          <a:p>
            <a:r>
              <a:rPr lang="en-GB" sz="3600" dirty="0"/>
              <a:t>Introduction</a:t>
            </a:r>
          </a:p>
        </p:txBody>
      </p:sp>
      <p:sp>
        <p:nvSpPr>
          <p:cNvPr id="3" name="Content Placeholder 2">
            <a:extLst>
              <a:ext uri="{FF2B5EF4-FFF2-40B4-BE49-F238E27FC236}">
                <a16:creationId xmlns:a16="http://schemas.microsoft.com/office/drawing/2014/main" xmlns="" id="{2F50BB0C-5896-47CD-8523-46DC4BDA21AE}"/>
              </a:ext>
            </a:extLst>
          </p:cNvPr>
          <p:cNvSpPr>
            <a:spLocks noGrp="1"/>
          </p:cNvSpPr>
          <p:nvPr>
            <p:ph idx="1"/>
          </p:nvPr>
        </p:nvSpPr>
        <p:spPr>
          <a:xfrm>
            <a:off x="1849643" y="1691378"/>
            <a:ext cx="9732759" cy="4525963"/>
          </a:xfrm>
        </p:spPr>
        <p:txBody>
          <a:bodyPr>
            <a:noAutofit/>
          </a:bodyPr>
          <a:lstStyle/>
          <a:p>
            <a:pPr marL="0" indent="0">
              <a:buNone/>
            </a:pPr>
            <a:r>
              <a:rPr lang="en-GB" sz="1300" dirty="0"/>
              <a:t>A framework has been developed to support a consistent approach to phase 2, the framework focuses on five objectives:</a:t>
            </a:r>
          </a:p>
          <a:p>
            <a:pPr>
              <a:buFont typeface="Arial" panose="020B0604020202020204" pitchFamily="34" charset="0"/>
              <a:buChar char="•"/>
            </a:pPr>
            <a:r>
              <a:rPr lang="en-GB" sz="1300" b="1" dirty="0"/>
              <a:t>Providing effective care to COVID-19 patients in a safe environment, whilst minimising the risk of infection to all staff and patients</a:t>
            </a:r>
            <a:endParaRPr lang="en-GB" sz="1300" dirty="0"/>
          </a:p>
          <a:p>
            <a:pPr lvl="1">
              <a:buFont typeface="Arial" panose="020B0604020202020204" pitchFamily="34" charset="0"/>
              <a:buChar char="•"/>
            </a:pPr>
            <a:r>
              <a:rPr lang="en-GB" sz="1300" dirty="0"/>
              <a:t>Protecting the capacity of ITU will require a continued (e.g. 12m) operating model within general practice that focuses on COVID-19 positive/suspected patients, whilst minimising risk to the vulnerable. </a:t>
            </a:r>
          </a:p>
          <a:p>
            <a:pPr>
              <a:buFont typeface="Arial" panose="020B0604020202020204" pitchFamily="34" charset="0"/>
              <a:buChar char="•"/>
            </a:pPr>
            <a:r>
              <a:rPr lang="en-GB" sz="1300" b="1" dirty="0"/>
              <a:t>Supporting a resilient general practice</a:t>
            </a:r>
            <a:r>
              <a:rPr lang="en-GB" sz="1300" dirty="0"/>
              <a:t>; </a:t>
            </a:r>
          </a:p>
          <a:p>
            <a:pPr lvl="1">
              <a:buFont typeface="Arial" panose="020B0604020202020204" pitchFamily="34" charset="0"/>
              <a:buChar char="•"/>
            </a:pPr>
            <a:r>
              <a:rPr lang="en-GB" sz="1300" dirty="0"/>
              <a:t>General practice will remain at the heart of the NHS, and we need to take pro-active steps to both support resilience whilst at the same time taking opportunities to transform how great care is delivered</a:t>
            </a:r>
          </a:p>
          <a:p>
            <a:pPr>
              <a:buFont typeface="Arial" panose="020B0604020202020204" pitchFamily="34" charset="0"/>
              <a:buChar char="•"/>
            </a:pPr>
            <a:r>
              <a:rPr lang="en-GB" sz="1300" b="1" dirty="0"/>
              <a:t>Designing and implementing new ways of working (including good practice and clinical effectiveness); </a:t>
            </a:r>
          </a:p>
          <a:p>
            <a:pPr lvl="1">
              <a:buFont typeface="Arial" panose="020B0604020202020204" pitchFamily="34" charset="0"/>
              <a:buChar char="•"/>
            </a:pPr>
            <a:r>
              <a:rPr lang="en-GB" sz="1300" dirty="0"/>
              <a:t>Many new ways of working have been implemented recently that practices report they want to keep, e.g. video conferencing, and therefore we need to support this to both happen and to encourage people to get the most benefits. </a:t>
            </a:r>
          </a:p>
          <a:p>
            <a:pPr>
              <a:buFont typeface="Arial" panose="020B0604020202020204" pitchFamily="34" charset="0"/>
              <a:buChar char="•"/>
            </a:pPr>
            <a:r>
              <a:rPr lang="en-GB" sz="1300" b="1" dirty="0"/>
              <a:t>Embedding new ways of working</a:t>
            </a:r>
            <a:r>
              <a:rPr lang="en-GB" sz="1300" dirty="0"/>
              <a:t>; </a:t>
            </a:r>
          </a:p>
          <a:p>
            <a:pPr lvl="1">
              <a:buFont typeface="Arial" panose="020B0604020202020204" pitchFamily="34" charset="0"/>
              <a:buChar char="•"/>
            </a:pPr>
            <a:r>
              <a:rPr lang="en-GB" sz="1300" dirty="0"/>
              <a:t>Providing educational tools and toolkits will be important to ensure good practice is articulated.</a:t>
            </a:r>
          </a:p>
          <a:p>
            <a:pPr>
              <a:buFont typeface="Arial" panose="020B0604020202020204" pitchFamily="34" charset="0"/>
              <a:buChar char="•"/>
            </a:pPr>
            <a:r>
              <a:rPr lang="en-GB" sz="1300" b="1" dirty="0"/>
              <a:t>Supporting the “Business as Usual” (BAU) of general practice</a:t>
            </a:r>
            <a:r>
              <a:rPr lang="en-GB" sz="1300" dirty="0"/>
              <a:t>; </a:t>
            </a:r>
          </a:p>
          <a:p>
            <a:pPr lvl="1">
              <a:buFont typeface="Arial" panose="020B0604020202020204" pitchFamily="34" charset="0"/>
              <a:buChar char="•"/>
            </a:pPr>
            <a:r>
              <a:rPr lang="en-GB" sz="1300" dirty="0"/>
              <a:t>Ensuring practices receive support to deliver contractual requirements.</a:t>
            </a:r>
            <a:endParaRPr lang="en-GB" sz="1300" dirty="0">
              <a:highlight>
                <a:srgbClr val="00FF00"/>
              </a:highlight>
            </a:endParaRPr>
          </a:p>
          <a:p>
            <a:pPr marL="609554" lvl="1" indent="0">
              <a:buNone/>
            </a:pPr>
            <a:endParaRPr lang="en-GB" sz="1200" dirty="0"/>
          </a:p>
        </p:txBody>
      </p:sp>
    </p:spTree>
    <p:extLst>
      <p:ext uri="{BB962C8B-B14F-4D97-AF65-F5344CB8AC3E}">
        <p14:creationId xmlns:p14="http://schemas.microsoft.com/office/powerpoint/2010/main" val="217895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FDB09-B347-4372-A840-23E916793ECB}"/>
              </a:ext>
            </a:extLst>
          </p:cNvPr>
          <p:cNvSpPr>
            <a:spLocks noGrp="1"/>
          </p:cNvSpPr>
          <p:nvPr>
            <p:ph type="title"/>
          </p:nvPr>
        </p:nvSpPr>
        <p:spPr/>
        <p:txBody>
          <a:bodyPr>
            <a:normAutofit/>
          </a:bodyPr>
          <a:lstStyle/>
          <a:p>
            <a:r>
              <a:rPr lang="en-US" sz="3600" dirty="0"/>
              <a:t>What have we done in phase 1?</a:t>
            </a:r>
            <a:endParaRPr lang="en-GB" sz="3200" dirty="0"/>
          </a:p>
        </p:txBody>
      </p:sp>
      <p:sp>
        <p:nvSpPr>
          <p:cNvPr id="3" name="Content Placeholder 2">
            <a:extLst>
              <a:ext uri="{FF2B5EF4-FFF2-40B4-BE49-F238E27FC236}">
                <a16:creationId xmlns:a16="http://schemas.microsoft.com/office/drawing/2014/main" xmlns="" id="{2F50BB0C-5896-47CD-8523-46DC4BDA21AE}"/>
              </a:ext>
            </a:extLst>
          </p:cNvPr>
          <p:cNvSpPr>
            <a:spLocks noGrp="1"/>
          </p:cNvSpPr>
          <p:nvPr>
            <p:ph idx="1"/>
          </p:nvPr>
        </p:nvSpPr>
        <p:spPr/>
        <p:txBody>
          <a:bodyPr>
            <a:normAutofit fontScale="25000" lnSpcReduction="20000"/>
          </a:bodyPr>
          <a:lstStyle/>
          <a:p>
            <a:r>
              <a:rPr lang="en-US" sz="5200" b="1" dirty="0"/>
              <a:t>Designed and implemented ‘hot hub’ models</a:t>
            </a:r>
          </a:p>
          <a:p>
            <a:pPr lvl="1">
              <a:buFont typeface="Arial" panose="020B0604020202020204" pitchFamily="34" charset="0"/>
              <a:buChar char="•"/>
            </a:pPr>
            <a:r>
              <a:rPr lang="en-US" sz="5200" dirty="0"/>
              <a:t>Repurposed existing extended access service capacity to deliver standalone ‘hot hub’ pathway</a:t>
            </a:r>
          </a:p>
          <a:p>
            <a:pPr lvl="1">
              <a:buFont typeface="Arial" panose="020B0604020202020204" pitchFamily="34" charset="0"/>
              <a:buChar char="•"/>
            </a:pPr>
            <a:r>
              <a:rPr lang="en-US" sz="5200" dirty="0"/>
              <a:t>Hot hub models successfully demonstrated ability to manage demand and promote system resilience in response to a surge in covid-19 positive and suspected patients. </a:t>
            </a:r>
          </a:p>
          <a:p>
            <a:pPr lvl="1">
              <a:buFont typeface="Arial" panose="020B0604020202020204" pitchFamily="34" charset="0"/>
              <a:buChar char="•"/>
            </a:pPr>
            <a:endParaRPr lang="en-US" sz="5200" b="1" dirty="0"/>
          </a:p>
          <a:p>
            <a:pPr>
              <a:buFont typeface="Arial" panose="020B0604020202020204" pitchFamily="34" charset="0"/>
              <a:buChar char="•"/>
            </a:pPr>
            <a:r>
              <a:rPr lang="en-US" sz="5200" b="1" dirty="0"/>
              <a:t>Implemented integrated hot and cold service home visiting services </a:t>
            </a:r>
          </a:p>
          <a:p>
            <a:pPr lvl="1">
              <a:buFont typeface="Arial" panose="020B0604020202020204" pitchFamily="34" charset="0"/>
              <a:buChar char="•"/>
            </a:pPr>
            <a:r>
              <a:rPr lang="en-US" sz="5200" dirty="0"/>
              <a:t>Commissioned and deployed a paramedic home visiting service for hot and cold patients</a:t>
            </a:r>
          </a:p>
          <a:p>
            <a:pPr lvl="1">
              <a:buFont typeface="Arial" panose="020B0604020202020204" pitchFamily="34" charset="0"/>
              <a:buChar char="•"/>
            </a:pPr>
            <a:r>
              <a:rPr lang="en-US" sz="5200" dirty="0"/>
              <a:t>Paramedic home visiting intergraded with HRCH and YHC Rapid Response Teams</a:t>
            </a:r>
          </a:p>
          <a:p>
            <a:pPr lvl="1">
              <a:buFont typeface="Arial" panose="020B0604020202020204" pitchFamily="34" charset="0"/>
              <a:buChar char="•"/>
            </a:pPr>
            <a:r>
              <a:rPr lang="en-US" sz="5200" dirty="0"/>
              <a:t>East Berkshire Out of Hours have provided in hours urgent 2 hour response in Richmond. Equivalent service not mobilised in Kingston. </a:t>
            </a:r>
          </a:p>
          <a:p>
            <a:pPr lvl="1">
              <a:buFont typeface="Arial" panose="020B0604020202020204" pitchFamily="34" charset="0"/>
              <a:buChar char="•"/>
            </a:pPr>
            <a:endParaRPr lang="en-US" sz="5200" dirty="0"/>
          </a:p>
          <a:p>
            <a:pPr>
              <a:buFont typeface="Arial" panose="020B0604020202020204" pitchFamily="34" charset="0"/>
              <a:buChar char="•"/>
            </a:pPr>
            <a:r>
              <a:rPr lang="en-US" sz="5200" b="1" dirty="0"/>
              <a:t>Management of COVID-19 in General Practice </a:t>
            </a:r>
          </a:p>
          <a:p>
            <a:pPr lvl="1">
              <a:buFont typeface="Arial" panose="020B0604020202020204" pitchFamily="34" charset="0"/>
              <a:buChar char="•"/>
            </a:pPr>
            <a:r>
              <a:rPr lang="en-GB" sz="5200" dirty="0"/>
              <a:t>All practices have successfully put in place full triage model </a:t>
            </a:r>
          </a:p>
          <a:p>
            <a:pPr lvl="1">
              <a:buFont typeface="Arial" panose="020B0604020202020204" pitchFamily="34" charset="0"/>
              <a:buChar char="•"/>
            </a:pPr>
            <a:r>
              <a:rPr lang="en-GB" sz="5200" dirty="0"/>
              <a:t>All practices providing remote consultations via video and telephone are being provided possible and appropriate </a:t>
            </a:r>
          </a:p>
          <a:p>
            <a:pPr lvl="1">
              <a:buFont typeface="Arial" panose="020B0604020202020204" pitchFamily="34" charset="0"/>
              <a:buChar char="•"/>
            </a:pPr>
            <a:r>
              <a:rPr lang="en-GB" sz="5200" dirty="0"/>
              <a:t>Majority of practices operating zoning in practices for patients that require face to face consultations </a:t>
            </a:r>
          </a:p>
          <a:p>
            <a:pPr lvl="1">
              <a:buFont typeface="Arial" panose="020B0604020202020204" pitchFamily="34" charset="0"/>
              <a:buChar char="•"/>
            </a:pPr>
            <a:r>
              <a:rPr lang="en-GB" sz="5200" dirty="0"/>
              <a:t>All practices supporting shielding and at risk patients with local partners.</a:t>
            </a:r>
            <a:endParaRPr lang="en-US" sz="5200" b="1" dirty="0"/>
          </a:p>
          <a:p>
            <a:endParaRPr lang="en-GB" dirty="0"/>
          </a:p>
        </p:txBody>
      </p:sp>
    </p:spTree>
    <p:extLst>
      <p:ext uri="{BB962C8B-B14F-4D97-AF65-F5344CB8AC3E}">
        <p14:creationId xmlns:p14="http://schemas.microsoft.com/office/powerpoint/2010/main" val="130899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97A60-A99F-4D5B-9195-0413D9D30D87}"/>
              </a:ext>
            </a:extLst>
          </p:cNvPr>
          <p:cNvSpPr>
            <a:spLocks noGrp="1"/>
          </p:cNvSpPr>
          <p:nvPr>
            <p:ph type="title"/>
          </p:nvPr>
        </p:nvSpPr>
        <p:spPr/>
        <p:txBody>
          <a:bodyPr>
            <a:normAutofit/>
          </a:bodyPr>
          <a:lstStyle/>
          <a:p>
            <a:r>
              <a:rPr lang="en-GB" sz="3700" dirty="0"/>
              <a:t>What do we need to do for phase 2?</a:t>
            </a:r>
          </a:p>
        </p:txBody>
      </p:sp>
      <p:sp>
        <p:nvSpPr>
          <p:cNvPr id="3" name="Content Placeholder 2">
            <a:extLst>
              <a:ext uri="{FF2B5EF4-FFF2-40B4-BE49-F238E27FC236}">
                <a16:creationId xmlns:a16="http://schemas.microsoft.com/office/drawing/2014/main" xmlns="" id="{DFA0207B-62A9-46C8-9C32-D94E7E4BECF5}"/>
              </a:ext>
            </a:extLst>
          </p:cNvPr>
          <p:cNvSpPr>
            <a:spLocks noGrp="1"/>
          </p:cNvSpPr>
          <p:nvPr>
            <p:ph idx="1"/>
          </p:nvPr>
        </p:nvSpPr>
        <p:spPr>
          <a:xfrm>
            <a:off x="1613786" y="1691379"/>
            <a:ext cx="6040081" cy="2956822"/>
          </a:xfrm>
        </p:spPr>
        <p:txBody>
          <a:bodyPr>
            <a:normAutofit fontScale="25000" lnSpcReduction="20000"/>
          </a:bodyPr>
          <a:lstStyle/>
          <a:p>
            <a:pPr>
              <a:buFont typeface="Arial" panose="020B0604020202020204" pitchFamily="34" charset="0"/>
              <a:buChar char="•"/>
            </a:pPr>
            <a:r>
              <a:rPr lang="en-GB" sz="5600" b="1" dirty="0"/>
              <a:t>Stand-down ‘hot hubs’ from 1 July 2020 </a:t>
            </a:r>
          </a:p>
          <a:p>
            <a:pPr marL="533359" lvl="1" indent="0">
              <a:buNone/>
            </a:pPr>
            <a:r>
              <a:rPr lang="en-GB" sz="4666" i="1" dirty="0">
                <a:solidFill>
                  <a:schemeClr val="accent1">
                    <a:lumMod val="75000"/>
                  </a:schemeClr>
                </a:solidFill>
              </a:rPr>
              <a:t>Rationale: (i) hot hubs were originally implemented to address peak demand (ii) service has been underutilised for 	for a number of weeks </a:t>
            </a:r>
            <a:endParaRPr lang="en-GB" sz="4666" i="1" dirty="0"/>
          </a:p>
          <a:p>
            <a:pPr lvl="1">
              <a:buFont typeface="Arial" panose="020B0604020202020204" pitchFamily="34" charset="0"/>
              <a:buChar char="•"/>
            </a:pPr>
            <a:r>
              <a:rPr lang="en-GB" sz="5200" dirty="0"/>
              <a:t>Scale up normal extended access provision to historic contracted levels – 30mins/1000 pop. </a:t>
            </a:r>
          </a:p>
          <a:p>
            <a:pPr lvl="1">
              <a:buFont typeface="Arial" panose="020B0604020202020204" pitchFamily="34" charset="0"/>
              <a:buChar char="•"/>
            </a:pPr>
            <a:r>
              <a:rPr lang="en-GB" sz="5200" dirty="0"/>
              <a:t>Develop a plan to reinstated similar ‘hot hubs’ pathway in response to a future surge – appendix 1</a:t>
            </a:r>
          </a:p>
          <a:p>
            <a:pPr lvl="1">
              <a:buFont typeface="Arial" panose="020B0604020202020204" pitchFamily="34" charset="0"/>
              <a:buChar char="•"/>
            </a:pPr>
            <a:r>
              <a:rPr lang="en-GB" sz="5200" dirty="0"/>
              <a:t>Revise COVID-19 Directory of Services (DOS) to enable Clinical Assessment Service (CAS) and COVID-19 CAS pathway to general practice via GP Connect (see chart opposite)</a:t>
            </a:r>
          </a:p>
          <a:p>
            <a:pPr lvl="1">
              <a:buFont typeface="Arial" panose="020B0604020202020204" pitchFamily="34" charset="0"/>
              <a:buChar char="•"/>
            </a:pPr>
            <a:endParaRPr lang="en-GB" sz="5600" dirty="0"/>
          </a:p>
          <a:p>
            <a:pPr lvl="1">
              <a:buFont typeface="Arial" panose="020B0604020202020204" pitchFamily="34" charset="0"/>
              <a:buChar char="•"/>
            </a:pPr>
            <a:endParaRPr lang="en-GB" sz="1400" dirty="0"/>
          </a:p>
          <a:p>
            <a:pPr>
              <a:buFont typeface="Arial" panose="020B0604020202020204" pitchFamily="34" charset="0"/>
              <a:buChar char="•"/>
            </a:pPr>
            <a:endParaRPr lang="en-GB" sz="4800" b="1" dirty="0"/>
          </a:p>
          <a:p>
            <a:pPr marL="742950" indent="-742950">
              <a:buAutoNum type="arabicParenR"/>
            </a:pPr>
            <a:endParaRPr lang="en-GB" dirty="0"/>
          </a:p>
        </p:txBody>
      </p:sp>
      <p:pic>
        <p:nvPicPr>
          <p:cNvPr id="4" name="Content Placeholder 3">
            <a:extLst>
              <a:ext uri="{FF2B5EF4-FFF2-40B4-BE49-F238E27FC236}">
                <a16:creationId xmlns:a16="http://schemas.microsoft.com/office/drawing/2014/main" xmlns="" id="{83300AFE-3E64-4540-975F-9284FAE2FFD8}"/>
              </a:ext>
            </a:extLst>
          </p:cNvPr>
          <p:cNvPicPr>
            <a:picLocks noChangeAspect="1"/>
          </p:cNvPicPr>
          <p:nvPr/>
        </p:nvPicPr>
        <p:blipFill rotWithShape="1">
          <a:blip r:embed="rId2"/>
          <a:srcRect l="22556" t="16055" r="36195" b="35673"/>
          <a:stretch/>
        </p:blipFill>
        <p:spPr>
          <a:xfrm>
            <a:off x="7536543" y="1606078"/>
            <a:ext cx="4350657" cy="2853683"/>
          </a:xfrm>
          <a:prstGeom prst="rect">
            <a:avLst/>
          </a:prstGeom>
        </p:spPr>
      </p:pic>
      <p:sp>
        <p:nvSpPr>
          <p:cNvPr id="5" name="Content Placeholder 2">
            <a:extLst>
              <a:ext uri="{FF2B5EF4-FFF2-40B4-BE49-F238E27FC236}">
                <a16:creationId xmlns:a16="http://schemas.microsoft.com/office/drawing/2014/main" xmlns="" id="{9C1076D8-8494-4758-A9E9-3F00266BA85F}"/>
              </a:ext>
            </a:extLst>
          </p:cNvPr>
          <p:cNvSpPr txBox="1">
            <a:spLocks/>
          </p:cNvSpPr>
          <p:nvPr/>
        </p:nvSpPr>
        <p:spPr>
          <a:xfrm>
            <a:off x="1613786" y="4648201"/>
            <a:ext cx="9732759" cy="2012259"/>
          </a:xfrm>
          <a:prstGeom prst="rect">
            <a:avLst/>
          </a:prstGeom>
        </p:spPr>
        <p:txBody>
          <a:bodyPr vert="horz" lIns="91436" tIns="45718" rIns="91436" bIns="45718" rtlCol="0">
            <a:normAutofit lnSpcReduction="10000"/>
          </a:bodyPr>
          <a:lstStyle>
            <a:lvl1pPr marL="457167" indent="-457167" algn="l" defTabSz="60955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26" indent="-380972" algn="l" defTabSz="60955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887" indent="-304776" algn="l" defTabSz="60955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440" indent="-304776" algn="l" defTabSz="60955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2994" indent="-304776" algn="l" defTabSz="60955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buFont typeface="Arial" panose="020B0604020202020204" pitchFamily="34" charset="0"/>
              <a:buChar char="•"/>
            </a:pPr>
            <a:r>
              <a:rPr lang="en-GB" sz="1300" b="1" dirty="0"/>
              <a:t>Serve notice to home visiting service providers</a:t>
            </a:r>
          </a:p>
          <a:p>
            <a:pPr marL="0" indent="0">
              <a:buFont typeface="Arial"/>
              <a:buNone/>
            </a:pPr>
            <a:r>
              <a:rPr lang="en-GB" sz="1300" i="1" dirty="0">
                <a:solidFill>
                  <a:schemeClr val="accent1">
                    <a:lumMod val="75000"/>
                  </a:schemeClr>
                </a:solidFill>
              </a:rPr>
              <a:t>	Rationale: home visiting services were originally implemented to address peak demand (ii) service has been 	underutilised for a number of weeks </a:t>
            </a:r>
            <a:endParaRPr lang="en-GB" sz="1300" i="1" dirty="0"/>
          </a:p>
          <a:p>
            <a:pPr lvl="1">
              <a:buFont typeface="Arial" panose="020B0604020202020204" pitchFamily="34" charset="0"/>
              <a:buChar char="•"/>
            </a:pPr>
            <a:r>
              <a:rPr lang="en-GB" sz="1300" dirty="0"/>
              <a:t>Existing contracts expire on 30 June 2020</a:t>
            </a:r>
          </a:p>
          <a:p>
            <a:pPr lvl="1">
              <a:buFont typeface="Arial" panose="020B0604020202020204" pitchFamily="34" charset="0"/>
              <a:buChar char="•"/>
            </a:pPr>
            <a:r>
              <a:rPr lang="en-GB" sz="1300" dirty="0"/>
              <a:t>Formal notice issued to providers w/c 8 June 2020</a:t>
            </a:r>
          </a:p>
          <a:p>
            <a:pPr lvl="1">
              <a:buFont typeface="Arial" panose="020B0604020202020204" pitchFamily="34" charset="0"/>
              <a:buChar char="•"/>
            </a:pPr>
            <a:r>
              <a:rPr lang="en-GB" sz="1300" dirty="0"/>
              <a:t>Revise DOS to enable CAS and COVID-19 CAS pathway to general practice via GP Connect or alternative</a:t>
            </a:r>
            <a:endParaRPr lang="en-GB" sz="1400" dirty="0"/>
          </a:p>
          <a:p>
            <a:pPr>
              <a:buFont typeface="Arial" panose="020B0604020202020204" pitchFamily="34" charset="0"/>
              <a:buChar char="•"/>
            </a:pPr>
            <a:endParaRPr lang="en-GB" sz="4800" b="1" dirty="0"/>
          </a:p>
          <a:p>
            <a:pPr marL="742950" indent="-742950">
              <a:buFont typeface="Arial"/>
              <a:buAutoNum type="arabicParenR"/>
            </a:pPr>
            <a:endParaRPr lang="en-GB" dirty="0"/>
          </a:p>
        </p:txBody>
      </p:sp>
    </p:spTree>
    <p:extLst>
      <p:ext uri="{BB962C8B-B14F-4D97-AF65-F5344CB8AC3E}">
        <p14:creationId xmlns:p14="http://schemas.microsoft.com/office/powerpoint/2010/main" val="238979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97A60-A99F-4D5B-9195-0413D9D30D87}"/>
              </a:ext>
            </a:extLst>
          </p:cNvPr>
          <p:cNvSpPr>
            <a:spLocks noGrp="1"/>
          </p:cNvSpPr>
          <p:nvPr>
            <p:ph type="title"/>
          </p:nvPr>
        </p:nvSpPr>
        <p:spPr/>
        <p:txBody>
          <a:bodyPr>
            <a:normAutofit/>
          </a:bodyPr>
          <a:lstStyle/>
          <a:p>
            <a:r>
              <a:rPr lang="en-GB" sz="3700" dirty="0"/>
              <a:t>What do we need to do for phase 2? Cont.</a:t>
            </a:r>
          </a:p>
        </p:txBody>
      </p:sp>
      <p:sp>
        <p:nvSpPr>
          <p:cNvPr id="3" name="Content Placeholder 2">
            <a:extLst>
              <a:ext uri="{FF2B5EF4-FFF2-40B4-BE49-F238E27FC236}">
                <a16:creationId xmlns:a16="http://schemas.microsoft.com/office/drawing/2014/main" xmlns="" id="{DFA0207B-62A9-46C8-9C32-D94E7E4BECF5}"/>
              </a:ext>
            </a:extLst>
          </p:cNvPr>
          <p:cNvSpPr>
            <a:spLocks noGrp="1"/>
          </p:cNvSpPr>
          <p:nvPr>
            <p:ph idx="1"/>
          </p:nvPr>
        </p:nvSpPr>
        <p:spPr>
          <a:xfrm>
            <a:off x="1849643" y="1691378"/>
            <a:ext cx="9732759" cy="4525963"/>
          </a:xfrm>
        </p:spPr>
        <p:txBody>
          <a:bodyPr>
            <a:normAutofit fontScale="25000" lnSpcReduction="20000"/>
          </a:bodyPr>
          <a:lstStyle/>
          <a:p>
            <a:pPr>
              <a:buFont typeface="Arial" panose="020B0604020202020204" pitchFamily="34" charset="0"/>
              <a:buChar char="•"/>
            </a:pPr>
            <a:r>
              <a:rPr lang="en-GB" sz="5600" b="1" dirty="0"/>
              <a:t>Step-up general practice care of all patients from 1 July 2020</a:t>
            </a:r>
          </a:p>
          <a:p>
            <a:pPr marL="609554" lvl="1" indent="0">
              <a:buNone/>
            </a:pPr>
            <a:r>
              <a:rPr lang="en-GB" sz="5600" i="1" dirty="0">
                <a:solidFill>
                  <a:schemeClr val="accent1">
                    <a:lumMod val="75000"/>
                  </a:schemeClr>
                </a:solidFill>
              </a:rPr>
              <a:t>Rationale: (i) new ways of working in response to COVID-19 have enabled general practice to manage current demand in primary care (ii) new GP standard operating procedure sets out expectations of COVID-19 management in general practice (iii) new guidelines for managing infection prevention and control provides principles that supports effective management of care of all patients in general practice.</a:t>
            </a:r>
          </a:p>
          <a:p>
            <a:pPr marL="609554" lvl="1" indent="0">
              <a:buNone/>
            </a:pPr>
            <a:endParaRPr lang="en-GB" sz="5600" b="1" i="1" dirty="0"/>
          </a:p>
          <a:p>
            <a:pPr lvl="1">
              <a:buFont typeface="Arial" panose="020B0604020202020204" pitchFamily="34" charset="0"/>
              <a:buChar char="•"/>
            </a:pPr>
            <a:r>
              <a:rPr lang="en-GB" sz="5600" dirty="0"/>
              <a:t>Put in place arrangements set out in new standard operating procedure for general practice – appendix 2</a:t>
            </a:r>
          </a:p>
          <a:p>
            <a:pPr lvl="1">
              <a:buFont typeface="Arial" panose="020B0604020202020204" pitchFamily="34" charset="0"/>
              <a:buChar char="•"/>
            </a:pPr>
            <a:r>
              <a:rPr lang="en-GB" sz="5600" dirty="0"/>
              <a:t>Put in place ‘talk, intervene, walk’ infection prevention and control model in general practice – appendix 3</a:t>
            </a:r>
          </a:p>
          <a:p>
            <a:pPr marL="609554" lvl="1" indent="0">
              <a:buNone/>
            </a:pPr>
            <a:endParaRPr lang="en-GB" sz="5600" dirty="0"/>
          </a:p>
          <a:p>
            <a:pPr>
              <a:buFont typeface="Arial" panose="020B0604020202020204" pitchFamily="34" charset="0"/>
              <a:buChar char="•"/>
            </a:pPr>
            <a:r>
              <a:rPr lang="en-GB" sz="5600" b="1" dirty="0"/>
              <a:t>Reinstate locally commissioned services from 1 July 2020</a:t>
            </a:r>
          </a:p>
          <a:p>
            <a:pPr marL="0" indent="0">
              <a:buNone/>
            </a:pPr>
            <a:r>
              <a:rPr lang="en-GB" sz="5600" b="1" i="1" dirty="0">
                <a:solidFill>
                  <a:schemeClr val="accent1">
                    <a:lumMod val="75000"/>
                  </a:schemeClr>
                </a:solidFill>
              </a:rPr>
              <a:t>	</a:t>
            </a:r>
            <a:r>
              <a:rPr lang="en-GB" sz="5600" i="1" dirty="0">
                <a:solidFill>
                  <a:schemeClr val="accent1">
                    <a:lumMod val="75000"/>
                  </a:schemeClr>
                </a:solidFill>
              </a:rPr>
              <a:t>Rationale: (i) to increase access to additional services to meet the needs of patients (ii) to ensure there is a 	consistent level of service across general practice.</a:t>
            </a:r>
          </a:p>
          <a:p>
            <a:pPr marL="0" indent="0">
              <a:buNone/>
            </a:pPr>
            <a:endParaRPr lang="en-GB" sz="5600" b="1" i="1" dirty="0"/>
          </a:p>
          <a:p>
            <a:pPr lvl="1">
              <a:buFont typeface="Arial" panose="020B0604020202020204" pitchFamily="34" charset="0"/>
              <a:buChar char="•"/>
            </a:pPr>
            <a:r>
              <a:rPr lang="en-GB" sz="5600" dirty="0"/>
              <a:t>Develop a managed transition of services </a:t>
            </a:r>
          </a:p>
          <a:p>
            <a:pPr lvl="1">
              <a:buFont typeface="Arial" panose="020B0604020202020204" pitchFamily="34" charset="0"/>
              <a:buChar char="•"/>
            </a:pPr>
            <a:r>
              <a:rPr lang="en-GB" sz="5600" dirty="0"/>
              <a:t>Develop a funding calculation based on historic payment levels.</a:t>
            </a:r>
          </a:p>
          <a:p>
            <a:pPr marL="742950" indent="-742950">
              <a:buAutoNum type="arabicParenR"/>
            </a:pPr>
            <a:endParaRPr lang="en-GB" dirty="0"/>
          </a:p>
        </p:txBody>
      </p:sp>
    </p:spTree>
    <p:extLst>
      <p:ext uri="{BB962C8B-B14F-4D97-AF65-F5344CB8AC3E}">
        <p14:creationId xmlns:p14="http://schemas.microsoft.com/office/powerpoint/2010/main" val="264648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F7755-A5C2-49C4-B20E-5ABCD26B32A0}"/>
              </a:ext>
            </a:extLst>
          </p:cNvPr>
          <p:cNvSpPr>
            <a:spLocks noGrp="1"/>
          </p:cNvSpPr>
          <p:nvPr>
            <p:ph type="title"/>
          </p:nvPr>
        </p:nvSpPr>
        <p:spPr/>
        <p:txBody>
          <a:bodyPr>
            <a:normAutofit/>
          </a:bodyPr>
          <a:lstStyle/>
          <a:p>
            <a:r>
              <a:rPr lang="en-GB" sz="3200" dirty="0"/>
              <a:t>Appendix 1 – Surge Principles</a:t>
            </a:r>
          </a:p>
        </p:txBody>
      </p:sp>
      <p:graphicFrame>
        <p:nvGraphicFramePr>
          <p:cNvPr id="4" name="Content Placeholder 4">
            <a:extLst>
              <a:ext uri="{FF2B5EF4-FFF2-40B4-BE49-F238E27FC236}">
                <a16:creationId xmlns:a16="http://schemas.microsoft.com/office/drawing/2014/main" xmlns="" id="{C27050AE-BFC9-4EC4-9CC1-787566754D01}"/>
              </a:ext>
            </a:extLst>
          </p:cNvPr>
          <p:cNvGraphicFramePr>
            <a:graphicFrameLocks noGrp="1"/>
          </p:cNvGraphicFramePr>
          <p:nvPr>
            <p:ph sz="half" idx="1"/>
          </p:nvPr>
        </p:nvGraphicFramePr>
        <p:xfrm>
          <a:off x="1605468" y="1570676"/>
          <a:ext cx="10292951" cy="5043297"/>
        </p:xfrm>
        <a:graphic>
          <a:graphicData uri="http://schemas.openxmlformats.org/drawingml/2006/table">
            <a:tbl>
              <a:tblPr firstRow="1" bandRow="1">
                <a:tableStyleId>{5C22544A-7EE6-4342-B048-85BDC9FD1C3A}</a:tableStyleId>
              </a:tblPr>
              <a:tblGrid>
                <a:gridCol w="988797">
                  <a:extLst>
                    <a:ext uri="{9D8B030D-6E8A-4147-A177-3AD203B41FA5}">
                      <a16:colId xmlns:a16="http://schemas.microsoft.com/office/drawing/2014/main" xmlns="" val="20000"/>
                    </a:ext>
                  </a:extLst>
                </a:gridCol>
                <a:gridCol w="2792824">
                  <a:extLst>
                    <a:ext uri="{9D8B030D-6E8A-4147-A177-3AD203B41FA5}">
                      <a16:colId xmlns:a16="http://schemas.microsoft.com/office/drawing/2014/main" xmlns="" val="20001"/>
                    </a:ext>
                  </a:extLst>
                </a:gridCol>
                <a:gridCol w="6511330">
                  <a:extLst>
                    <a:ext uri="{9D8B030D-6E8A-4147-A177-3AD203B41FA5}">
                      <a16:colId xmlns:a16="http://schemas.microsoft.com/office/drawing/2014/main" xmlns="" val="20002"/>
                    </a:ext>
                  </a:extLst>
                </a:gridCol>
              </a:tblGrid>
              <a:tr h="527395">
                <a:tc>
                  <a:txBody>
                    <a:bodyPr/>
                    <a:lstStyle/>
                    <a:p>
                      <a:r>
                        <a:rPr lang="en-GB" dirty="0"/>
                        <a:t>Level</a:t>
                      </a:r>
                    </a:p>
                  </a:txBody>
                  <a:tcPr/>
                </a:tc>
                <a:tc>
                  <a:txBody>
                    <a:bodyPr/>
                    <a:lstStyle/>
                    <a:p>
                      <a:r>
                        <a:rPr lang="en-GB" dirty="0"/>
                        <a:t>Description</a:t>
                      </a:r>
                    </a:p>
                  </a:txBody>
                  <a:tcPr/>
                </a:tc>
                <a:tc>
                  <a:txBody>
                    <a:bodyPr/>
                    <a:lstStyle/>
                    <a:p>
                      <a:r>
                        <a:rPr lang="en-GB" dirty="0"/>
                        <a:t>Recommended Action</a:t>
                      </a:r>
                    </a:p>
                  </a:txBody>
                  <a:tcPr/>
                </a:tc>
                <a:extLst>
                  <a:ext uri="{0D108BD9-81ED-4DB2-BD59-A6C34878D82A}">
                    <a16:rowId xmlns:a16="http://schemas.microsoft.com/office/drawing/2014/main" xmlns="" val="10000"/>
                  </a:ext>
                </a:extLst>
              </a:tr>
              <a:tr h="718057">
                <a:tc>
                  <a:txBody>
                    <a:bodyPr/>
                    <a:lstStyle/>
                    <a:p>
                      <a:pPr algn="ctr"/>
                      <a:r>
                        <a:rPr lang="en-GB" b="1" dirty="0">
                          <a:solidFill>
                            <a:schemeClr val="bg1"/>
                          </a:solidFill>
                        </a:rPr>
                        <a:t>1</a:t>
                      </a:r>
                    </a:p>
                  </a:txBody>
                  <a:tcPr anchor="ctr">
                    <a:solidFill>
                      <a:srgbClr val="FF0000"/>
                    </a:solidFill>
                  </a:tcPr>
                </a:tc>
                <a:tc>
                  <a:txBody>
                    <a:bodyPr/>
                    <a:lstStyle/>
                    <a:p>
                      <a:pPr marL="0" algn="l" defTabSz="457200" rtl="0" eaLnBrk="1" latinLnBrk="0" hangingPunct="1"/>
                      <a:r>
                        <a:rPr lang="en-GB" sz="1000" kern="1200" dirty="0">
                          <a:solidFill>
                            <a:schemeClr val="dk1"/>
                          </a:solidFill>
                          <a:latin typeface="+mn-lt"/>
                          <a:ea typeface="+mn-ea"/>
                          <a:cs typeface="+mn-cs"/>
                        </a:rPr>
                        <a:t>As level 4 and there is a material risk of healthcare services being overwhelmed.</a:t>
                      </a:r>
                    </a:p>
                  </a:txBody>
                  <a:tcPr anchor="ctr"/>
                </a:tc>
                <a:tc>
                  <a:txBody>
                    <a:bodyPr/>
                    <a:lstStyle/>
                    <a:p>
                      <a:pPr marL="0" algn="l" defTabSz="457200" rtl="0" eaLnBrk="1" latinLnBrk="0" hangingPunct="1"/>
                      <a:r>
                        <a:rPr lang="en-GB" sz="1000" kern="1200" dirty="0">
                          <a:solidFill>
                            <a:schemeClr val="dk1"/>
                          </a:solidFill>
                          <a:latin typeface="+mn-lt"/>
                          <a:ea typeface="+mn-ea"/>
                          <a:cs typeface="+mn-cs"/>
                        </a:rPr>
                        <a:t>All Boroughs</a:t>
                      </a:r>
                      <a:r>
                        <a:rPr lang="en-GB" sz="1000" kern="1200" baseline="0" dirty="0">
                          <a:solidFill>
                            <a:schemeClr val="dk1"/>
                          </a:solidFill>
                          <a:latin typeface="+mn-lt"/>
                          <a:ea typeface="+mn-ea"/>
                          <a:cs typeface="+mn-cs"/>
                        </a:rPr>
                        <a:t> operating with ‘Hot Hubs’ and Home Visiting Services to meet local demand. Video and Telephone triage Face to Face activity is only conducted when absolutely necessary in a dedicated ‘Green’ location adhering to PPE Guidance.</a:t>
                      </a:r>
                      <a:endParaRPr lang="en-GB" sz="10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1"/>
                  </a:ext>
                </a:extLst>
              </a:tr>
              <a:tr h="997294">
                <a:tc>
                  <a:txBody>
                    <a:bodyPr/>
                    <a:lstStyle/>
                    <a:p>
                      <a:pPr algn="ctr"/>
                      <a:r>
                        <a:rPr lang="en-GB" b="1" dirty="0">
                          <a:solidFill>
                            <a:schemeClr val="bg1"/>
                          </a:solidFill>
                        </a:rPr>
                        <a:t>2</a:t>
                      </a:r>
                    </a:p>
                  </a:txBody>
                  <a:tcPr anchor="ctr">
                    <a:solidFill>
                      <a:srgbClr val="FFC000"/>
                    </a:solidFill>
                  </a:tcPr>
                </a:tc>
                <a:tc>
                  <a:txBody>
                    <a:bodyPr/>
                    <a:lstStyle/>
                    <a:p>
                      <a:pPr marL="0" algn="l" defTabSz="457200" rtl="0" eaLnBrk="1" latinLnBrk="0" hangingPunct="1"/>
                      <a:r>
                        <a:rPr lang="en-GB" sz="1000" kern="1200" dirty="0">
                          <a:solidFill>
                            <a:schemeClr val="dk1"/>
                          </a:solidFill>
                          <a:latin typeface="+mn-lt"/>
                          <a:ea typeface="+mn-ea"/>
                          <a:cs typeface="+mn-cs"/>
                        </a:rPr>
                        <a:t>A COVID-19 epidemic is in general circulation; transmission is high or rising exponentially.</a:t>
                      </a:r>
                    </a:p>
                  </a:txBody>
                  <a:tcPr anchor="ctr"/>
                </a:tc>
                <a:tc>
                  <a:txBody>
                    <a:bodyPr/>
                    <a:lstStyle/>
                    <a:p>
                      <a:pPr marL="0" algn="l" defTabSz="457200" rtl="0" eaLnBrk="1" latinLnBrk="0" hangingPunct="1"/>
                      <a:r>
                        <a:rPr lang="en-GB" sz="1000" kern="1200" dirty="0">
                          <a:solidFill>
                            <a:schemeClr val="dk1"/>
                          </a:solidFill>
                          <a:latin typeface="+mn-lt"/>
                          <a:ea typeface="+mn-ea"/>
                          <a:cs typeface="+mn-cs"/>
                        </a:rPr>
                        <a:t>Based</a:t>
                      </a:r>
                      <a:r>
                        <a:rPr lang="en-GB" sz="1000" kern="1200" baseline="0" dirty="0">
                          <a:solidFill>
                            <a:schemeClr val="dk1"/>
                          </a:solidFill>
                          <a:latin typeface="+mn-lt"/>
                          <a:ea typeface="+mn-ea"/>
                          <a:cs typeface="+mn-cs"/>
                        </a:rPr>
                        <a:t> on local demand Boroughs are required to have a clear plan for the management of hot patients through Hubs, Home Visiting and Practice zoning and plans for escalation. Triaging of all patients is in place.</a:t>
                      </a:r>
                      <a:br>
                        <a:rPr lang="en-GB" sz="1000" kern="1200" baseline="0" dirty="0">
                          <a:solidFill>
                            <a:schemeClr val="dk1"/>
                          </a:solidFill>
                          <a:latin typeface="+mn-lt"/>
                          <a:ea typeface="+mn-ea"/>
                          <a:cs typeface="+mn-cs"/>
                        </a:rPr>
                      </a:br>
                      <a:r>
                        <a:rPr lang="en-GB" sz="1000" kern="1200" baseline="0" dirty="0">
                          <a:solidFill>
                            <a:schemeClr val="dk1"/>
                          </a:solidFill>
                          <a:latin typeface="+mn-lt"/>
                          <a:ea typeface="+mn-ea"/>
                          <a:cs typeface="+mn-cs"/>
                        </a:rPr>
                        <a:t/>
                      </a:r>
                      <a:br>
                        <a:rPr lang="en-GB" sz="1000" kern="1200" baseline="0" dirty="0">
                          <a:solidFill>
                            <a:schemeClr val="dk1"/>
                          </a:solidFill>
                          <a:latin typeface="+mn-lt"/>
                          <a:ea typeface="+mn-ea"/>
                          <a:cs typeface="+mn-cs"/>
                        </a:rPr>
                      </a:br>
                      <a:r>
                        <a:rPr lang="en-GB" sz="1000" kern="1200" baseline="0" dirty="0">
                          <a:solidFill>
                            <a:schemeClr val="dk1"/>
                          </a:solidFill>
                          <a:latin typeface="+mn-lt"/>
                          <a:ea typeface="+mn-ea"/>
                          <a:cs typeface="+mn-cs"/>
                        </a:rPr>
                        <a:t>The majority of activity for Green/Amber patients should be conducted virtually where clinically appropriate.</a:t>
                      </a:r>
                      <a:endParaRPr lang="en-GB" sz="10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2"/>
                  </a:ext>
                </a:extLst>
              </a:tr>
              <a:tr h="997294">
                <a:tc>
                  <a:txBody>
                    <a:bodyPr/>
                    <a:lstStyle/>
                    <a:p>
                      <a:pPr algn="ctr"/>
                      <a:r>
                        <a:rPr lang="en-GB" b="1" dirty="0">
                          <a:solidFill>
                            <a:schemeClr val="tx1"/>
                          </a:solidFill>
                        </a:rPr>
                        <a:t>3</a:t>
                      </a:r>
                    </a:p>
                  </a:txBody>
                  <a:tcPr anchor="ctr">
                    <a:solidFill>
                      <a:srgbClr val="FFFF00"/>
                    </a:solidFill>
                  </a:tcPr>
                </a:tc>
                <a:tc>
                  <a:txBody>
                    <a:bodyPr/>
                    <a:lstStyle/>
                    <a:p>
                      <a:pPr marL="0" algn="l" defTabSz="457200" rtl="0" eaLnBrk="1" latinLnBrk="0" hangingPunct="1"/>
                      <a:r>
                        <a:rPr lang="en-GB" sz="1000" kern="1200" dirty="0">
                          <a:solidFill>
                            <a:schemeClr val="dk1"/>
                          </a:solidFill>
                          <a:latin typeface="+mn-lt"/>
                          <a:ea typeface="+mn-ea"/>
                          <a:cs typeface="+mn-cs"/>
                        </a:rPr>
                        <a:t>A COVID-19 epidemic is in general circulation.</a:t>
                      </a:r>
                    </a:p>
                  </a:txBody>
                  <a:tcPr anchor="ctr"/>
                </a:tc>
                <a:tc>
                  <a:txBody>
                    <a:bodyPr/>
                    <a:lstStyle/>
                    <a:p>
                      <a:pPr marL="0" algn="l" defTabSz="457200" rtl="0" eaLnBrk="1" latinLnBrk="0" hangingPunct="1"/>
                      <a:r>
                        <a:rPr lang="en-GB" sz="1000" kern="1200" dirty="0">
                          <a:solidFill>
                            <a:schemeClr val="dk1"/>
                          </a:solidFill>
                          <a:latin typeface="+mn-lt"/>
                          <a:ea typeface="+mn-ea"/>
                          <a:cs typeface="+mn-cs"/>
                        </a:rPr>
                        <a:t>Triaging of all patients is</a:t>
                      </a:r>
                      <a:r>
                        <a:rPr lang="en-GB" sz="1000" kern="1200" baseline="0" dirty="0">
                          <a:solidFill>
                            <a:schemeClr val="dk1"/>
                          </a:solidFill>
                          <a:latin typeface="+mn-lt"/>
                          <a:ea typeface="+mn-ea"/>
                          <a:cs typeface="+mn-cs"/>
                        </a:rPr>
                        <a:t> in place. Vulnerable patients are able to access Primary Care in safe ‘Green’ sites or areas in their Practice or Network. Some ‘Hot’ services such as ‘GP in a car’ may be commissioned were local demand dictates this and Networks or Practices will have plans for the management of all patient groups. Where possible virtual consultations should be the norm.</a:t>
                      </a:r>
                      <a:endParaRPr lang="en-GB" sz="1000" kern="1200" dirty="0">
                        <a:solidFill>
                          <a:schemeClr val="dk1"/>
                        </a:solidFill>
                        <a:latin typeface="+mn-lt"/>
                        <a:ea typeface="+mn-ea"/>
                        <a:cs typeface="+mn-cs"/>
                      </a:endParaRPr>
                    </a:p>
                    <a:p>
                      <a:pPr marL="0" algn="l" defTabSz="457200" rtl="0" eaLnBrk="1" latinLnBrk="0" hangingPunct="1"/>
                      <a:endParaRPr lang="en-GB" sz="1000" kern="1200" dirty="0">
                        <a:solidFill>
                          <a:schemeClr val="dk1"/>
                        </a:solidFill>
                        <a:latin typeface="+mn-lt"/>
                        <a:ea typeface="+mn-ea"/>
                        <a:cs typeface="+mn-cs"/>
                      </a:endParaRPr>
                    </a:p>
                    <a:p>
                      <a:pPr marL="0" algn="l" defTabSz="457200" rtl="0" eaLnBrk="1" latinLnBrk="0" hangingPunct="1"/>
                      <a:r>
                        <a:rPr lang="en-GB" sz="1000" kern="1200" dirty="0">
                          <a:solidFill>
                            <a:schemeClr val="dk1"/>
                          </a:solidFill>
                          <a:latin typeface="+mn-lt"/>
                          <a:ea typeface="+mn-ea"/>
                          <a:cs typeface="+mn-cs"/>
                        </a:rPr>
                        <a:t>Extended Access services should</a:t>
                      </a:r>
                      <a:r>
                        <a:rPr lang="en-GB" sz="1000" kern="1200" baseline="0" dirty="0">
                          <a:solidFill>
                            <a:schemeClr val="dk1"/>
                          </a:solidFill>
                          <a:latin typeface="+mn-lt"/>
                          <a:ea typeface="+mn-ea"/>
                          <a:cs typeface="+mn-cs"/>
                        </a:rPr>
                        <a:t> be</a:t>
                      </a:r>
                      <a:r>
                        <a:rPr lang="en-GB" sz="1000" kern="1200" dirty="0">
                          <a:solidFill>
                            <a:schemeClr val="dk1"/>
                          </a:solidFill>
                          <a:latin typeface="+mn-lt"/>
                          <a:ea typeface="+mn-ea"/>
                          <a:cs typeface="+mn-cs"/>
                        </a:rPr>
                        <a:t> operating as normal</a:t>
                      </a:r>
                      <a:r>
                        <a:rPr lang="en-GB" sz="1000" kern="1200" baseline="0" dirty="0">
                          <a:solidFill>
                            <a:schemeClr val="dk1"/>
                          </a:solidFill>
                          <a:latin typeface="+mn-lt"/>
                          <a:ea typeface="+mn-ea"/>
                          <a:cs typeface="+mn-cs"/>
                        </a:rPr>
                        <a:t> and not utilised as Hot Hubs.</a:t>
                      </a:r>
                      <a:endParaRPr lang="en-GB" sz="10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3"/>
                  </a:ext>
                </a:extLst>
              </a:tr>
              <a:tr h="978354">
                <a:tc>
                  <a:txBody>
                    <a:bodyPr/>
                    <a:lstStyle/>
                    <a:p>
                      <a:pPr algn="ctr"/>
                      <a:r>
                        <a:rPr lang="en-GB" b="1" dirty="0">
                          <a:solidFill>
                            <a:schemeClr val="bg1"/>
                          </a:solidFill>
                        </a:rPr>
                        <a:t>4</a:t>
                      </a:r>
                    </a:p>
                  </a:txBody>
                  <a:tcPr anchor="ctr">
                    <a:solidFill>
                      <a:srgbClr val="92D050"/>
                    </a:solidFill>
                  </a:tcPr>
                </a:tc>
                <a:tc>
                  <a:txBody>
                    <a:bodyPr/>
                    <a:lstStyle/>
                    <a:p>
                      <a:pPr marL="0" algn="l" defTabSz="457200" rtl="0" eaLnBrk="1" latinLnBrk="0" hangingPunct="1"/>
                      <a:r>
                        <a:rPr lang="en-GB" sz="1000" kern="1200" dirty="0">
                          <a:solidFill>
                            <a:schemeClr val="dk1"/>
                          </a:solidFill>
                          <a:latin typeface="+mn-lt"/>
                          <a:ea typeface="+mn-ea"/>
                          <a:cs typeface="+mn-cs"/>
                        </a:rPr>
                        <a:t>COVID-19 is present in the Borough, but the number of cases and transmission is low.</a:t>
                      </a:r>
                    </a:p>
                  </a:txBody>
                  <a:tcPr anchor="ctr"/>
                </a:tc>
                <a:tc>
                  <a:txBody>
                    <a:bodyPr/>
                    <a:lstStyle/>
                    <a:p>
                      <a:pPr marL="0" algn="l" defTabSz="457200" rtl="0" eaLnBrk="1" latinLnBrk="0" hangingPunct="1"/>
                      <a:r>
                        <a:rPr lang="en-GB" sz="1000" kern="1200" dirty="0">
                          <a:solidFill>
                            <a:schemeClr val="dk1"/>
                          </a:solidFill>
                          <a:latin typeface="+mn-lt"/>
                          <a:ea typeface="+mn-ea"/>
                          <a:cs typeface="+mn-cs"/>
                        </a:rPr>
                        <a:t>Practices</a:t>
                      </a:r>
                      <a:r>
                        <a:rPr lang="en-GB" sz="1000" kern="1200" baseline="0" dirty="0">
                          <a:solidFill>
                            <a:schemeClr val="dk1"/>
                          </a:solidFill>
                          <a:latin typeface="+mn-lt"/>
                          <a:ea typeface="+mn-ea"/>
                          <a:cs typeface="+mn-cs"/>
                        </a:rPr>
                        <a:t> will be operating as normal with the ability to accommodate Amber or Hot patients through zoning with the practice or network.</a:t>
                      </a:r>
                    </a:p>
                    <a:p>
                      <a:pPr marL="0" algn="l" defTabSz="457200" rtl="0" eaLnBrk="1" latinLnBrk="0" hangingPunct="1"/>
                      <a:endParaRPr lang="en-GB" sz="1000" kern="1200" baseline="0" dirty="0">
                        <a:solidFill>
                          <a:schemeClr val="dk1"/>
                        </a:solidFill>
                        <a:latin typeface="+mn-lt"/>
                        <a:ea typeface="+mn-ea"/>
                        <a:cs typeface="+mn-cs"/>
                      </a:endParaRPr>
                    </a:p>
                    <a:p>
                      <a:pPr marL="0" algn="l" defTabSz="457200" rtl="0" eaLnBrk="1" latinLnBrk="0" hangingPunct="1"/>
                      <a:r>
                        <a:rPr lang="en-GB" sz="1000" kern="1200" baseline="0" dirty="0">
                          <a:solidFill>
                            <a:schemeClr val="dk1"/>
                          </a:solidFill>
                          <a:latin typeface="+mn-lt"/>
                          <a:ea typeface="+mn-ea"/>
                          <a:cs typeface="+mn-cs"/>
                        </a:rPr>
                        <a:t>Triaging and Virtual consultations are still highly recommended and utilised.</a:t>
                      </a:r>
                      <a:endParaRPr lang="en-GB" sz="10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4"/>
                  </a:ext>
                </a:extLst>
              </a:tr>
              <a:tr h="816357">
                <a:tc>
                  <a:txBody>
                    <a:bodyPr/>
                    <a:lstStyle/>
                    <a:p>
                      <a:pPr algn="ctr"/>
                      <a:r>
                        <a:rPr lang="en-GB" b="1" dirty="0">
                          <a:solidFill>
                            <a:schemeClr val="bg1"/>
                          </a:solidFill>
                        </a:rPr>
                        <a:t>5</a:t>
                      </a:r>
                    </a:p>
                  </a:txBody>
                  <a:tcPr anchor="ctr">
                    <a:solidFill>
                      <a:srgbClr val="00B050"/>
                    </a:solidFill>
                  </a:tcPr>
                </a:tc>
                <a:tc>
                  <a:txBody>
                    <a:bodyPr/>
                    <a:lstStyle/>
                    <a:p>
                      <a:pPr marL="0" algn="l" defTabSz="457200" rtl="0" eaLnBrk="1" latinLnBrk="0" hangingPunct="1"/>
                      <a:r>
                        <a:rPr lang="en-GB" sz="1000" kern="1200" dirty="0">
                          <a:solidFill>
                            <a:schemeClr val="dk1"/>
                          </a:solidFill>
                          <a:latin typeface="+mn-lt"/>
                          <a:ea typeface="+mn-ea"/>
                          <a:cs typeface="+mn-cs"/>
                        </a:rPr>
                        <a:t>COVID-19 is not known to be present in the UK.</a:t>
                      </a:r>
                    </a:p>
                  </a:txBody>
                  <a:tcPr anchor="ctr"/>
                </a:tc>
                <a:tc>
                  <a:txBody>
                    <a:bodyPr/>
                    <a:lstStyle/>
                    <a:p>
                      <a:pPr marL="0" algn="l" defTabSz="457200" rtl="0" eaLnBrk="1" latinLnBrk="0" hangingPunct="1"/>
                      <a:r>
                        <a:rPr lang="en-GB" sz="1000" kern="1200" dirty="0">
                          <a:solidFill>
                            <a:schemeClr val="dk1"/>
                          </a:solidFill>
                          <a:latin typeface="+mn-lt"/>
                          <a:ea typeface="+mn-ea"/>
                          <a:cs typeface="+mn-cs"/>
                        </a:rPr>
                        <a:t>Practices</a:t>
                      </a:r>
                      <a:r>
                        <a:rPr lang="en-GB" sz="1000" kern="1200" baseline="0" dirty="0">
                          <a:solidFill>
                            <a:schemeClr val="dk1"/>
                          </a:solidFill>
                          <a:latin typeface="+mn-lt"/>
                          <a:ea typeface="+mn-ea"/>
                          <a:cs typeface="+mn-cs"/>
                        </a:rPr>
                        <a:t> are operating as ‘normal’ however all staff ae informed of pathways for suspected cases. Suspected cases should be triaged prior to being given an appointment.</a:t>
                      </a:r>
                      <a:endParaRPr lang="en-GB" sz="10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137482476"/>
      </p:ext>
    </p:extLst>
  </p:cSld>
  <p:clrMapOvr>
    <a:masterClrMapping/>
  </p:clrMapOvr>
</p:sld>
</file>

<file path=ppt/theme/theme1.xml><?xml version="1.0" encoding="utf-8"?>
<a:theme xmlns:a="http://schemas.openxmlformats.org/drawingml/2006/main" name="1_Office Theme">
  <a:themeElements>
    <a:clrScheme name="SWL">
      <a:dk1>
        <a:sysClr val="windowText" lastClr="000000"/>
      </a:dk1>
      <a:lt1>
        <a:sysClr val="window" lastClr="FFFFFF"/>
      </a:lt1>
      <a:dk2>
        <a:srgbClr val="005EB8"/>
      </a:dk2>
      <a:lt2>
        <a:srgbClr val="E8EDEE"/>
      </a:lt2>
      <a:accent1>
        <a:srgbClr val="41B6E6"/>
      </a:accent1>
      <a:accent2>
        <a:srgbClr val="AE2573"/>
      </a:accent2>
      <a:accent3>
        <a:srgbClr val="78BE20"/>
      </a:accent3>
      <a:accent4>
        <a:srgbClr val="330072"/>
      </a:accent4>
      <a:accent5>
        <a:srgbClr val="00A499"/>
      </a:accent5>
      <a:accent6>
        <a:srgbClr val="FFB81C"/>
      </a:accent6>
      <a:hlink>
        <a:srgbClr val="005EB8"/>
      </a:hlink>
      <a:folHlink>
        <a:srgbClr val="AE25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2D09E4374B3243B32C2D4CCC8544CC" ma:contentTypeVersion="13" ma:contentTypeDescription="Create a new document." ma:contentTypeScope="" ma:versionID="c88735c5bfe23b0c68bbad2305a532d6">
  <xsd:schema xmlns:xsd="http://www.w3.org/2001/XMLSchema" xmlns:xs="http://www.w3.org/2001/XMLSchema" xmlns:p="http://schemas.microsoft.com/office/2006/metadata/properties" xmlns:ns3="8dbecd8d-1c15-4828-aaa8-6e93bf2b707c" xmlns:ns4="d5503032-37a8-4ceb-a2c2-08b7c4579de0" targetNamespace="http://schemas.microsoft.com/office/2006/metadata/properties" ma:root="true" ma:fieldsID="c8f06624d31cb6e05e987572b81882ce" ns3:_="" ns4:_="">
    <xsd:import namespace="8dbecd8d-1c15-4828-aaa8-6e93bf2b707c"/>
    <xsd:import namespace="d5503032-37a8-4ceb-a2c2-08b7c4579d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cd8d-1c15-4828-aaa8-6e93bf2b70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503032-37a8-4ceb-a2c2-08b7c4579d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33B85-257F-4F21-93FF-8C3417B4407F}">
  <ds:schemaRefs>
    <ds:schemaRef ds:uri="http://schemas.microsoft.com/sharepoint/v3/contenttype/forms"/>
  </ds:schemaRefs>
</ds:datastoreItem>
</file>

<file path=customXml/itemProps2.xml><?xml version="1.0" encoding="utf-8"?>
<ds:datastoreItem xmlns:ds="http://schemas.openxmlformats.org/officeDocument/2006/customXml" ds:itemID="{4B4CB511-871C-45BE-B611-E04E24118E04}">
  <ds:schemaRefs>
    <ds:schemaRef ds:uri="8dbecd8d-1c15-4828-aaa8-6e93bf2b707c"/>
    <ds:schemaRef ds:uri="d5503032-37a8-4ceb-a2c2-08b7c4579de0"/>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52FCC6EB-6817-4816-AE50-3062929F0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cd8d-1c15-4828-aaa8-6e93bf2b707c"/>
    <ds:schemaRef ds:uri="d5503032-37a8-4ceb-a2c2-08b7c4579d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465</TotalTime>
  <Words>1404</Words>
  <Application>Microsoft Office PowerPoint</Application>
  <PresentationFormat>Widescreen</PresentationFormat>
  <Paragraphs>125</Paragraphs>
  <Slides>11</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Calibri</vt:lpstr>
      <vt:lpstr>1_Office Theme</vt:lpstr>
      <vt:lpstr>Acrobat Document</vt:lpstr>
      <vt:lpstr>Kingston – overview of health response</vt:lpstr>
      <vt:lpstr>Kingston – borough update </vt:lpstr>
      <vt:lpstr>Key changes</vt:lpstr>
      <vt:lpstr>Learning and re-engaging with our local population</vt:lpstr>
      <vt:lpstr>Introduction</vt:lpstr>
      <vt:lpstr>What have we done in phase 1?</vt:lpstr>
      <vt:lpstr>What do we need to do for phase 2?</vt:lpstr>
      <vt:lpstr>What do we need to do for phase 2? Cont.</vt:lpstr>
      <vt:lpstr>Appendix 1 – Surge Principles</vt:lpstr>
      <vt:lpstr>Supporting Information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Kingston – Borough Update</dc:title>
  <dc:creator>Caroline O'Neill (NHS South West London CCG)</dc:creator>
  <cp:lastModifiedBy>Gurpreet Keila</cp:lastModifiedBy>
  <cp:revision>23</cp:revision>
  <dcterms:created xsi:type="dcterms:W3CDTF">2020-06-15T08:27:08Z</dcterms:created>
  <dcterms:modified xsi:type="dcterms:W3CDTF">2020-07-01T13:00:11Z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0x010100AE2D09E4374B3243B32C2D4CCC8544CC</vt:lpwstr>
  </property>
</Properties>
</file>