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742113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21582" cy="493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8971" y="0"/>
            <a:ext cx="2921582" cy="493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1700" y="739775"/>
            <a:ext cx="493871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4211" y="4689514"/>
            <a:ext cx="5393689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7315"/>
            <a:ext cx="2921582" cy="493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8971" y="9377315"/>
            <a:ext cx="2921582" cy="493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ae8fbea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ae8fbeae7_0_0:notes"/>
          <p:cNvSpPr txBox="1">
            <a:spLocks noGrp="1"/>
          </p:cNvSpPr>
          <p:nvPr>
            <p:ph type="body" idx="1"/>
          </p:nvPr>
        </p:nvSpPr>
        <p:spPr>
          <a:xfrm>
            <a:off x="674211" y="4689514"/>
            <a:ext cx="5393700" cy="44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9ae8fbeae7_0_0:notes"/>
          <p:cNvSpPr txBox="1">
            <a:spLocks noGrp="1"/>
          </p:cNvSpPr>
          <p:nvPr>
            <p:ph type="sldNum" idx="12"/>
          </p:nvPr>
        </p:nvSpPr>
        <p:spPr>
          <a:xfrm>
            <a:off x="3818971" y="9377315"/>
            <a:ext cx="2921700" cy="493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74211" y="4689514"/>
            <a:ext cx="5393619" cy="44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79" name="Google Shape;79;p2:notes"/>
          <p:cNvSpPr txBox="1">
            <a:spLocks noGrp="1"/>
          </p:cNvSpPr>
          <p:nvPr>
            <p:ph type="sldNum" idx="12"/>
          </p:nvPr>
        </p:nvSpPr>
        <p:spPr>
          <a:xfrm>
            <a:off x="3818971" y="9377315"/>
            <a:ext cx="2921544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39c36d0af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g139c36d0af2_0_0:notes"/>
          <p:cNvSpPr txBox="1">
            <a:spLocks noGrp="1"/>
          </p:cNvSpPr>
          <p:nvPr>
            <p:ph type="body" idx="1"/>
          </p:nvPr>
        </p:nvSpPr>
        <p:spPr>
          <a:xfrm>
            <a:off x="674211" y="4689514"/>
            <a:ext cx="5393700" cy="44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6" name="Google Shape;86;g139c36d0af2_0_0:notes"/>
          <p:cNvSpPr txBox="1">
            <a:spLocks noGrp="1"/>
          </p:cNvSpPr>
          <p:nvPr>
            <p:ph type="sldNum" idx="12"/>
          </p:nvPr>
        </p:nvSpPr>
        <p:spPr>
          <a:xfrm>
            <a:off x="3818971" y="9377315"/>
            <a:ext cx="2921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3"/>
          <p:cNvGrpSpPr/>
          <p:nvPr/>
        </p:nvGrpSpPr>
        <p:grpSpPr>
          <a:xfrm>
            <a:off x="0" y="609600"/>
            <a:ext cx="9161970" cy="1677035"/>
            <a:chOff x="0" y="2895600"/>
            <a:chExt cx="9161970" cy="1677035"/>
          </a:xfrm>
        </p:grpSpPr>
        <p:pic>
          <p:nvPicPr>
            <p:cNvPr id="56" name="Google Shape;56;p13" descr="HD-ShadowLong.png"/>
            <p:cNvPicPr preferRelativeResize="0"/>
            <p:nvPr/>
          </p:nvPicPr>
          <p:blipFill rotWithShape="1">
            <a:blip r:embed="rId2">
              <a:alphaModFix/>
            </a:blip>
            <a:srcRect l="26979" r="-212"/>
            <a:stretch/>
          </p:blipFill>
          <p:spPr>
            <a:xfrm>
              <a:off x="0" y="4251471"/>
              <a:ext cx="7644383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 descr="HD-ShadowShort.png"/>
            <p:cNvPicPr preferRelativeResize="0"/>
            <p:nvPr/>
          </p:nvPicPr>
          <p:blipFill rotWithShape="1">
            <a:blip r:embed="rId3">
              <a:alphaModFix/>
            </a:blip>
            <a:srcRect r="9869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3"/>
            <p:cNvSpPr/>
            <p:nvPr/>
          </p:nvSpPr>
          <p:spPr>
            <a:xfrm>
              <a:off x="0" y="2895600"/>
              <a:ext cx="7567200" cy="136830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7710769" y="2895600"/>
              <a:ext cx="1433100" cy="1368300"/>
            </a:xfrm>
            <a:prstGeom prst="rect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531639" y="753228"/>
            <a:ext cx="6896400" cy="10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1"/>
          </p:nvPr>
        </p:nvSpPr>
        <p:spPr>
          <a:xfrm>
            <a:off x="533400" y="2336873"/>
            <a:ext cx="6887400" cy="35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5367881" y="5936188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533400" y="5936189"/>
            <a:ext cx="483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7848600" y="753228"/>
            <a:ext cx="1157700" cy="1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BFBC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73763"/>
                </a:solidFill>
              </a:rPr>
              <a:t>Good Food Update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November 2023</a:t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360074" cy="121345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61800" y="1357200"/>
            <a:ext cx="2666100" cy="6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>
                <a:solidFill>
                  <a:srgbClr val="073763"/>
                </a:solidFill>
              </a:rPr>
              <a:t>Learn</a:t>
            </a:r>
            <a:r>
              <a:rPr lang="en-GB" b="1">
                <a:solidFill>
                  <a:srgbClr val="073763"/>
                </a:solidFill>
              </a:rPr>
              <a:t> </a:t>
            </a:r>
            <a:r>
              <a:rPr lang="en-GB" b="1" baseline="30000">
                <a:solidFill>
                  <a:srgbClr val="073763"/>
                </a:solidFill>
              </a:rPr>
              <a:t>.</a:t>
            </a:r>
            <a:r>
              <a:rPr lang="en-GB" b="1">
                <a:solidFill>
                  <a:srgbClr val="073763"/>
                </a:solidFill>
              </a:rPr>
              <a:t> </a:t>
            </a:r>
            <a:r>
              <a:rPr lang="en-GB" sz="1500" b="1">
                <a:solidFill>
                  <a:srgbClr val="073763"/>
                </a:solidFill>
              </a:rPr>
              <a:t>Achieve</a:t>
            </a:r>
            <a:r>
              <a:rPr lang="en-GB" b="1">
                <a:solidFill>
                  <a:srgbClr val="073763"/>
                </a:solidFill>
              </a:rPr>
              <a:t> </a:t>
            </a:r>
            <a:r>
              <a:rPr lang="en-GB" b="1" baseline="30000">
                <a:solidFill>
                  <a:srgbClr val="073763"/>
                </a:solidFill>
              </a:rPr>
              <a:t>.</a:t>
            </a:r>
            <a:r>
              <a:rPr lang="en-GB" b="1">
                <a:solidFill>
                  <a:srgbClr val="073763"/>
                </a:solidFill>
              </a:rPr>
              <a:t> </a:t>
            </a:r>
            <a:r>
              <a:rPr lang="en-GB" sz="1500" b="1">
                <a:solidFill>
                  <a:srgbClr val="073763"/>
                </a:solidFill>
              </a:rPr>
              <a:t>Progress</a:t>
            </a:r>
            <a:endParaRPr sz="1500" b="1">
              <a:solidFill>
                <a:srgbClr val="073763"/>
              </a:solidFill>
            </a:endParaRPr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6050" y="630175"/>
            <a:ext cx="405524" cy="445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5">
            <a:alphaModFix/>
          </a:blip>
          <a:srcRect l="52660" b="78616"/>
          <a:stretch/>
        </p:blipFill>
        <p:spPr>
          <a:xfrm>
            <a:off x="6374925" y="0"/>
            <a:ext cx="2755526" cy="176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BFBC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Trebuchet MS"/>
              <a:buNone/>
            </a:pPr>
            <a:r>
              <a:rPr lang="en-GB">
                <a:solidFill>
                  <a:srgbClr val="002060"/>
                </a:solidFill>
              </a:rPr>
              <a:t>Green Kitchens Project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31650" y="2180625"/>
            <a:ext cx="8612400" cy="42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Trebuchet MS"/>
              <a:buChar char="●"/>
            </a:pPr>
            <a:r>
              <a:rPr lang="en-GB" sz="20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Local Skills Improvement Fund (LSIF) - £21k</a:t>
            </a:r>
            <a:endParaRPr sz="20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Trebuchet MS"/>
              <a:buChar char="●"/>
            </a:pPr>
            <a:r>
              <a:rPr lang="en-GB" sz="20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Were expecting more - had to shortlist </a:t>
            </a:r>
            <a:r>
              <a:rPr lang="en-GB" sz="17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(space to run cooking classes and not changing the fabric of the buildings)</a:t>
            </a:r>
            <a:endParaRPr sz="17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Trebuchet MS"/>
              <a:buChar char="●"/>
            </a:pPr>
            <a:r>
              <a:rPr lang="en-GB" sz="20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Premises: Kingsgate and Kingston United Reformed Church</a:t>
            </a:r>
            <a:endParaRPr sz="20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Trebuchet MS"/>
              <a:buChar char="●"/>
            </a:pPr>
            <a:r>
              <a:rPr lang="en-GB" sz="20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Timelines: </a:t>
            </a:r>
            <a:r>
              <a:rPr lang="en-GB" sz="17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The bulk updated by March 2024 and some aspects by March 2025</a:t>
            </a:r>
            <a:endParaRPr sz="17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Trebuchet MS"/>
              <a:buChar char="●"/>
            </a:pPr>
            <a:r>
              <a:rPr lang="en-GB" sz="2000" b="1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For all:</a:t>
            </a:r>
            <a:r>
              <a:rPr lang="en-GB" sz="20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 IAG Level 3 </a:t>
            </a:r>
            <a:r>
              <a:rPr lang="en-GB" sz="17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(can be bespoke and tailored to your environment)</a:t>
            </a:r>
            <a:r>
              <a:rPr lang="en-GB" sz="200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 and Food Safety / Prep Level 2 and Level 3.</a:t>
            </a:r>
            <a:endParaRPr sz="200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BFBC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531639" y="753228"/>
            <a:ext cx="6896400" cy="10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Trebuchet MS"/>
              <a:buNone/>
            </a:pPr>
            <a:r>
              <a:rPr lang="en-GB">
                <a:solidFill>
                  <a:srgbClr val="002060"/>
                </a:solidFill>
              </a:rPr>
              <a:t>Sustainable Community Delivery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150" y="2107650"/>
            <a:ext cx="9144000" cy="46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00"/>
              <a:buChar char="●"/>
            </a:pPr>
            <a:r>
              <a:rPr lang="en-GB" sz="1600">
                <a:solidFill>
                  <a:srgbClr val="073763"/>
                </a:solidFill>
              </a:rPr>
              <a:t>To save bidding for funding annually - sustainable model</a:t>
            </a:r>
            <a:endParaRPr sz="1600">
              <a:solidFill>
                <a:srgbClr val="073763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00"/>
              <a:buChar char="●"/>
            </a:pPr>
            <a:r>
              <a:rPr lang="en-GB" sz="1600">
                <a:solidFill>
                  <a:srgbClr val="073763"/>
                </a:solidFill>
              </a:rPr>
              <a:t>For community delivery, KAE can access Community Learning funding:</a:t>
            </a:r>
            <a:endParaRPr sz="16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Join KAE as Tutor (paid through KAE)</a:t>
            </a:r>
            <a:endParaRPr sz="15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Have a catering / cookery qualification</a:t>
            </a:r>
            <a:endParaRPr sz="15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Willing to do an Award in Education (for teaching) - part-time 6 or 12 week course.</a:t>
            </a:r>
            <a:endParaRPr sz="15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Complete paperwork to meet funding requirements</a:t>
            </a:r>
            <a:endParaRPr sz="15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Support from KAE to do necessary paperwork</a:t>
            </a:r>
            <a:endParaRPr sz="15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Access KAE staff training free of charge</a:t>
            </a:r>
            <a:endParaRPr sz="15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Attend team meetings, annual appraisal</a:t>
            </a:r>
            <a:endParaRPr sz="15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Ofsted inspectable - observations / deep dives </a:t>
            </a:r>
            <a:endParaRPr sz="15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People who attend cookery sessions enrol at KAE - no fee. If you charge, you can continue to keep this charge.</a:t>
            </a:r>
            <a:endParaRPr sz="1500">
              <a:solidFill>
                <a:srgbClr val="073763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Char char="○"/>
            </a:pPr>
            <a:r>
              <a:rPr lang="en-GB" sz="1500">
                <a:solidFill>
                  <a:srgbClr val="073763"/>
                </a:solidFill>
              </a:rPr>
              <a:t>Please note there is no funding for premises at present through this fund.</a:t>
            </a:r>
            <a:endParaRPr sz="15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7376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73763"/>
                </a:solidFill>
              </a:rPr>
              <a:t>If you’re interested in finding out more, please come and speak with me today or contact me on </a:t>
            </a:r>
            <a:r>
              <a:rPr lang="en-GB" sz="1600" u="sng">
                <a:solidFill>
                  <a:srgbClr val="073763"/>
                </a:solidFill>
              </a:rPr>
              <a:t>sam.burgess@kingston.gov.uk</a:t>
            </a:r>
            <a:endParaRPr sz="1600" u="sng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6FA8DC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6B36C1F9F0ED4380110010BD68DD27" ma:contentTypeVersion="15" ma:contentTypeDescription="Create a new document." ma:contentTypeScope="" ma:versionID="5d2367a2c085ea42695d61c8794a99cf">
  <xsd:schema xmlns:xsd="http://www.w3.org/2001/XMLSchema" xmlns:xs="http://www.w3.org/2001/XMLSchema" xmlns:p="http://schemas.microsoft.com/office/2006/metadata/properties" xmlns:ns2="4520aca0-c040-4e7c-8925-f9894a8c167f" xmlns:ns3="33e64dad-92f2-4c3d-b8e6-7f8c8a2530d4" targetNamespace="http://schemas.microsoft.com/office/2006/metadata/properties" ma:root="true" ma:fieldsID="7eb9fa53fe265847323fc44aa9cb6771" ns2:_="" ns3:_="">
    <xsd:import namespace="4520aca0-c040-4e7c-8925-f9894a8c167f"/>
    <xsd:import namespace="33e64dad-92f2-4c3d-b8e6-7f8c8a2530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0aca0-c040-4e7c-8925-f9894a8c1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6c5f2c2-09aa-4925-8f3e-4531c5e88a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64dad-92f2-4c3d-b8e6-7f8c8a2530d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deec0f8-0379-4878-bc47-59d5cde54f89}" ma:internalName="TaxCatchAll" ma:showField="CatchAllData" ma:web="33e64dad-92f2-4c3d-b8e6-7f8c8a2530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3e64dad-92f2-4c3d-b8e6-7f8c8a2530d4"/>
    <lcf76f155ced4ddcb4097134ff3c332f xmlns="4520aca0-c040-4e7c-8925-f9894a8c16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396477-B76C-43A9-96BB-EB303E80FA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20aca0-c040-4e7c-8925-f9894a8c167f"/>
    <ds:schemaRef ds:uri="33e64dad-92f2-4c3d-b8e6-7f8c8a2530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B29811-8832-4B30-A208-F7EDF9F8F0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23CCE-8AC1-4BE9-8BB2-9F6A3BD5F698}">
  <ds:schemaRefs>
    <ds:schemaRef ds:uri="http://purl.org/dc/terms/"/>
    <ds:schemaRef ds:uri="http://purl.org/dc/elements/1.1/"/>
    <ds:schemaRef ds:uri="33e64dad-92f2-4c3d-b8e6-7f8c8a2530d4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4520aca0-c040-4e7c-8925-f9894a8c167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Simple Light</vt:lpstr>
      <vt:lpstr>Good Food Update</vt:lpstr>
      <vt:lpstr>Green Kitchens Project</vt:lpstr>
      <vt:lpstr>Sustainable Community Delivery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Food Update</dc:title>
  <dc:creator>Camilla Wheal</dc:creator>
  <cp:lastModifiedBy>Camilla Wheal</cp:lastModifiedBy>
  <cp:revision>2</cp:revision>
  <dcterms:modified xsi:type="dcterms:W3CDTF">2023-12-13T09:34:00Z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0x010100406B36C1F9F0ED4380110010BD68DD27</vt:lpwstr>
  </property>
</Properties>
</file>