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4"/>
  </p:sldMasterIdLst>
  <p:notesMasterIdLst>
    <p:notesMasterId r:id="rId8"/>
  </p:notesMasterIdLst>
  <p:sldIdLst>
    <p:sldId id="256" r:id="rId5"/>
    <p:sldId id="257" r:id="rId6"/>
    <p:sldId id="258" r:id="rId7"/>
  </p:sldIdLst>
  <p:sldSz cx="9144000" cy="6858000" type="screen4x3"/>
  <p:notesSz cx="6742113" cy="987266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21582" cy="493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8971" y="0"/>
            <a:ext cx="2921582" cy="493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01700" y="739775"/>
            <a:ext cx="4938713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4211" y="4689514"/>
            <a:ext cx="5393689" cy="4442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77315"/>
            <a:ext cx="2921582" cy="493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8971" y="9377315"/>
            <a:ext cx="2921582" cy="493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9ae8fbeae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8713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9ae8fbeae7_0_0:notes"/>
          <p:cNvSpPr txBox="1">
            <a:spLocks noGrp="1"/>
          </p:cNvSpPr>
          <p:nvPr>
            <p:ph type="body" idx="1"/>
          </p:nvPr>
        </p:nvSpPr>
        <p:spPr>
          <a:xfrm>
            <a:off x="674211" y="4689514"/>
            <a:ext cx="5393700" cy="444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g9ae8fbeae7_0_0:notes"/>
          <p:cNvSpPr txBox="1">
            <a:spLocks noGrp="1"/>
          </p:cNvSpPr>
          <p:nvPr>
            <p:ph type="sldNum" idx="12"/>
          </p:nvPr>
        </p:nvSpPr>
        <p:spPr>
          <a:xfrm>
            <a:off x="3818971" y="9377315"/>
            <a:ext cx="2921700" cy="493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8713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74211" y="4689514"/>
            <a:ext cx="5393619" cy="444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79" name="Google Shape;79;p2:notes"/>
          <p:cNvSpPr txBox="1">
            <a:spLocks noGrp="1"/>
          </p:cNvSpPr>
          <p:nvPr>
            <p:ph type="sldNum" idx="12"/>
          </p:nvPr>
        </p:nvSpPr>
        <p:spPr>
          <a:xfrm>
            <a:off x="3818971" y="9377315"/>
            <a:ext cx="2921544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39c36d0af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8713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g139c36d0af2_0_0:notes"/>
          <p:cNvSpPr txBox="1">
            <a:spLocks noGrp="1"/>
          </p:cNvSpPr>
          <p:nvPr>
            <p:ph type="body" idx="1"/>
          </p:nvPr>
        </p:nvSpPr>
        <p:spPr>
          <a:xfrm>
            <a:off x="674211" y="4689514"/>
            <a:ext cx="5393700" cy="444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86" name="Google Shape;86;g139c36d0af2_0_0:notes"/>
          <p:cNvSpPr txBox="1">
            <a:spLocks noGrp="1"/>
          </p:cNvSpPr>
          <p:nvPr>
            <p:ph type="sldNum" idx="12"/>
          </p:nvPr>
        </p:nvSpPr>
        <p:spPr>
          <a:xfrm>
            <a:off x="3818971" y="9377315"/>
            <a:ext cx="29214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55;p13"/>
          <p:cNvGrpSpPr/>
          <p:nvPr/>
        </p:nvGrpSpPr>
        <p:grpSpPr>
          <a:xfrm>
            <a:off x="0" y="609600"/>
            <a:ext cx="9161970" cy="1677035"/>
            <a:chOff x="0" y="2895600"/>
            <a:chExt cx="9161970" cy="1677035"/>
          </a:xfrm>
        </p:grpSpPr>
        <p:pic>
          <p:nvPicPr>
            <p:cNvPr id="56" name="Google Shape;56;p13" descr="HD-ShadowLong.png"/>
            <p:cNvPicPr preferRelativeResize="0"/>
            <p:nvPr/>
          </p:nvPicPr>
          <p:blipFill rotWithShape="1">
            <a:blip r:embed="rId2">
              <a:alphaModFix/>
            </a:blip>
            <a:srcRect l="26979" r="-212"/>
            <a:stretch/>
          </p:blipFill>
          <p:spPr>
            <a:xfrm>
              <a:off x="0" y="4251471"/>
              <a:ext cx="7644383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 descr="HD-ShadowShort.png"/>
            <p:cNvPicPr preferRelativeResize="0"/>
            <p:nvPr/>
          </p:nvPicPr>
          <p:blipFill rotWithShape="1">
            <a:blip r:embed="rId3">
              <a:alphaModFix/>
            </a:blip>
            <a:srcRect r="9869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13"/>
            <p:cNvSpPr/>
            <p:nvPr/>
          </p:nvSpPr>
          <p:spPr>
            <a:xfrm>
              <a:off x="0" y="2895600"/>
              <a:ext cx="7567200" cy="1368300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7710769" y="2895600"/>
              <a:ext cx="1433100" cy="1368300"/>
            </a:xfrm>
            <a:prstGeom prst="rect">
              <a:avLst/>
            </a:prstGeom>
            <a:solidFill>
              <a:srgbClr val="0737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" name="Google Shape;60;p13"/>
          <p:cNvSpPr txBox="1">
            <a:spLocks noGrp="1"/>
          </p:cNvSpPr>
          <p:nvPr>
            <p:ph type="title"/>
          </p:nvPr>
        </p:nvSpPr>
        <p:spPr>
          <a:xfrm>
            <a:off x="531639" y="753228"/>
            <a:ext cx="6896400" cy="10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1"/>
          </p:nvPr>
        </p:nvSpPr>
        <p:spPr>
          <a:xfrm>
            <a:off x="533400" y="2336873"/>
            <a:ext cx="6887400" cy="359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dt" idx="10"/>
          </p:nvPr>
        </p:nvSpPr>
        <p:spPr>
          <a:xfrm>
            <a:off x="5367881" y="5936188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ftr" idx="11"/>
          </p:nvPr>
        </p:nvSpPr>
        <p:spPr>
          <a:xfrm>
            <a:off x="533400" y="5936189"/>
            <a:ext cx="483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7848600" y="753228"/>
            <a:ext cx="1157700" cy="1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BFBC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73763"/>
                </a:solidFill>
              </a:rPr>
              <a:t>Good Food Update</a:t>
            </a:r>
            <a:endParaRPr>
              <a:solidFill>
                <a:srgbClr val="073763"/>
              </a:solidFill>
            </a:endParaRPr>
          </a:p>
        </p:txBody>
      </p:sp>
      <p:sp>
        <p:nvSpPr>
          <p:cNvPr id="71" name="Google Shape;71;p14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November 2023</a:t>
            </a:r>
            <a:endParaRPr/>
          </a:p>
        </p:txBody>
      </p:sp>
      <p:pic>
        <p:nvPicPr>
          <p:cNvPr id="72" name="Google Shape;7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2360074" cy="1213451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4"/>
          <p:cNvSpPr txBox="1"/>
          <p:nvPr/>
        </p:nvSpPr>
        <p:spPr>
          <a:xfrm>
            <a:off x="61800" y="1357200"/>
            <a:ext cx="2666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 b="1">
                <a:solidFill>
                  <a:srgbClr val="073763"/>
                </a:solidFill>
              </a:rPr>
              <a:t>Learn</a:t>
            </a:r>
            <a:r>
              <a:rPr lang="en-GB" b="1">
                <a:solidFill>
                  <a:srgbClr val="073763"/>
                </a:solidFill>
              </a:rPr>
              <a:t> </a:t>
            </a:r>
            <a:r>
              <a:rPr lang="en-GB" b="1" baseline="30000">
                <a:solidFill>
                  <a:srgbClr val="073763"/>
                </a:solidFill>
              </a:rPr>
              <a:t>.</a:t>
            </a:r>
            <a:r>
              <a:rPr lang="en-GB" b="1">
                <a:solidFill>
                  <a:srgbClr val="073763"/>
                </a:solidFill>
              </a:rPr>
              <a:t> </a:t>
            </a:r>
            <a:r>
              <a:rPr lang="en-GB" sz="1500" b="1">
                <a:solidFill>
                  <a:srgbClr val="073763"/>
                </a:solidFill>
              </a:rPr>
              <a:t>Achieve</a:t>
            </a:r>
            <a:r>
              <a:rPr lang="en-GB" b="1">
                <a:solidFill>
                  <a:srgbClr val="073763"/>
                </a:solidFill>
              </a:rPr>
              <a:t> </a:t>
            </a:r>
            <a:r>
              <a:rPr lang="en-GB" b="1" baseline="30000">
                <a:solidFill>
                  <a:srgbClr val="073763"/>
                </a:solidFill>
              </a:rPr>
              <a:t>.</a:t>
            </a:r>
            <a:r>
              <a:rPr lang="en-GB" b="1">
                <a:solidFill>
                  <a:srgbClr val="073763"/>
                </a:solidFill>
              </a:rPr>
              <a:t> </a:t>
            </a:r>
            <a:r>
              <a:rPr lang="en-GB" sz="1500" b="1">
                <a:solidFill>
                  <a:srgbClr val="073763"/>
                </a:solidFill>
              </a:rPr>
              <a:t>Progress</a:t>
            </a:r>
            <a:endParaRPr sz="1500" b="1">
              <a:solidFill>
                <a:srgbClr val="073763"/>
              </a:solidFill>
            </a:endParaRPr>
          </a:p>
        </p:txBody>
      </p:sp>
      <p:pic>
        <p:nvPicPr>
          <p:cNvPr id="74" name="Google Shape;7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56050" y="630175"/>
            <a:ext cx="405524" cy="445274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4"/>
          <p:cNvPicPr preferRelativeResize="0"/>
          <p:nvPr/>
        </p:nvPicPr>
        <p:blipFill rotWithShape="1">
          <a:blip r:embed="rId5">
            <a:alphaModFix/>
          </a:blip>
          <a:srcRect l="52660" b="78616"/>
          <a:stretch/>
        </p:blipFill>
        <p:spPr>
          <a:xfrm>
            <a:off x="6374925" y="0"/>
            <a:ext cx="2755526" cy="176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BFBC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Trebuchet MS"/>
              <a:buNone/>
            </a:pPr>
            <a:r>
              <a:rPr lang="en-GB">
                <a:solidFill>
                  <a:srgbClr val="002060"/>
                </a:solidFill>
              </a:rPr>
              <a:t>Green Kitchens Project</a:t>
            </a:r>
            <a:endParaRPr>
              <a:solidFill>
                <a:srgbClr val="002060"/>
              </a:solidFill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531650" y="2180625"/>
            <a:ext cx="8612400" cy="429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000"/>
              <a:buFont typeface="Trebuchet MS"/>
              <a:buChar char="●"/>
            </a:pPr>
            <a:r>
              <a:rPr lang="en-GB" sz="2000">
                <a:solidFill>
                  <a:srgbClr val="073763"/>
                </a:solidFill>
                <a:latin typeface="Trebuchet MS"/>
                <a:ea typeface="Trebuchet MS"/>
                <a:cs typeface="Trebuchet MS"/>
                <a:sym typeface="Trebuchet MS"/>
              </a:rPr>
              <a:t>Local Skills Improvement Fund (LSIF) - £21k</a:t>
            </a:r>
            <a:endParaRPr sz="2000">
              <a:solidFill>
                <a:srgbClr val="073763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73763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000"/>
              <a:buFont typeface="Trebuchet MS"/>
              <a:buChar char="●"/>
            </a:pPr>
            <a:r>
              <a:rPr lang="en-GB" sz="2000">
                <a:solidFill>
                  <a:srgbClr val="073763"/>
                </a:solidFill>
                <a:latin typeface="Trebuchet MS"/>
                <a:ea typeface="Trebuchet MS"/>
                <a:cs typeface="Trebuchet MS"/>
                <a:sym typeface="Trebuchet MS"/>
              </a:rPr>
              <a:t>Were expecting more - had to shortlist </a:t>
            </a:r>
            <a:r>
              <a:rPr lang="en-GB" sz="1700">
                <a:solidFill>
                  <a:srgbClr val="073763"/>
                </a:solidFill>
                <a:latin typeface="Trebuchet MS"/>
                <a:ea typeface="Trebuchet MS"/>
                <a:cs typeface="Trebuchet MS"/>
                <a:sym typeface="Trebuchet MS"/>
              </a:rPr>
              <a:t>(space to run cooking classes and not changing the fabric of the buildings)</a:t>
            </a:r>
            <a:endParaRPr sz="1700">
              <a:solidFill>
                <a:srgbClr val="073763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73763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000"/>
              <a:buFont typeface="Trebuchet MS"/>
              <a:buChar char="●"/>
            </a:pPr>
            <a:r>
              <a:rPr lang="en-GB" sz="2000">
                <a:solidFill>
                  <a:srgbClr val="073763"/>
                </a:solidFill>
                <a:latin typeface="Trebuchet MS"/>
                <a:ea typeface="Trebuchet MS"/>
                <a:cs typeface="Trebuchet MS"/>
                <a:sym typeface="Trebuchet MS"/>
              </a:rPr>
              <a:t>Premises: Kingsgate and Kingston United Reformed Church</a:t>
            </a:r>
            <a:endParaRPr sz="2000">
              <a:solidFill>
                <a:srgbClr val="073763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73763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000"/>
              <a:buFont typeface="Trebuchet MS"/>
              <a:buChar char="●"/>
            </a:pPr>
            <a:r>
              <a:rPr lang="en-GB" sz="2000">
                <a:solidFill>
                  <a:srgbClr val="073763"/>
                </a:solidFill>
                <a:latin typeface="Trebuchet MS"/>
                <a:ea typeface="Trebuchet MS"/>
                <a:cs typeface="Trebuchet MS"/>
                <a:sym typeface="Trebuchet MS"/>
              </a:rPr>
              <a:t>Timelines: </a:t>
            </a:r>
            <a:r>
              <a:rPr lang="en-GB" sz="1700">
                <a:solidFill>
                  <a:srgbClr val="073763"/>
                </a:solidFill>
                <a:latin typeface="Trebuchet MS"/>
                <a:ea typeface="Trebuchet MS"/>
                <a:cs typeface="Trebuchet MS"/>
                <a:sym typeface="Trebuchet MS"/>
              </a:rPr>
              <a:t>The bulk updated by March 2024 and some aspects by March 2025</a:t>
            </a:r>
            <a:endParaRPr sz="1700">
              <a:solidFill>
                <a:srgbClr val="073763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73763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000"/>
              <a:buFont typeface="Trebuchet MS"/>
              <a:buChar char="●"/>
            </a:pPr>
            <a:r>
              <a:rPr lang="en-GB" sz="2000" b="1">
                <a:solidFill>
                  <a:srgbClr val="073763"/>
                </a:solidFill>
                <a:latin typeface="Trebuchet MS"/>
                <a:ea typeface="Trebuchet MS"/>
                <a:cs typeface="Trebuchet MS"/>
                <a:sym typeface="Trebuchet MS"/>
              </a:rPr>
              <a:t>For all:</a:t>
            </a:r>
            <a:r>
              <a:rPr lang="en-GB" sz="2000">
                <a:solidFill>
                  <a:srgbClr val="073763"/>
                </a:solidFill>
                <a:latin typeface="Trebuchet MS"/>
                <a:ea typeface="Trebuchet MS"/>
                <a:cs typeface="Trebuchet MS"/>
                <a:sym typeface="Trebuchet MS"/>
              </a:rPr>
              <a:t> IAG Level 3 </a:t>
            </a:r>
            <a:r>
              <a:rPr lang="en-GB" sz="1700">
                <a:solidFill>
                  <a:srgbClr val="073763"/>
                </a:solidFill>
                <a:latin typeface="Trebuchet MS"/>
                <a:ea typeface="Trebuchet MS"/>
                <a:cs typeface="Trebuchet MS"/>
                <a:sym typeface="Trebuchet MS"/>
              </a:rPr>
              <a:t>(can be bespoke and tailored to your environment)</a:t>
            </a:r>
            <a:r>
              <a:rPr lang="en-GB" sz="2000">
                <a:solidFill>
                  <a:srgbClr val="073763"/>
                </a:solidFill>
                <a:latin typeface="Trebuchet MS"/>
                <a:ea typeface="Trebuchet MS"/>
                <a:cs typeface="Trebuchet MS"/>
                <a:sym typeface="Trebuchet MS"/>
              </a:rPr>
              <a:t> and Food Safety / Prep Level 2 and Level 3.</a:t>
            </a:r>
            <a:endParaRPr sz="2000">
              <a:solidFill>
                <a:srgbClr val="073763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BFBC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>
            <a:spLocks noGrp="1"/>
          </p:cNvSpPr>
          <p:nvPr>
            <p:ph type="title"/>
          </p:nvPr>
        </p:nvSpPr>
        <p:spPr>
          <a:xfrm>
            <a:off x="531639" y="753228"/>
            <a:ext cx="6896400" cy="10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Trebuchet MS"/>
              <a:buNone/>
            </a:pPr>
            <a:r>
              <a:rPr lang="en-GB">
                <a:solidFill>
                  <a:srgbClr val="002060"/>
                </a:solidFill>
              </a:rPr>
              <a:t>Sustainable Community Delivery</a:t>
            </a:r>
            <a:endParaRPr>
              <a:solidFill>
                <a:srgbClr val="002060"/>
              </a:solidFill>
            </a:endParaRPr>
          </a:p>
        </p:txBody>
      </p:sp>
      <p:sp>
        <p:nvSpPr>
          <p:cNvPr id="89" name="Google Shape;89;p16"/>
          <p:cNvSpPr txBox="1"/>
          <p:nvPr/>
        </p:nvSpPr>
        <p:spPr>
          <a:xfrm>
            <a:off x="150" y="2107650"/>
            <a:ext cx="9144000" cy="46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600"/>
              <a:buChar char="●"/>
            </a:pPr>
            <a:r>
              <a:rPr lang="en-GB" sz="1600">
                <a:solidFill>
                  <a:srgbClr val="073763"/>
                </a:solidFill>
              </a:rPr>
              <a:t>To save bidding for funding annually - sustainable model</a:t>
            </a:r>
            <a:endParaRPr sz="1600">
              <a:solidFill>
                <a:srgbClr val="073763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600"/>
              <a:buChar char="●"/>
            </a:pPr>
            <a:r>
              <a:rPr lang="en-GB" sz="1600">
                <a:solidFill>
                  <a:srgbClr val="073763"/>
                </a:solidFill>
              </a:rPr>
              <a:t>For community delivery, KAE can access Community Learning funding:</a:t>
            </a:r>
            <a:endParaRPr sz="1600">
              <a:solidFill>
                <a:srgbClr val="073763"/>
              </a:solidFill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500"/>
              <a:buChar char="○"/>
            </a:pPr>
            <a:r>
              <a:rPr lang="en-GB" sz="1500">
                <a:solidFill>
                  <a:srgbClr val="073763"/>
                </a:solidFill>
              </a:rPr>
              <a:t>Join KAE as Tutor (paid through KAE)</a:t>
            </a:r>
            <a:endParaRPr sz="1500">
              <a:solidFill>
                <a:srgbClr val="073763"/>
              </a:solidFill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500"/>
              <a:buChar char="○"/>
            </a:pPr>
            <a:r>
              <a:rPr lang="en-GB" sz="1500">
                <a:solidFill>
                  <a:srgbClr val="073763"/>
                </a:solidFill>
              </a:rPr>
              <a:t>Have a catering / cookery qualification</a:t>
            </a:r>
            <a:endParaRPr sz="1500">
              <a:solidFill>
                <a:srgbClr val="073763"/>
              </a:solidFill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500"/>
              <a:buChar char="○"/>
            </a:pPr>
            <a:r>
              <a:rPr lang="en-GB" sz="1500">
                <a:solidFill>
                  <a:srgbClr val="073763"/>
                </a:solidFill>
              </a:rPr>
              <a:t>Willing to do an Award in Education (for teaching) - part-time 6 or 12 week course.</a:t>
            </a:r>
            <a:endParaRPr sz="1500">
              <a:solidFill>
                <a:srgbClr val="073763"/>
              </a:solidFill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500"/>
              <a:buChar char="○"/>
            </a:pPr>
            <a:r>
              <a:rPr lang="en-GB" sz="1500">
                <a:solidFill>
                  <a:srgbClr val="073763"/>
                </a:solidFill>
              </a:rPr>
              <a:t>Complete paperwork to meet funding requirements</a:t>
            </a:r>
            <a:endParaRPr sz="1500">
              <a:solidFill>
                <a:srgbClr val="073763"/>
              </a:solidFill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500"/>
              <a:buChar char="○"/>
            </a:pPr>
            <a:r>
              <a:rPr lang="en-GB" sz="1500">
                <a:solidFill>
                  <a:srgbClr val="073763"/>
                </a:solidFill>
              </a:rPr>
              <a:t>Support from KAE to do necessary paperwork</a:t>
            </a:r>
            <a:endParaRPr sz="1500">
              <a:solidFill>
                <a:srgbClr val="073763"/>
              </a:solidFill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500"/>
              <a:buChar char="○"/>
            </a:pPr>
            <a:r>
              <a:rPr lang="en-GB" sz="1500">
                <a:solidFill>
                  <a:srgbClr val="073763"/>
                </a:solidFill>
              </a:rPr>
              <a:t>Access KAE staff training free of charge</a:t>
            </a:r>
            <a:endParaRPr sz="1500">
              <a:solidFill>
                <a:srgbClr val="073763"/>
              </a:solidFill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500"/>
              <a:buChar char="○"/>
            </a:pPr>
            <a:r>
              <a:rPr lang="en-GB" sz="1500">
                <a:solidFill>
                  <a:srgbClr val="073763"/>
                </a:solidFill>
              </a:rPr>
              <a:t>Attend team meetings, annual appraisal</a:t>
            </a:r>
            <a:endParaRPr sz="1500">
              <a:solidFill>
                <a:srgbClr val="073763"/>
              </a:solidFill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500"/>
              <a:buChar char="○"/>
            </a:pPr>
            <a:r>
              <a:rPr lang="en-GB" sz="1500">
                <a:solidFill>
                  <a:srgbClr val="073763"/>
                </a:solidFill>
              </a:rPr>
              <a:t>Ofsted inspectable - observations / deep dives </a:t>
            </a:r>
            <a:endParaRPr sz="1500">
              <a:solidFill>
                <a:srgbClr val="073763"/>
              </a:solidFill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500"/>
              <a:buChar char="○"/>
            </a:pPr>
            <a:r>
              <a:rPr lang="en-GB" sz="1500">
                <a:solidFill>
                  <a:srgbClr val="073763"/>
                </a:solidFill>
              </a:rPr>
              <a:t>People who attend cookery sessions enrol at KAE - no fee. If you charge, you can continue to keep this charge.</a:t>
            </a:r>
            <a:endParaRPr sz="1500">
              <a:solidFill>
                <a:srgbClr val="073763"/>
              </a:solidFill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500"/>
              <a:buChar char="○"/>
            </a:pPr>
            <a:r>
              <a:rPr lang="en-GB" sz="1500">
                <a:solidFill>
                  <a:srgbClr val="073763"/>
                </a:solidFill>
              </a:rPr>
              <a:t>Please note there is no funding for premises at present through this fund.</a:t>
            </a:r>
            <a:endParaRPr sz="1500">
              <a:solidFill>
                <a:srgbClr val="073763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73763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073763"/>
                </a:solidFill>
              </a:rPr>
              <a:t>If you’re interested in finding out more, please come and speak with me today or contact me on </a:t>
            </a:r>
            <a:r>
              <a:rPr lang="en-GB" sz="1600" u="sng">
                <a:solidFill>
                  <a:srgbClr val="073763"/>
                </a:solidFill>
              </a:rPr>
              <a:t>sam.burgess@kingston.gov.uk</a:t>
            </a:r>
            <a:endParaRPr sz="1600" u="sng">
              <a:solidFill>
                <a:srgbClr val="07376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6FA8DC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6B36C1F9F0ED4380110010BD68DD27" ma:contentTypeVersion="15" ma:contentTypeDescription="Create a new document." ma:contentTypeScope="" ma:versionID="5d2367a2c085ea42695d61c8794a99cf">
  <xsd:schema xmlns:xsd="http://www.w3.org/2001/XMLSchema" xmlns:xs="http://www.w3.org/2001/XMLSchema" xmlns:p="http://schemas.microsoft.com/office/2006/metadata/properties" xmlns:ns2="4520aca0-c040-4e7c-8925-f9894a8c167f" xmlns:ns3="33e64dad-92f2-4c3d-b8e6-7f8c8a2530d4" targetNamespace="http://schemas.microsoft.com/office/2006/metadata/properties" ma:root="true" ma:fieldsID="7eb9fa53fe265847323fc44aa9cb6771" ns2:_="" ns3:_="">
    <xsd:import namespace="4520aca0-c040-4e7c-8925-f9894a8c167f"/>
    <xsd:import namespace="33e64dad-92f2-4c3d-b8e6-7f8c8a2530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20aca0-c040-4e7c-8925-f9894a8c16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6c5f2c2-09aa-4925-8f3e-4531c5e88ac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e64dad-92f2-4c3d-b8e6-7f8c8a2530d4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deec0f8-0379-4878-bc47-59d5cde54f89}" ma:internalName="TaxCatchAll" ma:showField="CatchAllData" ma:web="33e64dad-92f2-4c3d-b8e6-7f8c8a2530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3e64dad-92f2-4c3d-b8e6-7f8c8a2530d4"/>
    <lcf76f155ced4ddcb4097134ff3c332f xmlns="4520aca0-c040-4e7c-8925-f9894a8c167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3396477-B76C-43A9-96BB-EB303E80FA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20aca0-c040-4e7c-8925-f9894a8c167f"/>
    <ds:schemaRef ds:uri="33e64dad-92f2-4c3d-b8e6-7f8c8a2530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B29811-8832-4B30-A208-F7EDF9F8F0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A23CCE-8AC1-4BE9-8BB2-9F6A3BD5F698}">
  <ds:schemaRefs>
    <ds:schemaRef ds:uri="http://purl.org/dc/terms/"/>
    <ds:schemaRef ds:uri="http://purl.org/dc/elements/1.1/"/>
    <ds:schemaRef ds:uri="33e64dad-92f2-4c3d-b8e6-7f8c8a2530d4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4520aca0-c040-4e7c-8925-f9894a8c167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On-screen Show (4:3)</PresentationFormat>
  <Paragraphs>31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Trebuchet MS</vt:lpstr>
      <vt:lpstr>Simple Light</vt:lpstr>
      <vt:lpstr>Good Food Update</vt:lpstr>
      <vt:lpstr>Green Kitchens Project</vt:lpstr>
      <vt:lpstr>Sustainable Community Delivery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Food Update</dc:title>
  <dc:creator>Camilla Wheal</dc:creator>
  <cp:lastModifiedBy>Camilla Wheal</cp:lastModifiedBy>
  <cp:revision>2</cp:revision>
  <dcterms:modified xsi:type="dcterms:W3CDTF">2023-12-13T09:34:00Z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0x010100406B36C1F9F0ED4380110010BD68DD27</vt:lpwstr>
  </property>
</Properties>
</file>