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7" r:id="rId2"/>
    <p:sldId id="282" r:id="rId3"/>
    <p:sldId id="289" r:id="rId4"/>
    <p:sldId id="290" r:id="rId5"/>
    <p:sldId id="291" r:id="rId6"/>
    <p:sldId id="292" r:id="rId7"/>
    <p:sldId id="293" r:id="rId8"/>
    <p:sldId id="2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8F"/>
    <a:srgbClr val="FF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48912F-2E5E-4535-9F6F-73E184241C24}" v="5" dt="2021-10-26T20:02:40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5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ik Oguzertem" userId="6eed8eba-c23a-4567-9581-eebec4fb11eb" providerId="ADAL" clId="{0E48912F-2E5E-4535-9F6F-73E184241C24}"/>
    <pc:docChg chg="undo custSel modSld">
      <pc:chgData name="Isik Oguzertem" userId="6eed8eba-c23a-4567-9581-eebec4fb11eb" providerId="ADAL" clId="{0E48912F-2E5E-4535-9F6F-73E184241C24}" dt="2021-10-26T20:14:48.176" v="218" actId="1038"/>
      <pc:docMkLst>
        <pc:docMk/>
      </pc:docMkLst>
      <pc:sldChg chg="modSp mod">
        <pc:chgData name="Isik Oguzertem" userId="6eed8eba-c23a-4567-9581-eebec4fb11eb" providerId="ADAL" clId="{0E48912F-2E5E-4535-9F6F-73E184241C24}" dt="2021-10-26T20:07:04.426" v="68" actId="5793"/>
        <pc:sldMkLst>
          <pc:docMk/>
          <pc:sldMk cId="2351334274" sldId="282"/>
        </pc:sldMkLst>
        <pc:spChg chg="mod">
          <ac:chgData name="Isik Oguzertem" userId="6eed8eba-c23a-4567-9581-eebec4fb11eb" providerId="ADAL" clId="{0E48912F-2E5E-4535-9F6F-73E184241C24}" dt="2021-10-26T20:07:04.426" v="68" actId="5793"/>
          <ac:spMkLst>
            <pc:docMk/>
            <pc:sldMk cId="2351334274" sldId="282"/>
            <ac:spMk id="3" creationId="{63DB9651-9A52-4E2B-88BB-36DE517B1309}"/>
          </ac:spMkLst>
        </pc:spChg>
        <pc:spChg chg="mod">
          <ac:chgData name="Isik Oguzertem" userId="6eed8eba-c23a-4567-9581-eebec4fb11eb" providerId="ADAL" clId="{0E48912F-2E5E-4535-9F6F-73E184241C24}" dt="2021-10-26T20:02:17.932" v="37" actId="113"/>
          <ac:spMkLst>
            <pc:docMk/>
            <pc:sldMk cId="2351334274" sldId="282"/>
            <ac:spMk id="14" creationId="{9CF0BF0B-8888-4A19-9F4B-1865C6DA5321}"/>
          </ac:spMkLst>
        </pc:spChg>
      </pc:sldChg>
      <pc:sldChg chg="modSp mod">
        <pc:chgData name="Isik Oguzertem" userId="6eed8eba-c23a-4567-9581-eebec4fb11eb" providerId="ADAL" clId="{0E48912F-2E5E-4535-9F6F-73E184241C24}" dt="2021-10-26T20:14:48.176" v="218" actId="1038"/>
        <pc:sldMkLst>
          <pc:docMk/>
          <pc:sldMk cId="3456432227" sldId="288"/>
        </pc:sldMkLst>
        <pc:picChg chg="mod">
          <ac:chgData name="Isik Oguzertem" userId="6eed8eba-c23a-4567-9581-eebec4fb11eb" providerId="ADAL" clId="{0E48912F-2E5E-4535-9F6F-73E184241C24}" dt="2021-10-26T20:14:48.176" v="218" actId="1038"/>
          <ac:picMkLst>
            <pc:docMk/>
            <pc:sldMk cId="3456432227" sldId="288"/>
            <ac:picMk id="5" creationId="{4E01FF04-C60D-414B-BAEF-6FFCC7F239AD}"/>
          </ac:picMkLst>
        </pc:picChg>
      </pc:sldChg>
      <pc:sldChg chg="addSp delSp modSp mod">
        <pc:chgData name="Isik Oguzertem" userId="6eed8eba-c23a-4567-9581-eebec4fb11eb" providerId="ADAL" clId="{0E48912F-2E5E-4535-9F6F-73E184241C24}" dt="2021-10-26T20:06:56.923" v="66" actId="12"/>
        <pc:sldMkLst>
          <pc:docMk/>
          <pc:sldMk cId="3795078514" sldId="289"/>
        </pc:sldMkLst>
        <pc:spChg chg="mod">
          <ac:chgData name="Isik Oguzertem" userId="6eed8eba-c23a-4567-9581-eebec4fb11eb" providerId="ADAL" clId="{0E48912F-2E5E-4535-9F6F-73E184241C24}" dt="2021-10-26T20:06:56.923" v="66" actId="12"/>
          <ac:spMkLst>
            <pc:docMk/>
            <pc:sldMk cId="3795078514" sldId="289"/>
            <ac:spMk id="3" creationId="{63DB9651-9A52-4E2B-88BB-36DE517B1309}"/>
          </ac:spMkLst>
        </pc:spChg>
        <pc:spChg chg="add mod">
          <ac:chgData name="Isik Oguzertem" userId="6eed8eba-c23a-4567-9581-eebec4fb11eb" providerId="ADAL" clId="{0E48912F-2E5E-4535-9F6F-73E184241C24}" dt="2021-10-26T20:02:24.550" v="39"/>
          <ac:spMkLst>
            <pc:docMk/>
            <pc:sldMk cId="3795078514" sldId="289"/>
            <ac:spMk id="6" creationId="{D549D449-F7A3-4A82-BE73-A3ACE6B4C12D}"/>
          </ac:spMkLst>
        </pc:spChg>
        <pc:spChg chg="del">
          <ac:chgData name="Isik Oguzertem" userId="6eed8eba-c23a-4567-9581-eebec4fb11eb" providerId="ADAL" clId="{0E48912F-2E5E-4535-9F6F-73E184241C24}" dt="2021-10-26T20:02:24.165" v="38" actId="478"/>
          <ac:spMkLst>
            <pc:docMk/>
            <pc:sldMk cId="3795078514" sldId="289"/>
            <ac:spMk id="14" creationId="{9CF0BF0B-8888-4A19-9F4B-1865C6DA5321}"/>
          </ac:spMkLst>
        </pc:spChg>
      </pc:sldChg>
      <pc:sldChg chg="addSp delSp modSp mod modClrScheme chgLayout">
        <pc:chgData name="Isik Oguzertem" userId="6eed8eba-c23a-4567-9581-eebec4fb11eb" providerId="ADAL" clId="{0E48912F-2E5E-4535-9F6F-73E184241C24}" dt="2021-10-26T20:11:25.031" v="203" actId="20577"/>
        <pc:sldMkLst>
          <pc:docMk/>
          <pc:sldMk cId="1254049707" sldId="290"/>
        </pc:sldMkLst>
        <pc:spChg chg="add del mod ord">
          <ac:chgData name="Isik Oguzertem" userId="6eed8eba-c23a-4567-9581-eebec4fb11eb" providerId="ADAL" clId="{0E48912F-2E5E-4535-9F6F-73E184241C24}" dt="2021-10-26T18:53:41.192" v="21" actId="478"/>
          <ac:spMkLst>
            <pc:docMk/>
            <pc:sldMk cId="1254049707" sldId="290"/>
            <ac:spMk id="2" creationId="{0DEF7EA7-7975-41A8-9AA4-DE438F1AF94D}"/>
          </ac:spMkLst>
        </pc:spChg>
        <pc:spChg chg="mod ord">
          <ac:chgData name="Isik Oguzertem" userId="6eed8eba-c23a-4567-9581-eebec4fb11eb" providerId="ADAL" clId="{0E48912F-2E5E-4535-9F6F-73E184241C24}" dt="2021-10-26T20:08:05.865" v="70" actId="404"/>
          <ac:spMkLst>
            <pc:docMk/>
            <pc:sldMk cId="1254049707" sldId="290"/>
            <ac:spMk id="3" creationId="{63DB9651-9A52-4E2B-88BB-36DE517B1309}"/>
          </ac:spMkLst>
        </pc:spChg>
        <pc:spChg chg="add mod ord">
          <ac:chgData name="Isik Oguzertem" userId="6eed8eba-c23a-4567-9581-eebec4fb11eb" providerId="ADAL" clId="{0E48912F-2E5E-4535-9F6F-73E184241C24}" dt="2021-10-26T20:11:25.031" v="203" actId="20577"/>
          <ac:spMkLst>
            <pc:docMk/>
            <pc:sldMk cId="1254049707" sldId="290"/>
            <ac:spMk id="4" creationId="{E37DF144-5AD7-42B0-96AB-8C14E560F98C}"/>
          </ac:spMkLst>
        </pc:spChg>
        <pc:spChg chg="add mod">
          <ac:chgData name="Isik Oguzertem" userId="6eed8eba-c23a-4567-9581-eebec4fb11eb" providerId="ADAL" clId="{0E48912F-2E5E-4535-9F6F-73E184241C24}" dt="2021-10-26T20:02:27.997" v="41"/>
          <ac:spMkLst>
            <pc:docMk/>
            <pc:sldMk cId="1254049707" sldId="290"/>
            <ac:spMk id="8" creationId="{4A343E41-D41C-4A5E-84A8-634188EAE4D8}"/>
          </ac:spMkLst>
        </pc:spChg>
        <pc:spChg chg="del">
          <ac:chgData name="Isik Oguzertem" userId="6eed8eba-c23a-4567-9581-eebec4fb11eb" providerId="ADAL" clId="{0E48912F-2E5E-4535-9F6F-73E184241C24}" dt="2021-10-26T20:02:27.745" v="40" actId="478"/>
          <ac:spMkLst>
            <pc:docMk/>
            <pc:sldMk cId="1254049707" sldId="290"/>
            <ac:spMk id="14" creationId="{9CF0BF0B-8888-4A19-9F4B-1865C6DA5321}"/>
          </ac:spMkLst>
        </pc:spChg>
      </pc:sldChg>
      <pc:sldChg chg="addSp delSp modSp mod">
        <pc:chgData name="Isik Oguzertem" userId="6eed8eba-c23a-4567-9581-eebec4fb11eb" providerId="ADAL" clId="{0E48912F-2E5E-4535-9F6F-73E184241C24}" dt="2021-10-26T20:02:32.476" v="43"/>
        <pc:sldMkLst>
          <pc:docMk/>
          <pc:sldMk cId="1442209823" sldId="291"/>
        </pc:sldMkLst>
        <pc:spChg chg="add mod">
          <ac:chgData name="Isik Oguzertem" userId="6eed8eba-c23a-4567-9581-eebec4fb11eb" providerId="ADAL" clId="{0E48912F-2E5E-4535-9F6F-73E184241C24}" dt="2021-10-26T20:02:32.476" v="43"/>
          <ac:spMkLst>
            <pc:docMk/>
            <pc:sldMk cId="1442209823" sldId="291"/>
            <ac:spMk id="6" creationId="{2FB1AC10-0610-4573-B338-C5324CECB410}"/>
          </ac:spMkLst>
        </pc:spChg>
        <pc:spChg chg="del">
          <ac:chgData name="Isik Oguzertem" userId="6eed8eba-c23a-4567-9581-eebec4fb11eb" providerId="ADAL" clId="{0E48912F-2E5E-4535-9F6F-73E184241C24}" dt="2021-10-26T20:02:32.175" v="42" actId="478"/>
          <ac:spMkLst>
            <pc:docMk/>
            <pc:sldMk cId="1442209823" sldId="291"/>
            <ac:spMk id="14" creationId="{9CF0BF0B-8888-4A19-9F4B-1865C6DA5321}"/>
          </ac:spMkLst>
        </pc:spChg>
      </pc:sldChg>
      <pc:sldChg chg="addSp delSp modSp mod">
        <pc:chgData name="Isik Oguzertem" userId="6eed8eba-c23a-4567-9581-eebec4fb11eb" providerId="ADAL" clId="{0E48912F-2E5E-4535-9F6F-73E184241C24}" dt="2021-10-26T20:02:35.314" v="45"/>
        <pc:sldMkLst>
          <pc:docMk/>
          <pc:sldMk cId="3292062956" sldId="292"/>
        </pc:sldMkLst>
        <pc:spChg chg="add mod">
          <ac:chgData name="Isik Oguzertem" userId="6eed8eba-c23a-4567-9581-eebec4fb11eb" providerId="ADAL" clId="{0E48912F-2E5E-4535-9F6F-73E184241C24}" dt="2021-10-26T20:02:35.314" v="45"/>
          <ac:spMkLst>
            <pc:docMk/>
            <pc:sldMk cId="3292062956" sldId="292"/>
            <ac:spMk id="6" creationId="{21F0EA34-3DED-4F04-A4B4-202E29842B60}"/>
          </ac:spMkLst>
        </pc:spChg>
        <pc:spChg chg="del">
          <ac:chgData name="Isik Oguzertem" userId="6eed8eba-c23a-4567-9581-eebec4fb11eb" providerId="ADAL" clId="{0E48912F-2E5E-4535-9F6F-73E184241C24}" dt="2021-10-26T20:02:35.090" v="44" actId="478"/>
          <ac:spMkLst>
            <pc:docMk/>
            <pc:sldMk cId="3292062956" sldId="292"/>
            <ac:spMk id="14" creationId="{9CF0BF0B-8888-4A19-9F4B-1865C6DA5321}"/>
          </ac:spMkLst>
        </pc:spChg>
      </pc:sldChg>
      <pc:sldChg chg="addSp delSp modSp mod">
        <pc:chgData name="Isik Oguzertem" userId="6eed8eba-c23a-4567-9581-eebec4fb11eb" providerId="ADAL" clId="{0E48912F-2E5E-4535-9F6F-73E184241C24}" dt="2021-10-26T20:05:50.162" v="51" actId="20577"/>
        <pc:sldMkLst>
          <pc:docMk/>
          <pc:sldMk cId="2206920726" sldId="293"/>
        </pc:sldMkLst>
        <pc:spChg chg="mod">
          <ac:chgData name="Isik Oguzertem" userId="6eed8eba-c23a-4567-9581-eebec4fb11eb" providerId="ADAL" clId="{0E48912F-2E5E-4535-9F6F-73E184241C24}" dt="2021-10-26T20:05:50.162" v="51" actId="20577"/>
          <ac:spMkLst>
            <pc:docMk/>
            <pc:sldMk cId="2206920726" sldId="293"/>
            <ac:spMk id="3" creationId="{63DB9651-9A52-4E2B-88BB-36DE517B1309}"/>
          </ac:spMkLst>
        </pc:spChg>
        <pc:spChg chg="add mod">
          <ac:chgData name="Isik Oguzertem" userId="6eed8eba-c23a-4567-9581-eebec4fb11eb" providerId="ADAL" clId="{0E48912F-2E5E-4535-9F6F-73E184241C24}" dt="2021-10-26T20:02:40.450" v="47"/>
          <ac:spMkLst>
            <pc:docMk/>
            <pc:sldMk cId="2206920726" sldId="293"/>
            <ac:spMk id="6" creationId="{7B185DF9-229D-4D86-A05B-58BAD5623BD3}"/>
          </ac:spMkLst>
        </pc:spChg>
        <pc:spChg chg="del">
          <ac:chgData name="Isik Oguzertem" userId="6eed8eba-c23a-4567-9581-eebec4fb11eb" providerId="ADAL" clId="{0E48912F-2E5E-4535-9F6F-73E184241C24}" dt="2021-10-26T20:02:40.198" v="46" actId="478"/>
          <ac:spMkLst>
            <pc:docMk/>
            <pc:sldMk cId="2206920726" sldId="293"/>
            <ac:spMk id="14" creationId="{9CF0BF0B-8888-4A19-9F4B-1865C6DA532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96A51-7056-472B-9684-6885D2B9AD51}" type="datetimeFigureOut">
              <a:rPr lang="en-GB" smtClean="0"/>
              <a:t>26/10/21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A8024-10A2-42FC-9341-8AF59AF762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660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35A84-EB4A-4774-8475-8E692AAA8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468817-979B-436D-82A0-E0C2E5079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8C17-9C8F-460B-A463-8C1660C2C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3001-157E-4C76-ABB6-02544F98CC9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7E5EC-947A-4CD4-A5C1-22F0490A2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51E35-5479-4A5C-B82E-126FC4FF8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8EC7-28EB-4B01-8F0E-A07A6B03C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2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4CC2B-C8A8-4F7E-B0D6-EC21EC2DF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24A60-6BA7-4203-855B-7E12A2D101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A84ED-8AE2-4EB6-BE57-685C5FFD2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3001-157E-4C76-ABB6-02544F98CC9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E4817-E9EC-48C8-AE70-821AF54FA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ADA69-A20C-4B7F-A0F7-E3472FC2A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8EC7-28EB-4B01-8F0E-A07A6B03C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10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018170-F80D-4C08-B302-C75E33446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71D32-7074-4EE0-B044-7CD1C5070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EF7F2-491E-4AFA-B399-F087A398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3001-157E-4C76-ABB6-02544F98CC9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21859-07C3-4D58-885C-800EF107A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307EF-A6F8-4F8E-A7D0-5FF04CB83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8EC7-28EB-4B01-8F0E-A07A6B03C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3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DDAB8-D221-49E6-BBD8-729B7AC15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1BB10-F935-4FB3-B946-0EFB2674B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D2D85-5FA7-41C6-BC2C-931E97223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3001-157E-4C76-ABB6-02544F98CC9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62EA0-439B-4E43-887B-5AC7830B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4079C-FB78-41F8-BA5C-3EAAD119F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8EC7-28EB-4B01-8F0E-A07A6B03C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8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FB72A-6F38-4DA1-9D81-B4C849247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46399-F797-432F-AEB8-EDAB17428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67DA0-AABA-4EA9-A9C7-8D80F5E3A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3001-157E-4C76-ABB6-02544F98CC9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D4B90-0565-4ABA-A12C-0C5D1A973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70A25-33AE-4A27-8CF3-8C08BE3E7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8EC7-28EB-4B01-8F0E-A07A6B03C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9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A38B6-6C9A-46D9-BC44-3B5883C7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A8B10-3562-4765-952C-4796A20A4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ED2027-2256-4F20-9729-B1F9D7063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2C198-5689-4266-B87F-7C6EE3CDA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3001-157E-4C76-ABB6-02544F98CC9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3492F-60B3-4873-A7E6-293F61F18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D2E30-B977-4E6A-827C-BA3E1630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8EC7-28EB-4B01-8F0E-A07A6B03C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8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B1D4-D7D2-430D-A3E8-8A512F54F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225C3-0213-4E1F-9624-A7D7776C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D6959-7096-4B7D-8672-926F959A4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26A443-AC2B-474C-AF1B-966552B81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13DCB3-27A8-4B3C-9076-0747F4A499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7D1C7B-F939-466C-8F37-8ADF921A1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3001-157E-4C76-ABB6-02544F98CC9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E12802-4632-4A4B-A673-E1275572D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C1EDCC-CF8E-4E7C-9856-9BBD8DD2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8EC7-28EB-4B01-8F0E-A07A6B03C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8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D0186-7E06-4A6A-8F47-49FE5E24E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6C3116-648B-4561-ABC0-B20C723F0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3001-157E-4C76-ABB6-02544F98CC9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3663C8-9B4E-4158-B523-E96BFFA9A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4AB463-B1E8-4F23-8835-71BD1F7FC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8EC7-28EB-4B01-8F0E-A07A6B03C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4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855C42-BDC7-4F31-B508-177ECC5F5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3001-157E-4C76-ABB6-02544F98CC9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3D63DE-D27D-416D-AD07-70E5C337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8BB501-0C8C-4BB5-81CF-97252AAF4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8EC7-28EB-4B01-8F0E-A07A6B03C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2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C11FD-9E80-4F9B-95A1-3E3395856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EDB05-B57E-4518-9F42-1F509FA6D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0949E-4F9D-4A97-81FE-12699D47F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27644-82A3-4A4C-A7A2-3E965315A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3001-157E-4C76-ABB6-02544F98CC9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42DCF-75CA-4043-BC58-D6F8C0129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4929F-174E-4259-A75D-F8810742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8EC7-28EB-4B01-8F0E-A07A6B03C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4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5B9E5-C694-4867-920A-E8A0CBBC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9724F-D53D-4DE7-A5F2-E4015A47C4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99DF9-812F-466F-B36E-EDBE982E1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CE8EB-76ED-4B03-93B2-1AC19EF52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3001-157E-4C76-ABB6-02544F98CC9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BEFAB1-01B5-4B9F-A332-E56DA5DB6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65229-1EF5-4651-8526-953AC38D1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08EC7-28EB-4B01-8F0E-A07A6B03C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6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F73ECE-9DD3-4047-8C5D-85B539486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F3A19-3BFD-45FF-B0DD-7345C96AF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18F0B-0697-4D78-B9C0-A79069772D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33001-157E-4C76-ABB6-02544F98CC9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27A37-8049-477C-9390-733AC3BF70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5579A-B12C-495C-81DE-03A015573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08EC7-28EB-4B01-8F0E-A07A6B03C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4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refugeeactionkingston.org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refugeeactionkingston.org.u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refugeeactionkingston.org.u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refugeeactionkingston.org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refugeeactionkingston.org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refugeeactionkingston.org.u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refugeeactionkingston.org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refugeeactionkingston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C53F9-0D57-47F4-A67F-2DED98096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>
            <a:normAutofit fontScale="90000"/>
          </a:bodyPr>
          <a:lstStyle/>
          <a:p>
            <a:r>
              <a:rPr lang="en-US" sz="6000" dirty="0">
                <a:solidFill>
                  <a:srgbClr val="66008F"/>
                </a:solidFill>
                <a:latin typeface="+mj-lt"/>
              </a:rPr>
              <a:t>What’s happening with new arrivals from Afghanistan?</a:t>
            </a:r>
            <a:endParaRPr lang="en-GB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C86BDAA-2EDA-4215-A0F0-BD8D65FFA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75670" y="409907"/>
            <a:ext cx="1843103" cy="900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AB1D91-C878-43FB-9BD3-2A49DC776ED6}"/>
              </a:ext>
            </a:extLst>
          </p:cNvPr>
          <p:cNvSpPr txBox="1"/>
          <p:nvPr/>
        </p:nvSpPr>
        <p:spPr>
          <a:xfrm>
            <a:off x="4027342" y="5065649"/>
            <a:ext cx="4137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66008F"/>
                </a:solidFill>
              </a:rPr>
              <a:t>Isik Oguzertem</a:t>
            </a:r>
            <a:br>
              <a:rPr lang="en-GB" dirty="0">
                <a:solidFill>
                  <a:srgbClr val="66008F"/>
                </a:solidFill>
              </a:rPr>
            </a:br>
            <a:r>
              <a:rPr lang="en-GB" dirty="0">
                <a:solidFill>
                  <a:srgbClr val="66008F"/>
                </a:solidFill>
              </a:rPr>
              <a:t>Director / Refugee Action Kingston</a:t>
            </a:r>
          </a:p>
          <a:p>
            <a:pPr algn="ctr"/>
            <a:r>
              <a:rPr lang="en-GB" dirty="0">
                <a:solidFill>
                  <a:srgbClr val="66008F"/>
                </a:solidFill>
              </a:rPr>
              <a:t>director@refugeeactionkingston.org.uk</a:t>
            </a:r>
          </a:p>
          <a:p>
            <a:pPr algn="ctr"/>
            <a:r>
              <a:rPr lang="en-GB" b="1" dirty="0">
                <a:solidFill>
                  <a:srgbClr val="66008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refugeeactionkingston.org.uk</a:t>
            </a:r>
            <a:endParaRPr lang="en-GB" b="1" dirty="0">
              <a:solidFill>
                <a:srgbClr val="6600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06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6C9ECC52-DD95-4030-9804-6F9A17562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75667" y="490450"/>
            <a:ext cx="1843103" cy="90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C2A918A-9FAD-4EA6-B8A0-484B5A6D79FD}"/>
              </a:ext>
            </a:extLst>
          </p:cNvPr>
          <p:cNvSpPr txBox="1"/>
          <p:nvPr/>
        </p:nvSpPr>
        <p:spPr>
          <a:xfrm>
            <a:off x="573229" y="617284"/>
            <a:ext cx="758275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solidFill>
                  <a:srgbClr val="66008F"/>
                </a:solidFill>
                <a:latin typeface="+mj-lt"/>
              </a:rPr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B9651-9A52-4E2B-88BB-36DE517B1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160" y="1803458"/>
            <a:ext cx="10953609" cy="4442359"/>
          </a:xfrm>
        </p:spPr>
        <p:txBody>
          <a:bodyPr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Background and numbers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Local vs central response</a:t>
            </a:r>
            <a:endParaRPr lang="en-US" sz="20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Immediate needs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Future scenarios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Actual needs</a:t>
            </a:r>
            <a:endParaRPr lang="en-US" sz="3200" b="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F0BF0B-8888-4A19-9F4B-1865C6DA5321}"/>
              </a:ext>
            </a:extLst>
          </p:cNvPr>
          <p:cNvSpPr txBox="1"/>
          <p:nvPr/>
        </p:nvSpPr>
        <p:spPr>
          <a:xfrm>
            <a:off x="7481453" y="6061151"/>
            <a:ext cx="4137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solidFill>
                  <a:srgbClr val="66008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refugeeactionkingston.org.uk</a:t>
            </a:r>
            <a:endParaRPr lang="en-GB" dirty="0">
              <a:solidFill>
                <a:srgbClr val="6600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3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6C9ECC52-DD95-4030-9804-6F9A17562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75667" y="490450"/>
            <a:ext cx="1843103" cy="90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C2A918A-9FAD-4EA6-B8A0-484B5A6D79FD}"/>
              </a:ext>
            </a:extLst>
          </p:cNvPr>
          <p:cNvSpPr txBox="1"/>
          <p:nvPr/>
        </p:nvSpPr>
        <p:spPr>
          <a:xfrm>
            <a:off x="573229" y="617284"/>
            <a:ext cx="758275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solidFill>
                  <a:srgbClr val="66008F"/>
                </a:solidFill>
                <a:latin typeface="+mj-lt"/>
              </a:rPr>
              <a:t>Background and numbers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B9651-9A52-4E2B-88BB-36DE517B1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160" y="1803458"/>
            <a:ext cx="10953609" cy="4442359"/>
          </a:xfrm>
        </p:spPr>
        <p:txBody>
          <a:bodyPr anchor="t">
            <a:normAutofit/>
          </a:bodyPr>
          <a:lstStyle/>
          <a:p>
            <a:r>
              <a:rPr lang="en-US" sz="2800" b="0" dirty="0"/>
              <a:t>200+ individuals incl. 120+ children south of Kingston</a:t>
            </a:r>
          </a:p>
          <a:p>
            <a:endParaRPr lang="en-US" sz="2800" b="0" dirty="0"/>
          </a:p>
          <a:p>
            <a:r>
              <a:rPr lang="en-US" sz="2800" b="0" dirty="0"/>
              <a:t>Severe Home Office delays in: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sz="2400" b="0" dirty="0"/>
              <a:t>	communicating basic information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sz="2400" b="0" dirty="0"/>
              <a:t>	providing clarity on next steps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sz="2400" b="0" dirty="0"/>
              <a:t>	delivering on promises of funding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0" dirty="0"/>
          </a:p>
          <a:p>
            <a:r>
              <a:rPr lang="en-US" sz="2800" b="0" dirty="0"/>
              <a:t>Result of systematic dismantling of asylum infrastructure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49D449-F7A3-4A82-BE73-A3ACE6B4C12D}"/>
              </a:ext>
            </a:extLst>
          </p:cNvPr>
          <p:cNvSpPr txBox="1"/>
          <p:nvPr/>
        </p:nvSpPr>
        <p:spPr>
          <a:xfrm>
            <a:off x="7481453" y="6061151"/>
            <a:ext cx="4137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solidFill>
                  <a:srgbClr val="66008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refugeeactionkingston.org.uk</a:t>
            </a:r>
            <a:endParaRPr lang="en-GB" dirty="0">
              <a:solidFill>
                <a:srgbClr val="6600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078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6C9ECC52-DD95-4030-9804-6F9A17562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75667" y="490450"/>
            <a:ext cx="1843103" cy="90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C2A918A-9FAD-4EA6-B8A0-484B5A6D79FD}"/>
              </a:ext>
            </a:extLst>
          </p:cNvPr>
          <p:cNvSpPr txBox="1"/>
          <p:nvPr/>
        </p:nvSpPr>
        <p:spPr>
          <a:xfrm>
            <a:off x="573229" y="617284"/>
            <a:ext cx="758275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solidFill>
                  <a:srgbClr val="66008F"/>
                </a:solidFill>
                <a:latin typeface="+mj-lt"/>
              </a:rPr>
              <a:t>Local vs central response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B9651-9A52-4E2B-88BB-36DE517B13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b="1" dirty="0"/>
              <a:t>Local authority </a:t>
            </a:r>
            <a:r>
              <a:rPr lang="en-US" sz="2800" b="0" dirty="0"/>
              <a:t>handed responsibility overnight:</a:t>
            </a:r>
          </a:p>
          <a:p>
            <a:pPr marL="457200" indent="-457200"/>
            <a:r>
              <a:rPr lang="en-US" sz="2400" b="0" dirty="0"/>
              <a:t>Essential items </a:t>
            </a:r>
          </a:p>
          <a:p>
            <a:pPr marL="457200" indent="-457200"/>
            <a:r>
              <a:rPr lang="en-US" sz="2400" b="0" dirty="0"/>
              <a:t>Health assessments</a:t>
            </a:r>
          </a:p>
          <a:p>
            <a:pPr marL="457200" indent="-457200"/>
            <a:r>
              <a:rPr lang="en-US" sz="2400" b="0" dirty="0"/>
              <a:t>DWP coordination</a:t>
            </a:r>
          </a:p>
          <a:p>
            <a:pPr marL="457200" indent="-457200"/>
            <a:r>
              <a:rPr lang="en-US" sz="2400" b="0" dirty="0"/>
              <a:t>Interpretation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7DF144-5AD7-42B0-96AB-8C14E560F9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Home Office </a:t>
            </a:r>
            <a:r>
              <a:rPr lang="en-US" sz="2800" dirty="0"/>
              <a:t>picks which messages to respond to, ignores others.</a:t>
            </a:r>
          </a:p>
          <a:p>
            <a:pPr marL="0" indent="0">
              <a:buNone/>
            </a:pPr>
            <a:endParaRPr lang="en-US" sz="2400" b="0" dirty="0"/>
          </a:p>
          <a:p>
            <a:pPr marL="0" indent="0">
              <a:buNone/>
            </a:pPr>
            <a:r>
              <a:rPr lang="en-US" sz="2800" b="0" dirty="0"/>
              <a:t>Subsistence delays (7+ weeks)</a:t>
            </a:r>
          </a:p>
          <a:p>
            <a:pPr marL="457200" indent="-457200"/>
            <a:r>
              <a:rPr lang="en-US" sz="2400" b="0" dirty="0"/>
              <a:t>Refugee Action Kingston distributing £10,000+/week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b="0" dirty="0"/>
              <a:t>Army called in to act as enumerators</a:t>
            </a:r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343E41-D41C-4A5E-84A8-634188EAE4D8}"/>
              </a:ext>
            </a:extLst>
          </p:cNvPr>
          <p:cNvSpPr txBox="1"/>
          <p:nvPr/>
        </p:nvSpPr>
        <p:spPr>
          <a:xfrm>
            <a:off x="7481453" y="6061151"/>
            <a:ext cx="4137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solidFill>
                  <a:srgbClr val="66008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refugeeactionkingston.org.uk</a:t>
            </a:r>
            <a:endParaRPr lang="en-GB" dirty="0">
              <a:solidFill>
                <a:srgbClr val="6600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049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6C9ECC52-DD95-4030-9804-6F9A17562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75667" y="490450"/>
            <a:ext cx="1843103" cy="90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C2A918A-9FAD-4EA6-B8A0-484B5A6D79FD}"/>
              </a:ext>
            </a:extLst>
          </p:cNvPr>
          <p:cNvSpPr txBox="1"/>
          <p:nvPr/>
        </p:nvSpPr>
        <p:spPr>
          <a:xfrm>
            <a:off x="573229" y="617284"/>
            <a:ext cx="758275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solidFill>
                  <a:srgbClr val="66008F"/>
                </a:solidFill>
                <a:latin typeface="+mj-lt"/>
              </a:rPr>
              <a:t>Immediate needs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B9651-9A52-4E2B-88BB-36DE517B1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160" y="1803458"/>
            <a:ext cx="10953609" cy="4442359"/>
          </a:xfrm>
        </p:spPr>
        <p:txBody>
          <a:bodyPr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Meals, water, hygiene needs met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Clothing, children’s items, faith-based item needs mostly met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Access to services: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sz="2400" b="0" dirty="0"/>
              <a:t>GP and DWP registrations complete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sz="2400" b="0" dirty="0"/>
              <a:t>Some access to connectivity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sz="2400" b="0" dirty="0"/>
              <a:t>Limited access to English language lessons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sz="2400" b="0" dirty="0"/>
              <a:t>Very limited access to employment opportunities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sz="2400" b="0" dirty="0"/>
              <a:t>Very limited access to formal education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endParaRPr lang="en-US" sz="2400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B1AC10-0610-4573-B338-C5324CECB410}"/>
              </a:ext>
            </a:extLst>
          </p:cNvPr>
          <p:cNvSpPr txBox="1"/>
          <p:nvPr/>
        </p:nvSpPr>
        <p:spPr>
          <a:xfrm>
            <a:off x="7481453" y="6061151"/>
            <a:ext cx="4137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solidFill>
                  <a:srgbClr val="66008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refugeeactionkingston.org.uk</a:t>
            </a:r>
            <a:endParaRPr lang="en-GB" dirty="0">
              <a:solidFill>
                <a:srgbClr val="6600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209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6C9ECC52-DD95-4030-9804-6F9A17562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75667" y="490450"/>
            <a:ext cx="1843103" cy="90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C2A918A-9FAD-4EA6-B8A0-484B5A6D79FD}"/>
              </a:ext>
            </a:extLst>
          </p:cNvPr>
          <p:cNvSpPr txBox="1"/>
          <p:nvPr/>
        </p:nvSpPr>
        <p:spPr>
          <a:xfrm>
            <a:off x="573229" y="617284"/>
            <a:ext cx="758275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solidFill>
                  <a:srgbClr val="66008F"/>
                </a:solidFill>
                <a:latin typeface="+mj-lt"/>
              </a:rPr>
              <a:t>Future scenarios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B9651-9A52-4E2B-88BB-36DE517B1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160" y="1803458"/>
            <a:ext cx="10953609" cy="4442359"/>
          </a:xfrm>
        </p:spPr>
        <p:txBody>
          <a:bodyPr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Housing will be a major bottleneck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Multi-year hotel stays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Mental health crises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Lost education, socialization, integration opportunities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Family reunification needs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0" dirty="0"/>
          </a:p>
          <a:p>
            <a:pPr marL="914389" lvl="1" indent="-457200">
              <a:buFont typeface="Arial" panose="020B0604020202020204" pitchFamily="34" charset="0"/>
              <a:buChar char="•"/>
            </a:pPr>
            <a:endParaRPr lang="en-US" sz="2400" b="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F0EA34-3DED-4F04-A4B4-202E29842B60}"/>
              </a:ext>
            </a:extLst>
          </p:cNvPr>
          <p:cNvSpPr txBox="1"/>
          <p:nvPr/>
        </p:nvSpPr>
        <p:spPr>
          <a:xfrm>
            <a:off x="7481453" y="6061151"/>
            <a:ext cx="4137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solidFill>
                  <a:srgbClr val="66008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refugeeactionkingston.org.uk</a:t>
            </a:r>
            <a:endParaRPr lang="en-GB" dirty="0">
              <a:solidFill>
                <a:srgbClr val="6600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62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6C9ECC52-DD95-4030-9804-6F9A17562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75667" y="490450"/>
            <a:ext cx="1843103" cy="90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C2A918A-9FAD-4EA6-B8A0-484B5A6D79FD}"/>
              </a:ext>
            </a:extLst>
          </p:cNvPr>
          <p:cNvSpPr txBox="1"/>
          <p:nvPr/>
        </p:nvSpPr>
        <p:spPr>
          <a:xfrm>
            <a:off x="573229" y="617284"/>
            <a:ext cx="758275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dirty="0">
                <a:solidFill>
                  <a:srgbClr val="66008F"/>
                </a:solidFill>
                <a:latin typeface="+mj-lt"/>
              </a:rPr>
              <a:t>Actual needs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DB9651-9A52-4E2B-88BB-36DE517B1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160" y="1803458"/>
            <a:ext cx="10953609" cy="4442359"/>
          </a:xfrm>
        </p:spPr>
        <p:txBody>
          <a:bodyPr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Partnership (local authority/civil society/public)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Removal of barriers to reunification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Immediate housing (forced quotas?)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Transparency (no funny awards)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/>
              <a:t>Investment in employment opportunities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185DF9-229D-4D86-A05B-58BAD5623BD3}"/>
              </a:ext>
            </a:extLst>
          </p:cNvPr>
          <p:cNvSpPr txBox="1"/>
          <p:nvPr/>
        </p:nvSpPr>
        <p:spPr>
          <a:xfrm>
            <a:off x="7481453" y="6061151"/>
            <a:ext cx="4137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solidFill>
                  <a:srgbClr val="66008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refugeeactionkingston.org.uk</a:t>
            </a:r>
            <a:endParaRPr lang="en-GB" dirty="0">
              <a:solidFill>
                <a:srgbClr val="6600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20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C53F9-0D57-47F4-A67F-2DED98096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5268"/>
            <a:ext cx="9144000" cy="2387600"/>
          </a:xfrm>
        </p:spPr>
        <p:txBody>
          <a:bodyPr anchor="ctr"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+mj-lt"/>
              </a:rPr>
              <a:t>Thank you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E01FF04-C60D-414B-BAEF-6FFCC7F239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03027" y="480371"/>
            <a:ext cx="1843105" cy="90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2B18F5C-BF65-4792-91A2-844DAF4AFB1F}"/>
              </a:ext>
            </a:extLst>
          </p:cNvPr>
          <p:cNvSpPr txBox="1"/>
          <p:nvPr/>
        </p:nvSpPr>
        <p:spPr>
          <a:xfrm>
            <a:off x="4027342" y="5065649"/>
            <a:ext cx="4137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Isik Oguzertem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Director / Refugee Action Kingston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director@refugeeactionkingston.org.uk</a:t>
            </a:r>
          </a:p>
          <a:p>
            <a:pPr algn="ctr"/>
            <a:r>
              <a:rPr lang="en-GB" b="1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refugeeactionkingston.org.uk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32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AK Custom">
      <a:majorFont>
        <a:latin typeface="Chale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295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Chalet</vt:lpstr>
      <vt:lpstr>Office Theme</vt:lpstr>
      <vt:lpstr>What’s happening with new arrivals from Afghanistan?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Isik Oguzertem</dc:creator>
  <cp:lastModifiedBy>Isik Oguzertem</cp:lastModifiedBy>
  <cp:revision>19</cp:revision>
  <dcterms:created xsi:type="dcterms:W3CDTF">2021-04-12T08:00:33Z</dcterms:created>
  <dcterms:modified xsi:type="dcterms:W3CDTF">2021-10-26T20:14:52Z</dcterms:modified>
</cp:coreProperties>
</file>