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89" r:id="rId2"/>
    <p:sldId id="258" r:id="rId3"/>
    <p:sldId id="295" r:id="rId4"/>
    <p:sldId id="263" r:id="rId5"/>
    <p:sldId id="313" r:id="rId6"/>
    <p:sldId id="264" r:id="rId7"/>
    <p:sldId id="293" r:id="rId8"/>
    <p:sldId id="267" r:id="rId9"/>
    <p:sldId id="266" r:id="rId10"/>
    <p:sldId id="305" r:id="rId11"/>
    <p:sldId id="277" r:id="rId12"/>
    <p:sldId id="314" r:id="rId13"/>
    <p:sldId id="315" r:id="rId14"/>
    <p:sldId id="292" r:id="rId15"/>
    <p:sldId id="316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5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B2028A-F67E-4E52-A438-A46D2194EF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306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E5F7F9-73F2-4778-A04C-C43FD6542A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135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761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536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7D6D8C-F818-4940-92C7-9BE17A4F3927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3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438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158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699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36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7458BB-739E-4BDB-877D-7655521769D5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8041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25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874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943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5361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129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Neuropathic:</a:t>
            </a:r>
            <a:r>
              <a:rPr lang="en-GB" baseline="0" dirty="0"/>
              <a:t> </a:t>
            </a:r>
            <a:r>
              <a:rPr lang="en-GB" dirty="0"/>
              <a:t>Burning,</a:t>
            </a:r>
            <a:r>
              <a:rPr lang="en-GB" baseline="0" dirty="0"/>
              <a:t> stabbing, shooting aching or like an electric shock.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5F7F9-73F2-4778-A04C-C43FD6542A8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125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41EC34F-5434-4674-A5A0-D06C3BBB57E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C4297-F65F-49A1-85F0-B00BDE759BB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8408170-097C-47EB-9336-42EE9B42348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6A1DC807-FD72-4E7F-93E1-770565A1073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E1C4BB7-B607-4DCB-A994-17EF61B9326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7B97F-C6FA-4A59-B970-02FD5442545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72AA85C-308D-4829-9899-13BC832929C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0149EBC6-A9F6-4186-9C2E-10223F6C507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F623AE-8ECF-4F2E-8CBC-65CD7DE724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B1262D6-6339-4AFB-9CA9-4A4B28B3F58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BE4985A6-2F13-4F94-B337-C66574E9F26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tile tx="0" ty="0" sx="85000" sy="8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9C9B92-0B77-450E-AD15-45C186ECFC9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772816"/>
            <a:ext cx="53530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302932"/>
            <a:ext cx="74168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300" dirty="0">
                <a:latin typeface="+mj-lt"/>
              </a:rPr>
              <a:t>Richmond and Kingston ME Group</a:t>
            </a:r>
            <a:endParaRPr lang="en-GB" sz="33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32002E-477D-4526-96FD-1C1144482A01}"/>
              </a:ext>
            </a:extLst>
          </p:cNvPr>
          <p:cNvSpPr txBox="1"/>
          <p:nvPr/>
        </p:nvSpPr>
        <p:spPr>
          <a:xfrm>
            <a:off x="611560" y="5589240"/>
            <a:ext cx="8136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How can we better support people with ME/CFS?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Effects of ME on Daily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1772816"/>
            <a:ext cx="8503920" cy="4572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4000" dirty="0"/>
              <a:t>Employment: 83% of survey respondents had disruption in their employment status due to ME, with a 47% unable to work at all, 19% part time or less, only one person full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4000" dirty="0"/>
              <a:t>Education: 1 in 7 respondents had to use distance learning or special adjustments in order to complete their education or could not complete school age 16 or higher education. </a:t>
            </a:r>
            <a:endParaRPr lang="en-GB" altLang="en-US" sz="4000" dirty="0">
              <a:solidFill>
                <a:srgbClr val="00206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4000" dirty="0"/>
              <a:t>Mobility: 83% of respondents had mobility restrictions.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4000" dirty="0"/>
              <a:t>Family Life: 85% of respondents had difficulties with family responsibilities.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45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Managing ME &amp; COVID-19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dirty="0"/>
              <a:t>   </a:t>
            </a:r>
          </a:p>
          <a:p>
            <a:pPr eaLnBrk="1" hangingPunct="1">
              <a:buFontTx/>
              <a:buNone/>
            </a:pPr>
            <a:r>
              <a:rPr lang="en-GB" altLang="en-US" sz="4000" dirty="0"/>
              <a:t>  </a:t>
            </a:r>
            <a:r>
              <a:rPr lang="en-GB" altLang="en-US" sz="3200" dirty="0"/>
              <a:t>Rest is the cornerstone to stabilising the condition and any chance of improvement. Pushing to do more can be detrimental.</a:t>
            </a:r>
          </a:p>
          <a:p>
            <a:pPr eaLnBrk="1" hangingPunct="1">
              <a:buFontTx/>
              <a:buNone/>
            </a:pPr>
            <a:endParaRPr lang="en-GB" altLang="en-US" sz="3200" dirty="0"/>
          </a:p>
          <a:p>
            <a:pPr>
              <a:buNone/>
            </a:pPr>
            <a:r>
              <a:rPr lang="en-GB" altLang="en-US" sz="3200" dirty="0"/>
              <a:t>	COVID-19 is leaving some patients with Post-Viral Fatigue Syndrome (PVFS), which suggests that more rest and pacing is needed for them, avoiding overactivity, in order to prevent any development of ME.</a:t>
            </a:r>
          </a:p>
          <a:p>
            <a:pPr eaLnBrk="1" hangingPunct="1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NHS and GPs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2856" y="1628800"/>
            <a:ext cx="8503920" cy="4464496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9200" dirty="0"/>
              <a:t>93% of respondents were formally diagnosed by a doctor, 3 in 8 were not screened for secondary co-morbidities, nearly 70% did not receive NHS medical care for their ME symptoms and nearly a quarter were refused NHS tests, treatments or referrals.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9200" dirty="0"/>
              <a:t>1 in 5 stated that their GPs were unsupportive, 3 in 5 said GPs were supportive but couldn’t help with their ME and nearly 1 in 5 said their GPs were supportive and informed.</a:t>
            </a:r>
            <a:endParaRPr lang="en-GB" altLang="en-US" sz="9200" dirty="0">
              <a:solidFill>
                <a:srgbClr val="00206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9200" dirty="0"/>
              <a:t>1 in 7 was currently seeing a consultant about their ME, half of the sample had been referred to a consultant but discharged still feeling ill, only 1 in 14 patients was discharged when improved, a quarter had never been referred to a consultant.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9200" dirty="0"/>
              <a:t>3 in 8 were never referred to a specialist NHS ME/CFS clinic.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9200" dirty="0"/>
              <a:t>1 in 7 didn’t receive the medical care they needed at home. Only 4 respondents were given the option of home visits.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92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9200" dirty="0"/>
          </a:p>
          <a:p>
            <a:pPr eaLnBrk="1" hangingPunct="1">
              <a:buFontTx/>
              <a:buNone/>
            </a:pPr>
            <a:endParaRPr lang="en-GB" altLang="en-US" sz="9200" dirty="0"/>
          </a:p>
          <a:p>
            <a:pPr eaLnBrk="1" hangingPunct="1">
              <a:buFontTx/>
              <a:buNone/>
            </a:pPr>
            <a:endParaRPr lang="en-GB" altLang="en-US" sz="9200" dirty="0"/>
          </a:p>
          <a:p>
            <a:pPr eaLnBrk="1" hangingPunct="1">
              <a:buFontTx/>
              <a:buNone/>
            </a:pPr>
            <a:endParaRPr lang="en-GB" altLang="en-US" sz="9200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63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Housing, Support, Welfare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2800" dirty="0"/>
              <a:t>1 in 14 respondents had to leave their houses due to care needs, 1 in 9 due to reduced incomes, 1 in 9 due to other reasons. One person due to losing housing benefit.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30% of the sample had a carer, 1 in 14 needed one but gave up in the process, one person was refused care, 41% had unmet care needs. A couple of members said:</a:t>
            </a:r>
          </a:p>
          <a:p>
            <a:pPr marL="0" indent="0" algn="ctr">
              <a:buNone/>
            </a:pPr>
            <a:r>
              <a:rPr lang="en-GB" i="1" dirty="0">
                <a:solidFill>
                  <a:srgbClr val="002060"/>
                </a:solidFill>
              </a:rPr>
              <a:t>“GP laughed at me when I asked for a ‘support worker’. NHS simply dismissed my requests.”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002060"/>
                </a:solidFill>
              </a:rPr>
              <a:t>“I need more care, but I find it exhausting which defeats the object. Also expensive.”</a:t>
            </a:r>
            <a:endParaRPr lang="en-GB" altLang="en-US" sz="2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14% of respondents felt slightly isolated due to symptoms and limitations; 73% significantly isolated.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1 in 6 had their symptoms worsened due to changes in the benefits system, 1 in 7 had their income level decreased with 3 people experiencing hardship, 1 in 14 gave up in the process.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45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Recommendations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16992" y="1484784"/>
            <a:ext cx="850392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100" dirty="0"/>
              <a:t>For GPs, Social Care System and NHS:</a:t>
            </a:r>
            <a:endParaRPr lang="en-GB" altLang="en-US" sz="2100" dirty="0"/>
          </a:p>
          <a:p>
            <a:pPr marL="0">
              <a:spcBef>
                <a:spcPts val="0"/>
              </a:spcBef>
            </a:pPr>
            <a:r>
              <a:rPr lang="en-GB" sz="2100" dirty="0"/>
              <a:t>Read the Purple Book from the ME Association.</a:t>
            </a:r>
          </a:p>
          <a:p>
            <a:pPr marL="0">
              <a:spcBef>
                <a:spcPts val="0"/>
              </a:spcBef>
            </a:pPr>
            <a:r>
              <a:rPr lang="en-GB" sz="2100" dirty="0"/>
              <a:t>Be more supportive with more acceptance, awareness and understanding of ME.</a:t>
            </a:r>
          </a:p>
          <a:p>
            <a:pPr marL="0">
              <a:spcBef>
                <a:spcPts val="0"/>
              </a:spcBef>
            </a:pPr>
            <a:r>
              <a:rPr lang="en-GB" sz="2100" dirty="0"/>
              <a:t>Provide medical care for ME symptoms without refusing referrals to the right specialist, consultant, ME/CFS clinics and/or medication. Easy referral to Social Services. Access to carers as many can’t do much by themselves. </a:t>
            </a:r>
          </a:p>
          <a:p>
            <a:pPr marL="0">
              <a:spcBef>
                <a:spcPts val="0"/>
              </a:spcBef>
            </a:pPr>
            <a:r>
              <a:rPr lang="en-GB" sz="2100" dirty="0"/>
              <a:t>The inclusion of ME/CFS in initial and in service training for all medical professionals, especially now when COVID-19 is leaving many patients with Post Viral Fatigue Syndrome.</a:t>
            </a:r>
          </a:p>
          <a:p>
            <a:pPr marL="0">
              <a:spcBef>
                <a:spcPts val="0"/>
              </a:spcBef>
            </a:pPr>
            <a:r>
              <a:rPr lang="en-GB" sz="2100" dirty="0"/>
              <a:t>Health professionals to recommend their patients to contact us (or their local support groups) in order to reduce their social isolation.</a:t>
            </a:r>
          </a:p>
          <a:p>
            <a:pPr marL="0">
              <a:spcBef>
                <a:spcPts val="0"/>
              </a:spcBef>
            </a:pPr>
            <a:r>
              <a:rPr lang="en-GB" sz="2100" dirty="0"/>
              <a:t>Read the two-page recommendations based on results of the R&amp;K ME Group Survey accompanying the report for more suggestions.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Questions?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/>
              <a:t> 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algn="ctr" eaLnBrk="1" hangingPunct="1">
              <a:buFontTx/>
              <a:buNone/>
            </a:pPr>
            <a:r>
              <a:rPr lang="en-GB" altLang="en-US" dirty="0"/>
              <a:t>	</a:t>
            </a:r>
            <a:r>
              <a:rPr lang="en-GB" altLang="en-US" sz="3600" dirty="0"/>
              <a:t>Someone who listens is gold dust to a person with ME, who has often been ignored or misbelieved.</a:t>
            </a:r>
          </a:p>
          <a:p>
            <a:pPr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6476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How can we better support people with ME?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GB" altLang="en-US" sz="4400" dirty="0"/>
          </a:p>
          <a:p>
            <a:pPr algn="ctr" eaLnBrk="1" hangingPunct="1">
              <a:buFontTx/>
              <a:buNone/>
            </a:pPr>
            <a:r>
              <a:rPr lang="en-GB" altLang="en-US" sz="4400" dirty="0"/>
              <a:t>ME (</a:t>
            </a:r>
            <a:r>
              <a:rPr lang="en-GB" altLang="en-US" sz="4400" dirty="0" err="1"/>
              <a:t>Myalgic</a:t>
            </a:r>
            <a:r>
              <a:rPr lang="en-GB" altLang="en-US" sz="4400" dirty="0"/>
              <a:t> Encephalomyelitis)</a:t>
            </a:r>
          </a:p>
          <a:p>
            <a:pPr algn="ctr" eaLnBrk="1" hangingPunct="1">
              <a:buFontTx/>
              <a:buNone/>
            </a:pPr>
            <a:endParaRPr lang="en-GB" altLang="en-US" sz="4400" dirty="0"/>
          </a:p>
          <a:p>
            <a:pPr algn="ctr" eaLnBrk="1" hangingPunct="1">
              <a:buFontTx/>
              <a:buNone/>
            </a:pPr>
            <a:r>
              <a:rPr lang="en-GB" altLang="en-US" sz="3200" dirty="0"/>
              <a:t>also diagnosed as </a:t>
            </a:r>
          </a:p>
          <a:p>
            <a:pPr algn="ctr" eaLnBrk="1" hangingPunct="1">
              <a:buFontTx/>
              <a:buNone/>
            </a:pPr>
            <a:endParaRPr lang="en-GB" altLang="en-US" dirty="0"/>
          </a:p>
          <a:p>
            <a:pPr algn="ctr" eaLnBrk="1" hangingPunct="1">
              <a:buFontTx/>
              <a:buNone/>
            </a:pPr>
            <a:r>
              <a:rPr lang="en-GB" altLang="en-US" sz="4400" dirty="0"/>
              <a:t>CFS (Chronic Fatigue Syndrome)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Understanding 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2232" y="1700808"/>
            <a:ext cx="8503920" cy="4572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GB" altLang="en-US" sz="2800" dirty="0"/>
              <a:t>The medical cause of ME is still unknown.</a:t>
            </a:r>
          </a:p>
          <a:p>
            <a:pPr eaLnBrk="1" hangingPunct="1">
              <a:defRPr/>
            </a:pPr>
            <a:r>
              <a:rPr lang="en-GB" altLang="en-US" sz="2800" dirty="0"/>
              <a:t>No diagnostic test, no biomarker and no cure.</a:t>
            </a:r>
          </a:p>
          <a:p>
            <a:pPr>
              <a:defRPr/>
            </a:pPr>
            <a:r>
              <a:rPr lang="en-GB" altLang="en-US" sz="2800" dirty="0"/>
              <a:t>Classified by the World Health Organisation (WHO) as a neurological disease. MEA describes abnormalities in the central nervous, immune and endocrine systems.</a:t>
            </a:r>
          </a:p>
          <a:p>
            <a:pPr eaLnBrk="1" hangingPunct="1">
              <a:defRPr/>
            </a:pPr>
            <a:r>
              <a:rPr lang="en-GB" altLang="en-US" sz="2800" dirty="0"/>
              <a:t>Diagnosed by specialists excluding other health conditions which may cause similar symptoms. </a:t>
            </a:r>
          </a:p>
          <a:p>
            <a:pPr>
              <a:defRPr/>
            </a:pPr>
            <a:r>
              <a:rPr lang="en-GB" altLang="en-US" sz="2800" dirty="0"/>
              <a:t>Can affect anyone at any age and from any ethnic group.</a:t>
            </a:r>
          </a:p>
          <a:p>
            <a:pPr>
              <a:defRPr/>
            </a:pPr>
            <a:r>
              <a:rPr lang="en-GB" altLang="en-US" sz="2800" dirty="0"/>
              <a:t>Estimated 250,000 people have ME in the UK. 1,300 in Richmond and Kingston boroughs.</a:t>
            </a:r>
          </a:p>
          <a:p>
            <a:pPr>
              <a:defRPr/>
            </a:pPr>
            <a:r>
              <a:rPr lang="en-GB" altLang="en-US" sz="2800" dirty="0"/>
              <a:t>At least 25% are so severely affected they are housebound or bedbound.</a:t>
            </a:r>
          </a:p>
          <a:p>
            <a:pPr eaLnBrk="1" hangingPunct="1">
              <a:defRPr/>
            </a:pPr>
            <a:endParaRPr lang="en-GB" altLang="en-US" dirty="0"/>
          </a:p>
          <a:p>
            <a:pPr marL="0" indent="0" eaLnBrk="1" hangingPunct="1">
              <a:buFontTx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Prognosis – The Group’s Survey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2232" y="1844824"/>
            <a:ext cx="8503920" cy="4572000"/>
          </a:xfrm>
        </p:spPr>
        <p:txBody>
          <a:bodyPr/>
          <a:lstStyle/>
          <a:p>
            <a:pPr eaLnBrk="1" hangingPunct="1"/>
            <a:r>
              <a:rPr lang="en-GB" altLang="en-US" dirty="0"/>
              <a:t>ME is a long term condition.</a:t>
            </a:r>
          </a:p>
          <a:p>
            <a:r>
              <a:rPr lang="en-GB" altLang="en-US" dirty="0"/>
              <a:t>NICE Guidelines estimate only 5-10% ever make a full recovery.</a:t>
            </a:r>
          </a:p>
          <a:p>
            <a:r>
              <a:rPr lang="en-GB" altLang="en-US" dirty="0"/>
              <a:t>Thanks to the support of Hampton Fuel Allotment Charity, Richmond Parish Lands Charity, Love Kingston and Waitrose for funding our survey.</a:t>
            </a:r>
          </a:p>
          <a:p>
            <a:r>
              <a:rPr lang="en-GB" altLang="en-US" dirty="0"/>
              <a:t>70 members completed the questionnaire with 48 questions in 2019, giving a response rate of 43.75%.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The Group’s Survey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16992" y="1628800"/>
            <a:ext cx="8503920" cy="4572000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/>
              <a:t>Average duration of illness was over 19 years (range from 3 to 57 years).</a:t>
            </a:r>
          </a:p>
          <a:p>
            <a:pPr eaLnBrk="1" hangingPunct="1"/>
            <a:r>
              <a:rPr lang="en-GB" dirty="0"/>
              <a:t>Time taken to gain a diagnosis was just over 3.5 years for the sample as a whole, varying from one month to 27 years. </a:t>
            </a:r>
          </a:p>
          <a:p>
            <a:pPr eaLnBrk="1" hangingPunct="1"/>
            <a:r>
              <a:rPr lang="en-GB" dirty="0"/>
              <a:t>More than 40% of the respondents stated that their ME was severe or moderate when at its worst.</a:t>
            </a:r>
          </a:p>
          <a:p>
            <a:pPr eaLnBrk="1" hangingPunct="1"/>
            <a:r>
              <a:rPr lang="en-GB" dirty="0"/>
              <a:t>A third of respondents reported that their ME had deteriorated over the past year; 37% reported a fluctuating illness course. </a:t>
            </a:r>
          </a:p>
          <a:p>
            <a:pPr eaLnBrk="1" hangingPunct="1"/>
            <a:r>
              <a:rPr lang="en-GB" dirty="0"/>
              <a:t>Extreme fatigue/exhaustion was the most troubling symptom in the surveyed sample, followed by post-exertional malaise and cognitive difficulties.</a:t>
            </a:r>
          </a:p>
          <a:p>
            <a:endParaRPr lang="en-GB" dirty="0"/>
          </a:p>
          <a:p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altLang="en-US" sz="4000" dirty="0"/>
            </a:br>
            <a:r>
              <a:rPr lang="en-GB" altLang="en-US" sz="4000" dirty="0"/>
              <a:t>ME </a:t>
            </a:r>
            <a:r>
              <a:rPr lang="en-GB" altLang="en-US" sz="3700" dirty="0"/>
              <a:t>Symptoms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32232" y="1772816"/>
            <a:ext cx="850392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/>
              <a:t>Extreme overwhelming disabling fatigue:</a:t>
            </a:r>
          </a:p>
          <a:p>
            <a:pPr eaLnBrk="1" hangingPunct="1">
              <a:buFontTx/>
              <a:buNone/>
            </a:pPr>
            <a:r>
              <a:rPr lang="en-GB" altLang="en-US" dirty="0">
                <a:solidFill>
                  <a:srgbClr val="002060"/>
                </a:solidFill>
              </a:rPr>
              <a:t>	“The name chronic fatigue doesn’t even begin to cover the condition and it makes it sound like something you could take a sleeping pill for – if only!!!”</a:t>
            </a:r>
          </a:p>
          <a:p>
            <a:pPr eaLnBrk="1" hangingPunct="1">
              <a:buFontTx/>
              <a:buNone/>
            </a:pPr>
            <a:endParaRPr lang="en-GB" altLang="en-US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Muscle Fatigue: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2060"/>
                </a:solidFill>
              </a:rPr>
              <a:t>“I can hardly walk at all, weakness and feeling as if I am going to pass out are some of my symptoms”</a:t>
            </a:r>
          </a:p>
          <a:p>
            <a:pPr eaLnBrk="1" hangingPunct="1">
              <a:buFontTx/>
              <a:buNone/>
            </a:pPr>
            <a:endParaRPr lang="en-GB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ME Symptoms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844824"/>
            <a:ext cx="850392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Post-exertional malaise (PEM) hallmark of illness.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2060"/>
                </a:solidFill>
              </a:rPr>
              <a:t>	“I still do too much when I feel good and then have to pay for it afterwards and often have several days when I can hardly move and feel very unsociable, not the old me at all….Because there is nothing different visually, people find it very difficult to understand that one day I appear normal and another I cannot move about and struggle with conversation and remembering normally simple things.”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Symptoms: Cognitive Dysfunction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altLang="en-US" sz="2400" dirty="0"/>
              <a:t>Concentration: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400" dirty="0"/>
              <a:t>	</a:t>
            </a:r>
            <a:r>
              <a:rPr lang="en-GB" altLang="en-US" sz="2400" dirty="0">
                <a:solidFill>
                  <a:srgbClr val="002060"/>
                </a:solidFill>
              </a:rPr>
              <a:t>“I now often forget what I’m trying to say halfway through a sentence.”</a:t>
            </a:r>
          </a:p>
          <a:p>
            <a:pPr eaLnBrk="1" hangingPunct="1">
              <a:defRPr/>
            </a:pPr>
            <a:r>
              <a:rPr lang="en-GB" altLang="en-US" sz="2400" dirty="0"/>
              <a:t>Sensory overload: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400" dirty="0"/>
              <a:t>	</a:t>
            </a:r>
            <a:r>
              <a:rPr lang="en-GB" altLang="en-US" sz="2400" dirty="0">
                <a:solidFill>
                  <a:srgbClr val="002060"/>
                </a:solidFill>
              </a:rPr>
              <a:t>“..high sensitivity to sensory input (noise, light, smell) and memory loss and confusion means I can’t go out of the house alone.”</a:t>
            </a:r>
          </a:p>
          <a:p>
            <a:pPr eaLnBrk="1" hangingPunct="1">
              <a:defRPr/>
            </a:pPr>
            <a:r>
              <a:rPr lang="en-GB" altLang="en-US" sz="2400" dirty="0"/>
              <a:t>Brain Fog: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>
                <a:solidFill>
                  <a:srgbClr val="002060"/>
                </a:solidFill>
              </a:rPr>
              <a:t>    “Sometimes my head is so foggy I can’t process info. so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>
                <a:solidFill>
                  <a:srgbClr val="002060"/>
                </a:solidFill>
              </a:rPr>
              <a:t>     talking on the phone is difficult”</a:t>
            </a:r>
          </a:p>
          <a:p>
            <a:pPr>
              <a:defRPr/>
            </a:pPr>
            <a:r>
              <a:rPr lang="en-GB" sz="2400" dirty="0"/>
              <a:t>Unrefreshing sleep, dizziness, memory impairment, insomnia.</a:t>
            </a:r>
          </a:p>
          <a:p>
            <a:pPr eaLnBrk="1" hangingPunct="1">
              <a:buFontTx/>
              <a:buNone/>
              <a:defRPr/>
            </a:pPr>
            <a:endParaRPr lang="en-GB" altLang="en-US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5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ME Symptoms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41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dirty="0"/>
              <a:t>Muscle and joint pain. </a:t>
            </a:r>
          </a:p>
          <a:p>
            <a:pPr eaLnBrk="1" hangingPunct="1"/>
            <a:r>
              <a:rPr lang="en-GB" altLang="en-US" dirty="0"/>
              <a:t>Headaches.</a:t>
            </a:r>
          </a:p>
          <a:p>
            <a:pPr eaLnBrk="1" hangingPunct="1"/>
            <a:r>
              <a:rPr lang="en-GB" altLang="en-US" dirty="0"/>
              <a:t>Neuropathic pain. </a:t>
            </a:r>
          </a:p>
          <a:p>
            <a:pPr eaLnBrk="1" hangingPunct="1"/>
            <a:r>
              <a:rPr lang="en-GB" altLang="en-US" dirty="0"/>
              <a:t>Widespread and Migratory.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	More severe after exertion or activity (physical, mental or emotional) and generally does not respond to standard painkillers.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	Other symptoms are Orthostatic Intolerance (rapid heartbeat, palpitations, chest pain, nausea, poor blood pressure regulation), IBS, migraines, sweats, inability to move (paralysis).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2735</TotalTime>
  <Words>1359</Words>
  <Application>Microsoft Office PowerPoint</Application>
  <PresentationFormat>On-screen Show (4:3)</PresentationFormat>
  <Paragraphs>129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Georgia</vt:lpstr>
      <vt:lpstr>Wingdings</vt:lpstr>
      <vt:lpstr>Wingdings 2</vt:lpstr>
      <vt:lpstr>Civic</vt:lpstr>
      <vt:lpstr>PowerPoint Presentation</vt:lpstr>
      <vt:lpstr>How can we better support people with ME?</vt:lpstr>
      <vt:lpstr>Understanding ME</vt:lpstr>
      <vt:lpstr>Prognosis – The Group’s Survey</vt:lpstr>
      <vt:lpstr>The Group’s Survey</vt:lpstr>
      <vt:lpstr> ME Symptoms</vt:lpstr>
      <vt:lpstr>ME Symptoms</vt:lpstr>
      <vt:lpstr>Symptoms: Cognitive Dysfunction</vt:lpstr>
      <vt:lpstr>ME Symptoms</vt:lpstr>
      <vt:lpstr>Effects of ME on Daily Life</vt:lpstr>
      <vt:lpstr>Managing ME &amp; COVID-19</vt:lpstr>
      <vt:lpstr>NHS and GPs Support</vt:lpstr>
      <vt:lpstr>Housing, Support, Welfare Benefits</vt:lpstr>
      <vt:lpstr>Recommendations</vt:lpstr>
      <vt:lpstr>Questions?</vt:lpstr>
    </vt:vector>
  </TitlesOfParts>
  <Company>The Institute of Cancer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ME</dc:title>
  <dc:creator>Fernando</dc:creator>
  <cp:lastModifiedBy>Fernando Campo Curiel</cp:lastModifiedBy>
  <cp:revision>286</cp:revision>
  <dcterms:created xsi:type="dcterms:W3CDTF">2010-06-07T10:10:08Z</dcterms:created>
  <dcterms:modified xsi:type="dcterms:W3CDTF">2020-09-02T18:25:56Z</dcterms:modified>
</cp:coreProperties>
</file>