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4"/>
  </p:sldMasterIdLst>
  <p:notesMasterIdLst>
    <p:notesMasterId r:id="rId14"/>
  </p:notesMasterIdLst>
  <p:sldIdLst>
    <p:sldId id="256" r:id="rId5"/>
    <p:sldId id="257" r:id="rId6"/>
    <p:sldId id="258" r:id="rId7"/>
    <p:sldId id="259" r:id="rId8"/>
    <p:sldId id="260" r:id="rId9"/>
    <p:sldId id="261" r:id="rId10"/>
    <p:sldId id="262" r:id="rId11"/>
    <p:sldId id="263" r:id="rId12"/>
    <p:sldId id="264" r:id="rId1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D1EB3F6-5A19-4AB9-8AE6-96B0E7C286B3}">
  <a:tblStyle styleId="{BD1EB3F6-5A19-4AB9-8AE6-96B0E7C286B3}" styleName="Table_0">
    <a:wholeTbl>
      <a:tcTxStyle b="off" i="off">
        <a:font>
          <a:latin typeface="Century Gothic"/>
          <a:ea typeface="Century Gothic"/>
          <a:cs typeface="Century Gothic"/>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F2E6EA"/>
          </a:solidFill>
        </a:fill>
      </a:tcStyle>
    </a:wholeTbl>
    <a:band1H>
      <a:tcTxStyle/>
      <a:tcStyle>
        <a:tcBdr/>
        <a:fill>
          <a:solidFill>
            <a:srgbClr val="E4CAD2"/>
          </a:solidFill>
        </a:fill>
      </a:tcStyle>
    </a:band1H>
    <a:band2H>
      <a:tcTxStyle/>
      <a:tcStyle>
        <a:tcBdr/>
      </a:tcStyle>
    </a:band2H>
    <a:band1V>
      <a:tcTxStyle/>
      <a:tcStyle>
        <a:tcBdr/>
        <a:fill>
          <a:solidFill>
            <a:srgbClr val="E4CAD2"/>
          </a:solidFill>
        </a:fill>
      </a:tcStyle>
    </a:band1V>
    <a:band2V>
      <a:tcTxStyle/>
      <a:tcStyle>
        <a:tcBdr/>
      </a:tcStyle>
    </a:band2V>
    <a:lastCol>
      <a:tcTxStyle b="on" i="off">
        <a:font>
          <a:latin typeface="Century Gothic"/>
          <a:ea typeface="Century Gothic"/>
          <a:cs typeface="Century Gothic"/>
        </a:font>
        <a:srgbClr val="FFFFFF"/>
      </a:tcTxStyle>
      <a:tcStyle>
        <a:tcBdr/>
        <a:fill>
          <a:solidFill>
            <a:srgbClr val="B31166"/>
          </a:solidFill>
        </a:fill>
      </a:tcStyle>
    </a:lastCol>
    <a:firstCol>
      <a:tcTxStyle b="on" i="off">
        <a:font>
          <a:latin typeface="Century Gothic"/>
          <a:ea typeface="Century Gothic"/>
          <a:cs typeface="Century Gothic"/>
        </a:font>
        <a:srgbClr val="FFFFFF"/>
      </a:tcTxStyle>
      <a:tcStyle>
        <a:tcBdr/>
        <a:fill>
          <a:solidFill>
            <a:srgbClr val="B31166"/>
          </a:solidFill>
        </a:fill>
      </a:tcStyle>
    </a:firstCol>
    <a:lastRow>
      <a:tcTxStyle b="on" i="off">
        <a:font>
          <a:latin typeface="Century Gothic"/>
          <a:ea typeface="Century Gothic"/>
          <a:cs typeface="Century Gothic"/>
        </a:font>
        <a:srgbClr val="FFFFFF"/>
      </a:tcTxStyle>
      <a:tcStyle>
        <a:tcBdr>
          <a:top>
            <a:ln w="38100" cap="flat" cmpd="sng">
              <a:solidFill>
                <a:srgbClr val="FFFFFF"/>
              </a:solidFill>
              <a:prstDash val="solid"/>
              <a:round/>
              <a:headEnd type="none" w="sm" len="sm"/>
              <a:tailEnd type="none" w="sm" len="sm"/>
            </a:ln>
          </a:top>
        </a:tcBdr>
        <a:fill>
          <a:solidFill>
            <a:srgbClr val="B31166"/>
          </a:solidFill>
        </a:fill>
      </a:tcStyle>
    </a:lastRow>
    <a:seCell>
      <a:tcTxStyle/>
      <a:tcStyle>
        <a:tcBdr/>
      </a:tcStyle>
    </a:seCell>
    <a:swCell>
      <a:tcTxStyle/>
      <a:tcStyle>
        <a:tcBdr/>
      </a:tcStyle>
    </a:swCell>
    <a:firstRow>
      <a:tcTxStyle b="on" i="off">
        <a:font>
          <a:latin typeface="Century Gothic"/>
          <a:ea typeface="Century Gothic"/>
          <a:cs typeface="Century Gothic"/>
        </a:font>
        <a:srgbClr val="FFFFFF"/>
      </a:tcTxStyle>
      <a:tcStyle>
        <a:tcBdr>
          <a:bottom>
            <a:ln w="38100" cap="flat" cmpd="sng">
              <a:solidFill>
                <a:srgbClr val="FFFFFF"/>
              </a:solidFill>
              <a:prstDash val="solid"/>
              <a:round/>
              <a:headEnd type="none" w="sm" len="sm"/>
              <a:tailEnd type="none" w="sm" len="sm"/>
            </a:ln>
          </a:bottom>
        </a:tcBdr>
        <a:fill>
          <a:solidFill>
            <a:srgbClr val="B31166"/>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54" y="8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healthystart.nhs.uk/what-youll-get/"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dev.healthystart.nhsbsa.net/getting-vitamin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44f000e748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244f000e748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44e8b70fb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 name="Google Shape;59;g244e8b70fb9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95000"/>
              </a:lnSpc>
              <a:spcBef>
                <a:spcPts val="0"/>
              </a:spcBef>
              <a:spcAft>
                <a:spcPts val="0"/>
              </a:spcAft>
              <a:buNone/>
            </a:pPr>
            <a:r>
              <a:rPr lang="en-GB" sz="700" u="sng">
                <a:solidFill>
                  <a:schemeClr val="hlink"/>
                </a:solidFill>
                <a:hlinkClick r:id="rId3"/>
              </a:rPr>
              <a:t>https://www.healthystart.nhs.uk/what-youll-get/</a:t>
            </a:r>
            <a:r>
              <a:rPr lang="en-GB" sz="700"/>
              <a:t> </a:t>
            </a:r>
            <a:r>
              <a:rPr lang="en-GB">
                <a:solidFill>
                  <a:srgbClr val="212B32"/>
                </a:solidFill>
                <a:highlight>
                  <a:srgbClr val="F0F4F5"/>
                </a:highlight>
              </a:rPr>
              <a:t>You’ll get money added onto your card every 4 weeks to spend on certain food and milk.</a:t>
            </a:r>
            <a:endParaRPr>
              <a:solidFill>
                <a:srgbClr val="212B32"/>
              </a:solidFill>
              <a:highlight>
                <a:srgbClr val="F0F4F5"/>
              </a:highlight>
            </a:endParaRPr>
          </a:p>
          <a:p>
            <a:pPr marL="0" lvl="0" indent="0" algn="l" rtl="0">
              <a:lnSpc>
                <a:spcPct val="147368"/>
              </a:lnSpc>
              <a:spcBef>
                <a:spcPts val="0"/>
              </a:spcBef>
              <a:spcAft>
                <a:spcPts val="0"/>
              </a:spcAft>
              <a:buNone/>
            </a:pPr>
            <a:r>
              <a:rPr lang="en-GB">
                <a:solidFill>
                  <a:srgbClr val="212B32"/>
                </a:solidFill>
                <a:highlight>
                  <a:srgbClr val="F0F4F5"/>
                </a:highlight>
              </a:rPr>
              <a:t>You’ll get: £4.25 each week of your pregnancy from the 10th week £8.50 each week for children from birth to 1</a:t>
            </a:r>
            <a:endParaRPr>
              <a:solidFill>
                <a:srgbClr val="212B32"/>
              </a:solidFill>
              <a:highlight>
                <a:srgbClr val="F0F4F5"/>
              </a:highlight>
            </a:endParaRPr>
          </a:p>
          <a:p>
            <a:pPr marL="457200" lvl="0" indent="-298450" algn="l" rtl="0">
              <a:lnSpc>
                <a:spcPct val="147368"/>
              </a:lnSpc>
              <a:spcBef>
                <a:spcPts val="1800"/>
              </a:spcBef>
              <a:spcAft>
                <a:spcPts val="0"/>
              </a:spcAft>
              <a:buClr>
                <a:srgbClr val="212B32"/>
              </a:buClr>
              <a:buSzPts val="1100"/>
              <a:buChar char="●"/>
            </a:pPr>
            <a:r>
              <a:rPr lang="en-GB">
                <a:solidFill>
                  <a:srgbClr val="212B32"/>
                </a:solidFill>
                <a:highlight>
                  <a:srgbClr val="F0F4F5"/>
                </a:highlight>
              </a:rPr>
              <a:t>£4.25 each week for children between 1 and 4</a:t>
            </a:r>
            <a:endParaRPr>
              <a:solidFill>
                <a:srgbClr val="212B32"/>
              </a:solidFill>
              <a:highlight>
                <a:srgbClr val="F0F4F5"/>
              </a:highlight>
            </a:endParaRPr>
          </a:p>
          <a:p>
            <a:pPr marL="0" lvl="0" indent="0" algn="l" rtl="0">
              <a:lnSpc>
                <a:spcPct val="147368"/>
              </a:lnSpc>
              <a:spcBef>
                <a:spcPts val="1800"/>
              </a:spcBef>
              <a:spcAft>
                <a:spcPts val="0"/>
              </a:spcAft>
              <a:buClr>
                <a:schemeClr val="dk1"/>
              </a:buClr>
              <a:buSzPts val="1100"/>
              <a:buFont typeface="Arial"/>
              <a:buNone/>
            </a:pPr>
            <a:r>
              <a:rPr lang="en-GB">
                <a:solidFill>
                  <a:srgbClr val="212B32"/>
                </a:solidFill>
                <a:highlight>
                  <a:srgbClr val="F0F4F5"/>
                </a:highlight>
              </a:rPr>
              <a:t>Your money will stop when your child is 4, or if you no longer receive benefits.</a:t>
            </a:r>
            <a:endParaRPr>
              <a:solidFill>
                <a:srgbClr val="212B32"/>
              </a:solidFill>
              <a:highlight>
                <a:srgbClr val="F0F4F5"/>
              </a:highlight>
            </a:endParaRPr>
          </a:p>
          <a:p>
            <a:pPr marL="0" lvl="0" indent="0" algn="l" rtl="0">
              <a:lnSpc>
                <a:spcPct val="147368"/>
              </a:lnSpc>
              <a:spcBef>
                <a:spcPts val="1800"/>
              </a:spcBef>
              <a:spcAft>
                <a:spcPts val="0"/>
              </a:spcAft>
              <a:buClr>
                <a:schemeClr val="dk1"/>
              </a:buClr>
              <a:buSzPts val="1100"/>
              <a:buFont typeface="Arial"/>
              <a:buNone/>
            </a:pPr>
            <a:r>
              <a:rPr lang="en-GB">
                <a:solidFill>
                  <a:srgbClr val="212B32"/>
                </a:solidFill>
                <a:highlight>
                  <a:srgbClr val="F0F4F5"/>
                </a:highlight>
              </a:rPr>
              <a:t>You can also </a:t>
            </a:r>
            <a:r>
              <a:rPr lang="en-GB" u="sng">
                <a:solidFill>
                  <a:srgbClr val="005EB8"/>
                </a:solidFill>
                <a:highlight>
                  <a:srgbClr val="F0F4F5"/>
                </a:highlight>
                <a:hlinkClick r:id="rId4">
                  <a:extLst>
                    <a:ext uri="{A12FA001-AC4F-418D-AE19-62706E023703}">
                      <ahyp:hlinkClr xmlns:ahyp="http://schemas.microsoft.com/office/drawing/2018/hyperlinkcolor" val="tx"/>
                    </a:ext>
                  </a:extLst>
                </a:hlinkClick>
              </a:rPr>
              <a:t>get free vitamins with your card</a:t>
            </a:r>
            <a:r>
              <a:rPr lang="en-GB">
                <a:solidFill>
                  <a:srgbClr val="212B32"/>
                </a:solidFill>
                <a:highlight>
                  <a:srgbClr val="F0F4F5"/>
                </a:highlight>
              </a:rPr>
              <a:t>.</a:t>
            </a:r>
            <a:endParaRPr>
              <a:solidFill>
                <a:srgbClr val="212B32"/>
              </a:solidFill>
              <a:highlight>
                <a:srgbClr val="F0F4F5"/>
              </a:highlight>
            </a:endParaRPr>
          </a:p>
          <a:p>
            <a:pPr marL="0" lvl="0" indent="0" algn="l" rtl="0">
              <a:lnSpc>
                <a:spcPct val="95000"/>
              </a:lnSpc>
              <a:spcBef>
                <a:spcPts val="1800"/>
              </a:spcBef>
              <a:spcAft>
                <a:spcPts val="0"/>
              </a:spcAft>
              <a:buNone/>
            </a:pPr>
            <a:endParaRPr sz="7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244f000e748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244f000e748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2573e229e77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2573e229e7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2573e229e77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2573e229e77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2573e229e7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2573e229e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2573e229e77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2573e229e77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2573e229e77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2573e229e77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2573e229e77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2573e229e77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healthystart.nhs.uk"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hyperlink" Target="http://www.healthystart.nhs.uk" TargetMode="Externa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hyperlink" Target="https://www.healthystart.nhs.uk/how-to-apply/"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hyperlink" Target="https://drive.google.com/file/d/1OrV549bI9n2NrWLlPcG5Lq-yvYla9JCu/view?usp=sharing"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www.healthystart.nhs.uk/"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hyperlink" Target="mailto:phps@kingston.gov.uk" TargetMode="External"/><Relationship Id="rId5" Type="http://schemas.openxmlformats.org/officeDocument/2006/relationships/hyperlink" Target="mailto:francesca.miller@kingston.gov.uk" TargetMode="Externa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u="sng">
                <a:latin typeface="Calibri"/>
                <a:ea typeface="Calibri"/>
                <a:cs typeface="Calibri"/>
                <a:sym typeface="Calibri"/>
              </a:rPr>
              <a:t>What is Healthy Start?</a:t>
            </a:r>
            <a:endParaRPr u="sng">
              <a:latin typeface="Calibri"/>
              <a:ea typeface="Calibri"/>
              <a:cs typeface="Calibri"/>
              <a:sym typeface="Calibri"/>
            </a:endParaRPr>
          </a:p>
        </p:txBody>
      </p:sp>
      <p:sp>
        <p:nvSpPr>
          <p:cNvPr id="55" name="Google Shape;55;p1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a:bodyPr>
          <a:lstStyle/>
          <a:p>
            <a:pPr marL="457200" lvl="0" indent="-334327" algn="l" rtl="0">
              <a:spcBef>
                <a:spcPts val="0"/>
              </a:spcBef>
              <a:spcAft>
                <a:spcPts val="0"/>
              </a:spcAft>
              <a:buClr>
                <a:schemeClr val="dk1"/>
              </a:buClr>
              <a:buSzPct val="100000"/>
              <a:buFont typeface="Calibri"/>
              <a:buChar char="●"/>
            </a:pPr>
            <a:r>
              <a:rPr lang="en-GB">
                <a:solidFill>
                  <a:schemeClr val="dk1"/>
                </a:solidFill>
                <a:latin typeface="Calibri"/>
                <a:ea typeface="Calibri"/>
                <a:cs typeface="Calibri"/>
                <a:sym typeface="Calibri"/>
              </a:rPr>
              <a:t>NHS Healthy Start is a national programme that provides financial support to eligible young families and pregnant women for fruit, vegetables, milk and infant formula, as well as providing free vitamins.</a:t>
            </a:r>
            <a:endParaRPr>
              <a:solidFill>
                <a:schemeClr val="dk1"/>
              </a:solidFill>
              <a:latin typeface="Calibri"/>
              <a:ea typeface="Calibri"/>
              <a:cs typeface="Calibri"/>
              <a:sym typeface="Calibri"/>
            </a:endParaRPr>
          </a:p>
          <a:p>
            <a:pPr marL="457200" lvl="0" indent="-334327" algn="l" rtl="0">
              <a:spcBef>
                <a:spcPts val="0"/>
              </a:spcBef>
              <a:spcAft>
                <a:spcPts val="0"/>
              </a:spcAft>
              <a:buClr>
                <a:schemeClr val="dk1"/>
              </a:buClr>
              <a:buSzPct val="100000"/>
              <a:buFont typeface="Calibri"/>
              <a:buChar char="●"/>
            </a:pPr>
            <a:r>
              <a:rPr lang="en-GB">
                <a:solidFill>
                  <a:schemeClr val="dk1"/>
                </a:solidFill>
                <a:latin typeface="Calibri"/>
                <a:ea typeface="Calibri"/>
                <a:cs typeface="Calibri"/>
                <a:sym typeface="Calibri"/>
              </a:rPr>
              <a:t>The scheme has moved to digital, with families receiving a pre-paid chip and PIN Mastercard with money pre-loaded every 4 weeks instead of paper vouchers.</a:t>
            </a:r>
            <a:endParaRPr>
              <a:solidFill>
                <a:schemeClr val="dk1"/>
              </a:solidFill>
              <a:latin typeface="Calibri"/>
              <a:ea typeface="Calibri"/>
              <a:cs typeface="Calibri"/>
              <a:sym typeface="Calibri"/>
            </a:endParaRPr>
          </a:p>
          <a:p>
            <a:pPr marL="457200" lvl="0" indent="-334327" algn="l" rtl="0">
              <a:spcBef>
                <a:spcPts val="0"/>
              </a:spcBef>
              <a:spcAft>
                <a:spcPts val="0"/>
              </a:spcAft>
              <a:buClr>
                <a:schemeClr val="dk1"/>
              </a:buClr>
              <a:buSzPct val="100000"/>
              <a:buFont typeface="Calibri"/>
              <a:buChar char="●"/>
            </a:pPr>
            <a:r>
              <a:rPr lang="en-GB">
                <a:solidFill>
                  <a:schemeClr val="dk1"/>
                </a:solidFill>
                <a:latin typeface="Calibri"/>
                <a:ea typeface="Calibri"/>
                <a:cs typeface="Calibri"/>
                <a:sym typeface="Calibri"/>
              </a:rPr>
              <a:t>The scheme aims to help families who are most in need to buy healthy food and drink including fresh, frozen and tinned fruit and vegetables, fresh, dried and tinned pulses and infant formula milk. </a:t>
            </a:r>
            <a:endParaRPr>
              <a:solidFill>
                <a:schemeClr val="dk1"/>
              </a:solidFill>
              <a:latin typeface="Calibri"/>
              <a:ea typeface="Calibri"/>
              <a:cs typeface="Calibri"/>
              <a:sym typeface="Calibri"/>
            </a:endParaRPr>
          </a:p>
          <a:p>
            <a:pPr marL="457200" lvl="0" indent="-334327" algn="l" rtl="0">
              <a:spcBef>
                <a:spcPts val="0"/>
              </a:spcBef>
              <a:spcAft>
                <a:spcPts val="0"/>
              </a:spcAft>
              <a:buClr>
                <a:schemeClr val="dk1"/>
              </a:buClr>
              <a:buSzPct val="100000"/>
              <a:buFont typeface="Calibri"/>
              <a:buChar char="●"/>
            </a:pPr>
            <a:r>
              <a:rPr lang="en-GB">
                <a:solidFill>
                  <a:schemeClr val="dk1"/>
                </a:solidFill>
                <a:latin typeface="Calibri"/>
                <a:ea typeface="Calibri"/>
                <a:cs typeface="Calibri"/>
                <a:sym typeface="Calibri"/>
              </a:rPr>
              <a:t>Families will also be able to access free Healthy Start vitamins.</a:t>
            </a:r>
            <a:endParaRPr>
              <a:solidFill>
                <a:schemeClr val="dk1"/>
              </a:solidFill>
              <a:latin typeface="Calibri"/>
              <a:ea typeface="Calibri"/>
              <a:cs typeface="Calibri"/>
              <a:sym typeface="Calibri"/>
            </a:endParaRPr>
          </a:p>
          <a:p>
            <a:pPr marL="457200" lvl="0" indent="-334327" algn="l" rtl="0">
              <a:spcBef>
                <a:spcPts val="0"/>
              </a:spcBef>
              <a:spcAft>
                <a:spcPts val="0"/>
              </a:spcAft>
              <a:buClr>
                <a:schemeClr val="dk1"/>
              </a:buClr>
              <a:buSzPct val="100000"/>
              <a:buFont typeface="Calibri"/>
              <a:buChar char="●"/>
            </a:pPr>
            <a:r>
              <a:rPr lang="en-GB">
                <a:solidFill>
                  <a:schemeClr val="dk1"/>
                </a:solidFill>
                <a:latin typeface="Calibri"/>
                <a:ea typeface="Calibri"/>
                <a:cs typeface="Calibri"/>
                <a:sym typeface="Calibri"/>
              </a:rPr>
              <a:t>Health Visitors and Children’s Centres can give help with the application if it’s needed </a:t>
            </a:r>
            <a:endParaRPr>
              <a:solidFill>
                <a:schemeClr val="dk1"/>
              </a:solidFill>
              <a:latin typeface="Calibri"/>
              <a:ea typeface="Calibri"/>
              <a:cs typeface="Calibri"/>
              <a:sym typeface="Calibri"/>
            </a:endParaRPr>
          </a:p>
          <a:p>
            <a:pPr marL="457200" lvl="0" indent="-334327" algn="l" rtl="0">
              <a:lnSpc>
                <a:spcPct val="100000"/>
              </a:lnSpc>
              <a:spcBef>
                <a:spcPts val="0"/>
              </a:spcBef>
              <a:spcAft>
                <a:spcPts val="0"/>
              </a:spcAft>
              <a:buClr>
                <a:schemeClr val="dk1"/>
              </a:buClr>
              <a:buSzPct val="94736"/>
              <a:buFont typeface="Calibri"/>
              <a:buChar char="●"/>
            </a:pPr>
            <a:r>
              <a:rPr lang="en-GB" sz="1900" b="1">
                <a:solidFill>
                  <a:schemeClr val="dk1"/>
                </a:solidFill>
                <a:highlight>
                  <a:schemeClr val="lt1"/>
                </a:highlight>
                <a:latin typeface="Calibri"/>
                <a:ea typeface="Calibri"/>
                <a:cs typeface="Calibri"/>
                <a:sym typeface="Calibri"/>
              </a:rPr>
              <a:t>Visit </a:t>
            </a:r>
            <a:r>
              <a:rPr lang="en-GB" sz="1900" b="1" u="sng">
                <a:solidFill>
                  <a:schemeClr val="dk1"/>
                </a:solidFill>
                <a:highlight>
                  <a:schemeClr val="lt1"/>
                </a:highlight>
                <a:latin typeface="Calibri"/>
                <a:ea typeface="Calibri"/>
                <a:cs typeface="Calibri"/>
                <a:sym typeface="Calibri"/>
                <a:hlinkClick r:id="rId3">
                  <a:extLst>
                    <a:ext uri="{A12FA001-AC4F-418D-AE19-62706E023703}">
                      <ahyp:hlinkClr xmlns:ahyp="http://schemas.microsoft.com/office/drawing/2018/hyperlinkcolor" val="tx"/>
                    </a:ext>
                  </a:extLst>
                </a:hlinkClick>
              </a:rPr>
              <a:t>www.healthystart.nhs.uk</a:t>
            </a:r>
            <a:r>
              <a:rPr lang="en-GB" sz="1900" b="1">
                <a:solidFill>
                  <a:schemeClr val="dk1"/>
                </a:solidFill>
                <a:highlight>
                  <a:schemeClr val="lt1"/>
                </a:highlight>
                <a:latin typeface="Calibri"/>
                <a:ea typeface="Calibri"/>
                <a:cs typeface="Calibri"/>
                <a:sym typeface="Calibri"/>
              </a:rPr>
              <a:t> Or Call 0300 330 7010</a:t>
            </a:r>
            <a:r>
              <a:rPr lang="en-GB" sz="1900" b="1">
                <a:solidFill>
                  <a:schemeClr val="dk1"/>
                </a:solidFill>
                <a:latin typeface="Calibri"/>
                <a:ea typeface="Calibri"/>
                <a:cs typeface="Calibri"/>
                <a:sym typeface="Calibri"/>
              </a:rPr>
              <a:t> to check eligibility &amp; apply</a:t>
            </a:r>
            <a:endParaRPr>
              <a:solidFill>
                <a:schemeClr val="dk1"/>
              </a:solidFill>
              <a:latin typeface="Calibri"/>
              <a:ea typeface="Calibri"/>
              <a:cs typeface="Calibri"/>
              <a:sym typeface="Calibri"/>
            </a:endParaRPr>
          </a:p>
        </p:txBody>
      </p:sp>
      <p:pic>
        <p:nvPicPr>
          <p:cNvPr id="56" name="Google Shape;56;p13"/>
          <p:cNvPicPr preferRelativeResize="0"/>
          <p:nvPr/>
        </p:nvPicPr>
        <p:blipFill rotWithShape="1">
          <a:blip r:embed="rId4">
            <a:alphaModFix/>
          </a:blip>
          <a:srcRect/>
          <a:stretch/>
        </p:blipFill>
        <p:spPr>
          <a:xfrm>
            <a:off x="6952859" y="0"/>
            <a:ext cx="2045400" cy="1152600"/>
          </a:xfrm>
          <a:prstGeom prst="roundRect">
            <a:avLst>
              <a:gd name="adj" fmla="val 23482"/>
            </a:avLst>
          </a:prstGeom>
          <a:noFill/>
          <a:ln>
            <a:noFill/>
          </a:ln>
          <a:effectLst>
            <a:outerShdw blurRad="50800" dist="50800" dir="5400000" algn="tl" rotWithShape="0">
              <a:srgbClr val="000000">
                <a:alpha val="4275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rotWithShape="1">
          <a:blip r:embed="rId3">
            <a:alphaModFix/>
          </a:blip>
          <a:srcRect/>
          <a:stretch/>
        </p:blipFill>
        <p:spPr>
          <a:xfrm>
            <a:off x="8096950" y="104021"/>
            <a:ext cx="928875" cy="957981"/>
          </a:xfrm>
          <a:prstGeom prst="rect">
            <a:avLst/>
          </a:prstGeom>
          <a:noFill/>
          <a:ln>
            <a:noFill/>
          </a:ln>
        </p:spPr>
      </p:pic>
      <p:pic>
        <p:nvPicPr>
          <p:cNvPr id="62" name="Google Shape;62;p14" descr="Benefits of digital scheme"/>
          <p:cNvPicPr preferRelativeResize="0"/>
          <p:nvPr/>
        </p:nvPicPr>
        <p:blipFill rotWithShape="1">
          <a:blip r:embed="rId4">
            <a:alphaModFix/>
          </a:blip>
          <a:srcRect t="320" b="2611"/>
          <a:stretch/>
        </p:blipFill>
        <p:spPr>
          <a:xfrm>
            <a:off x="311700" y="1308225"/>
            <a:ext cx="4614651" cy="2340550"/>
          </a:xfrm>
          <a:prstGeom prst="rect">
            <a:avLst/>
          </a:prstGeom>
          <a:noFill/>
          <a:ln>
            <a:noFill/>
          </a:ln>
        </p:spPr>
      </p:pic>
      <p:sp>
        <p:nvSpPr>
          <p:cNvPr id="63" name="Google Shape;63;p14"/>
          <p:cNvSpPr txBox="1">
            <a:spLocks noGrp="1"/>
          </p:cNvSpPr>
          <p:nvPr>
            <p:ph type="title"/>
          </p:nvPr>
        </p:nvSpPr>
        <p:spPr>
          <a:xfrm>
            <a:off x="311700" y="104025"/>
            <a:ext cx="8520600" cy="577500"/>
          </a:xfrm>
          <a:prstGeom prst="rect">
            <a:avLst/>
          </a:prstGeom>
          <a:noFill/>
          <a:ln>
            <a:noFill/>
          </a:ln>
        </p:spPr>
        <p:txBody>
          <a:bodyPr spcFirstLastPara="1" wrap="square" lIns="91425" tIns="91425" rIns="91425" bIns="91425" anchor="b" anchorCtr="0">
            <a:normAutofit fontScale="90000"/>
          </a:bodyPr>
          <a:lstStyle/>
          <a:p>
            <a:pPr marL="0" lvl="0" indent="0" algn="l" rtl="0">
              <a:lnSpc>
                <a:spcPct val="100000"/>
              </a:lnSpc>
              <a:spcBef>
                <a:spcPts val="0"/>
              </a:spcBef>
              <a:spcAft>
                <a:spcPts val="0"/>
              </a:spcAft>
              <a:buClr>
                <a:schemeClr val="dk1"/>
              </a:buClr>
              <a:buSzPct val="40910"/>
              <a:buFont typeface="Arial"/>
              <a:buNone/>
            </a:pPr>
            <a:endParaRPr sz="2688" b="1">
              <a:solidFill>
                <a:schemeClr val="dk2"/>
              </a:solidFill>
            </a:endParaRPr>
          </a:p>
          <a:p>
            <a:pPr marL="0" lvl="0" indent="0" algn="l" rtl="0">
              <a:spcBef>
                <a:spcPts val="0"/>
              </a:spcBef>
              <a:spcAft>
                <a:spcPts val="0"/>
              </a:spcAft>
              <a:buSzPct val="251207"/>
              <a:buNone/>
            </a:pPr>
            <a:r>
              <a:rPr lang="en-GB" sz="2300" b="1" u="sng">
                <a:latin typeface="Calibri"/>
                <a:ea typeface="Calibri"/>
                <a:cs typeface="Calibri"/>
                <a:sym typeface="Calibri"/>
              </a:rPr>
              <a:t>NHS Healthy Start Scheme in Kingston</a:t>
            </a:r>
            <a:endParaRPr sz="2300" u="sng">
              <a:latin typeface="Calibri"/>
              <a:ea typeface="Calibri"/>
              <a:cs typeface="Calibri"/>
              <a:sym typeface="Calibri"/>
            </a:endParaRPr>
          </a:p>
        </p:txBody>
      </p:sp>
      <p:sp>
        <p:nvSpPr>
          <p:cNvPr id="64" name="Google Shape;64;p14"/>
          <p:cNvSpPr txBox="1">
            <a:spLocks noGrp="1"/>
          </p:cNvSpPr>
          <p:nvPr>
            <p:ph type="body" idx="2"/>
          </p:nvPr>
        </p:nvSpPr>
        <p:spPr>
          <a:xfrm>
            <a:off x="5415175" y="1308225"/>
            <a:ext cx="3610800" cy="375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1900" b="1" u="sng">
                <a:solidFill>
                  <a:schemeClr val="dk1"/>
                </a:solidFill>
                <a:latin typeface="Calibri"/>
                <a:ea typeface="Calibri"/>
                <a:cs typeface="Calibri"/>
                <a:sym typeface="Calibri"/>
              </a:rPr>
              <a:t>Call to action</a:t>
            </a:r>
            <a:endParaRPr sz="1900" b="1" u="sng">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900" b="1" u="sng">
              <a:solidFill>
                <a:schemeClr val="dk1"/>
              </a:solidFill>
              <a:latin typeface="Calibri"/>
              <a:ea typeface="Calibri"/>
              <a:cs typeface="Calibri"/>
              <a:sym typeface="Calibri"/>
            </a:endParaRPr>
          </a:p>
          <a:p>
            <a:pPr marL="457200" lvl="0" indent="-349250" algn="l" rtl="0">
              <a:lnSpc>
                <a:spcPct val="100000"/>
              </a:lnSpc>
              <a:spcBef>
                <a:spcPts val="0"/>
              </a:spcBef>
              <a:spcAft>
                <a:spcPts val="0"/>
              </a:spcAft>
              <a:buClr>
                <a:schemeClr val="dk1"/>
              </a:buClr>
              <a:buSzPts val="1900"/>
              <a:buFont typeface="Calibri"/>
              <a:buChar char="●"/>
            </a:pPr>
            <a:r>
              <a:rPr lang="en-GB" sz="1900" b="1">
                <a:solidFill>
                  <a:schemeClr val="dk1"/>
                </a:solidFill>
                <a:highlight>
                  <a:srgbClr val="FFFFFF"/>
                </a:highlight>
                <a:latin typeface="Calibri"/>
                <a:ea typeface="Calibri"/>
                <a:cs typeface="Calibri"/>
                <a:sym typeface="Calibri"/>
              </a:rPr>
              <a:t>Display posters and leaflets</a:t>
            </a:r>
            <a:endParaRPr sz="1900" b="1">
              <a:solidFill>
                <a:schemeClr val="dk1"/>
              </a:solidFill>
              <a:highlight>
                <a:srgbClr val="FFFFFF"/>
              </a:highlight>
              <a:latin typeface="Calibri"/>
              <a:ea typeface="Calibri"/>
              <a:cs typeface="Calibri"/>
              <a:sym typeface="Calibri"/>
            </a:endParaRPr>
          </a:p>
          <a:p>
            <a:pPr marL="457200" lvl="0" indent="-349250" algn="l" rtl="0">
              <a:lnSpc>
                <a:spcPct val="100000"/>
              </a:lnSpc>
              <a:spcBef>
                <a:spcPts val="0"/>
              </a:spcBef>
              <a:spcAft>
                <a:spcPts val="0"/>
              </a:spcAft>
              <a:buClr>
                <a:schemeClr val="dk1"/>
              </a:buClr>
              <a:buSzPts val="1900"/>
              <a:buFont typeface="Calibri"/>
              <a:buChar char="●"/>
            </a:pPr>
            <a:r>
              <a:rPr lang="en-GB" sz="1900" b="1">
                <a:solidFill>
                  <a:schemeClr val="dk1"/>
                </a:solidFill>
                <a:highlight>
                  <a:srgbClr val="FFFFFF"/>
                </a:highlight>
                <a:latin typeface="Calibri"/>
                <a:ea typeface="Calibri"/>
                <a:cs typeface="Calibri"/>
                <a:sym typeface="Calibri"/>
              </a:rPr>
              <a:t>Actively signpost local residents to check their eligibility and apply</a:t>
            </a:r>
            <a:endParaRPr sz="1900" b="1">
              <a:solidFill>
                <a:schemeClr val="dk1"/>
              </a:solidFill>
              <a:highlight>
                <a:srgbClr val="FFFFFF"/>
              </a:highlight>
              <a:latin typeface="Calibri"/>
              <a:ea typeface="Calibri"/>
              <a:cs typeface="Calibri"/>
              <a:sym typeface="Calibri"/>
            </a:endParaRPr>
          </a:p>
          <a:p>
            <a:pPr marL="457200" lvl="0" indent="-349250" algn="l" rtl="0">
              <a:lnSpc>
                <a:spcPct val="100000"/>
              </a:lnSpc>
              <a:spcBef>
                <a:spcPts val="0"/>
              </a:spcBef>
              <a:spcAft>
                <a:spcPts val="0"/>
              </a:spcAft>
              <a:buClr>
                <a:schemeClr val="dk1"/>
              </a:buClr>
              <a:buSzPts val="1900"/>
              <a:buFont typeface="Calibri"/>
              <a:buChar char="●"/>
            </a:pPr>
            <a:r>
              <a:rPr lang="en-GB" sz="1900" b="1">
                <a:solidFill>
                  <a:schemeClr val="dk1"/>
                </a:solidFill>
                <a:highlight>
                  <a:srgbClr val="FFFFFF"/>
                </a:highlight>
                <a:latin typeface="Calibri"/>
                <a:ea typeface="Calibri"/>
                <a:cs typeface="Calibri"/>
                <a:sym typeface="Calibri"/>
              </a:rPr>
              <a:t>Help residents seek local help to apply if needed</a:t>
            </a:r>
            <a:endParaRPr sz="1900" b="1">
              <a:solidFill>
                <a:schemeClr val="dk1"/>
              </a:solidFill>
              <a:highlight>
                <a:srgbClr val="FFFFFF"/>
              </a:highlight>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sz="1900" b="1">
              <a:solidFill>
                <a:schemeClr val="dk1"/>
              </a:solidFill>
              <a:highlight>
                <a:srgbClr val="FFFFFF"/>
              </a:highlight>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GB" sz="1900" b="1">
                <a:solidFill>
                  <a:schemeClr val="dk1"/>
                </a:solidFill>
                <a:highlight>
                  <a:srgbClr val="FFFFFF"/>
                </a:highlight>
                <a:latin typeface="Calibri"/>
                <a:ea typeface="Calibri"/>
                <a:cs typeface="Calibri"/>
                <a:sym typeface="Calibri"/>
              </a:rPr>
              <a:t>Visit </a:t>
            </a:r>
            <a:r>
              <a:rPr lang="en-GB" sz="1900" b="1" u="sng">
                <a:solidFill>
                  <a:srgbClr val="1155CC"/>
                </a:solidFill>
                <a:highlight>
                  <a:srgbClr val="FFFFFF"/>
                </a:highlight>
                <a:latin typeface="Calibri"/>
                <a:ea typeface="Calibri"/>
                <a:cs typeface="Calibri"/>
                <a:sym typeface="Calibri"/>
                <a:hlinkClick r:id="rId5">
                  <a:extLst>
                    <a:ext uri="{A12FA001-AC4F-418D-AE19-62706E023703}">
                      <ahyp:hlinkClr xmlns:ahyp="http://schemas.microsoft.com/office/drawing/2018/hyperlinkcolor" val="tx"/>
                    </a:ext>
                  </a:extLst>
                </a:hlinkClick>
              </a:rPr>
              <a:t>www.healthystart.nhs.uk</a:t>
            </a:r>
            <a:r>
              <a:rPr lang="en-GB" sz="1900" b="1">
                <a:solidFill>
                  <a:schemeClr val="dk1"/>
                </a:solidFill>
                <a:highlight>
                  <a:srgbClr val="FFFFFF"/>
                </a:highlight>
                <a:latin typeface="Calibri"/>
                <a:ea typeface="Calibri"/>
                <a:cs typeface="Calibri"/>
                <a:sym typeface="Calibri"/>
              </a:rPr>
              <a:t> </a:t>
            </a:r>
            <a:endParaRPr sz="1900" b="1">
              <a:solidFill>
                <a:schemeClr val="dk1"/>
              </a:solidFill>
              <a:highlight>
                <a:srgbClr val="FFFFFF"/>
              </a:highlight>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GB" sz="1900" b="1">
                <a:solidFill>
                  <a:schemeClr val="dk1"/>
                </a:solidFill>
                <a:highlight>
                  <a:srgbClr val="FFFFFF"/>
                </a:highlight>
                <a:latin typeface="Calibri"/>
                <a:ea typeface="Calibri"/>
                <a:cs typeface="Calibri"/>
                <a:sym typeface="Calibri"/>
              </a:rPr>
              <a:t>Or Call 0300 330 7010</a:t>
            </a:r>
            <a:endParaRPr sz="1900" b="1">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b="1">
                <a:latin typeface="Calibri"/>
                <a:ea typeface="Calibri"/>
                <a:cs typeface="Calibri"/>
                <a:sym typeface="Calibri"/>
              </a:rPr>
              <a:t>Eligibility criteria and benefits</a:t>
            </a:r>
            <a:endParaRPr b="1">
              <a:latin typeface="Calibri"/>
              <a:ea typeface="Calibri"/>
              <a:cs typeface="Calibri"/>
              <a:sym typeface="Calibri"/>
            </a:endParaRPr>
          </a:p>
        </p:txBody>
      </p:sp>
      <p:sp>
        <p:nvSpPr>
          <p:cNvPr id="70" name="Google Shape;70;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62500" lnSpcReduction="20000"/>
          </a:bodyPr>
          <a:lstStyle/>
          <a:p>
            <a:pPr marL="342900" lvl="0" indent="-320827" algn="l" rtl="0">
              <a:lnSpc>
                <a:spcPct val="100000"/>
              </a:lnSpc>
              <a:spcBef>
                <a:spcPts val="0"/>
              </a:spcBef>
              <a:spcAft>
                <a:spcPts val="0"/>
              </a:spcAft>
              <a:buClr>
                <a:srgbClr val="B31166"/>
              </a:buClr>
              <a:buSzPct val="80000"/>
              <a:buFont typeface="Calibri"/>
              <a:buChar char="►"/>
            </a:pPr>
            <a:r>
              <a:rPr lang="en-GB" sz="2900">
                <a:solidFill>
                  <a:srgbClr val="3F3F3F"/>
                </a:solidFill>
                <a:latin typeface="Calibri"/>
                <a:ea typeface="Calibri"/>
                <a:cs typeface="Calibri"/>
                <a:sym typeface="Calibri"/>
              </a:rPr>
              <a:t>Anyone who is pregnant or families with children under 4 and in receipt of qualifying benefits may be entitled to get help to buy some basic foods and milk.</a:t>
            </a:r>
            <a:endParaRPr>
              <a:solidFill>
                <a:srgbClr val="3F3F3F"/>
              </a:solidFill>
              <a:latin typeface="Calibri"/>
              <a:ea typeface="Calibri"/>
              <a:cs typeface="Calibri"/>
              <a:sym typeface="Calibri"/>
            </a:endParaRPr>
          </a:p>
          <a:p>
            <a:pPr marL="0" lvl="0" indent="0" algn="l" rtl="0">
              <a:lnSpc>
                <a:spcPct val="100000"/>
              </a:lnSpc>
              <a:spcBef>
                <a:spcPts val="1000"/>
              </a:spcBef>
              <a:spcAft>
                <a:spcPts val="0"/>
              </a:spcAft>
              <a:buClr>
                <a:schemeClr val="dk1"/>
              </a:buClr>
              <a:buSzPct val="80000"/>
              <a:buFont typeface="Arial"/>
              <a:buNone/>
            </a:pPr>
            <a:endParaRPr sz="2900">
              <a:solidFill>
                <a:srgbClr val="3F3F3F"/>
              </a:solidFill>
              <a:latin typeface="Calibri"/>
              <a:ea typeface="Calibri"/>
              <a:cs typeface="Calibri"/>
              <a:sym typeface="Calibri"/>
            </a:endParaRPr>
          </a:p>
          <a:p>
            <a:pPr marL="342900" lvl="0" indent="-228752" algn="l" rtl="0">
              <a:lnSpc>
                <a:spcPct val="100000"/>
              </a:lnSpc>
              <a:spcBef>
                <a:spcPts val="1000"/>
              </a:spcBef>
              <a:spcAft>
                <a:spcPts val="0"/>
              </a:spcAft>
              <a:buClr>
                <a:schemeClr val="dk1"/>
              </a:buClr>
              <a:buSzPct val="80000"/>
              <a:buFont typeface="Arial"/>
              <a:buNone/>
            </a:pPr>
            <a:endParaRPr sz="2900">
              <a:solidFill>
                <a:srgbClr val="3F3F3F"/>
              </a:solidFill>
              <a:latin typeface="Calibri"/>
              <a:ea typeface="Calibri"/>
              <a:cs typeface="Calibri"/>
              <a:sym typeface="Calibri"/>
            </a:endParaRPr>
          </a:p>
          <a:p>
            <a:pPr marL="342900" lvl="0" indent="-228752" algn="l" rtl="0">
              <a:lnSpc>
                <a:spcPct val="100000"/>
              </a:lnSpc>
              <a:spcBef>
                <a:spcPts val="1000"/>
              </a:spcBef>
              <a:spcAft>
                <a:spcPts val="0"/>
              </a:spcAft>
              <a:buClr>
                <a:schemeClr val="dk1"/>
              </a:buClr>
              <a:buSzPct val="80000"/>
              <a:buFont typeface="Arial"/>
              <a:buNone/>
            </a:pPr>
            <a:endParaRPr sz="2900">
              <a:solidFill>
                <a:srgbClr val="3F3F3F"/>
              </a:solidFill>
              <a:latin typeface="Calibri"/>
              <a:ea typeface="Calibri"/>
              <a:cs typeface="Calibri"/>
              <a:sym typeface="Calibri"/>
            </a:endParaRPr>
          </a:p>
          <a:p>
            <a:pPr marL="342900" lvl="0" indent="-228752" algn="l" rtl="0">
              <a:lnSpc>
                <a:spcPct val="100000"/>
              </a:lnSpc>
              <a:spcBef>
                <a:spcPts val="1000"/>
              </a:spcBef>
              <a:spcAft>
                <a:spcPts val="0"/>
              </a:spcAft>
              <a:buClr>
                <a:schemeClr val="dk1"/>
              </a:buClr>
              <a:buSzPct val="80000"/>
              <a:buFont typeface="Arial"/>
              <a:buNone/>
            </a:pPr>
            <a:endParaRPr sz="2900">
              <a:solidFill>
                <a:srgbClr val="3F3F3F"/>
              </a:solidFill>
              <a:latin typeface="Calibri"/>
              <a:ea typeface="Calibri"/>
              <a:cs typeface="Calibri"/>
              <a:sym typeface="Calibri"/>
            </a:endParaRPr>
          </a:p>
          <a:p>
            <a:pPr marL="342900" lvl="0" indent="-228752" algn="l" rtl="0">
              <a:lnSpc>
                <a:spcPct val="100000"/>
              </a:lnSpc>
              <a:spcBef>
                <a:spcPts val="1000"/>
              </a:spcBef>
              <a:spcAft>
                <a:spcPts val="0"/>
              </a:spcAft>
              <a:buClr>
                <a:schemeClr val="dk1"/>
              </a:buClr>
              <a:buSzPct val="80000"/>
              <a:buFont typeface="Arial"/>
              <a:buNone/>
            </a:pPr>
            <a:endParaRPr sz="2900">
              <a:solidFill>
                <a:srgbClr val="3F3F3F"/>
              </a:solidFill>
              <a:latin typeface="Calibri"/>
              <a:ea typeface="Calibri"/>
              <a:cs typeface="Calibri"/>
              <a:sym typeface="Calibri"/>
            </a:endParaRPr>
          </a:p>
          <a:p>
            <a:pPr marL="342900" lvl="0" indent="-320827" algn="l" rtl="0">
              <a:lnSpc>
                <a:spcPct val="100000"/>
              </a:lnSpc>
              <a:spcBef>
                <a:spcPts val="1000"/>
              </a:spcBef>
              <a:spcAft>
                <a:spcPts val="0"/>
              </a:spcAft>
              <a:buClr>
                <a:srgbClr val="B31166"/>
              </a:buClr>
              <a:buSzPct val="80000"/>
              <a:buFont typeface="Calibri"/>
              <a:buChar char="►"/>
            </a:pPr>
            <a:r>
              <a:rPr lang="en-GB" sz="2900">
                <a:solidFill>
                  <a:srgbClr val="3F3F3F"/>
                </a:solidFill>
                <a:latin typeface="Calibri"/>
                <a:ea typeface="Calibri"/>
                <a:cs typeface="Calibri"/>
                <a:sym typeface="Calibri"/>
              </a:rPr>
              <a:t>The payments will stop on the child’s 4th birthday or if they no longer receive the qualifying benefits. They can also get free Healthy Start vitamins</a:t>
            </a:r>
            <a:endParaRPr sz="2900">
              <a:solidFill>
                <a:srgbClr val="3F3F3F"/>
              </a:solidFill>
              <a:latin typeface="Calibri"/>
              <a:ea typeface="Calibri"/>
              <a:cs typeface="Calibri"/>
              <a:sym typeface="Calibri"/>
            </a:endParaRPr>
          </a:p>
          <a:p>
            <a:pPr marL="0" lvl="0" indent="0" algn="ctr" rtl="0">
              <a:lnSpc>
                <a:spcPct val="100000"/>
              </a:lnSpc>
              <a:spcBef>
                <a:spcPts val="1000"/>
              </a:spcBef>
              <a:spcAft>
                <a:spcPts val="0"/>
              </a:spcAft>
              <a:buClr>
                <a:schemeClr val="dk1"/>
              </a:buClr>
              <a:buSzPct val="80000"/>
              <a:buFont typeface="Arial"/>
              <a:buNone/>
            </a:pPr>
            <a:r>
              <a:rPr lang="en-GB" sz="29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How to apply – Get help to buy food and milk (Healthy Start)</a:t>
            </a:r>
            <a:endParaRPr>
              <a:solidFill>
                <a:schemeClr val="dk1"/>
              </a:solidFill>
              <a:latin typeface="Calibri"/>
              <a:ea typeface="Calibri"/>
              <a:cs typeface="Calibri"/>
              <a:sym typeface="Calibri"/>
            </a:endParaRPr>
          </a:p>
        </p:txBody>
      </p:sp>
      <p:graphicFrame>
        <p:nvGraphicFramePr>
          <p:cNvPr id="71" name="Google Shape;71;p15"/>
          <p:cNvGraphicFramePr/>
          <p:nvPr/>
        </p:nvGraphicFramePr>
        <p:xfrm>
          <a:off x="1002192" y="1766441"/>
          <a:ext cx="7355625" cy="1463080"/>
        </p:xfrm>
        <a:graphic>
          <a:graphicData uri="http://schemas.openxmlformats.org/drawingml/2006/table">
            <a:tbl>
              <a:tblPr firstRow="1" bandRow="1">
                <a:noFill/>
                <a:tableStyleId>{BD1EB3F6-5A19-4AB9-8AE6-96B0E7C286B3}</a:tableStyleId>
              </a:tblPr>
              <a:tblGrid>
                <a:gridCol w="7355625">
                  <a:extLst>
                    <a:ext uri="{9D8B030D-6E8A-4147-A177-3AD203B41FA5}">
                      <a16:colId xmlns:a16="http://schemas.microsoft.com/office/drawing/2014/main" val="20000"/>
                    </a:ext>
                  </a:extLst>
                </a:gridCol>
              </a:tblGrid>
              <a:tr h="326625">
                <a:tc>
                  <a:txBody>
                    <a:bodyPr/>
                    <a:lstStyle/>
                    <a:p>
                      <a:pPr marL="0" marR="0" lvl="0" indent="0" algn="l" rtl="0">
                        <a:lnSpc>
                          <a:spcPct val="100000"/>
                        </a:lnSpc>
                        <a:spcBef>
                          <a:spcPts val="0"/>
                        </a:spcBef>
                        <a:spcAft>
                          <a:spcPts val="0"/>
                        </a:spcAft>
                        <a:buClr>
                          <a:srgbClr val="000000"/>
                        </a:buClr>
                        <a:buSzPts val="1800"/>
                        <a:buFont typeface="Arial"/>
                        <a:buNone/>
                      </a:pPr>
                      <a:r>
                        <a:rPr lang="en-GB" sz="1800">
                          <a:latin typeface="Calibri"/>
                          <a:ea typeface="Calibri"/>
                          <a:cs typeface="Calibri"/>
                          <a:sym typeface="Calibri"/>
                        </a:rPr>
                        <a:t>Beneficiaries of the scheme will get:</a:t>
                      </a:r>
                      <a:endParaRPr sz="1800">
                        <a:latin typeface="Calibri"/>
                        <a:ea typeface="Calibri"/>
                        <a:cs typeface="Calibri"/>
                        <a:sym typeface="Calibri"/>
                      </a:endParaRPr>
                    </a:p>
                  </a:txBody>
                  <a:tcPr marL="91450" marR="91450" marT="45725" marB="45725"/>
                </a:tc>
                <a:extLst>
                  <a:ext uri="{0D108BD9-81ED-4DB2-BD59-A6C34878D82A}">
                    <a16:rowId xmlns:a16="http://schemas.microsoft.com/office/drawing/2014/main" val="10000"/>
                  </a:ext>
                </a:extLst>
              </a:tr>
              <a:tr h="258225">
                <a:tc>
                  <a:txBody>
                    <a:bodyPr/>
                    <a:lstStyle/>
                    <a:p>
                      <a:pPr marL="0" marR="0" lvl="0" indent="0" algn="l" rtl="0">
                        <a:lnSpc>
                          <a:spcPct val="100000"/>
                        </a:lnSpc>
                        <a:spcBef>
                          <a:spcPts val="0"/>
                        </a:spcBef>
                        <a:spcAft>
                          <a:spcPts val="0"/>
                        </a:spcAft>
                        <a:buClr>
                          <a:srgbClr val="000000"/>
                        </a:buClr>
                        <a:buSzPts val="1800"/>
                        <a:buFont typeface="Arial"/>
                        <a:buNone/>
                      </a:pPr>
                      <a:r>
                        <a:rPr lang="en-GB" sz="1800">
                          <a:latin typeface="Calibri"/>
                          <a:ea typeface="Calibri"/>
                          <a:cs typeface="Calibri"/>
                          <a:sym typeface="Calibri"/>
                        </a:rPr>
                        <a:t>£4.25 each week of their pregnancy (from the 10th week of pregnancy)</a:t>
                      </a:r>
                      <a:endParaRPr sz="1800">
                        <a:latin typeface="Calibri"/>
                        <a:ea typeface="Calibri"/>
                        <a:cs typeface="Calibri"/>
                        <a:sym typeface="Calibri"/>
                      </a:endParaRPr>
                    </a:p>
                  </a:txBody>
                  <a:tcPr marL="91450" marR="91450" marT="45725" marB="45725"/>
                </a:tc>
                <a:extLst>
                  <a:ext uri="{0D108BD9-81ED-4DB2-BD59-A6C34878D82A}">
                    <a16:rowId xmlns:a16="http://schemas.microsoft.com/office/drawing/2014/main" val="10001"/>
                  </a:ext>
                </a:extLst>
              </a:tr>
              <a:tr h="258225">
                <a:tc>
                  <a:txBody>
                    <a:bodyPr/>
                    <a:lstStyle/>
                    <a:p>
                      <a:pPr marL="0" marR="0" lvl="0" indent="0" algn="l" rtl="0">
                        <a:lnSpc>
                          <a:spcPct val="100000"/>
                        </a:lnSpc>
                        <a:spcBef>
                          <a:spcPts val="0"/>
                        </a:spcBef>
                        <a:spcAft>
                          <a:spcPts val="0"/>
                        </a:spcAft>
                        <a:buClr>
                          <a:srgbClr val="000000"/>
                        </a:buClr>
                        <a:buSzPts val="1800"/>
                        <a:buFont typeface="Arial"/>
                        <a:buNone/>
                      </a:pPr>
                      <a:r>
                        <a:rPr lang="en-GB" sz="1800">
                          <a:latin typeface="Calibri"/>
                          <a:ea typeface="Calibri"/>
                          <a:cs typeface="Calibri"/>
                          <a:sym typeface="Calibri"/>
                        </a:rPr>
                        <a:t>£8.50 each week for children from birth to 1 year old</a:t>
                      </a:r>
                      <a:endParaRPr sz="1800">
                        <a:latin typeface="Calibri"/>
                        <a:ea typeface="Calibri"/>
                        <a:cs typeface="Calibri"/>
                        <a:sym typeface="Calibri"/>
                      </a:endParaRPr>
                    </a:p>
                  </a:txBody>
                  <a:tcPr marL="91450" marR="91450" marT="45725" marB="45725"/>
                </a:tc>
                <a:extLst>
                  <a:ext uri="{0D108BD9-81ED-4DB2-BD59-A6C34878D82A}">
                    <a16:rowId xmlns:a16="http://schemas.microsoft.com/office/drawing/2014/main" val="10002"/>
                  </a:ext>
                </a:extLst>
              </a:tr>
              <a:tr h="258225">
                <a:tc>
                  <a:txBody>
                    <a:bodyPr/>
                    <a:lstStyle/>
                    <a:p>
                      <a:pPr marL="0" marR="0" lvl="0" indent="0" algn="l" rtl="0">
                        <a:lnSpc>
                          <a:spcPct val="100000"/>
                        </a:lnSpc>
                        <a:spcBef>
                          <a:spcPts val="0"/>
                        </a:spcBef>
                        <a:spcAft>
                          <a:spcPts val="0"/>
                        </a:spcAft>
                        <a:buClr>
                          <a:srgbClr val="000000"/>
                        </a:buClr>
                        <a:buSzPts val="1800"/>
                        <a:buFont typeface="Arial"/>
                        <a:buNone/>
                      </a:pPr>
                      <a:r>
                        <a:rPr lang="en-GB" sz="1800">
                          <a:latin typeface="Calibri"/>
                          <a:ea typeface="Calibri"/>
                          <a:cs typeface="Calibri"/>
                          <a:sym typeface="Calibri"/>
                        </a:rPr>
                        <a:t>£4.25 each week for children between 1 and 4 years old</a:t>
                      </a:r>
                      <a:endParaRPr sz="1800">
                        <a:latin typeface="Calibri"/>
                        <a:ea typeface="Calibri"/>
                        <a:cs typeface="Calibri"/>
                        <a:sym typeface="Calibri"/>
                      </a:endParaRPr>
                    </a:p>
                  </a:txBody>
                  <a:tcPr marL="91450" marR="91450" marT="45725" marB="45725"/>
                </a:tc>
                <a:extLst>
                  <a:ext uri="{0D108BD9-81ED-4DB2-BD59-A6C34878D82A}">
                    <a16:rowId xmlns:a16="http://schemas.microsoft.com/office/drawing/2014/main" val="10003"/>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Google Shape;76;p16"/>
          <p:cNvPicPr preferRelativeResize="0"/>
          <p:nvPr/>
        </p:nvPicPr>
        <p:blipFill>
          <a:blip r:embed="rId3">
            <a:alphaModFix/>
          </a:blip>
          <a:stretch>
            <a:fillRect/>
          </a:stretch>
        </p:blipFill>
        <p:spPr>
          <a:xfrm>
            <a:off x="152400" y="152400"/>
            <a:ext cx="7831525" cy="4838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pic>
        <p:nvPicPr>
          <p:cNvPr id="81" name="Google Shape;81;p17"/>
          <p:cNvPicPr preferRelativeResize="0"/>
          <p:nvPr/>
        </p:nvPicPr>
        <p:blipFill>
          <a:blip r:embed="rId3">
            <a:alphaModFix/>
          </a:blip>
          <a:stretch>
            <a:fillRect/>
          </a:stretch>
        </p:blipFill>
        <p:spPr>
          <a:xfrm>
            <a:off x="152400" y="152400"/>
            <a:ext cx="7831525" cy="48387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u="sng"/>
              <a:t>Healthy Start in Kingston</a:t>
            </a:r>
            <a:endParaRPr u="sng"/>
          </a:p>
        </p:txBody>
      </p:sp>
      <p:sp>
        <p:nvSpPr>
          <p:cNvPr id="87" name="Google Shape;87;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10000"/>
          </a:bodyPr>
          <a:lstStyle/>
          <a:p>
            <a:pPr marL="457200" lvl="0" indent="-334327" algn="l" rtl="0">
              <a:lnSpc>
                <a:spcPct val="100000"/>
              </a:lnSpc>
              <a:spcBef>
                <a:spcPts val="0"/>
              </a:spcBef>
              <a:spcAft>
                <a:spcPts val="0"/>
              </a:spcAft>
              <a:buClr>
                <a:schemeClr val="dk1"/>
              </a:buClr>
              <a:buSzPct val="100000"/>
              <a:buChar char="●"/>
            </a:pPr>
            <a:r>
              <a:rPr lang="en-GB">
                <a:solidFill>
                  <a:schemeClr val="dk1"/>
                </a:solidFill>
              </a:rPr>
              <a:t>In 2021 it was estimated that if a family signed up from the first opportunity (when pregnant), to when the child turns 4, this equated to approximately £1,250 per family</a:t>
            </a:r>
            <a:endParaRPr>
              <a:solidFill>
                <a:schemeClr val="dk1"/>
              </a:solidFill>
            </a:endParaRPr>
          </a:p>
          <a:p>
            <a:pPr marL="457200" lvl="0" indent="0" algn="l" rtl="0">
              <a:lnSpc>
                <a:spcPct val="100000"/>
              </a:lnSpc>
              <a:spcBef>
                <a:spcPts val="0"/>
              </a:spcBef>
              <a:spcAft>
                <a:spcPts val="0"/>
              </a:spcAft>
              <a:buNone/>
            </a:pPr>
            <a:endParaRPr>
              <a:solidFill>
                <a:schemeClr val="dk1"/>
              </a:solidFill>
            </a:endParaRPr>
          </a:p>
          <a:p>
            <a:pPr marL="457200" lvl="0" indent="-334327" algn="l" rtl="0">
              <a:lnSpc>
                <a:spcPct val="100000"/>
              </a:lnSpc>
              <a:spcBef>
                <a:spcPts val="0"/>
              </a:spcBef>
              <a:spcAft>
                <a:spcPts val="0"/>
              </a:spcAft>
              <a:buClr>
                <a:schemeClr val="dk1"/>
              </a:buClr>
              <a:buSzPct val="100000"/>
              <a:buChar char="●"/>
            </a:pPr>
            <a:r>
              <a:rPr lang="en-GB">
                <a:solidFill>
                  <a:schemeClr val="dk1"/>
                </a:solidFill>
              </a:rPr>
              <a:t>Kingston monthly data shows around 850 beneficiaries are eligible for this benefit, but only around 500 take this up - so over one third are missing out</a:t>
            </a:r>
            <a:endParaRPr>
              <a:solidFill>
                <a:schemeClr val="dk1"/>
              </a:solidFill>
            </a:endParaRPr>
          </a:p>
          <a:p>
            <a:pPr marL="457200" lvl="0" indent="0" algn="l" rtl="0">
              <a:lnSpc>
                <a:spcPct val="100000"/>
              </a:lnSpc>
              <a:spcBef>
                <a:spcPts val="0"/>
              </a:spcBef>
              <a:spcAft>
                <a:spcPts val="0"/>
              </a:spcAft>
              <a:buNone/>
            </a:pPr>
            <a:r>
              <a:rPr lang="en-GB">
                <a:solidFill>
                  <a:schemeClr val="dk1"/>
                </a:solidFill>
              </a:rPr>
              <a:t> </a:t>
            </a:r>
            <a:endParaRPr>
              <a:solidFill>
                <a:schemeClr val="dk1"/>
              </a:solidFill>
            </a:endParaRPr>
          </a:p>
          <a:p>
            <a:pPr marL="457200" lvl="0" indent="-334327" algn="l" rtl="0">
              <a:lnSpc>
                <a:spcPct val="100000"/>
              </a:lnSpc>
              <a:spcBef>
                <a:spcPts val="0"/>
              </a:spcBef>
              <a:spcAft>
                <a:spcPts val="0"/>
              </a:spcAft>
              <a:buClr>
                <a:schemeClr val="dk1"/>
              </a:buClr>
              <a:buSzPct val="100000"/>
              <a:buChar char="●"/>
            </a:pPr>
            <a:r>
              <a:rPr lang="en-GB">
                <a:solidFill>
                  <a:schemeClr val="dk1"/>
                </a:solidFill>
              </a:rPr>
              <a:t>By Jan-April 2023 there was an estimated £100K in unclaimed Kingston Healthy Start credit </a:t>
            </a:r>
            <a:endParaRPr>
              <a:solidFill>
                <a:schemeClr val="dk1"/>
              </a:solidFill>
            </a:endParaRPr>
          </a:p>
          <a:p>
            <a:pPr marL="0" lvl="0" indent="0" algn="l" rtl="0">
              <a:lnSpc>
                <a:spcPct val="100000"/>
              </a:lnSpc>
              <a:spcBef>
                <a:spcPts val="0"/>
              </a:spcBef>
              <a:spcAft>
                <a:spcPts val="0"/>
              </a:spcAft>
              <a:buNone/>
            </a:pPr>
            <a:endParaRPr>
              <a:solidFill>
                <a:schemeClr val="dk1"/>
              </a:solidFill>
            </a:endParaRPr>
          </a:p>
          <a:p>
            <a:pPr marL="457200" lvl="0" indent="-334327" algn="l" rtl="0">
              <a:spcBef>
                <a:spcPts val="0"/>
              </a:spcBef>
              <a:spcAft>
                <a:spcPts val="0"/>
              </a:spcAft>
              <a:buClr>
                <a:schemeClr val="dk1"/>
              </a:buClr>
              <a:buSzPct val="100000"/>
              <a:buChar char="●"/>
            </a:pPr>
            <a:r>
              <a:rPr lang="en-GB">
                <a:solidFill>
                  <a:schemeClr val="dk1"/>
                </a:solidFill>
              </a:rPr>
              <a:t>Parents introduced to the scheme by a professional (opportunistically or at an assessment, appointment etc) are more likely to take it up</a:t>
            </a:r>
            <a:endParaRPr>
              <a:solidFill>
                <a:schemeClr val="dk1"/>
              </a:solidFill>
            </a:endParaRPr>
          </a:p>
          <a:p>
            <a:pPr marL="0" lvl="0" indent="0" algn="l" rtl="0">
              <a:lnSpc>
                <a:spcPct val="100000"/>
              </a:lnSpc>
              <a:spcBef>
                <a:spcPts val="1200"/>
              </a:spcBef>
              <a:spcAft>
                <a:spcPts val="0"/>
              </a:spcAft>
              <a:buNone/>
            </a:pPr>
            <a:endParaRPr/>
          </a:p>
          <a:p>
            <a:pPr marL="457200" lvl="0" indent="-334327" algn="l" rtl="0">
              <a:spcBef>
                <a:spcPts val="0"/>
              </a:spcBef>
              <a:spcAft>
                <a:spcPts val="0"/>
              </a:spcAft>
              <a:buClr>
                <a:srgbClr val="005EB8"/>
              </a:buClr>
              <a:buSzPct val="100000"/>
              <a:buChar char="●"/>
            </a:pPr>
            <a:r>
              <a:rPr lang="en-GB" u="sng">
                <a:solidFill>
                  <a:srgbClr val="005EB8"/>
                </a:solidFill>
                <a:hlinkClick r:id="rId3">
                  <a:extLst>
                    <a:ext uri="{A12FA001-AC4F-418D-AE19-62706E023703}">
                      <ahyp:hlinkClr xmlns:ahyp="http://schemas.microsoft.com/office/drawing/2018/hyperlinkcolor" val="tx"/>
                    </a:ext>
                  </a:extLst>
                </a:hlinkClick>
              </a:rPr>
              <a:t>NHS Healthy Start  - a guide for professionals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93" name="Google Shape;93;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94" name="Google Shape;94;p19"/>
          <p:cNvPicPr preferRelativeResize="0"/>
          <p:nvPr/>
        </p:nvPicPr>
        <p:blipFill>
          <a:blip r:embed="rId3">
            <a:alphaModFix/>
          </a:blip>
          <a:stretch>
            <a:fillRect/>
          </a:stretch>
        </p:blipFill>
        <p:spPr>
          <a:xfrm>
            <a:off x="409575" y="114225"/>
            <a:ext cx="8139975" cy="50292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0"/>
          <p:cNvSpPr txBox="1">
            <a:spLocks noGrp="1"/>
          </p:cNvSpPr>
          <p:nvPr>
            <p:ph type="title"/>
          </p:nvPr>
        </p:nvSpPr>
        <p:spPr>
          <a:xfrm>
            <a:off x="250100" y="445025"/>
            <a:ext cx="8520600" cy="572700"/>
          </a:xfrm>
          <a:prstGeom prst="rect">
            <a:avLst/>
          </a:prstGeom>
        </p:spPr>
        <p:txBody>
          <a:bodyPr spcFirstLastPara="1" wrap="square" lIns="91425" tIns="91425" rIns="91425" bIns="91425" anchor="t" anchorCtr="0">
            <a:normAutofit/>
          </a:bodyPr>
          <a:lstStyle/>
          <a:p>
            <a:pPr marL="0" lvl="0" indent="0" algn="l" rtl="0">
              <a:lnSpc>
                <a:spcPct val="120000"/>
              </a:lnSpc>
              <a:spcBef>
                <a:spcPts val="0"/>
              </a:spcBef>
              <a:spcAft>
                <a:spcPts val="0"/>
              </a:spcAft>
              <a:buNone/>
            </a:pPr>
            <a:r>
              <a:rPr lang="en-GB" sz="2150" b="1" u="sng"/>
              <a:t>Healthy Start Call To Action</a:t>
            </a:r>
            <a:endParaRPr sz="2150" b="1" u="sng"/>
          </a:p>
        </p:txBody>
      </p:sp>
      <p:sp>
        <p:nvSpPr>
          <p:cNvPr id="100" name="Google Shape;100;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lnSpc>
                <a:spcPct val="120000"/>
              </a:lnSpc>
              <a:spcBef>
                <a:spcPts val="0"/>
              </a:spcBef>
              <a:spcAft>
                <a:spcPts val="0"/>
              </a:spcAft>
              <a:buNone/>
            </a:pPr>
            <a:endParaRPr sz="1050" b="1">
              <a:solidFill>
                <a:schemeClr val="dk1"/>
              </a:solidFill>
            </a:endParaRPr>
          </a:p>
          <a:p>
            <a:pPr marL="457200" lvl="0" indent="-333375" algn="l" rtl="0">
              <a:lnSpc>
                <a:spcPct val="120000"/>
              </a:lnSpc>
              <a:spcBef>
                <a:spcPts val="0"/>
              </a:spcBef>
              <a:spcAft>
                <a:spcPts val="0"/>
              </a:spcAft>
              <a:buClr>
                <a:schemeClr val="dk1"/>
              </a:buClr>
              <a:buSzPts val="1650"/>
              <a:buChar char="●"/>
            </a:pPr>
            <a:r>
              <a:rPr lang="en-GB" sz="1650" b="1">
                <a:solidFill>
                  <a:schemeClr val="dk1"/>
                </a:solidFill>
              </a:rPr>
              <a:t>Actively signpost local residents to check their eligibility and apply via </a:t>
            </a:r>
            <a:r>
              <a:rPr lang="en-GB" sz="1650" b="1">
                <a:solidFill>
                  <a:schemeClr val="dk1"/>
                </a:solidFill>
                <a:uFill>
                  <a:noFill/>
                </a:uFill>
                <a:hlinkClick r:id="rId3">
                  <a:extLst>
                    <a:ext uri="{A12FA001-AC4F-418D-AE19-62706E023703}">
                      <ahyp:hlinkClr xmlns:ahyp="http://schemas.microsoft.com/office/drawing/2018/hyperlinkcolor" val="tx"/>
                    </a:ext>
                  </a:extLst>
                </a:hlinkClick>
              </a:rPr>
              <a:t> </a:t>
            </a:r>
            <a:r>
              <a:rPr lang="en-GB" sz="1650" b="1" u="sng">
                <a:solidFill>
                  <a:schemeClr val="dk1"/>
                </a:solidFill>
                <a:hlinkClick r:id="rId3">
                  <a:extLst>
                    <a:ext uri="{A12FA001-AC4F-418D-AE19-62706E023703}">
                      <ahyp:hlinkClr xmlns:ahyp="http://schemas.microsoft.com/office/drawing/2018/hyperlinkcolor" val="tx"/>
                    </a:ext>
                  </a:extLst>
                </a:hlinkClick>
              </a:rPr>
              <a:t>www.healthystart.nhs.uk</a:t>
            </a:r>
            <a:r>
              <a:rPr lang="en-GB" sz="1650" b="1">
                <a:solidFill>
                  <a:schemeClr val="dk1"/>
                </a:solidFill>
              </a:rPr>
              <a:t> or call 0300 330 7010 </a:t>
            </a:r>
            <a:endParaRPr sz="1650" b="1">
              <a:solidFill>
                <a:schemeClr val="dk1"/>
              </a:solidFill>
            </a:endParaRPr>
          </a:p>
          <a:p>
            <a:pPr marL="457200" lvl="0" indent="0" algn="l" rtl="0">
              <a:lnSpc>
                <a:spcPct val="120000"/>
              </a:lnSpc>
              <a:spcBef>
                <a:spcPts val="0"/>
              </a:spcBef>
              <a:spcAft>
                <a:spcPts val="0"/>
              </a:spcAft>
              <a:buNone/>
            </a:pPr>
            <a:endParaRPr sz="1450" b="1">
              <a:solidFill>
                <a:schemeClr val="dk1"/>
              </a:solidFill>
            </a:endParaRPr>
          </a:p>
          <a:p>
            <a:pPr marL="457200" lvl="0" indent="-320675" algn="l" rtl="0">
              <a:lnSpc>
                <a:spcPct val="120000"/>
              </a:lnSpc>
              <a:spcBef>
                <a:spcPts val="0"/>
              </a:spcBef>
              <a:spcAft>
                <a:spcPts val="0"/>
              </a:spcAft>
              <a:buClr>
                <a:schemeClr val="dk1"/>
              </a:buClr>
              <a:buSzPts val="1450"/>
              <a:buChar char="●"/>
            </a:pPr>
            <a:r>
              <a:rPr lang="en-GB" sz="1450" b="1">
                <a:solidFill>
                  <a:schemeClr val="dk1"/>
                </a:solidFill>
              </a:rPr>
              <a:t>Applicants can ask Children’s Centres or Health Visitors for help to apply if they need it. </a:t>
            </a:r>
            <a:endParaRPr sz="1450" b="1">
              <a:solidFill>
                <a:schemeClr val="dk1"/>
              </a:solidFill>
            </a:endParaRPr>
          </a:p>
          <a:p>
            <a:pPr marL="457200" lvl="0" indent="0" algn="l" rtl="0">
              <a:spcBef>
                <a:spcPts val="0"/>
              </a:spcBef>
              <a:spcAft>
                <a:spcPts val="0"/>
              </a:spcAft>
              <a:buNone/>
            </a:pPr>
            <a:endParaRPr sz="1500">
              <a:solidFill>
                <a:schemeClr val="dk1"/>
              </a:solidFill>
            </a:endParaRPr>
          </a:p>
          <a:p>
            <a:pPr marL="457200" lvl="0" indent="0" algn="l" rtl="0">
              <a:lnSpc>
                <a:spcPct val="120000"/>
              </a:lnSpc>
              <a:spcBef>
                <a:spcPts val="0"/>
              </a:spcBef>
              <a:spcAft>
                <a:spcPts val="0"/>
              </a:spcAft>
              <a:buNone/>
            </a:pPr>
            <a:endParaRPr sz="1500">
              <a:solidFill>
                <a:schemeClr val="dk1"/>
              </a:solidFill>
            </a:endParaRPr>
          </a:p>
          <a:p>
            <a:pPr marL="0" lvl="0" indent="0" algn="l" rtl="0">
              <a:spcBef>
                <a:spcPts val="0"/>
              </a:spcBef>
              <a:spcAft>
                <a:spcPts val="1200"/>
              </a:spcAft>
              <a:buNone/>
            </a:pPr>
            <a:endParaRPr sz="2200"/>
          </a:p>
        </p:txBody>
      </p:sp>
      <p:pic>
        <p:nvPicPr>
          <p:cNvPr id="101" name="Google Shape;101;p20"/>
          <p:cNvPicPr preferRelativeResize="0"/>
          <p:nvPr/>
        </p:nvPicPr>
        <p:blipFill>
          <a:blip r:embed="rId4">
            <a:alphaModFix/>
          </a:blip>
          <a:stretch>
            <a:fillRect/>
          </a:stretch>
        </p:blipFill>
        <p:spPr>
          <a:xfrm>
            <a:off x="6724248" y="76525"/>
            <a:ext cx="2170225" cy="12323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p21"/>
          <p:cNvPicPr preferRelativeResize="0"/>
          <p:nvPr/>
        </p:nvPicPr>
        <p:blipFill>
          <a:blip r:embed="rId3">
            <a:alphaModFix/>
          </a:blip>
          <a:stretch>
            <a:fillRect/>
          </a:stretch>
        </p:blipFill>
        <p:spPr>
          <a:xfrm>
            <a:off x="5602750" y="549225"/>
            <a:ext cx="2483625" cy="3525876"/>
          </a:xfrm>
          <a:prstGeom prst="rect">
            <a:avLst/>
          </a:prstGeom>
          <a:noFill/>
          <a:ln>
            <a:noFill/>
          </a:ln>
        </p:spPr>
      </p:pic>
      <p:pic>
        <p:nvPicPr>
          <p:cNvPr id="107" name="Google Shape;107;p21"/>
          <p:cNvPicPr preferRelativeResize="0"/>
          <p:nvPr/>
        </p:nvPicPr>
        <p:blipFill>
          <a:blip r:embed="rId4">
            <a:alphaModFix/>
          </a:blip>
          <a:stretch>
            <a:fillRect/>
          </a:stretch>
        </p:blipFill>
        <p:spPr>
          <a:xfrm>
            <a:off x="6536526" y="1615427"/>
            <a:ext cx="2295774" cy="3269751"/>
          </a:xfrm>
          <a:prstGeom prst="rect">
            <a:avLst/>
          </a:prstGeom>
          <a:noFill/>
          <a:ln>
            <a:noFill/>
          </a:ln>
        </p:spPr>
      </p:pic>
      <p:sp>
        <p:nvSpPr>
          <p:cNvPr id="108" name="Google Shape;108;p21"/>
          <p:cNvSpPr txBox="1">
            <a:spLocks noGrp="1"/>
          </p:cNvSpPr>
          <p:nvPr>
            <p:ph type="title"/>
          </p:nvPr>
        </p:nvSpPr>
        <p:spPr>
          <a:xfrm>
            <a:off x="105025" y="4756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251207"/>
              <a:buFont typeface="Arial"/>
              <a:buNone/>
            </a:pPr>
            <a:r>
              <a:rPr lang="en-GB" sz="2300" b="1" u="sng">
                <a:latin typeface="Calibri"/>
                <a:ea typeface="Calibri"/>
                <a:cs typeface="Calibri"/>
                <a:sym typeface="Calibri"/>
              </a:rPr>
              <a:t>NHS Healthy Start Scheme in Kingston</a:t>
            </a:r>
            <a:endParaRPr u="sng">
              <a:latin typeface="Calibri"/>
              <a:ea typeface="Calibri"/>
              <a:cs typeface="Calibri"/>
              <a:sym typeface="Calibri"/>
            </a:endParaRPr>
          </a:p>
        </p:txBody>
      </p:sp>
      <p:sp>
        <p:nvSpPr>
          <p:cNvPr id="109" name="Google Shape;109;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solidFill>
                  <a:schemeClr val="dk1"/>
                </a:solidFill>
                <a:latin typeface="Calibri"/>
                <a:ea typeface="Calibri"/>
                <a:cs typeface="Calibri"/>
                <a:sym typeface="Calibri"/>
              </a:rPr>
              <a:t>Contact:</a:t>
            </a:r>
            <a:endParaRPr>
              <a:solidFill>
                <a:schemeClr val="dk1"/>
              </a:solidFill>
              <a:latin typeface="Calibri"/>
              <a:ea typeface="Calibri"/>
              <a:cs typeface="Calibri"/>
              <a:sym typeface="Calibri"/>
            </a:endParaRPr>
          </a:p>
          <a:p>
            <a:pPr marL="0" lvl="0" indent="0" algn="l" rtl="0">
              <a:spcBef>
                <a:spcPts val="1200"/>
              </a:spcBef>
              <a:spcAft>
                <a:spcPts val="0"/>
              </a:spcAft>
              <a:buNone/>
            </a:pPr>
            <a:r>
              <a:rPr lang="en-GB" u="sng">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francesca.miller@kingston.gov.uk</a:t>
            </a:r>
            <a:r>
              <a:rPr lang="en-GB">
                <a:solidFill>
                  <a:schemeClr val="dk1"/>
                </a:solidFill>
                <a:latin typeface="Calibri"/>
                <a:ea typeface="Calibri"/>
                <a:cs typeface="Calibri"/>
                <a:sym typeface="Calibri"/>
              </a:rPr>
              <a:t> Public Health</a:t>
            </a:r>
            <a:endParaRPr>
              <a:solidFill>
                <a:schemeClr val="dk1"/>
              </a:solidFill>
              <a:latin typeface="Calibri"/>
              <a:ea typeface="Calibri"/>
              <a:cs typeface="Calibri"/>
              <a:sym typeface="Calibri"/>
            </a:endParaRPr>
          </a:p>
          <a:p>
            <a:pPr marL="0" lvl="0" indent="0" algn="l" rtl="0">
              <a:spcBef>
                <a:spcPts val="1200"/>
              </a:spcBef>
              <a:spcAft>
                <a:spcPts val="0"/>
              </a:spcAft>
              <a:buNone/>
            </a:pPr>
            <a:r>
              <a:rPr lang="en-GB">
                <a:solidFill>
                  <a:schemeClr val="dk1"/>
                </a:solidFill>
                <a:latin typeface="Calibri"/>
                <a:ea typeface="Calibri"/>
                <a:cs typeface="Calibri"/>
                <a:sym typeface="Calibri"/>
              </a:rPr>
              <a:t>Nutritionist for more scheme information  </a:t>
            </a:r>
            <a:endParaRPr>
              <a:solidFill>
                <a:schemeClr val="dk1"/>
              </a:solidFill>
              <a:latin typeface="Calibri"/>
              <a:ea typeface="Calibri"/>
              <a:cs typeface="Calibri"/>
              <a:sym typeface="Calibri"/>
            </a:endParaRPr>
          </a:p>
          <a:p>
            <a:pPr marL="0" lvl="0" indent="0" algn="l" rtl="0">
              <a:spcBef>
                <a:spcPts val="1200"/>
              </a:spcBef>
              <a:spcAft>
                <a:spcPts val="0"/>
              </a:spcAft>
              <a:buNone/>
            </a:pPr>
            <a:endParaRPr>
              <a:solidFill>
                <a:schemeClr val="dk1"/>
              </a:solidFill>
              <a:latin typeface="Calibri"/>
              <a:ea typeface="Calibri"/>
              <a:cs typeface="Calibri"/>
              <a:sym typeface="Calibri"/>
            </a:endParaRPr>
          </a:p>
          <a:p>
            <a:pPr marL="0" lvl="0" indent="0" algn="l" rtl="0">
              <a:spcBef>
                <a:spcPts val="1200"/>
              </a:spcBef>
              <a:spcAft>
                <a:spcPts val="0"/>
              </a:spcAft>
              <a:buNone/>
            </a:pPr>
            <a:r>
              <a:rPr lang="en-GB" u="sng">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phps@kingston.gov.uk</a:t>
            </a:r>
            <a:r>
              <a:rPr lang="en-GB">
                <a:solidFill>
                  <a:schemeClr val="dk1"/>
                </a:solidFill>
                <a:latin typeface="Calibri"/>
                <a:ea typeface="Calibri"/>
                <a:cs typeface="Calibri"/>
                <a:sym typeface="Calibri"/>
              </a:rPr>
              <a:t> (Public Health support)</a:t>
            </a:r>
            <a:endParaRPr>
              <a:solidFill>
                <a:schemeClr val="dk1"/>
              </a:solidFill>
              <a:latin typeface="Calibri"/>
              <a:ea typeface="Calibri"/>
              <a:cs typeface="Calibri"/>
              <a:sym typeface="Calibri"/>
            </a:endParaRPr>
          </a:p>
          <a:p>
            <a:pPr marL="0" lvl="0" indent="0" algn="l" rtl="0">
              <a:spcBef>
                <a:spcPts val="1200"/>
              </a:spcBef>
              <a:spcAft>
                <a:spcPts val="1200"/>
              </a:spcAft>
              <a:buNone/>
            </a:pPr>
            <a:r>
              <a:rPr lang="en-GB">
                <a:solidFill>
                  <a:schemeClr val="dk1"/>
                </a:solidFill>
                <a:latin typeface="Calibri"/>
                <a:ea typeface="Calibri"/>
                <a:cs typeface="Calibri"/>
                <a:sym typeface="Calibri"/>
              </a:rPr>
              <a:t>for printed leaflet, poster or business card copies</a:t>
            </a:r>
            <a:endParaRPr>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3e64dad-92f2-4c3d-b8e6-7f8c8a2530d4" xsi:nil="true"/>
    <lcf76f155ced4ddcb4097134ff3c332f xmlns="4520aca0-c040-4e7c-8925-f9894a8c167f">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06B36C1F9F0ED4380110010BD68DD27" ma:contentTypeVersion="15" ma:contentTypeDescription="Create a new document." ma:contentTypeScope="" ma:versionID="5d2367a2c085ea42695d61c8794a99cf">
  <xsd:schema xmlns:xsd="http://www.w3.org/2001/XMLSchema" xmlns:xs="http://www.w3.org/2001/XMLSchema" xmlns:p="http://schemas.microsoft.com/office/2006/metadata/properties" xmlns:ns2="4520aca0-c040-4e7c-8925-f9894a8c167f" xmlns:ns3="33e64dad-92f2-4c3d-b8e6-7f8c8a2530d4" targetNamespace="http://schemas.microsoft.com/office/2006/metadata/properties" ma:root="true" ma:fieldsID="7eb9fa53fe265847323fc44aa9cb6771" ns2:_="" ns3:_="">
    <xsd:import namespace="4520aca0-c040-4e7c-8925-f9894a8c167f"/>
    <xsd:import namespace="33e64dad-92f2-4c3d-b8e6-7f8c8a2530d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bjectDetectorVersion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20aca0-c040-4e7c-8925-f9894a8c16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b6c5f2c2-09aa-4925-8f3e-4531c5e88ac3"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3e64dad-92f2-4c3d-b8e6-7f8c8a2530d4"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edeec0f8-0379-4878-bc47-59d5cde54f89}" ma:internalName="TaxCatchAll" ma:showField="CatchAllData" ma:web="33e64dad-92f2-4c3d-b8e6-7f8c8a2530d4">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139B1EF-FA1F-4D8B-ABC3-401F873ED604}">
  <ds:schemaRefs>
    <ds:schemaRef ds:uri="http://schemas.microsoft.com/office/2006/metadata/properties"/>
    <ds:schemaRef ds:uri="http://schemas.microsoft.com/office/infopath/2007/PartnerControls"/>
    <ds:schemaRef ds:uri="33e64dad-92f2-4c3d-b8e6-7f8c8a2530d4"/>
    <ds:schemaRef ds:uri="4520aca0-c040-4e7c-8925-f9894a8c167f"/>
  </ds:schemaRefs>
</ds:datastoreItem>
</file>

<file path=customXml/itemProps2.xml><?xml version="1.0" encoding="utf-8"?>
<ds:datastoreItem xmlns:ds="http://schemas.openxmlformats.org/officeDocument/2006/customXml" ds:itemID="{CFCE98AA-A264-48B9-BD2B-2163A9045B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20aca0-c040-4e7c-8925-f9894a8c167f"/>
    <ds:schemaRef ds:uri="33e64dad-92f2-4c3d-b8e6-7f8c8a2530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7EF98E3-7B86-4447-96ED-324770527A0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613</Words>
  <Application>Microsoft Office PowerPoint</Application>
  <PresentationFormat>On-screen Show (16:9)</PresentationFormat>
  <Paragraphs>58</Paragraphs>
  <Slides>9</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Simple Light</vt:lpstr>
      <vt:lpstr>What is Healthy Start?</vt:lpstr>
      <vt:lpstr> NHS Healthy Start Scheme in Kingston</vt:lpstr>
      <vt:lpstr>Eligibility criteria and benefits</vt:lpstr>
      <vt:lpstr>PowerPoint Presentation</vt:lpstr>
      <vt:lpstr>PowerPoint Presentation</vt:lpstr>
      <vt:lpstr>Healthy Start in Kingston</vt:lpstr>
      <vt:lpstr>PowerPoint Presentation</vt:lpstr>
      <vt:lpstr>Healthy Start Call To Action</vt:lpstr>
      <vt:lpstr>NHS Healthy Start Scheme in Kingston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Healthy Start?</dc:title>
  <dc:creator>Camilla Wheal</dc:creator>
  <cp:lastModifiedBy>Camilla Wheal</cp:lastModifiedBy>
  <cp:revision>1</cp:revision>
  <dcterms:modified xsi:type="dcterms:W3CDTF">2023-12-13T09:56:32Z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0x010100406B36C1F9F0ED4380110010BD68DD27</vt:lpwstr>
  </property>
</Properties>
</file>