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26" r:id="rId2"/>
    <p:sldId id="428" r:id="rId3"/>
    <p:sldId id="359" r:id="rId4"/>
    <p:sldId id="429" r:id="rId5"/>
    <p:sldId id="432" r:id="rId6"/>
    <p:sldId id="430" r:id="rId7"/>
    <p:sldId id="431" r:id="rId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6ED92D-DA00-4A0F-8AA2-B14871971E08}">
          <p14:sldIdLst>
            <p14:sldId id="426"/>
            <p14:sldId id="428"/>
            <p14:sldId id="359"/>
            <p14:sldId id="429"/>
            <p14:sldId id="432"/>
            <p14:sldId id="430"/>
            <p14:sldId id="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Martin" initials="RM" lastIdx="14" clrIdx="0">
    <p:extLst>
      <p:ext uri="{19B8F6BF-5375-455C-9EA6-DF929625EA0E}">
        <p15:presenceInfo xmlns:p15="http://schemas.microsoft.com/office/powerpoint/2012/main" userId="S-1-5-21-3835786000-2358902214-2061207089-4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2"/>
    <a:srgbClr val="FF7900"/>
    <a:srgbClr val="E6007E"/>
    <a:srgbClr val="009FE3"/>
    <a:srgbClr val="FF00FF"/>
    <a:srgbClr val="00B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845" autoAdjust="0"/>
  </p:normalViewPr>
  <p:slideViewPr>
    <p:cSldViewPr>
      <p:cViewPr varScale="1">
        <p:scale>
          <a:sx n="55" d="100"/>
          <a:sy n="55" d="100"/>
        </p:scale>
        <p:origin x="2270"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4008" y="11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20092A0-9FC1-4ABF-8E83-2FBC0AAC7C76}" type="datetimeFigureOut">
              <a:rPr lang="en-GB" smtClean="0"/>
              <a:t>31/03/2025</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2133668-0C12-4E3C-97F7-81555D9981A3}" type="slidenum">
              <a:rPr lang="en-GB" smtClean="0"/>
              <a:t>‹#›</a:t>
            </a:fld>
            <a:endParaRPr lang="en-GB"/>
          </a:p>
        </p:txBody>
      </p:sp>
    </p:spTree>
    <p:extLst>
      <p:ext uri="{BB962C8B-B14F-4D97-AF65-F5344CB8AC3E}">
        <p14:creationId xmlns:p14="http://schemas.microsoft.com/office/powerpoint/2010/main" val="236898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lang="en-GB"/>
          </a:p>
        </p:txBody>
      </p:sp>
      <p:sp>
        <p:nvSpPr>
          <p:cNvPr id="3" name="Date Placeholder 2"/>
          <p:cNvSpPr>
            <a:spLocks noGrp="1"/>
          </p:cNvSpPr>
          <p:nvPr>
            <p:ph type="dt" idx="1"/>
          </p:nvPr>
        </p:nvSpPr>
        <p:spPr>
          <a:xfrm>
            <a:off x="3815374" y="0"/>
            <a:ext cx="2918830" cy="493316"/>
          </a:xfrm>
          <a:prstGeom prst="rect">
            <a:avLst/>
          </a:prstGeom>
        </p:spPr>
        <p:txBody>
          <a:bodyPr vert="horz" lIns="94858" tIns="47429" rIns="94858" bIns="47429" rtlCol="0"/>
          <a:lstStyle>
            <a:lvl1pPr algn="r">
              <a:defRPr sz="1200"/>
            </a:lvl1pPr>
          </a:lstStyle>
          <a:p>
            <a:fld id="{514CC14F-54F8-4EE0-BBE6-039DC1124C50}" type="datetimeFigureOut">
              <a:rPr lang="en-GB" smtClean="0"/>
              <a:t>31/03/2025</a:t>
            </a:fld>
            <a:endParaRPr lang="en-GB"/>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58" tIns="47429" rIns="94858" bIns="47429"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4858" tIns="47429" rIns="94858" bIns="474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5"/>
            <a:ext cx="2918830" cy="493316"/>
          </a:xfrm>
          <a:prstGeom prst="rect">
            <a:avLst/>
          </a:prstGeom>
        </p:spPr>
        <p:txBody>
          <a:bodyPr vert="horz" lIns="94858" tIns="47429" rIns="94858" bIns="47429"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4858" tIns="47429" rIns="94858" bIns="47429" rtlCol="0" anchor="b"/>
          <a:lstStyle>
            <a:lvl1pPr algn="r">
              <a:defRPr sz="1200"/>
            </a:lvl1pPr>
          </a:lstStyle>
          <a:p>
            <a:fld id="{66F57EDF-FFD7-4232-8337-AB14B5A339C2}" type="slidenum">
              <a:rPr lang="en-GB" smtClean="0"/>
              <a:t>‹#›</a:t>
            </a:fld>
            <a:endParaRPr lang="en-GB"/>
          </a:p>
        </p:txBody>
      </p:sp>
    </p:spTree>
    <p:extLst>
      <p:ext uri="{BB962C8B-B14F-4D97-AF65-F5344CB8AC3E}">
        <p14:creationId xmlns:p14="http://schemas.microsoft.com/office/powerpoint/2010/main" val="392870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Briefly introduce who we are and our experience in grants.</a:t>
            </a:r>
            <a:endParaRPr lang="en-GB" dirty="0"/>
          </a:p>
          <a:p>
            <a:pPr marL="0" indent="0">
              <a:buFont typeface="Arial" panose="020B0604020202020204" pitchFamily="34" charset="0"/>
              <a:buNone/>
            </a:pPr>
            <a:endParaRPr lang="en-GB" sz="1200" dirty="0"/>
          </a:p>
        </p:txBody>
      </p:sp>
      <p:sp>
        <p:nvSpPr>
          <p:cNvPr id="4" name="Slide Number Placeholder 3"/>
          <p:cNvSpPr>
            <a:spLocks noGrp="1"/>
          </p:cNvSpPr>
          <p:nvPr>
            <p:ph type="sldNum" sz="quarter" idx="10"/>
          </p:nvPr>
        </p:nvSpPr>
        <p:spPr/>
        <p:txBody>
          <a:bodyPr/>
          <a:lstStyle/>
          <a:p>
            <a:fld id="{66F57EDF-FFD7-4232-8337-AB14B5A339C2}" type="slidenum">
              <a:rPr lang="en-GB" smtClean="0"/>
              <a:t>1</a:t>
            </a:fld>
            <a:endParaRPr lang="en-GB"/>
          </a:p>
        </p:txBody>
      </p:sp>
    </p:spTree>
    <p:extLst>
      <p:ext uri="{BB962C8B-B14F-4D97-AF65-F5344CB8AC3E}">
        <p14:creationId xmlns:p14="http://schemas.microsoft.com/office/powerpoint/2010/main" val="248113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i="0" dirty="0"/>
              <a:t>TL</a:t>
            </a:r>
          </a:p>
          <a:p>
            <a:pPr marL="0" indent="0">
              <a:buFont typeface="Arial" panose="020B0604020202020204" pitchFamily="34" charset="0"/>
              <a:buNone/>
            </a:pPr>
            <a:r>
              <a:rPr lang="en-GB" sz="1200" b="1" i="1" dirty="0"/>
              <a:t>Ask</a:t>
            </a:r>
            <a:r>
              <a:rPr lang="en-GB" sz="1200" b="1" i="1" baseline="0" dirty="0"/>
              <a:t> attendees: </a:t>
            </a:r>
          </a:p>
          <a:p>
            <a:pPr marL="0" indent="0">
              <a:buFont typeface="Arial" panose="020B0604020202020204" pitchFamily="34" charset="0"/>
              <a:buNone/>
            </a:pPr>
            <a:r>
              <a:rPr lang="en-GB" sz="1200" baseline="0" dirty="0"/>
              <a:t>- Has anyone heard of Groundwork London before?</a:t>
            </a:r>
          </a:p>
          <a:p>
            <a:pPr marL="0" indent="0">
              <a:buFont typeface="Arial" panose="020B0604020202020204" pitchFamily="34" charset="0"/>
              <a:buNone/>
            </a:pPr>
            <a:r>
              <a:rPr lang="en-GB" sz="1200" baseline="0" dirty="0"/>
              <a:t>- Has anyone applied for a grant programme that we manage before?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Groundwork</a:t>
            </a:r>
            <a:r>
              <a:rPr lang="en-US" sz="1200" baseline="0" dirty="0"/>
              <a:t> London is a social and environmental regeneration charity operating within Greater London. </a:t>
            </a:r>
          </a:p>
          <a:p>
            <a:pPr marL="171450" indent="-171450">
              <a:buFont typeface="Arial" panose="020B0604020202020204" pitchFamily="34" charset="0"/>
              <a:buChar char="•"/>
            </a:pPr>
            <a:r>
              <a:rPr lang="en-US" sz="1200" baseline="0" dirty="0"/>
              <a:t>It is part of a wider federation of trusts operating across the UK, with the core aims of creating better places, promoting greener living and working and improving people’s prospects, adapted to the needs of the specific geographical area they operate in.</a:t>
            </a:r>
          </a:p>
        </p:txBody>
      </p:sp>
      <p:sp>
        <p:nvSpPr>
          <p:cNvPr id="4" name="Slide Number Placeholder 3"/>
          <p:cNvSpPr>
            <a:spLocks noGrp="1"/>
          </p:cNvSpPr>
          <p:nvPr>
            <p:ph type="sldNum" sz="quarter" idx="10"/>
          </p:nvPr>
        </p:nvSpPr>
        <p:spPr/>
        <p:txBody>
          <a:bodyPr/>
          <a:lstStyle/>
          <a:p>
            <a:fld id="{66F57EDF-FFD7-4232-8337-AB14B5A339C2}" type="slidenum">
              <a:rPr lang="en-GB" smtClean="0"/>
              <a:t>2</a:t>
            </a:fld>
            <a:endParaRPr lang="en-GB"/>
          </a:p>
        </p:txBody>
      </p:sp>
    </p:spTree>
    <p:extLst>
      <p:ext uri="{BB962C8B-B14F-4D97-AF65-F5344CB8AC3E}">
        <p14:creationId xmlns:p14="http://schemas.microsoft.com/office/powerpoint/2010/main" val="88485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oversee the delivery of around 15 grant programmes</a:t>
            </a:r>
            <a:r>
              <a:rPr lang="en-GB" b="0" baseline="0" dirty="0"/>
              <a:t> at any one time for a variety of funders, from public, private and third sectors.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deliver approx. 300 projects a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have a range of experience across different subject matters</a:t>
            </a:r>
            <a:r>
              <a:rPr lang="en-GB" b="0" baseline="0" dirty="0"/>
              <a:t> to deliver grant programmes that meet the aims of funders, our charitable mission and the projects delivering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Every grant programme is different, with different funders and aims.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A cornerstone of our grants management is ensuring that any group or individual that comes into contact with one of our grant programmes gains capacity building or advice, regardless of whether they apply, or are successful or not in securing a grant.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strongly encourage any groups to contact us for advice or to discuss applications if they are considering one of our programmes. We believe this leads to effective projects and more impactful community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Here</a:t>
            </a:r>
            <a:r>
              <a:rPr lang="en-US" b="0" baseline="0" dirty="0"/>
              <a:t> are a few of the different grant </a:t>
            </a:r>
            <a:r>
              <a:rPr lang="en-US" b="0" baseline="0" dirty="0" err="1"/>
              <a:t>programmes</a:t>
            </a:r>
            <a:r>
              <a:rPr lang="en-US" b="0" baseline="0" dirty="0"/>
              <a:t> administered recently.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They cover quite a range of themes, say some out loud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Large range of </a:t>
            </a:r>
            <a:r>
              <a:rPr lang="en-US" b="0" dirty="0" err="1"/>
              <a:t>programmes</a:t>
            </a:r>
            <a:r>
              <a:rPr lang="en-US" b="0" dirty="0"/>
              <a:t> that support a variety</a:t>
            </a:r>
            <a:r>
              <a:rPr lang="en-US" b="0" baseline="0" dirty="0"/>
              <a:t> of different community projects with different missions. Keep an eye on our grants pages.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Sign up to our newsletter to hear about new grant opportunities as they arise.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Email address for any queries.</a:t>
            </a:r>
            <a:endParaRPr lang="en-GB" b="0" dirty="0"/>
          </a:p>
        </p:txBody>
      </p:sp>
      <p:sp>
        <p:nvSpPr>
          <p:cNvPr id="4" name="Slide Number Placeholder 3"/>
          <p:cNvSpPr>
            <a:spLocks noGrp="1"/>
          </p:cNvSpPr>
          <p:nvPr>
            <p:ph type="sldNum" sz="quarter" idx="10"/>
          </p:nvPr>
        </p:nvSpPr>
        <p:spPr/>
        <p:txBody>
          <a:bodyPr/>
          <a:lstStyle/>
          <a:p>
            <a:fld id="{02BD61C4-6553-48FA-95D0-E1C905B9E591}" type="slidenum">
              <a:rPr lang="en-GB" smtClean="0"/>
              <a:t>3</a:t>
            </a:fld>
            <a:endParaRPr lang="en-GB"/>
          </a:p>
        </p:txBody>
      </p:sp>
    </p:spTree>
    <p:extLst>
      <p:ext uri="{BB962C8B-B14F-4D97-AF65-F5344CB8AC3E}">
        <p14:creationId xmlns:p14="http://schemas.microsoft.com/office/powerpoint/2010/main" val="276943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TL</a:t>
            </a:r>
          </a:p>
          <a:p>
            <a:r>
              <a:rPr lang="en-US" dirty="0">
                <a:effectLst/>
              </a:rPr>
              <a:t>-</a:t>
            </a:r>
            <a:r>
              <a:rPr lang="en-US" b="1" dirty="0">
                <a:effectLst/>
              </a:rPr>
              <a:t>WCGL</a:t>
            </a:r>
            <a:r>
              <a:rPr lang="en-US" dirty="0">
                <a:effectLst/>
              </a:rPr>
              <a:t> – up to £5k available for one year projects to encourage underrepresented groups to walk and cycle more regularly and safely. Grants open later July and close early September. Delivery will be from January to September 2026. Since 2015 over 460 projects have been supported and the </a:t>
            </a:r>
            <a:r>
              <a:rPr lang="en-US" dirty="0" err="1">
                <a:effectLst/>
              </a:rPr>
              <a:t>programme</a:t>
            </a:r>
            <a:r>
              <a:rPr lang="en-US" dirty="0">
                <a:effectLst/>
              </a:rPr>
              <a:t> is supported by </a:t>
            </a:r>
            <a:r>
              <a:rPr lang="en-US" dirty="0" err="1">
                <a:effectLst/>
              </a:rPr>
              <a:t>TfL</a:t>
            </a:r>
            <a:r>
              <a:rPr lang="en-US" dirty="0">
                <a:effectLst/>
              </a:rPr>
              <a:t> and London Marathon Foundation. </a:t>
            </a:r>
          </a:p>
          <a:p>
            <a:r>
              <a:rPr lang="en-US" dirty="0"/>
              <a:t> </a:t>
            </a:r>
          </a:p>
          <a:p>
            <a:r>
              <a:rPr lang="en-US" dirty="0">
                <a:effectLst/>
              </a:rPr>
              <a:t>-</a:t>
            </a:r>
            <a:r>
              <a:rPr lang="en-US" b="1" dirty="0">
                <a:effectLst/>
              </a:rPr>
              <a:t>CIG</a:t>
            </a:r>
            <a:r>
              <a:rPr lang="en-US" dirty="0">
                <a:effectLst/>
              </a:rPr>
              <a:t> –linked to WCGL, where </a:t>
            </a:r>
            <a:r>
              <a:rPr lang="en-US" dirty="0" err="1">
                <a:effectLst/>
              </a:rPr>
              <a:t>organisations</a:t>
            </a:r>
            <a:r>
              <a:rPr lang="en-US" dirty="0">
                <a:effectLst/>
              </a:rPr>
              <a:t> new to delivering walking and cycling projects can adapt a template tried and tested project idea for use in their area/community. One year project up to £5k. Funded by </a:t>
            </a:r>
            <a:r>
              <a:rPr lang="en-US" dirty="0" err="1">
                <a:effectLst/>
              </a:rPr>
              <a:t>TfL</a:t>
            </a:r>
            <a:r>
              <a:rPr lang="en-US" dirty="0">
                <a:effectLst/>
              </a:rPr>
              <a:t> and LMF.</a:t>
            </a:r>
          </a:p>
        </p:txBody>
      </p:sp>
      <p:sp>
        <p:nvSpPr>
          <p:cNvPr id="4" name="Slide Number Placeholder 3"/>
          <p:cNvSpPr>
            <a:spLocks noGrp="1"/>
          </p:cNvSpPr>
          <p:nvPr>
            <p:ph type="sldNum" sz="quarter" idx="10"/>
          </p:nvPr>
        </p:nvSpPr>
        <p:spPr/>
        <p:txBody>
          <a:bodyPr/>
          <a:lstStyle/>
          <a:p>
            <a:fld id="{66F57EDF-FFD7-4232-8337-AB14B5A339C2}" type="slidenum">
              <a:rPr lang="en-GB" smtClean="0"/>
              <a:t>4</a:t>
            </a:fld>
            <a:endParaRPr lang="en-GB"/>
          </a:p>
        </p:txBody>
      </p:sp>
    </p:spTree>
    <p:extLst>
      <p:ext uri="{BB962C8B-B14F-4D97-AF65-F5344CB8AC3E}">
        <p14:creationId xmlns:p14="http://schemas.microsoft.com/office/powerpoint/2010/main" val="71918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191 Projects </a:t>
            </a:r>
          </a:p>
          <a:p>
            <a:r>
              <a:rPr lang="en-GB" dirty="0"/>
              <a:t>We</a:t>
            </a:r>
            <a:r>
              <a:rPr lang="en-GB" baseline="0" dirty="0"/>
              <a:t> aim to fund</a:t>
            </a:r>
          </a:p>
          <a:p>
            <a:r>
              <a:rPr lang="en-GB" baseline="0" dirty="0"/>
              <a:t>60 new projects each year.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6F57EDF-FFD7-4232-8337-AB14B5A339C2}" type="slidenum">
              <a:rPr lang="en-GB" smtClean="0"/>
              <a:t>5</a:t>
            </a:fld>
            <a:endParaRPr lang="en-GB"/>
          </a:p>
        </p:txBody>
      </p:sp>
    </p:spTree>
    <p:extLst>
      <p:ext uri="{BB962C8B-B14F-4D97-AF65-F5344CB8AC3E}">
        <p14:creationId xmlns:p14="http://schemas.microsoft.com/office/powerpoint/2010/main" val="394956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TL</a:t>
            </a:r>
          </a:p>
          <a:p>
            <a:r>
              <a:rPr lang="en-GB" dirty="0"/>
              <a:t>What are funders looking for?</a:t>
            </a:r>
          </a:p>
          <a:p>
            <a:endParaRPr lang="en-GB" sz="1200" b="0" i="0" kern="1200" baseline="0" dirty="0">
              <a:solidFill>
                <a:schemeClr val="tx1"/>
              </a:solidFill>
              <a:effectLst/>
              <a:latin typeface="+mn-lt"/>
              <a:ea typeface="+mn-ea"/>
              <a:cs typeface="+mn-cs"/>
            </a:endParaRPr>
          </a:p>
          <a:p>
            <a:r>
              <a:rPr lang="en-GB" sz="1200" dirty="0"/>
              <a:t>-A clear project plan, which covers how, where and when you are planning to deliver your project, and to whom.</a:t>
            </a:r>
          </a:p>
          <a:p>
            <a:endParaRPr lang="en-GB" sz="1200" dirty="0"/>
          </a:p>
          <a:p>
            <a:r>
              <a:rPr lang="en-GB" sz="1200" dirty="0"/>
              <a:t>-Have you identified the need for your project in the communities you are working with?</a:t>
            </a:r>
          </a:p>
          <a:p>
            <a:endParaRPr lang="en-GB" sz="1200" dirty="0"/>
          </a:p>
          <a:p>
            <a:r>
              <a:rPr lang="en-US" sz="1200" dirty="0"/>
              <a:t>-Is your project budget is realistic and good value for money?</a:t>
            </a:r>
          </a:p>
          <a:p>
            <a:endParaRPr lang="en-US" sz="1200" dirty="0"/>
          </a:p>
          <a:p>
            <a:r>
              <a:rPr lang="en-US" sz="1200" dirty="0"/>
              <a:t>-Will the project benefits will last after the life of the project?</a:t>
            </a:r>
          </a:p>
          <a:p>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Whilst your application does not need to be perfect, funding organisations will be looking for each of the above points to be addressed in your application. </a:t>
            </a:r>
            <a:endParaRPr lang="en-US" sz="1200" b="1" dirty="0"/>
          </a:p>
        </p:txBody>
      </p:sp>
      <p:sp>
        <p:nvSpPr>
          <p:cNvPr id="4" name="Slide Number Placeholder 3"/>
          <p:cNvSpPr>
            <a:spLocks noGrp="1"/>
          </p:cNvSpPr>
          <p:nvPr>
            <p:ph type="sldNum" sz="quarter" idx="10"/>
          </p:nvPr>
        </p:nvSpPr>
        <p:spPr/>
        <p:txBody>
          <a:bodyPr/>
          <a:lstStyle/>
          <a:p>
            <a:fld id="{66F57EDF-FFD7-4232-8337-AB14B5A339C2}" type="slidenum">
              <a:rPr lang="en-GB" smtClean="0"/>
              <a:t>6</a:t>
            </a:fld>
            <a:endParaRPr lang="en-GB"/>
          </a:p>
        </p:txBody>
      </p:sp>
    </p:spTree>
    <p:extLst>
      <p:ext uri="{BB962C8B-B14F-4D97-AF65-F5344CB8AC3E}">
        <p14:creationId xmlns:p14="http://schemas.microsoft.com/office/powerpoint/2010/main" val="2256922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9252520" cy="6957392"/>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410147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9252520" cy="695739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03278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9252520" cy="6957392"/>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083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00B050"/>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8449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FF7900"/>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18176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009FE3"/>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37321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E6007E"/>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9178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9252520" cy="6957392"/>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93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54503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2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9144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5114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9144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60124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9144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73476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251520" y="5445224"/>
            <a:ext cx="1368152" cy="1412776"/>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45967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31/03/2025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9252520" cy="6957392"/>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58375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7884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4" r:id="rId3"/>
    <p:sldLayoutId id="2147483674" r:id="rId4"/>
    <p:sldLayoutId id="2147483666" r:id="rId5"/>
    <p:sldLayoutId id="2147483667" r:id="rId6"/>
    <p:sldLayoutId id="2147483668" r:id="rId7"/>
    <p:sldLayoutId id="2147483665" r:id="rId8"/>
    <p:sldLayoutId id="2147483660" r:id="rId9"/>
    <p:sldLayoutId id="2147483662" r:id="rId10"/>
    <p:sldLayoutId id="2147483663" r:id="rId11"/>
    <p:sldLayoutId id="2147483650" r:id="rId12"/>
    <p:sldLayoutId id="2147483670" r:id="rId13"/>
    <p:sldLayoutId id="2147483671" r:id="rId14"/>
    <p:sldLayoutId id="214748367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my.brevo.com/users/subscribe/js_id/3ka09/id/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cgl.lond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www.groundwork.org.uk/london/shared-endeavour-fund/" TargetMode="External"/><Relationship Id="rId4" Type="http://schemas.openxmlformats.org/officeDocument/2006/relationships/hyperlink" Target="https://wcgl.london/what-we-fu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cgl.london/project-ma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716222"/>
            <a:ext cx="3420663" cy="4104457"/>
          </a:xfrm>
          <a:prstGeom prst="rect">
            <a:avLst/>
          </a:prstGeom>
        </p:spPr>
      </p:pic>
      <p:sp>
        <p:nvSpPr>
          <p:cNvPr id="3" name="Rectangle 2"/>
          <p:cNvSpPr/>
          <p:nvPr/>
        </p:nvSpPr>
        <p:spPr>
          <a:xfrm>
            <a:off x="4067944" y="1337290"/>
            <a:ext cx="4968552" cy="2862322"/>
          </a:xfrm>
          <a:prstGeom prst="rect">
            <a:avLst/>
          </a:prstGeom>
        </p:spPr>
        <p:txBody>
          <a:bodyPr wrap="square">
            <a:spAutoFit/>
          </a:bodyPr>
          <a:lstStyle/>
          <a:p>
            <a:pPr>
              <a:lnSpc>
                <a:spcPct val="150000"/>
              </a:lnSpc>
            </a:pPr>
            <a:r>
              <a:rPr lang="en-US" sz="2400" dirty="0"/>
              <a:t>Tom Lowe, </a:t>
            </a:r>
          </a:p>
          <a:p>
            <a:pPr>
              <a:lnSpc>
                <a:spcPct val="150000"/>
              </a:lnSpc>
            </a:pPr>
            <a:r>
              <a:rPr lang="en-US" sz="2400" dirty="0"/>
              <a:t>Senior </a:t>
            </a:r>
            <a:r>
              <a:rPr lang="en-US" sz="2400" dirty="0" err="1"/>
              <a:t>Programmes</a:t>
            </a:r>
            <a:r>
              <a:rPr lang="en-US" sz="2400" dirty="0"/>
              <a:t> Officer (Grants)</a:t>
            </a:r>
          </a:p>
          <a:p>
            <a:pPr>
              <a:lnSpc>
                <a:spcPct val="150000"/>
              </a:lnSpc>
            </a:pPr>
            <a:endParaRPr lang="en-US" sz="2400" dirty="0"/>
          </a:p>
          <a:p>
            <a:pPr>
              <a:lnSpc>
                <a:spcPct val="150000"/>
              </a:lnSpc>
            </a:pPr>
            <a:r>
              <a:rPr lang="en-US" sz="2400" dirty="0" err="1"/>
              <a:t>Kamrul</a:t>
            </a:r>
            <a:r>
              <a:rPr lang="en-US" sz="2400" dirty="0"/>
              <a:t> Islam, </a:t>
            </a:r>
          </a:p>
          <a:p>
            <a:pPr>
              <a:lnSpc>
                <a:spcPct val="150000"/>
              </a:lnSpc>
            </a:pPr>
            <a:r>
              <a:rPr lang="en-US" sz="2400" dirty="0" err="1"/>
              <a:t>Programmes</a:t>
            </a:r>
            <a:r>
              <a:rPr lang="en-US" sz="2400" dirty="0"/>
              <a:t> Officer (Grants)</a:t>
            </a:r>
            <a:endParaRPr lang="en-GB" sz="2400" dirty="0"/>
          </a:p>
        </p:txBody>
      </p:sp>
    </p:spTree>
    <p:extLst>
      <p:ext uri="{BB962C8B-B14F-4D97-AF65-F5344CB8AC3E}">
        <p14:creationId xmlns:p14="http://schemas.microsoft.com/office/powerpoint/2010/main" val="277205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599" y="5517232"/>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chemeClr val="bg1"/>
                </a:solidFill>
              </a:rPr>
              <a:t>Community charity, </a:t>
            </a:r>
          </a:p>
          <a:p>
            <a:pPr marL="0" indent="0" algn="ctr">
              <a:buNone/>
            </a:pPr>
            <a:r>
              <a:rPr lang="en-GB" dirty="0">
                <a:solidFill>
                  <a:schemeClr val="bg1"/>
                </a:solidFill>
              </a:rPr>
              <a:t>including grant management</a:t>
            </a:r>
          </a:p>
        </p:txBody>
      </p:sp>
      <p:sp>
        <p:nvSpPr>
          <p:cNvPr id="7" name="Content Placeholder 2"/>
          <p:cNvSpPr txBox="1">
            <a:spLocks/>
          </p:cNvSpPr>
          <p:nvPr/>
        </p:nvSpPr>
        <p:spPr>
          <a:xfrm>
            <a:off x="467544" y="1309962"/>
            <a:ext cx="4104456" cy="36016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GB" sz="2000" dirty="0">
                <a:solidFill>
                  <a:schemeClr val="tx1"/>
                </a:solidFill>
              </a:rPr>
              <a:t>Social and environmental regeneration charity.</a:t>
            </a:r>
          </a:p>
          <a:p>
            <a:pPr algn="l">
              <a:lnSpc>
                <a:spcPct val="110000"/>
              </a:lnSpc>
            </a:pPr>
            <a:endParaRPr lang="en-GB" sz="2000" dirty="0">
              <a:solidFill>
                <a:schemeClr val="tx1"/>
              </a:solidFill>
            </a:endParaRPr>
          </a:p>
          <a:p>
            <a:pPr algn="l">
              <a:lnSpc>
                <a:spcPct val="110000"/>
              </a:lnSpc>
            </a:pPr>
            <a:r>
              <a:rPr lang="en-GB" sz="2000" dirty="0">
                <a:solidFill>
                  <a:schemeClr val="tx1"/>
                </a:solidFill>
              </a:rPr>
              <a:t>Work with communities across Greater London to:</a:t>
            </a:r>
          </a:p>
          <a:p>
            <a:pPr marL="457200" indent="-457200" algn="l">
              <a:lnSpc>
                <a:spcPct val="110000"/>
              </a:lnSpc>
              <a:buFont typeface="Arial" panose="020B0604020202020204" pitchFamily="34" charset="0"/>
              <a:buChar char="•"/>
            </a:pPr>
            <a:r>
              <a:rPr lang="en-GB" sz="2000" dirty="0">
                <a:solidFill>
                  <a:schemeClr val="tx1"/>
                </a:solidFill>
              </a:rPr>
              <a:t>Create Better Places</a:t>
            </a:r>
          </a:p>
          <a:p>
            <a:pPr marL="457200" indent="-457200" algn="l">
              <a:lnSpc>
                <a:spcPct val="110000"/>
              </a:lnSpc>
              <a:buFont typeface="Arial" panose="020B0604020202020204" pitchFamily="34" charset="0"/>
              <a:buChar char="•"/>
            </a:pPr>
            <a:r>
              <a:rPr lang="en-GB" sz="2000" dirty="0">
                <a:solidFill>
                  <a:schemeClr val="tx1"/>
                </a:solidFill>
              </a:rPr>
              <a:t>Promote Greener Living and Working</a:t>
            </a:r>
          </a:p>
          <a:p>
            <a:pPr marL="457200" indent="-457200" algn="l">
              <a:lnSpc>
                <a:spcPct val="110000"/>
              </a:lnSpc>
              <a:buFont typeface="Arial" panose="020B0604020202020204" pitchFamily="34" charset="0"/>
              <a:buChar char="•"/>
            </a:pPr>
            <a:r>
              <a:rPr lang="en-GB" sz="2000" dirty="0">
                <a:solidFill>
                  <a:schemeClr val="tx1"/>
                </a:solidFill>
              </a:rPr>
              <a:t>Improve people’s prospects</a:t>
            </a:r>
          </a:p>
          <a:p>
            <a:pPr algn="l">
              <a:lnSpc>
                <a:spcPct val="110000"/>
              </a:lnSpc>
            </a:pPr>
            <a:endParaRPr lang="en-GB" sz="2000" dirty="0">
              <a:solidFill>
                <a:schemeClr val="tx1"/>
              </a:solidFill>
            </a:endParaRPr>
          </a:p>
          <a:p>
            <a:pPr lvl="1">
              <a:lnSpc>
                <a:spcPct val="110000"/>
              </a:lnSpc>
            </a:pPr>
            <a:endParaRPr lang="en-GB" sz="2000" dirty="0"/>
          </a:p>
          <a:p>
            <a:pPr>
              <a:lnSpc>
                <a:spcPct val="110000"/>
              </a:lnSpc>
            </a:pPr>
            <a:endParaRPr lang="en-GB" sz="2000" dirty="0"/>
          </a:p>
        </p:txBody>
      </p:sp>
      <p:pic>
        <p:nvPicPr>
          <p:cNvPr id="8" name="Picture 7" descr="01292-GWL-22-03-2014"/>
          <p:cNvPicPr/>
          <p:nvPr/>
        </p:nvPicPr>
        <p:blipFill rotWithShape="1">
          <a:blip r:embed="rId3" cstate="print">
            <a:extLst>
              <a:ext uri="{28A0092B-C50C-407E-A947-70E740481C1C}">
                <a14:useLocalDpi xmlns:a14="http://schemas.microsoft.com/office/drawing/2010/main" val="0"/>
              </a:ext>
            </a:extLst>
          </a:blip>
          <a:srcRect l="8178" r="7951"/>
          <a:stretch/>
        </p:blipFill>
        <p:spPr bwMode="auto">
          <a:xfrm>
            <a:off x="4211960" y="1345967"/>
            <a:ext cx="4932040" cy="352960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823989" y="260649"/>
            <a:ext cx="77724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AE42"/>
                </a:solidFill>
              </a:rPr>
              <a:t>Groundwork London</a:t>
            </a:r>
            <a:endParaRPr lang="en-GB" dirty="0">
              <a:solidFill>
                <a:srgbClr val="00AE42"/>
              </a:solidFill>
            </a:endParaRPr>
          </a:p>
        </p:txBody>
      </p:sp>
      <p:sp>
        <p:nvSpPr>
          <p:cNvPr id="2" name="TextBox 1"/>
          <p:cNvSpPr txBox="1"/>
          <p:nvPr/>
        </p:nvSpPr>
        <p:spPr>
          <a:xfrm>
            <a:off x="467544" y="4989495"/>
            <a:ext cx="7348411" cy="646331"/>
          </a:xfrm>
          <a:prstGeom prst="rect">
            <a:avLst/>
          </a:prstGeom>
          <a:noFill/>
        </p:spPr>
        <p:txBody>
          <a:bodyPr wrap="square" rtlCol="0">
            <a:spAutoFit/>
          </a:bodyPr>
          <a:lstStyle/>
          <a:p>
            <a:r>
              <a:rPr lang="en-GB" b="1" u="sng" dirty="0">
                <a:solidFill>
                  <a:srgbClr val="0070C0"/>
                </a:solidFill>
              </a:rPr>
              <a:t>https://www.groundwork.org.uk/london/grants-london/</a:t>
            </a:r>
          </a:p>
          <a:p>
            <a:endParaRPr lang="en-US" dirty="0"/>
          </a:p>
        </p:txBody>
      </p:sp>
    </p:spTree>
    <p:extLst>
      <p:ext uri="{BB962C8B-B14F-4D97-AF65-F5344CB8AC3E}">
        <p14:creationId xmlns:p14="http://schemas.microsoft.com/office/powerpoint/2010/main" val="418235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j-lt"/>
              </a:rPr>
              <a:t>Grants Team</a:t>
            </a:r>
            <a:endParaRPr lang="en-GB" sz="4000" dirty="0">
              <a:latin typeface="+mj-lt"/>
            </a:endParaRPr>
          </a:p>
        </p:txBody>
      </p:sp>
      <p:sp>
        <p:nvSpPr>
          <p:cNvPr id="5" name="Content Placeholder 2">
            <a:extLst>
              <a:ext uri="{FF2B5EF4-FFF2-40B4-BE49-F238E27FC236}">
                <a16:creationId xmlns:a16="http://schemas.microsoft.com/office/drawing/2014/main" id="{306C97C0-22DF-4C06-9ECD-3E35A6B50FC6}"/>
              </a:ext>
            </a:extLst>
          </p:cNvPr>
          <p:cNvSpPr>
            <a:spLocks noGrp="1"/>
          </p:cNvSpPr>
          <p:nvPr>
            <p:ph idx="1"/>
          </p:nvPr>
        </p:nvSpPr>
        <p:spPr>
          <a:xfrm>
            <a:off x="457200" y="1030995"/>
            <a:ext cx="4906888" cy="4414228"/>
          </a:xfrm>
        </p:spPr>
        <p:txBody>
          <a:bodyPr/>
          <a:lstStyle/>
          <a:p>
            <a:pPr>
              <a:buFont typeface="Arial" panose="020B0604020202020204" pitchFamily="34" charset="0"/>
              <a:buChar char="•"/>
            </a:pPr>
            <a:r>
              <a:rPr lang="en-GB" sz="2000" dirty="0"/>
              <a:t>Support environment and conservation aims, including equality of access</a:t>
            </a:r>
          </a:p>
          <a:p>
            <a:pPr>
              <a:buFont typeface="Arial" panose="020B0604020202020204" pitchFamily="34" charset="0"/>
              <a:buChar char="•"/>
            </a:pPr>
            <a:r>
              <a:rPr lang="en-US" sz="2000" dirty="0"/>
              <a:t>Promote democratic engagement</a:t>
            </a:r>
            <a:endParaRPr lang="en-GB" sz="2000" dirty="0"/>
          </a:p>
          <a:p>
            <a:pPr>
              <a:buFont typeface="Arial" panose="020B0604020202020204" pitchFamily="34" charset="0"/>
              <a:buChar char="•"/>
            </a:pPr>
            <a:r>
              <a:rPr lang="en-GB" sz="2000" dirty="0"/>
              <a:t>Engage individuals with physical activities</a:t>
            </a:r>
          </a:p>
          <a:p>
            <a:pPr>
              <a:buFont typeface="Arial" panose="020B0604020202020204" pitchFamily="34" charset="0"/>
              <a:buChar char="•"/>
            </a:pPr>
            <a:r>
              <a:rPr lang="en-GB" sz="2000" dirty="0"/>
              <a:t>Promote social integration, tolerance and wellbeing</a:t>
            </a:r>
          </a:p>
          <a:p>
            <a:pPr>
              <a:buFont typeface="Arial" panose="020B0604020202020204" pitchFamily="34" charset="0"/>
              <a:buChar char="•"/>
            </a:pPr>
            <a:r>
              <a:rPr lang="en-GB" sz="2000" dirty="0"/>
              <a:t>Support community-led cultural events</a:t>
            </a:r>
          </a:p>
          <a:p>
            <a:pPr>
              <a:buFont typeface="Arial" panose="020B0604020202020204" pitchFamily="34" charset="0"/>
              <a:buChar char="•"/>
            </a:pPr>
            <a:r>
              <a:rPr lang="en-GB" sz="2000" dirty="0"/>
              <a:t>Help communities create greener, healthier places</a:t>
            </a:r>
          </a:p>
          <a:p>
            <a:pPr>
              <a:buFont typeface="Arial" panose="020B0604020202020204" pitchFamily="34" charset="0"/>
              <a:buChar char="•"/>
            </a:pPr>
            <a:r>
              <a:rPr lang="en-GB" sz="2000" dirty="0"/>
              <a:t>Support and advice to migrants</a:t>
            </a:r>
          </a:p>
          <a:p>
            <a:pPr marL="0" indent="0">
              <a:buNone/>
            </a:pPr>
            <a:endParaRPr lang="en-US" sz="2000" b="1" u="sng" dirty="0">
              <a:solidFill>
                <a:srgbClr val="0070C0"/>
              </a:solidFill>
            </a:endParaRPr>
          </a:p>
          <a:p>
            <a:pPr marL="0" indent="0">
              <a:buNone/>
            </a:pPr>
            <a:r>
              <a:rPr lang="en-US" sz="2000" b="1" u="sng" dirty="0">
                <a:solidFill>
                  <a:srgbClr val="0070C0"/>
                </a:solidFill>
              </a:rPr>
              <a:t>londonprogrammes@groundwork.org.uk</a:t>
            </a:r>
            <a:endParaRPr lang="en-GB" sz="2000" b="1" u="sng" dirty="0">
              <a:solidFill>
                <a:srgbClr val="0070C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542" r="35011"/>
          <a:stretch/>
        </p:blipFill>
        <p:spPr>
          <a:xfrm>
            <a:off x="5364088" y="1030995"/>
            <a:ext cx="3779912" cy="4162903"/>
          </a:xfrm>
          <a:prstGeom prst="rect">
            <a:avLst/>
          </a:prstGeom>
        </p:spPr>
      </p:pic>
      <p:sp>
        <p:nvSpPr>
          <p:cNvPr id="4" name="TextBox 3"/>
          <p:cNvSpPr txBox="1"/>
          <p:nvPr/>
        </p:nvSpPr>
        <p:spPr>
          <a:xfrm>
            <a:off x="2015716" y="5950255"/>
            <a:ext cx="6696744" cy="369332"/>
          </a:xfrm>
          <a:prstGeom prst="rect">
            <a:avLst/>
          </a:prstGeom>
          <a:noFill/>
        </p:spPr>
        <p:txBody>
          <a:bodyPr wrap="square" rtlCol="0">
            <a:spAutoFit/>
          </a:bodyPr>
          <a:lstStyle/>
          <a:p>
            <a:r>
              <a:rPr lang="en-GB" b="1" dirty="0">
                <a:solidFill>
                  <a:schemeClr val="bg1"/>
                </a:solidFill>
              </a:rPr>
              <a:t>Sign up to our mailing list! </a:t>
            </a:r>
            <a:r>
              <a:rPr lang="en-GB" dirty="0">
                <a:hlinkClick r:id="rId4"/>
              </a:rPr>
              <a:t>my.brevo.com/users/subscribe</a:t>
            </a:r>
            <a:endParaRPr lang="en-US" dirty="0"/>
          </a:p>
        </p:txBody>
      </p:sp>
    </p:spTree>
    <p:extLst>
      <p:ext uri="{BB962C8B-B14F-4D97-AF65-F5344CB8AC3E}">
        <p14:creationId xmlns:p14="http://schemas.microsoft.com/office/powerpoint/2010/main" val="77560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Opportunities in 2025</a:t>
            </a:r>
          </a:p>
        </p:txBody>
      </p:sp>
      <p:sp>
        <p:nvSpPr>
          <p:cNvPr id="3" name="Content Placeholder 2"/>
          <p:cNvSpPr>
            <a:spLocks noGrp="1"/>
          </p:cNvSpPr>
          <p:nvPr>
            <p:ph idx="1"/>
          </p:nvPr>
        </p:nvSpPr>
        <p:spPr>
          <a:xfrm>
            <a:off x="483468" y="1196752"/>
            <a:ext cx="8229600" cy="4032448"/>
          </a:xfrm>
        </p:spPr>
        <p:txBody>
          <a:bodyPr/>
          <a:lstStyle/>
          <a:p>
            <a:pPr>
              <a:spcBef>
                <a:spcPts val="0"/>
              </a:spcBef>
            </a:pPr>
            <a:r>
              <a:rPr lang="en-GB" sz="2400" dirty="0"/>
              <a:t>Walking &amp; Cycling Grants London, July 2025 - September 2025</a:t>
            </a:r>
          </a:p>
          <a:p>
            <a:pPr marL="0" indent="0">
              <a:spcBef>
                <a:spcPts val="0"/>
              </a:spcBef>
              <a:buNone/>
            </a:pPr>
            <a:r>
              <a:rPr lang="en-US" sz="2400" dirty="0" err="1">
                <a:hlinkClick r:id="rId3"/>
              </a:rPr>
              <a:t>wcgl.London</a:t>
            </a:r>
            <a:endParaRPr lang="en-US" sz="2400" dirty="0"/>
          </a:p>
          <a:p>
            <a:pPr marL="0" indent="0">
              <a:spcBef>
                <a:spcPts val="0"/>
              </a:spcBef>
              <a:buNone/>
            </a:pPr>
            <a:endParaRPr lang="en-GB" sz="2400" dirty="0"/>
          </a:p>
          <a:p>
            <a:pPr>
              <a:spcBef>
                <a:spcPts val="0"/>
              </a:spcBef>
            </a:pPr>
            <a:r>
              <a:rPr lang="en-GB" sz="2400" dirty="0"/>
              <a:t>Community Ideas Grants, July 2025 - September 2025</a:t>
            </a:r>
          </a:p>
          <a:p>
            <a:pPr marL="0" indent="0">
              <a:spcBef>
                <a:spcPts val="0"/>
              </a:spcBef>
              <a:buNone/>
            </a:pPr>
            <a:r>
              <a:rPr lang="en-US" sz="2400" dirty="0" err="1">
                <a:hlinkClick r:id="rId4"/>
              </a:rPr>
              <a:t>wcgl.london</a:t>
            </a:r>
            <a:r>
              <a:rPr lang="en-US" sz="2400" dirty="0">
                <a:hlinkClick r:id="rId4"/>
              </a:rPr>
              <a:t>/what-we-fund</a:t>
            </a:r>
            <a:endParaRPr lang="en-US" sz="2400" dirty="0"/>
          </a:p>
          <a:p>
            <a:pPr marL="0" indent="0">
              <a:spcBef>
                <a:spcPts val="0"/>
              </a:spcBef>
              <a:buNone/>
            </a:pPr>
            <a:endParaRPr lang="en-US" sz="2400" dirty="0"/>
          </a:p>
          <a:p>
            <a:pPr>
              <a:spcBef>
                <a:spcPts val="0"/>
              </a:spcBef>
            </a:pPr>
            <a:r>
              <a:rPr lang="en-GB" sz="2400" dirty="0"/>
              <a:t>Shared Endeavour Fund, Call 6 </a:t>
            </a:r>
          </a:p>
          <a:p>
            <a:pPr marL="0" indent="0">
              <a:spcBef>
                <a:spcPts val="0"/>
              </a:spcBef>
              <a:buNone/>
            </a:pPr>
            <a:r>
              <a:rPr lang="en-GB" sz="2400" dirty="0">
                <a:hlinkClick r:id="rId5"/>
              </a:rPr>
              <a:t>https://www.groundwork.org.uk/london/shared-endeavour-fund/</a:t>
            </a:r>
            <a:r>
              <a:rPr lang="en-GB" sz="2400" dirty="0"/>
              <a:t> </a:t>
            </a:r>
          </a:p>
          <a:p>
            <a:pPr marL="0" indent="0">
              <a:spcBef>
                <a:spcPts val="0"/>
              </a:spcBef>
              <a:buNone/>
            </a:pPr>
            <a:endParaRPr lang="en-GB" sz="2400" dirty="0"/>
          </a:p>
        </p:txBody>
      </p:sp>
    </p:spTree>
    <p:extLst>
      <p:ext uri="{BB962C8B-B14F-4D97-AF65-F5344CB8AC3E}">
        <p14:creationId xmlns:p14="http://schemas.microsoft.com/office/powerpoint/2010/main" val="225876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528" y="0"/>
            <a:ext cx="8530851" cy="5445224"/>
          </a:xfrm>
          <a:prstGeom prst="rect">
            <a:avLst/>
          </a:prstGeom>
        </p:spPr>
      </p:pic>
      <p:sp>
        <p:nvSpPr>
          <p:cNvPr id="5" name="TextBox 4"/>
          <p:cNvSpPr txBox="1"/>
          <p:nvPr/>
        </p:nvSpPr>
        <p:spPr>
          <a:xfrm>
            <a:off x="1979712" y="5949280"/>
            <a:ext cx="6192688" cy="369332"/>
          </a:xfrm>
          <a:prstGeom prst="rect">
            <a:avLst/>
          </a:prstGeom>
          <a:noFill/>
        </p:spPr>
        <p:txBody>
          <a:bodyPr wrap="square" rtlCol="0">
            <a:spAutoFit/>
          </a:bodyPr>
          <a:lstStyle/>
          <a:p>
            <a:r>
              <a:rPr lang="en-GB" b="1" dirty="0">
                <a:solidFill>
                  <a:schemeClr val="bg1"/>
                </a:solidFill>
              </a:rPr>
              <a:t>WCGL Project Map - </a:t>
            </a:r>
            <a:r>
              <a:rPr lang="en-GB" dirty="0">
                <a:hlinkClick r:id="rId4"/>
              </a:rPr>
              <a:t>https://wcgl.london/project-map</a:t>
            </a:r>
            <a:r>
              <a:rPr lang="en-GB" dirty="0"/>
              <a:t> </a:t>
            </a:r>
          </a:p>
        </p:txBody>
      </p:sp>
    </p:spTree>
    <p:extLst>
      <p:ext uri="{BB962C8B-B14F-4D97-AF65-F5344CB8AC3E}">
        <p14:creationId xmlns:p14="http://schemas.microsoft.com/office/powerpoint/2010/main" val="24228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funders looking for?</a:t>
            </a:r>
            <a:endParaRPr lang="en-US" dirty="0"/>
          </a:p>
        </p:txBody>
      </p:sp>
      <p:sp>
        <p:nvSpPr>
          <p:cNvPr id="3" name="Content Placeholder 2"/>
          <p:cNvSpPr>
            <a:spLocks noGrp="1"/>
          </p:cNvSpPr>
          <p:nvPr>
            <p:ph idx="1"/>
          </p:nvPr>
        </p:nvSpPr>
        <p:spPr>
          <a:xfrm>
            <a:off x="457200" y="1317372"/>
            <a:ext cx="8229600" cy="3911828"/>
          </a:xfrm>
        </p:spPr>
        <p:txBody>
          <a:bodyPr/>
          <a:lstStyle/>
          <a:p>
            <a:r>
              <a:rPr lang="en-GB" sz="2400" dirty="0"/>
              <a:t>Funding criteria: Does the project meet the funder’s criteria?</a:t>
            </a:r>
          </a:p>
          <a:p>
            <a:r>
              <a:rPr lang="en-GB" sz="2400" dirty="0"/>
              <a:t>Identified need: Will the project meet an identified need? Does this project address a gap in service provision? </a:t>
            </a:r>
          </a:p>
          <a:p>
            <a:r>
              <a:rPr lang="en-GB" sz="2400" dirty="0"/>
              <a:t>Network: Does the organisation have a presence within the community / borough and established network?</a:t>
            </a:r>
          </a:p>
          <a:p>
            <a:r>
              <a:rPr lang="en-GB" sz="2400" dirty="0"/>
              <a:t>Budget: Is the budget realistic, cost effective and good value for money?</a:t>
            </a:r>
          </a:p>
          <a:p>
            <a:r>
              <a:rPr lang="en-GB" sz="2400" dirty="0"/>
              <a:t>Sustainability: How will the project benefits be sustained / Who will maintain the project?</a:t>
            </a:r>
          </a:p>
          <a:p>
            <a:endParaRPr lang="en-US" sz="2400" dirty="0"/>
          </a:p>
        </p:txBody>
      </p:sp>
    </p:spTree>
    <p:extLst>
      <p:ext uri="{BB962C8B-B14F-4D97-AF65-F5344CB8AC3E}">
        <p14:creationId xmlns:p14="http://schemas.microsoft.com/office/powerpoint/2010/main" val="202881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229600" cy="864096"/>
          </a:xfrm>
        </p:spPr>
        <p:txBody>
          <a:bodyPr/>
          <a:lstStyle/>
          <a:p>
            <a:pPr algn="ctr"/>
            <a:r>
              <a:rPr lang="en-GB" dirty="0"/>
              <a:t>Questions?</a:t>
            </a:r>
          </a:p>
        </p:txBody>
      </p:sp>
    </p:spTree>
    <p:extLst>
      <p:ext uri="{BB962C8B-B14F-4D97-AF65-F5344CB8AC3E}">
        <p14:creationId xmlns:p14="http://schemas.microsoft.com/office/powerpoint/2010/main" val="408595268"/>
      </p:ext>
    </p:extLst>
  </p:cSld>
  <p:clrMapOvr>
    <a:masterClrMapping/>
  </p:clrMapOvr>
</p:sld>
</file>

<file path=ppt/theme/theme1.xml><?xml version="1.0" encoding="utf-8"?>
<a:theme xmlns:a="http://schemas.openxmlformats.org/drawingml/2006/main" name="Groundwork 2016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6351</TotalTime>
  <Words>838</Words>
  <Application>Microsoft Office PowerPoint</Application>
  <PresentationFormat>On-screen Show (4:3)</PresentationFormat>
  <Paragraphs>93</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Lato</vt:lpstr>
      <vt:lpstr>Lato Heavy</vt:lpstr>
      <vt:lpstr>Groundwork 2016 PowerPoint Template</vt:lpstr>
      <vt:lpstr>PowerPoint Presentation</vt:lpstr>
      <vt:lpstr>PowerPoint Presentation</vt:lpstr>
      <vt:lpstr>Grants Team</vt:lpstr>
      <vt:lpstr>Funding Opportunities in 2025</vt:lpstr>
      <vt:lpstr>PowerPoint Presentation</vt:lpstr>
      <vt:lpstr>What are funders looking for?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Coles</dc:creator>
  <cp:lastModifiedBy>Camilla Wheal</cp:lastModifiedBy>
  <cp:revision>294</cp:revision>
  <cp:lastPrinted>2016-04-19T08:29:42Z</cp:lastPrinted>
  <dcterms:created xsi:type="dcterms:W3CDTF">2016-04-18T12:46:25Z</dcterms:created>
  <dcterms:modified xsi:type="dcterms:W3CDTF">2025-03-31T12:10:50Z</dcterms:modified>
</cp:coreProperties>
</file>