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1"/>
  </p:notesMasterIdLst>
  <p:sldIdLst>
    <p:sldId id="256" r:id="rId5"/>
    <p:sldId id="261" r:id="rId6"/>
    <p:sldId id="268" r:id="rId7"/>
    <p:sldId id="301" r:id="rId8"/>
    <p:sldId id="300" r:id="rId9"/>
    <p:sldId id="280" r:id="rId10"/>
  </p:sldIdLst>
  <p:sldSz cx="18288000" cy="10287000"/>
  <p:notesSz cx="6858000" cy="9144000"/>
  <p:embeddedFontLst>
    <p:embeddedFont>
      <p:font typeface="Open Sans" panose="020B0606030504020204" pitchFamily="34" charset="0"/>
      <p:regular r:id="rId12"/>
      <p:bold r:id="rId13"/>
      <p:boldItalic r:id="rId14"/>
    </p:embeddedFont>
    <p:embeddedFont>
      <p:font typeface="Open Sans Bold" panose="020B0806030504020204" charset="0"/>
      <p:regular r:id="rId15"/>
      <p:bold r:id="rId16"/>
    </p:embeddedFont>
    <p:embeddedFont>
      <p:font typeface="Open Sans ExtraBold" panose="020B0906030804020204" pitchFamily="34" charset="0"/>
      <p:bold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192D"/>
    <a:srgbClr val="A20000"/>
    <a:srgbClr val="A90000"/>
    <a:srgbClr val="5B7E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983E88-730F-4B6F-BF78-EB58E667E36F}" v="40" dt="2025-03-19T13:04:01.895"/>
    <p1510:client id="{A1350A4A-B4D6-41C9-B918-C6FA9B4A6CD3}" v="22" dt="2025-03-19T12:03:27.2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80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A7382-3382-4550-B9D5-FAA310ECD3E0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95B21-EB30-40DC-B196-454DD4077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063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ropertyhelp.org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propertyhelp.org/weston-property-manual/" TargetMode="External"/><Relationship Id="rId3" Type="http://schemas.openxmlformats.org/officeDocument/2006/relationships/hyperlink" Target="https://ethicalproperty.zohodesk.eu/portal/en/newticket" TargetMode="External"/><Relationship Id="rId7" Type="http://schemas.openxmlformats.org/officeDocument/2006/relationships/hyperlink" Target="https://propertyhelp.org/consultancy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ropertyhelp.org/consultancy/tailored-workshops-webinars/" TargetMode="External"/><Relationship Id="rId5" Type="http://schemas.openxmlformats.org/officeDocument/2006/relationships/hyperlink" Target="https://propertyhelp.org/free-events/" TargetMode="External"/><Relationship Id="rId4" Type="http://schemas.openxmlformats.org/officeDocument/2006/relationships/hyperlink" Target="https://propertyhelp.org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0.svg"/><Relationship Id="rId7" Type="http://schemas.openxmlformats.org/officeDocument/2006/relationships/image" Target="../media/image13.png"/><Relationship Id="rId12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5.jpeg"/><Relationship Id="rId5" Type="http://schemas.openxmlformats.org/officeDocument/2006/relationships/image" Target="../media/image11.png"/><Relationship Id="rId10" Type="http://schemas.openxmlformats.org/officeDocument/2006/relationships/hyperlink" Target="mailto:mail@ethicalproperty.org.uk" TargetMode="External"/><Relationship Id="rId4" Type="http://schemas.openxmlformats.org/officeDocument/2006/relationships/hyperlink" Target="https://www.linkedin.com/company/ethical-property-foundation" TargetMode="External"/><Relationship Id="rId9" Type="http://schemas.openxmlformats.org/officeDocument/2006/relationships/hyperlink" Target="http://www.propertyhelp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694430" y="0"/>
            <a:ext cx="2577618" cy="10287000"/>
          </a:xfrm>
          <a:prstGeom prst="rect">
            <a:avLst/>
          </a:prstGeom>
          <a:solidFill>
            <a:srgbClr val="AB192D"/>
          </a:solidFill>
        </p:spPr>
        <p:txBody>
          <a:bodyPr/>
          <a:lstStyle/>
          <a:p>
            <a:endParaRPr lang="en-GB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0" r="26700"/>
          <a:stretch/>
        </p:blipFill>
        <p:spPr>
          <a:xfrm>
            <a:off x="12088782" y="1"/>
            <a:ext cx="3588484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3057757" y="2925185"/>
            <a:ext cx="3934844" cy="4199516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" name="AutoShape 6"/>
          <p:cNvSpPr/>
          <p:nvPr/>
        </p:nvSpPr>
        <p:spPr>
          <a:xfrm>
            <a:off x="4135499" y="6909675"/>
            <a:ext cx="4296637" cy="3377325"/>
          </a:xfrm>
          <a:prstGeom prst="rect">
            <a:avLst/>
          </a:prstGeom>
          <a:solidFill>
            <a:srgbClr val="AB192D"/>
          </a:solidFill>
        </p:spPr>
        <p:txBody>
          <a:bodyPr/>
          <a:lstStyle/>
          <a:p>
            <a:endParaRPr lang="en-GB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5" b="15355"/>
          <a:stretch/>
        </p:blipFill>
        <p:spPr>
          <a:xfrm>
            <a:off x="8432136" y="6909675"/>
            <a:ext cx="3656646" cy="33773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8" name="Group 8"/>
          <p:cNvGrpSpPr/>
          <p:nvPr/>
        </p:nvGrpSpPr>
        <p:grpSpPr>
          <a:xfrm>
            <a:off x="4652008" y="8151497"/>
            <a:ext cx="4092353" cy="872249"/>
            <a:chOff x="0" y="-28575"/>
            <a:chExt cx="5456471" cy="1162999"/>
          </a:xfrm>
        </p:grpSpPr>
        <p:sp>
          <p:nvSpPr>
            <p:cNvPr id="9" name="AutoShape 9"/>
            <p:cNvSpPr/>
            <p:nvPr/>
          </p:nvSpPr>
          <p:spPr>
            <a:xfrm>
              <a:off x="0" y="1086102"/>
              <a:ext cx="2728235" cy="48322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5456471" cy="6237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2800">
                  <a:solidFill>
                    <a:srgbClr val="FFFFFF"/>
                  </a:solidFill>
                  <a:latin typeface="Open Sans"/>
                </a:rPr>
                <a:t>2</a:t>
              </a:r>
              <a:r>
                <a:rPr lang="en-US" sz="2800" baseline="30000">
                  <a:solidFill>
                    <a:srgbClr val="FFFFFF"/>
                  </a:solidFill>
                  <a:latin typeface="Open Sans"/>
                </a:rPr>
                <a:t>nd</a:t>
              </a:r>
              <a:r>
                <a:rPr lang="en-US" sz="2800">
                  <a:solidFill>
                    <a:srgbClr val="FFFFFF"/>
                  </a:solidFill>
                  <a:latin typeface="Open Sans"/>
                </a:rPr>
                <a:t> April 2025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0" y="6909675"/>
            <a:ext cx="4135499" cy="3377325"/>
            <a:chOff x="0" y="0"/>
            <a:chExt cx="2343538" cy="19138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343538" cy="1913890"/>
            </a:xfrm>
            <a:custGeom>
              <a:avLst/>
              <a:gdLst/>
              <a:ahLst/>
              <a:cxnLst/>
              <a:rect l="l" t="t" r="r" b="b"/>
              <a:pathLst>
                <a:path w="2343538" h="1913890">
                  <a:moveTo>
                    <a:pt x="0" y="0"/>
                  </a:moveTo>
                  <a:lnTo>
                    <a:pt x="2343538" y="0"/>
                  </a:lnTo>
                  <a:lnTo>
                    <a:pt x="2343538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268624" y="7811391"/>
            <a:ext cx="3431455" cy="1035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2800">
                <a:solidFill>
                  <a:srgbClr val="000000"/>
                </a:solidFill>
                <a:latin typeface="Open Sans Bold"/>
              </a:rPr>
              <a:t>Antonia Swinson Chief Executive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23F61F-E964-3F0D-F3C8-6E65F5066330}"/>
              </a:ext>
            </a:extLst>
          </p:cNvPr>
          <p:cNvSpPr txBox="1"/>
          <p:nvPr/>
        </p:nvSpPr>
        <p:spPr>
          <a:xfrm>
            <a:off x="827143" y="1263253"/>
            <a:ext cx="9695905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>
                <a:effectLst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Working with your charity  property in 2025</a:t>
            </a:r>
          </a:p>
          <a:p>
            <a:pPr algn="ctr"/>
            <a:endParaRPr lang="en-GB" sz="6000" b="1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r>
              <a:rPr lang="en-GB" sz="6000" b="1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propertyhelp.org</a:t>
            </a:r>
            <a:endParaRPr lang="en-GB" sz="6000">
              <a:effectLst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FFEAC5B-6865-76CB-121C-9F7E4D3D93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85972" y="4704541"/>
            <a:ext cx="2445813" cy="640803"/>
          </a:xfrm>
          <a:prstGeom prst="rect">
            <a:avLst/>
          </a:prstGeom>
        </p:spPr>
      </p:pic>
      <p:sp>
        <p:nvSpPr>
          <p:cNvPr id="11" name="Footer Placeholder 22">
            <a:extLst>
              <a:ext uri="{FF2B5EF4-FFF2-40B4-BE49-F238E27FC236}">
                <a16:creationId xmlns:a16="http://schemas.microsoft.com/office/drawing/2014/main" id="{043DD39A-56CE-60FF-2EDF-842B35C7E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9701710"/>
            <a:ext cx="3841972" cy="457200"/>
          </a:xfrm>
        </p:spPr>
        <p:txBody>
          <a:bodyPr rtlCol="0" anchor="ctr">
            <a:normAutofit/>
          </a:bodyPr>
          <a:lstStyle/>
          <a:p>
            <a:pPr algn="l" rtl="0">
              <a:spcAft>
                <a:spcPts val="600"/>
              </a:spcAft>
            </a:pPr>
            <a:r>
              <a:rPr lang="en-GB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Ethical Property Foundation 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485900"/>
            <a:ext cx="1140499" cy="8090882"/>
          </a:xfrm>
          <a:prstGeom prst="rect">
            <a:avLst/>
          </a:prstGeom>
          <a:solidFill>
            <a:srgbClr val="AB192D"/>
          </a:solidFill>
          <a:ln>
            <a:solidFill>
              <a:srgbClr val="AB192D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3" name="AutoShape 3"/>
          <p:cNvSpPr/>
          <p:nvPr/>
        </p:nvSpPr>
        <p:spPr>
          <a:xfrm>
            <a:off x="8293313" y="2763808"/>
            <a:ext cx="9531927" cy="7366119"/>
          </a:xfrm>
          <a:prstGeom prst="rect">
            <a:avLst/>
          </a:prstGeom>
          <a:solidFill>
            <a:srgbClr val="D9D9D9"/>
          </a:solidFill>
        </p:spPr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3494" r="3494"/>
          <a:stretch>
            <a:fillRect/>
          </a:stretch>
        </p:blipFill>
        <p:spPr>
          <a:xfrm>
            <a:off x="1133572" y="5967910"/>
            <a:ext cx="6358747" cy="325024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16537" r="16537"/>
          <a:stretch>
            <a:fillRect/>
          </a:stretch>
        </p:blipFill>
        <p:spPr>
          <a:xfrm>
            <a:off x="1140499" y="395664"/>
            <a:ext cx="6357380" cy="528123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8222673" y="2857500"/>
            <a:ext cx="9531927" cy="73661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25035" lvl="1">
              <a:lnSpc>
                <a:spcPts val="2918"/>
              </a:lnSpc>
            </a:pPr>
            <a:r>
              <a:rPr lang="en-US" sz="2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Incorporated in 2003, Ethical Property Foundation (EPF) is the </a:t>
            </a:r>
            <a:r>
              <a:rPr lang="en-US" sz="24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property advice charity for the voluntary sector </a:t>
            </a:r>
            <a:r>
              <a:rPr lang="en-US" sz="2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working in England and Wales.</a:t>
            </a:r>
            <a:br>
              <a:rPr lang="en-US" sz="2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240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5035" lvl="1">
              <a:lnSpc>
                <a:spcPts val="2918"/>
              </a:lnSpc>
            </a:pPr>
            <a:r>
              <a:rPr lang="en-US" sz="2400">
                <a:solidFill>
                  <a:srgbClr val="000000"/>
                </a:solidFill>
                <a:latin typeface="Open Sans "/>
              </a:rPr>
              <a:t>Currently </a:t>
            </a:r>
            <a:r>
              <a:rPr lang="en-US" sz="2400" b="1">
                <a:solidFill>
                  <a:srgbClr val="000000"/>
                </a:solidFill>
                <a:latin typeface="Open Sans "/>
              </a:rPr>
              <a:t>our team of 15 includes 11 experienced Chartered Surveyors</a:t>
            </a:r>
            <a:r>
              <a:rPr lang="en-US" sz="2400">
                <a:solidFill>
                  <a:srgbClr val="000000"/>
                </a:solidFill>
                <a:latin typeface="Open Sans "/>
              </a:rPr>
              <a:t>, supported by a dedicated board of 5 trustees and our Register of 15 solicitors and specialists.  </a:t>
            </a:r>
            <a:br>
              <a:rPr lang="en-US" sz="2400">
                <a:solidFill>
                  <a:srgbClr val="000000"/>
                </a:solidFill>
                <a:latin typeface="Open Sans "/>
              </a:rPr>
            </a:br>
            <a:endParaRPr lang="en-US" sz="2400">
              <a:solidFill>
                <a:srgbClr val="000000"/>
              </a:solidFill>
              <a:latin typeface="Open Sans "/>
            </a:endParaRPr>
          </a:p>
          <a:p>
            <a:pPr marL="225035" lvl="1">
              <a:lnSpc>
                <a:spcPts val="2918"/>
              </a:lnSpc>
            </a:pPr>
            <a:r>
              <a:rPr lang="en-GB" sz="2400" b="1">
                <a:solidFill>
                  <a:srgbClr val="AB192D"/>
                </a:solidFill>
                <a:effectLst/>
                <a:latin typeface="Open Sans "/>
                <a:ea typeface="Calibri" panose="020F0502020204030204" pitchFamily="34" charset="0"/>
                <a:cs typeface="Times New Roman" panose="02020603050405020304" pitchFamily="18" charset="0"/>
              </a:rPr>
              <a:t>Vision</a:t>
            </a:r>
            <a:endParaRPr lang="en-GB" sz="2400" b="1">
              <a:solidFill>
                <a:srgbClr val="AB192D"/>
              </a:solidFill>
              <a:latin typeface="Open Sans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5135" lvl="2" indent="-342900">
              <a:lnSpc>
                <a:spcPts val="2918"/>
              </a:lnSpc>
              <a:buFont typeface="Arial" panose="020B0604020202020204" pitchFamily="34" charset="0"/>
              <a:buChar char="•"/>
            </a:pPr>
            <a:r>
              <a:rPr lang="en-GB" sz="2400">
                <a:effectLst/>
                <a:latin typeface="Open Sans "/>
                <a:ea typeface="Calibri" panose="020F0502020204030204" pitchFamily="34" charset="0"/>
                <a:cs typeface="Times New Roman" panose="02020603050405020304" pitchFamily="18" charset="0"/>
              </a:rPr>
              <a:t>A voluntary sector which </a:t>
            </a:r>
            <a:r>
              <a:rPr lang="en-GB" sz="2400" b="1">
                <a:effectLst/>
                <a:latin typeface="Open Sans "/>
                <a:ea typeface="Calibri" panose="020F0502020204030204" pitchFamily="34" charset="0"/>
                <a:cs typeface="Times New Roman" panose="02020603050405020304" pitchFamily="18" charset="0"/>
              </a:rPr>
              <a:t>manages its premises </a:t>
            </a:r>
            <a:r>
              <a:rPr lang="en-GB" sz="2400">
                <a:effectLst/>
                <a:latin typeface="Open Sans "/>
                <a:ea typeface="Calibri" panose="020F0502020204030204" pitchFamily="34" charset="0"/>
                <a:cs typeface="Times New Roman" panose="02020603050405020304" pitchFamily="18" charset="0"/>
              </a:rPr>
              <a:t>safely and sustainably </a:t>
            </a:r>
            <a:r>
              <a:rPr lang="en-GB" sz="2400" b="1">
                <a:effectLst/>
                <a:latin typeface="Open Sans "/>
                <a:ea typeface="Calibri" panose="020F0502020204030204" pitchFamily="34" charset="0"/>
                <a:cs typeface="Times New Roman" panose="02020603050405020304" pitchFamily="18" charset="0"/>
              </a:rPr>
              <a:t>with resilience, knowledge and confidence</a:t>
            </a:r>
            <a:r>
              <a:rPr lang="en-GB" sz="2400">
                <a:effectLst/>
                <a:latin typeface="Open Sans 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25035" lvl="1">
              <a:lnSpc>
                <a:spcPts val="2918"/>
              </a:lnSpc>
            </a:pPr>
            <a:r>
              <a:rPr lang="en-GB" sz="2400" b="1">
                <a:solidFill>
                  <a:srgbClr val="AB192D"/>
                </a:solidFill>
                <a:effectLst/>
                <a:latin typeface="Open Sans "/>
                <a:ea typeface="Calibri" panose="020F0502020204030204" pitchFamily="34" charset="0"/>
                <a:cs typeface="Times New Roman" panose="02020603050405020304" pitchFamily="18" charset="0"/>
              </a:rPr>
              <a:t>Mission</a:t>
            </a:r>
            <a:endParaRPr lang="en-GB" sz="2400" b="1">
              <a:solidFill>
                <a:srgbClr val="AB192D"/>
              </a:solidFill>
              <a:latin typeface="Open Sans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5135" lvl="2" indent="-342900">
              <a:lnSpc>
                <a:spcPts val="2918"/>
              </a:lnSpc>
              <a:buFont typeface="Arial" panose="020B0604020202020204" pitchFamily="34" charset="0"/>
              <a:buChar char="•"/>
            </a:pPr>
            <a:r>
              <a:rPr lang="en-GB" sz="2400">
                <a:effectLst/>
                <a:latin typeface="Open Sans "/>
                <a:ea typeface="Calibri" panose="020F0502020204030204" pitchFamily="34" charset="0"/>
                <a:cs typeface="Times New Roman" panose="02020603050405020304" pitchFamily="18" charset="0"/>
              </a:rPr>
              <a:t>To deliver </a:t>
            </a:r>
            <a:r>
              <a:rPr lang="en-GB" sz="2400" b="1">
                <a:effectLst/>
                <a:latin typeface="Open Sans "/>
                <a:ea typeface="Calibri" panose="020F0502020204030204" pitchFamily="34" charset="0"/>
                <a:cs typeface="Times New Roman" panose="02020603050405020304" pitchFamily="18" charset="0"/>
              </a:rPr>
              <a:t>high quality advice &amp; education </a:t>
            </a:r>
            <a:r>
              <a:rPr lang="en-GB" sz="2400">
                <a:effectLst/>
                <a:latin typeface="Open Sans "/>
                <a:ea typeface="Calibri" panose="020F0502020204030204" pitchFamily="34" charset="0"/>
                <a:cs typeface="Times New Roman" panose="02020603050405020304" pitchFamily="18" charset="0"/>
              </a:rPr>
              <a:t>enabling voluntary organisations to manage their premises sustainably for long term success. </a:t>
            </a:r>
          </a:p>
          <a:p>
            <a:pPr marL="225035" lvl="1">
              <a:lnSpc>
                <a:spcPts val="2918"/>
              </a:lnSpc>
            </a:pPr>
            <a:r>
              <a:rPr lang="en-GB" sz="2400" b="1">
                <a:solidFill>
                  <a:srgbClr val="AB192D"/>
                </a:solidFill>
                <a:effectLst/>
                <a:latin typeface="Open Sans "/>
                <a:ea typeface="Calibri" panose="020F0502020204030204" pitchFamily="34" charset="0"/>
                <a:cs typeface="Times New Roman" panose="02020603050405020304" pitchFamily="18" charset="0"/>
              </a:rPr>
              <a:t>Core Belief</a:t>
            </a:r>
            <a:endParaRPr lang="en-GB" sz="2400">
              <a:solidFill>
                <a:srgbClr val="AB192D"/>
              </a:solidFill>
              <a:effectLst/>
              <a:latin typeface="Open Sans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5135" lvl="2" indent="-342900">
              <a:lnSpc>
                <a:spcPts val="2918"/>
              </a:lnSpc>
              <a:buFont typeface="Arial" panose="020B0604020202020204" pitchFamily="34" charset="0"/>
              <a:buChar char="•"/>
            </a:pPr>
            <a:r>
              <a:rPr lang="en-GB" sz="2400">
                <a:effectLst/>
                <a:latin typeface="Open Sans "/>
                <a:ea typeface="Calibri" panose="020F0502020204030204" pitchFamily="34" charset="0"/>
                <a:cs typeface="Times New Roman" panose="02020603050405020304" pitchFamily="18" charset="0"/>
              </a:rPr>
              <a:t>Well managed property is vital for an </a:t>
            </a:r>
            <a:r>
              <a:rPr lang="en-GB" sz="2400" b="1">
                <a:effectLst/>
                <a:latin typeface="Open Sans "/>
                <a:ea typeface="Calibri" panose="020F0502020204030204" pitchFamily="34" charset="0"/>
                <a:cs typeface="Times New Roman" panose="02020603050405020304" pitchFamily="18" charset="0"/>
              </a:rPr>
              <a:t>effective resilient voluntary sector</a:t>
            </a:r>
            <a:r>
              <a:rPr lang="en-GB" sz="2400">
                <a:effectLst/>
                <a:latin typeface="Open Sans 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ts val="2918"/>
              </a:lnSpc>
            </a:pPr>
            <a:r>
              <a:rPr lang="en-US" sz="2400" b="1" u="sng">
                <a:solidFill>
                  <a:srgbClr val="AB192D"/>
                </a:solidFill>
                <a:latin typeface="Open Sans 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www.propertyhelp.org</a:t>
            </a:r>
            <a:endParaRPr lang="en-US" sz="2400" b="1" u="sng">
              <a:solidFill>
                <a:srgbClr val="AB192D"/>
              </a:solidFill>
              <a:latin typeface="Open Sans "/>
            </a:endParaRPr>
          </a:p>
          <a:p>
            <a:pPr>
              <a:lnSpc>
                <a:spcPts val="2498"/>
              </a:lnSpc>
            </a:pPr>
            <a:endParaRPr lang="en-US" u="sng">
              <a:solidFill>
                <a:srgbClr val="B81832"/>
              </a:solidFill>
              <a:latin typeface="Open Sans 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3E65C3DD-CAE0-FB95-79DC-2FC9ED71329E}"/>
              </a:ext>
            </a:extLst>
          </p:cNvPr>
          <p:cNvSpPr txBox="1"/>
          <p:nvPr/>
        </p:nvSpPr>
        <p:spPr>
          <a:xfrm>
            <a:off x="8298873" y="395664"/>
            <a:ext cx="9531927" cy="2173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764"/>
              </a:lnSpc>
            </a:pPr>
            <a:r>
              <a:rPr lang="en-US" sz="6000">
                <a:solidFill>
                  <a:srgbClr val="000000"/>
                </a:solidFill>
                <a:latin typeface="Open Sans Bold"/>
              </a:rPr>
              <a:t>Ethical Property Foundation</a:t>
            </a:r>
          </a:p>
        </p:txBody>
      </p:sp>
      <p:sp>
        <p:nvSpPr>
          <p:cNvPr id="6" name="Footer Placeholder 22">
            <a:extLst>
              <a:ext uri="{FF2B5EF4-FFF2-40B4-BE49-F238E27FC236}">
                <a16:creationId xmlns:a16="http://schemas.microsoft.com/office/drawing/2014/main" id="{48A7AB54-8227-6268-2912-FBF9F5394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9701710"/>
            <a:ext cx="3841972" cy="457200"/>
          </a:xfrm>
        </p:spPr>
        <p:txBody>
          <a:bodyPr rtlCol="0" anchor="ctr">
            <a:normAutofit/>
          </a:bodyPr>
          <a:lstStyle/>
          <a:p>
            <a:pPr algn="l" rtl="0">
              <a:spcAft>
                <a:spcPts val="600"/>
              </a:spcAft>
            </a:pPr>
            <a:r>
              <a:rPr lang="en-GB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Ethical Property Foundation 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816338"/>
            <a:ext cx="1140499" cy="8470662"/>
          </a:xfrm>
          <a:prstGeom prst="rect">
            <a:avLst/>
          </a:prstGeom>
          <a:solidFill>
            <a:srgbClr val="AB192D"/>
          </a:solidFill>
        </p:spPr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8" r="16788"/>
          <a:stretch/>
        </p:blipFill>
        <p:spPr>
          <a:xfrm>
            <a:off x="1140499" y="354283"/>
            <a:ext cx="4659807" cy="9336015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03D39DE9-8AF1-DC08-5E0C-CE0AD6925330}"/>
              </a:ext>
            </a:extLst>
          </p:cNvPr>
          <p:cNvSpPr txBox="1"/>
          <p:nvPr/>
        </p:nvSpPr>
        <p:spPr>
          <a:xfrm>
            <a:off x="6735468" y="723900"/>
            <a:ext cx="11237912" cy="8403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n-US" sz="6000">
                <a:solidFill>
                  <a:srgbClr val="000000"/>
                </a:solidFill>
                <a:latin typeface="Open Sans Bold"/>
              </a:rPr>
              <a:t>What we do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81F861E-C769-9570-FD79-F706D0BA9B09}"/>
              </a:ext>
            </a:extLst>
          </p:cNvPr>
          <p:cNvSpPr txBox="1">
            <a:spLocks/>
          </p:cNvSpPr>
          <p:nvPr/>
        </p:nvSpPr>
        <p:spPr>
          <a:xfrm>
            <a:off x="6735468" y="1841698"/>
            <a:ext cx="11237912" cy="78486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Clr>
                <a:srgbClr val="AB192D"/>
              </a:buClr>
              <a:buFont typeface="Wingdings" panose="05000000000000000000" pitchFamily="2" charset="2"/>
              <a:buChar char="ü"/>
            </a:pPr>
            <a:r>
              <a:rPr lang="en-GB" sz="2400">
                <a:latin typeface="Open Sans "/>
              </a:rPr>
              <a:t>Free individual </a:t>
            </a:r>
            <a:r>
              <a:rPr lang="en-GB" sz="2400" b="1">
                <a:latin typeface="Open Sans "/>
              </a:rPr>
              <a:t>guidance</a:t>
            </a:r>
            <a:r>
              <a:rPr lang="en-GB" sz="2400">
                <a:latin typeface="Open Sans "/>
              </a:rPr>
              <a:t> for small voluntary groups </a:t>
            </a:r>
            <a:r>
              <a:rPr lang="en-GB" sz="2400" b="1" u="sng">
                <a:solidFill>
                  <a:srgbClr val="AB192D"/>
                </a:solidFill>
                <a:latin typeface="Open Sans 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Ask a Property Expert</a:t>
            </a:r>
            <a:r>
              <a:rPr lang="en-GB" sz="2400" b="1" u="sng">
                <a:solidFill>
                  <a:srgbClr val="A90000"/>
                </a:solidFill>
                <a:latin typeface="Open Sans 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GB" sz="2400" b="1" u="sng">
              <a:solidFill>
                <a:srgbClr val="A90000"/>
              </a:solidFill>
              <a:latin typeface="Open Sans "/>
            </a:endParaRPr>
          </a:p>
          <a:p>
            <a:pPr marL="0" indent="0">
              <a:lnSpc>
                <a:spcPct val="110000"/>
              </a:lnSpc>
              <a:buClr>
                <a:srgbClr val="AB192D"/>
              </a:buClr>
              <a:buNone/>
            </a:pPr>
            <a:endParaRPr lang="en-GB" sz="2400">
              <a:latin typeface="Open Sans "/>
            </a:endParaRPr>
          </a:p>
          <a:p>
            <a:pPr>
              <a:lnSpc>
                <a:spcPct val="110000"/>
              </a:lnSpc>
              <a:buClr>
                <a:srgbClr val="AB192D"/>
              </a:buClr>
              <a:buFont typeface="Wingdings" panose="05000000000000000000" pitchFamily="2" charset="2"/>
              <a:buChar char="ü"/>
            </a:pPr>
            <a:r>
              <a:rPr lang="en-GB" sz="2400" b="1" u="sng">
                <a:solidFill>
                  <a:srgbClr val="AB192D"/>
                </a:solidFill>
                <a:latin typeface="Open Sans 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 online expert information</a:t>
            </a:r>
            <a:r>
              <a:rPr lang="en-GB" sz="2400" b="1" u="sng">
                <a:solidFill>
                  <a:srgbClr val="AB192D"/>
                </a:solidFill>
                <a:latin typeface="Open Sans "/>
              </a:rPr>
              <a:t> </a:t>
            </a:r>
            <a:endParaRPr lang="en-GB" sz="2400">
              <a:solidFill>
                <a:srgbClr val="AB192D"/>
              </a:solidFill>
              <a:latin typeface="Open Sans "/>
            </a:endParaRPr>
          </a:p>
          <a:p>
            <a:pPr marL="0" indent="0">
              <a:lnSpc>
                <a:spcPct val="110000"/>
              </a:lnSpc>
              <a:buClr>
                <a:srgbClr val="AB192D"/>
              </a:buClr>
              <a:buNone/>
            </a:pPr>
            <a:endParaRPr lang="en-GB" sz="2400">
              <a:latin typeface="Open Sans "/>
            </a:endParaRPr>
          </a:p>
          <a:p>
            <a:pPr>
              <a:lnSpc>
                <a:spcPct val="110000"/>
              </a:lnSpc>
              <a:buClr>
                <a:srgbClr val="AB192D"/>
              </a:buClr>
              <a:buFont typeface="Wingdings" panose="05000000000000000000" pitchFamily="2" charset="2"/>
              <a:buChar char="ü"/>
            </a:pPr>
            <a:r>
              <a:rPr lang="en-GB" sz="2400" b="1">
                <a:latin typeface="Open Sans "/>
              </a:rPr>
              <a:t>Free education </a:t>
            </a:r>
            <a:r>
              <a:rPr lang="en-GB" sz="2400">
                <a:latin typeface="Open Sans "/>
              </a:rPr>
              <a:t>– </a:t>
            </a:r>
            <a:r>
              <a:rPr lang="en-GB" sz="2400" b="1">
                <a:solidFill>
                  <a:srgbClr val="AB192D"/>
                </a:solidFill>
                <a:latin typeface="Open Sans 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webinars and seminars</a:t>
            </a:r>
            <a:endParaRPr lang="en-GB" sz="2400" b="1">
              <a:solidFill>
                <a:srgbClr val="AB192D"/>
              </a:solidFill>
              <a:latin typeface="Open Sans "/>
            </a:endParaRPr>
          </a:p>
          <a:p>
            <a:pPr marL="0" indent="0">
              <a:lnSpc>
                <a:spcPct val="110000"/>
              </a:lnSpc>
              <a:buClr>
                <a:srgbClr val="AB192D"/>
              </a:buClr>
              <a:buNone/>
            </a:pPr>
            <a:endParaRPr lang="en-GB" sz="2400">
              <a:latin typeface="Open Sans "/>
            </a:endParaRPr>
          </a:p>
          <a:p>
            <a:pPr>
              <a:lnSpc>
                <a:spcPct val="110000"/>
              </a:lnSpc>
              <a:buClr>
                <a:srgbClr val="AB192D"/>
              </a:buClr>
              <a:buFont typeface="Wingdings" panose="05000000000000000000" pitchFamily="2" charset="2"/>
              <a:buChar char="ü"/>
            </a:pPr>
            <a:r>
              <a:rPr lang="en-GB" sz="2400" b="1" u="sng">
                <a:solidFill>
                  <a:srgbClr val="AB192D"/>
                </a:solidFill>
                <a:latin typeface="Open Sans 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Commissioned in-depth property training</a:t>
            </a:r>
            <a:r>
              <a:rPr lang="en-GB" sz="2400" b="1">
                <a:solidFill>
                  <a:srgbClr val="AB192D"/>
                </a:solidFill>
                <a:latin typeface="Open Sans 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400">
                <a:latin typeface="Open Sans "/>
              </a:rPr>
              <a:t>for grant making trusts, local councils and social lenders</a:t>
            </a:r>
          </a:p>
          <a:p>
            <a:pPr marL="0" indent="0">
              <a:lnSpc>
                <a:spcPct val="110000"/>
              </a:lnSpc>
              <a:buClr>
                <a:srgbClr val="AB192D"/>
              </a:buClr>
              <a:buNone/>
            </a:pPr>
            <a:endParaRPr lang="en-GB" sz="2400">
              <a:latin typeface="Open Sans "/>
            </a:endParaRPr>
          </a:p>
          <a:p>
            <a:pPr>
              <a:lnSpc>
                <a:spcPct val="110000"/>
              </a:lnSpc>
              <a:buClr>
                <a:srgbClr val="AB192D"/>
              </a:buClr>
              <a:buFont typeface="Wingdings" panose="05000000000000000000" pitchFamily="2" charset="2"/>
              <a:buChar char="ü"/>
            </a:pPr>
            <a:r>
              <a:rPr lang="en-GB" sz="2400" b="1" u="sng">
                <a:solidFill>
                  <a:srgbClr val="AB192D"/>
                </a:solidFill>
                <a:latin typeface="Open Sans 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Affordable expert consultancy</a:t>
            </a:r>
            <a:r>
              <a:rPr lang="en-GB" sz="2400" b="1">
                <a:solidFill>
                  <a:srgbClr val="AB192D"/>
                </a:solidFill>
                <a:latin typeface="Open Sans "/>
              </a:rPr>
              <a:t> </a:t>
            </a:r>
            <a:r>
              <a:rPr lang="en-GB" sz="2400">
                <a:latin typeface="Open Sans "/>
              </a:rPr>
              <a:t>commissioned by grant making trusts and foundations, local authorities, social lenders and individual charities</a:t>
            </a:r>
          </a:p>
          <a:p>
            <a:pPr marL="0" indent="0">
              <a:lnSpc>
                <a:spcPct val="110000"/>
              </a:lnSpc>
              <a:buClr>
                <a:srgbClr val="AB192D"/>
              </a:buClr>
              <a:buNone/>
            </a:pPr>
            <a:endParaRPr lang="en-GB" sz="2400">
              <a:latin typeface="Open Sans "/>
            </a:endParaRPr>
          </a:p>
          <a:p>
            <a:pPr>
              <a:lnSpc>
                <a:spcPct val="110000"/>
              </a:lnSpc>
              <a:buClr>
                <a:srgbClr val="AB192D"/>
              </a:buClr>
              <a:buFont typeface="Wingdings" panose="05000000000000000000" pitchFamily="2" charset="2"/>
              <a:buChar char="ü"/>
            </a:pPr>
            <a:r>
              <a:rPr lang="en-GB" sz="2400" b="1">
                <a:solidFill>
                  <a:srgbClr val="AB192D"/>
                </a:solidFill>
                <a:latin typeface="Open Sans 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Weston Property Manual </a:t>
            </a:r>
            <a:r>
              <a:rPr lang="en-GB" sz="2400">
                <a:latin typeface="Open Sans "/>
              </a:rPr>
              <a:t>– easy read guide to property management</a:t>
            </a:r>
            <a:endParaRPr lang="en-GB" sz="2400"/>
          </a:p>
        </p:txBody>
      </p:sp>
      <p:sp>
        <p:nvSpPr>
          <p:cNvPr id="3" name="Footer Placeholder 22">
            <a:extLst>
              <a:ext uri="{FF2B5EF4-FFF2-40B4-BE49-F238E27FC236}">
                <a16:creationId xmlns:a16="http://schemas.microsoft.com/office/drawing/2014/main" id="{FFF0E24E-0422-50A6-7AA4-001268BC1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9760049"/>
            <a:ext cx="3841972" cy="457200"/>
          </a:xfrm>
        </p:spPr>
        <p:txBody>
          <a:bodyPr rtlCol="0" anchor="ctr">
            <a:normAutofit/>
          </a:bodyPr>
          <a:lstStyle/>
          <a:p>
            <a:pPr algn="l" rtl="0">
              <a:spcAft>
                <a:spcPts val="600"/>
              </a:spcAft>
            </a:pPr>
            <a:r>
              <a:rPr lang="en-GB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Ethical Property Foundation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816338"/>
            <a:ext cx="1140499" cy="8470662"/>
          </a:xfrm>
          <a:prstGeom prst="rect">
            <a:avLst/>
          </a:prstGeom>
          <a:solidFill>
            <a:srgbClr val="AB192D"/>
          </a:solidFill>
        </p:spPr>
        <p:txBody>
          <a:bodyPr/>
          <a:lstStyle/>
          <a:p>
            <a:endParaRPr lang="en-GB"/>
          </a:p>
        </p:txBody>
      </p:sp>
      <p:pic>
        <p:nvPicPr>
          <p:cNvPr id="4" name="Picture 4" descr="A lighthouse hit by the turbulent ocea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8" r="41583"/>
          <a:stretch/>
        </p:blipFill>
        <p:spPr>
          <a:xfrm>
            <a:off x="1140499" y="354283"/>
            <a:ext cx="4659807" cy="9336015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03D39DE9-8AF1-DC08-5E0C-CE0AD6925330}"/>
              </a:ext>
            </a:extLst>
          </p:cNvPr>
          <p:cNvSpPr txBox="1"/>
          <p:nvPr/>
        </p:nvSpPr>
        <p:spPr>
          <a:xfrm>
            <a:off x="6735468" y="354283"/>
            <a:ext cx="11237912" cy="833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n-US" sz="6000">
                <a:solidFill>
                  <a:srgbClr val="000000"/>
                </a:solidFill>
                <a:latin typeface="Open Sans Bold"/>
              </a:rPr>
              <a:t>A perfect storm for VCOs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47766D6-F5C1-DBD7-9917-7372A11B8BE5}"/>
              </a:ext>
            </a:extLst>
          </p:cNvPr>
          <p:cNvSpPr txBox="1">
            <a:spLocks/>
          </p:cNvSpPr>
          <p:nvPr/>
        </p:nvSpPr>
        <p:spPr>
          <a:xfrm>
            <a:off x="6735468" y="3086100"/>
            <a:ext cx="11237912" cy="5334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GB" sz="30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nflation</a:t>
            </a:r>
          </a:p>
          <a:p>
            <a:r>
              <a:rPr lang="en-GB" sz="3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en-GB" sz="30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oaring energy costs</a:t>
            </a:r>
          </a:p>
          <a:p>
            <a:r>
              <a:rPr lang="en-GB" sz="30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Depleted reserves through 2 years’ lost income</a:t>
            </a:r>
          </a:p>
          <a:p>
            <a:r>
              <a:rPr lang="en-GB" sz="3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en-GB" sz="30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educed local council support</a:t>
            </a:r>
          </a:p>
          <a:p>
            <a:r>
              <a:rPr lang="en-GB" sz="3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en-GB" sz="30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ybrid working leading to IT costs and major decision making</a:t>
            </a:r>
          </a:p>
          <a:p>
            <a:r>
              <a:rPr lang="en-GB" sz="3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en-GB" sz="30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ouncil pressures: out-of-date leases and little security of tenure</a:t>
            </a:r>
          </a:p>
          <a:p>
            <a:r>
              <a:rPr lang="en-GB" sz="3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GB" sz="30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ncreased compliance and legal requirements e.g., EPCs to let buildings</a:t>
            </a:r>
          </a:p>
        </p:txBody>
      </p:sp>
      <p:sp>
        <p:nvSpPr>
          <p:cNvPr id="5" name="Footer Placeholder 22">
            <a:extLst>
              <a:ext uri="{FF2B5EF4-FFF2-40B4-BE49-F238E27FC236}">
                <a16:creationId xmlns:a16="http://schemas.microsoft.com/office/drawing/2014/main" id="{46B8F329-C101-1F34-7B82-5621DC848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9760049"/>
            <a:ext cx="3841972" cy="457200"/>
          </a:xfrm>
        </p:spPr>
        <p:txBody>
          <a:bodyPr rtlCol="0" anchor="ctr">
            <a:normAutofit/>
          </a:bodyPr>
          <a:lstStyle/>
          <a:p>
            <a:pPr algn="l" rtl="0">
              <a:spcAft>
                <a:spcPts val="600"/>
              </a:spcAft>
            </a:pPr>
            <a:r>
              <a:rPr lang="en-GB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Ethical Property Foundation 2025</a:t>
            </a:r>
          </a:p>
        </p:txBody>
      </p:sp>
    </p:spTree>
    <p:extLst>
      <p:ext uri="{BB962C8B-B14F-4D97-AF65-F5344CB8AC3E}">
        <p14:creationId xmlns:p14="http://schemas.microsoft.com/office/powerpoint/2010/main" val="1227553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816338"/>
            <a:ext cx="1140499" cy="8470662"/>
          </a:xfrm>
          <a:prstGeom prst="rect">
            <a:avLst/>
          </a:prstGeom>
          <a:solidFill>
            <a:srgbClr val="AB192D"/>
          </a:solidFill>
        </p:spPr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5" r="16725"/>
          <a:stretch/>
        </p:blipFill>
        <p:spPr>
          <a:xfrm>
            <a:off x="1140499" y="354283"/>
            <a:ext cx="4659807" cy="9336015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03D39DE9-8AF1-DC08-5E0C-CE0AD6925330}"/>
              </a:ext>
            </a:extLst>
          </p:cNvPr>
          <p:cNvSpPr txBox="1"/>
          <p:nvPr/>
        </p:nvSpPr>
        <p:spPr>
          <a:xfrm>
            <a:off x="6705600" y="706655"/>
            <a:ext cx="11237912" cy="833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n-GB" sz="600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Client stories</a:t>
            </a:r>
            <a:endParaRPr lang="en-US" sz="6000">
              <a:solidFill>
                <a:srgbClr val="000000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40EFEA4-8D94-4D2B-2362-A23F6699FF09}"/>
              </a:ext>
            </a:extLst>
          </p:cNvPr>
          <p:cNvSpPr txBox="1">
            <a:spLocks/>
          </p:cNvSpPr>
          <p:nvPr/>
        </p:nvSpPr>
        <p:spPr>
          <a:xfrm>
            <a:off x="6670964" y="1879040"/>
            <a:ext cx="11237912" cy="812476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>
                <a:solidFill>
                  <a:srgbClr val="A20000"/>
                </a:solidFill>
                <a:latin typeface="Open Sans "/>
              </a:rPr>
              <a:t>Women’s Aid Charity</a:t>
            </a:r>
          </a:p>
          <a:p>
            <a:pPr lvl="1"/>
            <a:r>
              <a:rPr lang="en-GB" sz="2400">
                <a:latin typeface="Open Sans "/>
              </a:rPr>
              <a:t>needs support to exit from their current property which they own and don’t occupy </a:t>
            </a:r>
          </a:p>
          <a:p>
            <a:pPr lvl="1"/>
            <a:r>
              <a:rPr lang="en-GB" sz="2400">
                <a:latin typeface="Open Sans "/>
              </a:rPr>
              <a:t>support with agreeing a new lease with certain break clauses</a:t>
            </a:r>
          </a:p>
          <a:p>
            <a:pPr lvl="1"/>
            <a:endParaRPr lang="en-GB" sz="2400">
              <a:latin typeface="Open Sans "/>
            </a:endParaRPr>
          </a:p>
          <a:p>
            <a:r>
              <a:rPr lang="en-GB" sz="2400" b="1">
                <a:solidFill>
                  <a:srgbClr val="A20000"/>
                </a:solidFill>
                <a:latin typeface="Open Sans "/>
              </a:rPr>
              <a:t>Community centre</a:t>
            </a:r>
          </a:p>
          <a:p>
            <a:pPr lvl="1"/>
            <a:r>
              <a:rPr lang="en-GB" sz="2400">
                <a:latin typeface="Open Sans "/>
              </a:rPr>
              <a:t>owns the land but have discovered they don’t own the property on the land due to builder bankruptcy and the property transferred to insolvency practitioner</a:t>
            </a:r>
          </a:p>
          <a:p>
            <a:pPr lvl="1"/>
            <a:endParaRPr lang="en-GB" sz="2400">
              <a:latin typeface="Open Sans "/>
            </a:endParaRPr>
          </a:p>
          <a:p>
            <a:r>
              <a:rPr lang="en-GB" sz="2400" b="1">
                <a:solidFill>
                  <a:srgbClr val="A20000"/>
                </a:solidFill>
                <a:latin typeface="Open Sans "/>
              </a:rPr>
              <a:t>BME led charity</a:t>
            </a:r>
          </a:p>
          <a:p>
            <a:pPr lvl="1"/>
            <a:r>
              <a:rPr lang="en-GB" sz="2400">
                <a:latin typeface="Open Sans "/>
              </a:rPr>
              <a:t>bought a building without a building survey in order to run a drop-in community centre only to discover asbestos </a:t>
            </a:r>
          </a:p>
          <a:p>
            <a:pPr lvl="1"/>
            <a:endParaRPr lang="en-GB" sz="2400">
              <a:latin typeface="Open Sans "/>
            </a:endParaRPr>
          </a:p>
          <a:p>
            <a:r>
              <a:rPr lang="en-GB" sz="2400" b="1">
                <a:solidFill>
                  <a:srgbClr val="A20000"/>
                </a:solidFill>
                <a:latin typeface="Open Sans "/>
              </a:rPr>
              <a:t>Social care charity</a:t>
            </a:r>
          </a:p>
          <a:p>
            <a:pPr lvl="1"/>
            <a:r>
              <a:rPr lang="en-GB" sz="2400">
                <a:latin typeface="Open Sans "/>
              </a:rPr>
              <a:t>reviewed 3 leases on 3 properties all expired during lockdown giving advice on which leases to renew and on what basis</a:t>
            </a:r>
          </a:p>
          <a:p>
            <a:endParaRPr lang="en-GB" sz="2400">
              <a:solidFill>
                <a:srgbClr val="FF0000"/>
              </a:solidFill>
              <a:latin typeface="Open Sans "/>
            </a:endParaRPr>
          </a:p>
        </p:txBody>
      </p:sp>
      <p:sp>
        <p:nvSpPr>
          <p:cNvPr id="5" name="Footer Placeholder 22">
            <a:extLst>
              <a:ext uri="{FF2B5EF4-FFF2-40B4-BE49-F238E27FC236}">
                <a16:creationId xmlns:a16="http://schemas.microsoft.com/office/drawing/2014/main" id="{7B977651-B0D0-608A-37F7-DD52ABCCC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9760049"/>
            <a:ext cx="3841972" cy="457200"/>
          </a:xfrm>
        </p:spPr>
        <p:txBody>
          <a:bodyPr rtlCol="0" anchor="ctr">
            <a:normAutofit/>
          </a:bodyPr>
          <a:lstStyle/>
          <a:p>
            <a:pPr algn="l" rtl="0">
              <a:spcAft>
                <a:spcPts val="600"/>
              </a:spcAft>
            </a:pPr>
            <a:r>
              <a:rPr lang="en-GB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Ethical Property Foundation 2025</a:t>
            </a:r>
          </a:p>
        </p:txBody>
      </p:sp>
    </p:spTree>
    <p:extLst>
      <p:ext uri="{BB962C8B-B14F-4D97-AF65-F5344CB8AC3E}">
        <p14:creationId xmlns:p14="http://schemas.microsoft.com/office/powerpoint/2010/main" val="581055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140499" cy="1811134"/>
          </a:xfrm>
          <a:prstGeom prst="rect">
            <a:avLst/>
          </a:prstGeom>
          <a:solidFill>
            <a:srgbClr val="AB192D"/>
          </a:solidFill>
        </p:spPr>
        <p:txBody>
          <a:bodyPr/>
          <a:lstStyle/>
          <a:p>
            <a:endParaRPr lang="en-GB">
              <a:solidFill>
                <a:srgbClr val="AB192D"/>
              </a:solidFill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6179030" y="495300"/>
            <a:ext cx="8358798" cy="1471466"/>
            <a:chOff x="0" y="66675"/>
            <a:chExt cx="11145064" cy="1961955"/>
          </a:xfrm>
        </p:grpSpPr>
        <p:sp>
          <p:nvSpPr>
            <p:cNvPr id="5" name="TextBox 5"/>
            <p:cNvSpPr txBox="1"/>
            <p:nvPr/>
          </p:nvSpPr>
          <p:spPr>
            <a:xfrm>
              <a:off x="0" y="66675"/>
              <a:ext cx="11145064" cy="1252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699"/>
                </a:lnSpc>
              </a:pPr>
              <a:r>
                <a:rPr lang="en-US" sz="6000">
                  <a:solidFill>
                    <a:srgbClr val="000000"/>
                  </a:solidFill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rPr>
                <a:t>Follow / Contact us</a:t>
              </a:r>
            </a:p>
          </p:txBody>
        </p:sp>
        <p:sp>
          <p:nvSpPr>
            <p:cNvPr id="6" name="AutoShape 6"/>
            <p:cNvSpPr/>
            <p:nvPr/>
          </p:nvSpPr>
          <p:spPr>
            <a:xfrm>
              <a:off x="58217" y="1980308"/>
              <a:ext cx="2728235" cy="48322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222694" y="2677162"/>
            <a:ext cx="1439498" cy="1439498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8534400" y="2762936"/>
            <a:ext cx="4572000" cy="934301"/>
            <a:chOff x="0" y="57151"/>
            <a:chExt cx="4149110" cy="1245734"/>
          </a:xfrm>
        </p:grpSpPr>
        <p:sp>
          <p:nvSpPr>
            <p:cNvPr id="10" name="TextBox 10"/>
            <p:cNvSpPr txBox="1"/>
            <p:nvPr/>
          </p:nvSpPr>
          <p:spPr>
            <a:xfrm>
              <a:off x="0" y="57151"/>
              <a:ext cx="3665047" cy="4906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400">
                  <a:solidFill>
                    <a:srgbClr val="000000"/>
                  </a:solidFill>
                  <a:latin typeface="Open Sans Bold"/>
                </a:rPr>
                <a:t>LinkedIn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812237"/>
              <a:ext cx="4149110" cy="4906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990"/>
                </a:lnSpc>
              </a:pPr>
              <a:r>
                <a:rPr lang="en-US" sz="2400" b="1">
                  <a:solidFill>
                    <a:srgbClr val="AB192D"/>
                  </a:solidFill>
                  <a:latin typeface="Open Sans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Ethical Property Foundation</a:t>
              </a:r>
              <a:endParaRPr lang="en-US" sz="2400" b="1">
                <a:solidFill>
                  <a:srgbClr val="AB192D"/>
                </a:solidFill>
                <a:latin typeface="Open Sans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8534400" y="4902438"/>
            <a:ext cx="2748785" cy="367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endParaRPr lang="en-US" sz="2400">
              <a:solidFill>
                <a:srgbClr val="000000"/>
              </a:solidFill>
              <a:latin typeface="Open Sans Bold"/>
            </a:endParaRPr>
          </a:p>
        </p:txBody>
      </p:sp>
      <p:pic>
        <p:nvPicPr>
          <p:cNvPr id="17" name="Graphic 16" descr="Internet with solid fill">
            <a:extLst>
              <a:ext uri="{FF2B5EF4-FFF2-40B4-BE49-F238E27FC236}">
                <a16:creationId xmlns:a16="http://schemas.microsoft.com/office/drawing/2014/main" id="{E5B3E404-D5D9-05CA-9A5F-F0D8ECADE6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24554" y="4729860"/>
            <a:ext cx="1437638" cy="1437638"/>
          </a:xfrm>
          <a:prstGeom prst="rect">
            <a:avLst/>
          </a:prstGeom>
        </p:spPr>
      </p:pic>
      <p:pic>
        <p:nvPicPr>
          <p:cNvPr id="19" name="Graphic 18" descr="Email with solid fill">
            <a:extLst>
              <a:ext uri="{FF2B5EF4-FFF2-40B4-BE49-F238E27FC236}">
                <a16:creationId xmlns:a16="http://schemas.microsoft.com/office/drawing/2014/main" id="{9F9D4B89-4E8B-C94A-5B6F-24D7A6A914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22693" y="6722083"/>
            <a:ext cx="1439499" cy="1439499"/>
          </a:xfrm>
          <a:prstGeom prst="rect">
            <a:avLst/>
          </a:prstGeom>
        </p:spPr>
      </p:pic>
      <p:sp>
        <p:nvSpPr>
          <p:cNvPr id="20" name="TextBox 8">
            <a:extLst>
              <a:ext uri="{FF2B5EF4-FFF2-40B4-BE49-F238E27FC236}">
                <a16:creationId xmlns:a16="http://schemas.microsoft.com/office/drawing/2014/main" id="{4BDD36E5-2763-BB52-D583-43E1C8E409D1}"/>
              </a:ext>
            </a:extLst>
          </p:cNvPr>
          <p:cNvSpPr txBox="1"/>
          <p:nvPr/>
        </p:nvSpPr>
        <p:spPr>
          <a:xfrm>
            <a:off x="8575342" y="5531442"/>
            <a:ext cx="3581400" cy="291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66"/>
              </a:lnSpc>
            </a:pPr>
            <a:r>
              <a:rPr lang="en-US" sz="2400" b="1">
                <a:solidFill>
                  <a:srgbClr val="AB192D"/>
                </a:solidFill>
                <a:latin typeface="Open San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www.propertyhelp.org</a:t>
            </a:r>
            <a:endParaRPr lang="en-US" sz="2400" b="1">
              <a:solidFill>
                <a:srgbClr val="AB192D"/>
              </a:solidFill>
              <a:latin typeface="Open Sans"/>
            </a:endParaRPr>
          </a:p>
        </p:txBody>
      </p:sp>
      <p:sp>
        <p:nvSpPr>
          <p:cNvPr id="21" name="TextBox 6">
            <a:extLst>
              <a:ext uri="{FF2B5EF4-FFF2-40B4-BE49-F238E27FC236}">
                <a16:creationId xmlns:a16="http://schemas.microsoft.com/office/drawing/2014/main" id="{031D6A3E-FD06-899A-B616-C567CAD6BC11}"/>
              </a:ext>
            </a:extLst>
          </p:cNvPr>
          <p:cNvSpPr txBox="1"/>
          <p:nvPr/>
        </p:nvSpPr>
        <p:spPr>
          <a:xfrm>
            <a:off x="8534399" y="7869587"/>
            <a:ext cx="4821382" cy="291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66"/>
              </a:lnSpc>
            </a:pPr>
            <a:r>
              <a:rPr lang="en-US" sz="2400" b="1">
                <a:solidFill>
                  <a:srgbClr val="AB192D"/>
                </a:solidFill>
                <a:latin typeface="Open San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mail@ethicalproperty.org.uk</a:t>
            </a:r>
            <a:endParaRPr lang="en-US" sz="2400" b="1">
              <a:solidFill>
                <a:srgbClr val="AB192D"/>
              </a:solidFill>
              <a:latin typeface="Open Sans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3ACBDC3C-DC40-B5AE-DD78-EDB7D81EB42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0499" y="0"/>
            <a:ext cx="4345900" cy="8161582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44878D4D-5D70-82F7-E94A-F7FB26830DE2}"/>
              </a:ext>
            </a:extLst>
          </p:cNvPr>
          <p:cNvSpPr txBox="1"/>
          <p:nvPr/>
        </p:nvSpPr>
        <p:spPr>
          <a:xfrm>
            <a:off x="8575342" y="4871661"/>
            <a:ext cx="2748785" cy="367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>
                <a:solidFill>
                  <a:srgbClr val="000000"/>
                </a:solidFill>
                <a:latin typeface="Open Sans Bold"/>
              </a:rPr>
              <a:t>Website</a:t>
            </a:r>
          </a:p>
        </p:txBody>
      </p:sp>
      <p:sp>
        <p:nvSpPr>
          <p:cNvPr id="24" name="TextBox 13">
            <a:extLst>
              <a:ext uri="{FF2B5EF4-FFF2-40B4-BE49-F238E27FC236}">
                <a16:creationId xmlns:a16="http://schemas.microsoft.com/office/drawing/2014/main" id="{0C193FF5-5185-FA99-F463-875C78BAFD84}"/>
              </a:ext>
            </a:extLst>
          </p:cNvPr>
          <p:cNvSpPr txBox="1"/>
          <p:nvPr/>
        </p:nvSpPr>
        <p:spPr>
          <a:xfrm>
            <a:off x="8534399" y="7104629"/>
            <a:ext cx="2748785" cy="367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>
                <a:solidFill>
                  <a:srgbClr val="000000"/>
                </a:solidFill>
                <a:latin typeface="Open Sans Bold"/>
              </a:rPr>
              <a:t>E-mail</a:t>
            </a:r>
          </a:p>
        </p:txBody>
      </p:sp>
      <p:pic>
        <p:nvPicPr>
          <p:cNvPr id="25" name="Picture 10">
            <a:extLst>
              <a:ext uri="{FF2B5EF4-FFF2-40B4-BE49-F238E27FC236}">
                <a16:creationId xmlns:a16="http://schemas.microsoft.com/office/drawing/2014/main" id="{46AFE4FD-C9A9-B07C-4A42-E8FC355523C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25800" y="9531157"/>
            <a:ext cx="2082070" cy="545502"/>
          </a:xfrm>
          <a:prstGeom prst="rect">
            <a:avLst/>
          </a:prstGeom>
        </p:spPr>
      </p:pic>
      <p:sp>
        <p:nvSpPr>
          <p:cNvPr id="15" name="Footer Placeholder 22">
            <a:extLst>
              <a:ext uri="{FF2B5EF4-FFF2-40B4-BE49-F238E27FC236}">
                <a16:creationId xmlns:a16="http://schemas.microsoft.com/office/drawing/2014/main" id="{DF3F1A3C-70AF-5001-EA72-4C102BB39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130" y="9619459"/>
            <a:ext cx="3841972" cy="457200"/>
          </a:xfrm>
        </p:spPr>
        <p:txBody>
          <a:bodyPr rtlCol="0" anchor="ctr">
            <a:normAutofit/>
          </a:bodyPr>
          <a:lstStyle/>
          <a:p>
            <a:pPr algn="l" rtl="0">
              <a:spcAft>
                <a:spcPts val="600"/>
              </a:spcAft>
            </a:pPr>
            <a:r>
              <a:rPr lang="en-GB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Ethical Property Foundation 2025</a:t>
            </a:r>
          </a:p>
        </p:txBody>
      </p:sp>
    </p:spTree>
    <p:extLst>
      <p:ext uri="{BB962C8B-B14F-4D97-AF65-F5344CB8AC3E}">
        <p14:creationId xmlns:p14="http://schemas.microsoft.com/office/powerpoint/2010/main" val="1838555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4adcde-d985-4b25-b31d-5454dd139e75">
      <Terms xmlns="http://schemas.microsoft.com/office/infopath/2007/PartnerControls"/>
    </lcf76f155ced4ddcb4097134ff3c332f>
    <TaxCatchAll xmlns="7df53ab0-a02e-4113-8fa2-6c1c855e6d2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276ED120F03E41B9E80385130D5908" ma:contentTypeVersion="19" ma:contentTypeDescription="Create a new document." ma:contentTypeScope="" ma:versionID="0f8caf1335d7308ed57b57b241c298da">
  <xsd:schema xmlns:xsd="http://www.w3.org/2001/XMLSchema" xmlns:xs="http://www.w3.org/2001/XMLSchema" xmlns:p="http://schemas.microsoft.com/office/2006/metadata/properties" xmlns:ns2="7df53ab0-a02e-4113-8fa2-6c1c855e6d28" xmlns:ns3="574adcde-d985-4b25-b31d-5454dd139e75" targetNamespace="http://schemas.microsoft.com/office/2006/metadata/properties" ma:root="true" ma:fieldsID="0c9e6f8fb37b2247bc711f3226d3b79c" ns2:_="" ns3:_="">
    <xsd:import namespace="7df53ab0-a02e-4113-8fa2-6c1c855e6d28"/>
    <xsd:import namespace="574adcde-d985-4b25-b31d-5454dd139e7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f53ab0-a02e-4113-8fa2-6c1c855e6d2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19dc733-9bd0-4c34-9b64-07d366fb91bd}" ma:internalName="TaxCatchAll" ma:showField="CatchAllData" ma:web="7df53ab0-a02e-4113-8fa2-6c1c855e6d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4adcde-d985-4b25-b31d-5454dd139e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9091a05-b57f-426b-9322-185a719681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EE6C0A-6F20-4085-BE80-684636116294}">
  <ds:schemaRefs>
    <ds:schemaRef ds:uri="574adcde-d985-4b25-b31d-5454dd139e75"/>
    <ds:schemaRef ds:uri="7df53ab0-a02e-4113-8fa2-6c1c855e6d28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7857F5B-A1E9-4423-9521-1EFA0FC1610D}">
  <ds:schemaRefs>
    <ds:schemaRef ds:uri="574adcde-d985-4b25-b31d-5454dd139e75"/>
    <ds:schemaRef ds:uri="7df53ab0-a02e-4113-8fa2-6c1c855e6d2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1E86D3F-81A3-43B2-8A19-74055EFB11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408</Words>
  <Application>Microsoft Office PowerPoint</Application>
  <PresentationFormat>Custom</PresentationFormat>
  <Paragraphs>61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Open Sans Bold</vt:lpstr>
      <vt:lpstr>Calibri</vt:lpstr>
      <vt:lpstr>Open Sans ExtraBold</vt:lpstr>
      <vt:lpstr>Open Sans</vt:lpstr>
      <vt:lpstr>Wingdings</vt:lpstr>
      <vt:lpstr>Open Sans 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Hybrid Working</dc:title>
  <dc:creator>Rena Papatheofilou</dc:creator>
  <cp:lastModifiedBy>Camilla Wheal</cp:lastModifiedBy>
  <cp:revision>2</cp:revision>
  <dcterms:created xsi:type="dcterms:W3CDTF">2006-08-16T00:00:00Z</dcterms:created>
  <dcterms:modified xsi:type="dcterms:W3CDTF">2025-03-31T12:18:02Z</dcterms:modified>
  <dc:identifier>DAEqQEM1TSQ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0x01010026276ED120F03E41B9E80385130D5908</vt:lpwstr>
  </property>
  <property fmtid="{D5CDD505-2E9C-101B-9397-08002B2CF9AE}" pid="3" name="MediaServiceImageTags">
    <vt:lpwstr/>
  </property>
</Properties>
</file>