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1" r:id="rId3"/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9144000"/>
  <p:notesSz cx="6858000" cy="9144000"/>
  <p:embeddedFontLst>
    <p:embeddedFont>
      <p:font typeface="Robo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regular.fntdata"/><Relationship Id="rId21" Type="http://schemas.openxmlformats.org/officeDocument/2006/relationships/slide" Target="slides/slide16.xml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5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1fb9afc58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1fb9afc5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81fb9afc58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2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3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4" marL="1828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5" marL="22860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6" marL="2743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7" marL="3200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8" marL="3657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8a0617ae6d_3_7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8a0617ae6d_3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g8a0617ae6d_3_7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2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3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4" marL="1828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5" marL="22860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6" marL="2743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7" marL="3200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8" marL="3657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8a0617ae6d_3_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8a0617ae6d_3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Isolation - </a:t>
            </a:r>
            <a:r>
              <a:rPr lang="en-GB"/>
              <a:t>Starting with individuals but also contacting Care homes to ask if they want a service.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 expenses at the moment but if we have enough users we will apply for a grant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Will be requesting parking permits for each volunteer</a:t>
            </a:r>
            <a:endParaRPr/>
          </a:p>
        </p:txBody>
      </p:sp>
      <p:sp>
        <p:nvSpPr>
          <p:cNvPr id="225" name="Google Shape;225;g8a0617ae6d_3_5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2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3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4" marL="1828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5" marL="22860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6" marL="2743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7" marL="3200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8" marL="3657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888bc12be2_0_27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888bc12be2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g888bc12be2_0_27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2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3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4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5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6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7" marL="3200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8" marL="3657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8a2c66e6c6_3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8a2c66e6c6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g8a2c66e6c6_3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2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3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4" marL="1828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5" marL="22860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6" marL="2743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7" marL="3200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8" marL="3657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8a7e330a5f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8a7e330a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g8a7e330a5f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2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3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4" marL="1828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5" marL="22860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6" marL="2743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7" marL="3200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8" marL="3657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888bc12be2_0_27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888bc12be2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/>
          </a:p>
        </p:txBody>
      </p:sp>
      <p:sp>
        <p:nvSpPr>
          <p:cNvPr id="261" name="Google Shape;261;g888bc12be2_0_27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2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3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4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5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6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7" marL="3200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8" marL="3657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88bc12be2_0_81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888bc12be2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888bc12be2_0_160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888bc12be2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88bc12be2_0_216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888bc12be2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a0617ae6d_3_6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8a0617ae6d_3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8a0617ae6d_3_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8a0617ae6d_3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8a0617ae6d_3_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2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3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4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5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6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7" marL="3200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8" marL="3657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a0617ae6d_3_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a0617ae6d_3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Our core library offer became virtual overnight. As our digital offer was in place and staff were made </a:t>
            </a:r>
            <a:r>
              <a:rPr lang="en-GB" sz="1100"/>
              <a:t>available</a:t>
            </a:r>
            <a:r>
              <a:rPr lang="en-GB" sz="1100"/>
              <a:t> through the closure of seven libraries we able to </a:t>
            </a:r>
            <a:r>
              <a:rPr lang="en-GB" sz="1100"/>
              <a:t>maintain</a:t>
            </a:r>
            <a:r>
              <a:rPr lang="en-GB" sz="1100"/>
              <a:t> a service through digital means. </a:t>
            </a:r>
            <a:endParaRPr sz="1100"/>
          </a:p>
        </p:txBody>
      </p:sp>
      <p:sp>
        <p:nvSpPr>
          <p:cNvPr id="186" name="Google Shape;186;g8a0617ae6d_3_3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2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3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4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5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6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7" marL="3200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8" marL="3657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8a0617ae6d_3_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8a0617ae6d_3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Our core library offer became virtual overnight. As our digital offer was in place and staff were made available through the closure of seven libraries we able to maintain a service through digital means. </a:t>
            </a:r>
            <a:endParaRPr sz="1100"/>
          </a:p>
        </p:txBody>
      </p:sp>
      <p:sp>
        <p:nvSpPr>
          <p:cNvPr id="194" name="Google Shape;194;g8a0617ae6d_3_3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2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3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4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5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6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7" marL="3200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8" marL="3657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8a1da47e47_2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8a1da47e47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8a1da47e47_2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2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3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4" marL="1828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5" marL="22860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6" marL="2743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7" marL="3200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8" marL="3657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buNone/>
              <a:defRPr/>
            </a:lvl1pPr>
            <a:lvl2pPr indent="0" lvl="1" marL="0" marR="0" rtl="0" algn="r">
              <a:buNone/>
              <a:defRPr/>
            </a:lvl2pPr>
            <a:lvl3pPr indent="0" lvl="2" marL="0" marR="0" rtl="0" algn="r">
              <a:buNone/>
              <a:defRPr/>
            </a:lvl3pPr>
            <a:lvl4pPr indent="0" lvl="3" marL="0" marR="0" rtl="0" algn="r">
              <a:buNone/>
              <a:defRPr/>
            </a:lvl4pPr>
            <a:lvl5pPr indent="0" lvl="4" marL="0" marR="0" rtl="0" algn="r">
              <a:buNone/>
              <a:defRPr/>
            </a:lvl5pPr>
            <a:lvl6pPr indent="0" lvl="5" marL="0" marR="0" rtl="0" algn="r">
              <a:buNone/>
              <a:defRPr/>
            </a:lvl6pPr>
            <a:lvl7pPr indent="0" lvl="6" marL="0" marR="0" rtl="0" algn="r">
              <a:buNone/>
              <a:defRPr/>
            </a:lvl7pPr>
            <a:lvl8pPr indent="0" lvl="7" marL="0" marR="0" rtl="0" algn="r">
              <a:buNone/>
              <a:defRPr/>
            </a:lvl8pPr>
            <a:lvl9pPr indent="0" lvl="8" marL="0" marR="0" rtl="0" algn="r">
              <a:buNone/>
              <a:defRPr/>
            </a:lvl9pPr>
          </a:lstStyle>
          <a:p>
            <a:pPr indent="-88900" lvl="0" marL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4572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9144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13716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18288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22860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2743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3200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3657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buNone/>
              <a:defRPr/>
            </a:lvl1pPr>
            <a:lvl2pPr indent="0" lvl="1" marL="0" marR="0" rtl="0" algn="r">
              <a:buNone/>
              <a:defRPr/>
            </a:lvl2pPr>
            <a:lvl3pPr indent="0" lvl="2" marL="0" marR="0" rtl="0" algn="r">
              <a:buNone/>
              <a:defRPr/>
            </a:lvl3pPr>
            <a:lvl4pPr indent="0" lvl="3" marL="0" marR="0" rtl="0" algn="r">
              <a:buNone/>
              <a:defRPr/>
            </a:lvl4pPr>
            <a:lvl5pPr indent="0" lvl="4" marL="0" marR="0" rtl="0" algn="r">
              <a:buNone/>
              <a:defRPr/>
            </a:lvl5pPr>
            <a:lvl6pPr indent="0" lvl="5" marL="0" marR="0" rtl="0" algn="r">
              <a:buNone/>
              <a:defRPr/>
            </a:lvl6pPr>
            <a:lvl7pPr indent="0" lvl="6" marL="0" marR="0" rtl="0" algn="r">
              <a:buNone/>
              <a:defRPr/>
            </a:lvl7pPr>
            <a:lvl8pPr indent="0" lvl="7" marL="0" marR="0" rtl="0" algn="r">
              <a:buNone/>
              <a:defRPr/>
            </a:lvl8pPr>
            <a:lvl9pPr indent="0" lvl="8" marL="0" marR="0" rtl="0" algn="r">
              <a:buNone/>
              <a:defRPr/>
            </a:lvl9pPr>
          </a:lstStyle>
          <a:p>
            <a:pPr indent="-88900" lvl="0" marL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4572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9144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13716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18288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22860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2743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3200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3657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buNone/>
              <a:defRPr/>
            </a:lvl1pPr>
            <a:lvl2pPr indent="0" lvl="1" marL="0" marR="0" rtl="0" algn="r">
              <a:buNone/>
              <a:defRPr/>
            </a:lvl2pPr>
            <a:lvl3pPr indent="0" lvl="2" marL="0" marR="0" rtl="0" algn="r">
              <a:buNone/>
              <a:defRPr/>
            </a:lvl3pPr>
            <a:lvl4pPr indent="0" lvl="3" marL="0" marR="0" rtl="0" algn="r">
              <a:buNone/>
              <a:defRPr/>
            </a:lvl4pPr>
            <a:lvl5pPr indent="0" lvl="4" marL="0" marR="0" rtl="0" algn="r">
              <a:buNone/>
              <a:defRPr/>
            </a:lvl5pPr>
            <a:lvl6pPr indent="0" lvl="5" marL="0" marR="0" rtl="0" algn="r">
              <a:buNone/>
              <a:defRPr/>
            </a:lvl6pPr>
            <a:lvl7pPr indent="0" lvl="6" marL="0" marR="0" rtl="0" algn="r">
              <a:buNone/>
              <a:defRPr/>
            </a:lvl7pPr>
            <a:lvl8pPr indent="0" lvl="7" marL="0" marR="0" rtl="0" algn="r">
              <a:buNone/>
              <a:defRPr/>
            </a:lvl8pPr>
            <a:lvl9pPr indent="0" lvl="8" marL="0" marR="0" rtl="0" algn="r">
              <a:buNone/>
              <a:defRPr/>
            </a:lvl9pPr>
          </a:lstStyle>
          <a:p>
            <a:pPr indent="-88900" lvl="0" marL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4572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9144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13716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18288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22860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2743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3200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3657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0" name="Google Shape;90;p14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1" name="Google Shape;91;p1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4" name="Google Shape;94;p1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7" name="Google Shape;97;p16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8" name="Google Shape;98;p1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1" name="Google Shape;101;p17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2" name="Google Shape;102;p17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3" name="Google Shape;103;p1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6" name="Google Shape;106;p1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0" name="Google Shape;110;p1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3" name="Google Shape;113;p2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1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7" name="Google Shape;117;p21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8" name="Google Shape;118;p21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9" name="Google Shape;119;p2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buNone/>
              <a:defRPr/>
            </a:lvl1pPr>
            <a:lvl2pPr indent="0" lvl="1" marL="0" marR="0" rtl="0" algn="r">
              <a:buNone/>
              <a:defRPr/>
            </a:lvl2pPr>
            <a:lvl3pPr indent="0" lvl="2" marL="0" marR="0" rtl="0" algn="r">
              <a:buNone/>
              <a:defRPr/>
            </a:lvl3pPr>
            <a:lvl4pPr indent="0" lvl="3" marL="0" marR="0" rtl="0" algn="r">
              <a:buNone/>
              <a:defRPr/>
            </a:lvl4pPr>
            <a:lvl5pPr indent="0" lvl="4" marL="0" marR="0" rtl="0" algn="r">
              <a:buNone/>
              <a:defRPr/>
            </a:lvl5pPr>
            <a:lvl6pPr indent="0" lvl="5" marL="0" marR="0" rtl="0" algn="r">
              <a:buNone/>
              <a:defRPr/>
            </a:lvl6pPr>
            <a:lvl7pPr indent="0" lvl="6" marL="0" marR="0" rtl="0" algn="r">
              <a:buNone/>
              <a:defRPr/>
            </a:lvl7pPr>
            <a:lvl8pPr indent="0" lvl="7" marL="0" marR="0" rtl="0" algn="r">
              <a:buNone/>
              <a:defRPr/>
            </a:lvl8pPr>
            <a:lvl9pPr indent="0" lvl="8" marL="0" marR="0" rtl="0" algn="r">
              <a:buNone/>
              <a:defRPr/>
            </a:lvl9pPr>
          </a:lstStyle>
          <a:p>
            <a:pPr indent="-88900" lvl="0" marL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4572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9144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13716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18288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22860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2743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3200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3657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22" name="Google Shape;122;p2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6" name="Google Shape;126;p2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31" name="Google Shape;131;p25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1pPr>
            <a:lvl2pPr indent="-3175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2pPr>
            <a:lvl3pPr indent="-3175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3pPr>
            <a:lvl4pPr indent="-3175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4pPr>
            <a:lvl5pPr indent="-3175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indent="-3175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indent="-3175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indent="-3175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/>
        </p:txBody>
      </p:sp>
      <p:sp>
        <p:nvSpPr>
          <p:cNvPr id="132" name="Google Shape;132;p25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33" name="Google Shape;133;p25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34" name="Google Shape;134;p25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1100"/>
            </a:lvl1pPr>
            <a:lvl2pPr indent="0" lvl="1" marL="0" rtl="0" algn="r">
              <a:spcBef>
                <a:spcPts val="0"/>
              </a:spcBef>
              <a:buNone/>
              <a:defRPr sz="1100"/>
            </a:lvl2pPr>
            <a:lvl3pPr indent="0" lvl="2" marL="0" rtl="0" algn="r">
              <a:spcBef>
                <a:spcPts val="0"/>
              </a:spcBef>
              <a:buNone/>
              <a:defRPr sz="1100"/>
            </a:lvl3pPr>
            <a:lvl4pPr indent="0" lvl="3" marL="0" rtl="0" algn="r">
              <a:spcBef>
                <a:spcPts val="0"/>
              </a:spcBef>
              <a:buNone/>
              <a:defRPr sz="1100"/>
            </a:lvl4pPr>
            <a:lvl5pPr indent="0" lvl="4" marL="0" rtl="0" algn="r">
              <a:spcBef>
                <a:spcPts val="0"/>
              </a:spcBef>
              <a:buNone/>
              <a:defRPr sz="1100"/>
            </a:lvl5pPr>
            <a:lvl6pPr indent="0" lvl="5" marL="0" rtl="0" algn="r">
              <a:spcBef>
                <a:spcPts val="0"/>
              </a:spcBef>
              <a:buNone/>
              <a:defRPr sz="1100"/>
            </a:lvl6pPr>
            <a:lvl7pPr indent="0" lvl="6" marL="0" rtl="0" algn="r">
              <a:spcBef>
                <a:spcPts val="0"/>
              </a:spcBef>
              <a:buNone/>
              <a:defRPr sz="1100"/>
            </a:lvl7pPr>
            <a:lvl8pPr indent="0" lvl="7" marL="0" rtl="0" algn="r">
              <a:spcBef>
                <a:spcPts val="0"/>
              </a:spcBef>
              <a:buNone/>
              <a:defRPr sz="1100"/>
            </a:lvl8pPr>
            <a:lvl9pPr indent="0" lvl="8" marL="0" rtl="0" algn="r">
              <a:spcBef>
                <a:spcPts val="0"/>
              </a:spcBef>
              <a:buNone/>
              <a:defRPr sz="11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buNone/>
              <a:defRPr/>
            </a:lvl1pPr>
            <a:lvl2pPr indent="0" lvl="1" marL="0" marR="0" rtl="0" algn="r">
              <a:buNone/>
              <a:defRPr/>
            </a:lvl2pPr>
            <a:lvl3pPr indent="0" lvl="2" marL="0" marR="0" rtl="0" algn="r">
              <a:buNone/>
              <a:defRPr/>
            </a:lvl3pPr>
            <a:lvl4pPr indent="0" lvl="3" marL="0" marR="0" rtl="0" algn="r">
              <a:buNone/>
              <a:defRPr/>
            </a:lvl4pPr>
            <a:lvl5pPr indent="0" lvl="4" marL="0" marR="0" rtl="0" algn="r">
              <a:buNone/>
              <a:defRPr/>
            </a:lvl5pPr>
            <a:lvl6pPr indent="0" lvl="5" marL="0" marR="0" rtl="0" algn="r">
              <a:buNone/>
              <a:defRPr/>
            </a:lvl6pPr>
            <a:lvl7pPr indent="0" lvl="6" marL="0" marR="0" rtl="0" algn="r">
              <a:buNone/>
              <a:defRPr/>
            </a:lvl7pPr>
            <a:lvl8pPr indent="0" lvl="7" marL="0" marR="0" rtl="0" algn="r">
              <a:buNone/>
              <a:defRPr/>
            </a:lvl8pPr>
            <a:lvl9pPr indent="0" lvl="8" marL="0" marR="0" rtl="0" algn="r">
              <a:buNone/>
              <a:defRPr/>
            </a:lvl9pPr>
          </a:lstStyle>
          <a:p>
            <a:pPr indent="-88900" lvl="0" marL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4572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9144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13716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18288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22860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2743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3200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3657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buNone/>
              <a:defRPr/>
            </a:lvl1pPr>
            <a:lvl2pPr indent="0" lvl="1" marL="0" marR="0" rtl="0" algn="r">
              <a:buNone/>
              <a:defRPr/>
            </a:lvl2pPr>
            <a:lvl3pPr indent="0" lvl="2" marL="0" marR="0" rtl="0" algn="r">
              <a:buNone/>
              <a:defRPr/>
            </a:lvl3pPr>
            <a:lvl4pPr indent="0" lvl="3" marL="0" marR="0" rtl="0" algn="r">
              <a:buNone/>
              <a:defRPr/>
            </a:lvl4pPr>
            <a:lvl5pPr indent="0" lvl="4" marL="0" marR="0" rtl="0" algn="r">
              <a:buNone/>
              <a:defRPr/>
            </a:lvl5pPr>
            <a:lvl6pPr indent="0" lvl="5" marL="0" marR="0" rtl="0" algn="r">
              <a:buNone/>
              <a:defRPr/>
            </a:lvl6pPr>
            <a:lvl7pPr indent="0" lvl="6" marL="0" marR="0" rtl="0" algn="r">
              <a:buNone/>
              <a:defRPr/>
            </a:lvl7pPr>
            <a:lvl8pPr indent="0" lvl="7" marL="0" marR="0" rtl="0" algn="r">
              <a:buNone/>
              <a:defRPr/>
            </a:lvl8pPr>
            <a:lvl9pPr indent="0" lvl="8" marL="0" marR="0" rtl="0" algn="r">
              <a:buNone/>
              <a:defRPr/>
            </a:lvl9pPr>
          </a:lstStyle>
          <a:p>
            <a:pPr indent="-88900" lvl="0" marL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4572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9144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13716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18288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22860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2743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3200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3657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buNone/>
              <a:defRPr/>
            </a:lvl1pPr>
            <a:lvl2pPr indent="0" lvl="1" marL="0" marR="0" rtl="0" algn="r">
              <a:buNone/>
              <a:defRPr/>
            </a:lvl2pPr>
            <a:lvl3pPr indent="0" lvl="2" marL="0" marR="0" rtl="0" algn="r">
              <a:buNone/>
              <a:defRPr/>
            </a:lvl3pPr>
            <a:lvl4pPr indent="0" lvl="3" marL="0" marR="0" rtl="0" algn="r">
              <a:buNone/>
              <a:defRPr/>
            </a:lvl4pPr>
            <a:lvl5pPr indent="0" lvl="4" marL="0" marR="0" rtl="0" algn="r">
              <a:buNone/>
              <a:defRPr/>
            </a:lvl5pPr>
            <a:lvl6pPr indent="0" lvl="5" marL="0" marR="0" rtl="0" algn="r">
              <a:buNone/>
              <a:defRPr/>
            </a:lvl6pPr>
            <a:lvl7pPr indent="0" lvl="6" marL="0" marR="0" rtl="0" algn="r">
              <a:buNone/>
              <a:defRPr/>
            </a:lvl7pPr>
            <a:lvl8pPr indent="0" lvl="7" marL="0" marR="0" rtl="0" algn="r">
              <a:buNone/>
              <a:defRPr/>
            </a:lvl8pPr>
            <a:lvl9pPr indent="0" lvl="8" marL="0" marR="0" rtl="0" algn="r">
              <a:buNone/>
              <a:defRPr/>
            </a:lvl9pPr>
          </a:lstStyle>
          <a:p>
            <a:pPr indent="-88900" lvl="0" marL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4572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9144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13716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18288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22860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2743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3200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3657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buNone/>
              <a:defRPr/>
            </a:lvl1pPr>
            <a:lvl2pPr indent="0" lvl="1" marL="0" marR="0" rtl="0" algn="r">
              <a:buNone/>
              <a:defRPr/>
            </a:lvl2pPr>
            <a:lvl3pPr indent="0" lvl="2" marL="0" marR="0" rtl="0" algn="r">
              <a:buNone/>
              <a:defRPr/>
            </a:lvl3pPr>
            <a:lvl4pPr indent="0" lvl="3" marL="0" marR="0" rtl="0" algn="r">
              <a:buNone/>
              <a:defRPr/>
            </a:lvl4pPr>
            <a:lvl5pPr indent="0" lvl="4" marL="0" marR="0" rtl="0" algn="r">
              <a:buNone/>
              <a:defRPr/>
            </a:lvl5pPr>
            <a:lvl6pPr indent="0" lvl="5" marL="0" marR="0" rtl="0" algn="r">
              <a:buNone/>
              <a:defRPr/>
            </a:lvl6pPr>
            <a:lvl7pPr indent="0" lvl="6" marL="0" marR="0" rtl="0" algn="r">
              <a:buNone/>
              <a:defRPr/>
            </a:lvl7pPr>
            <a:lvl8pPr indent="0" lvl="7" marL="0" marR="0" rtl="0" algn="r">
              <a:buNone/>
              <a:defRPr/>
            </a:lvl8pPr>
            <a:lvl9pPr indent="0" lvl="8" marL="0" marR="0" rtl="0" algn="r">
              <a:buNone/>
              <a:defRPr/>
            </a:lvl9pPr>
          </a:lstStyle>
          <a:p>
            <a:pPr indent="-88900" lvl="0" marL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4572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9144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13716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18288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22860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2743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3200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3657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buNone/>
              <a:defRPr/>
            </a:lvl1pPr>
            <a:lvl2pPr indent="0" lvl="1" marL="0" marR="0" rtl="0" algn="r">
              <a:buNone/>
              <a:defRPr/>
            </a:lvl2pPr>
            <a:lvl3pPr indent="0" lvl="2" marL="0" marR="0" rtl="0" algn="r">
              <a:buNone/>
              <a:defRPr/>
            </a:lvl3pPr>
            <a:lvl4pPr indent="0" lvl="3" marL="0" marR="0" rtl="0" algn="r">
              <a:buNone/>
              <a:defRPr/>
            </a:lvl4pPr>
            <a:lvl5pPr indent="0" lvl="4" marL="0" marR="0" rtl="0" algn="r">
              <a:buNone/>
              <a:defRPr/>
            </a:lvl5pPr>
            <a:lvl6pPr indent="0" lvl="5" marL="0" marR="0" rtl="0" algn="r">
              <a:buNone/>
              <a:defRPr/>
            </a:lvl6pPr>
            <a:lvl7pPr indent="0" lvl="6" marL="0" marR="0" rtl="0" algn="r">
              <a:buNone/>
              <a:defRPr/>
            </a:lvl7pPr>
            <a:lvl8pPr indent="0" lvl="7" marL="0" marR="0" rtl="0" algn="r">
              <a:buNone/>
              <a:defRPr/>
            </a:lvl8pPr>
            <a:lvl9pPr indent="0" lvl="8" marL="0" marR="0" rtl="0" algn="r">
              <a:buNone/>
              <a:defRPr/>
            </a:lvl9pPr>
          </a:lstStyle>
          <a:p>
            <a:pPr indent="-88900" lvl="0" marL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4572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9144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13716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18288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22860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2743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3200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3657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buNone/>
              <a:defRPr/>
            </a:lvl1pPr>
            <a:lvl2pPr indent="0" lvl="1" marL="0" marR="0" rtl="0" algn="r">
              <a:buNone/>
              <a:defRPr/>
            </a:lvl2pPr>
            <a:lvl3pPr indent="0" lvl="2" marL="0" marR="0" rtl="0" algn="r">
              <a:buNone/>
              <a:defRPr/>
            </a:lvl3pPr>
            <a:lvl4pPr indent="0" lvl="3" marL="0" marR="0" rtl="0" algn="r">
              <a:buNone/>
              <a:defRPr/>
            </a:lvl4pPr>
            <a:lvl5pPr indent="0" lvl="4" marL="0" marR="0" rtl="0" algn="r">
              <a:buNone/>
              <a:defRPr/>
            </a:lvl5pPr>
            <a:lvl6pPr indent="0" lvl="5" marL="0" marR="0" rtl="0" algn="r">
              <a:buNone/>
              <a:defRPr/>
            </a:lvl6pPr>
            <a:lvl7pPr indent="0" lvl="6" marL="0" marR="0" rtl="0" algn="r">
              <a:buNone/>
              <a:defRPr/>
            </a:lvl7pPr>
            <a:lvl8pPr indent="0" lvl="7" marL="0" marR="0" rtl="0" algn="r">
              <a:buNone/>
              <a:defRPr/>
            </a:lvl8pPr>
            <a:lvl9pPr indent="0" lvl="8" marL="0" marR="0" rtl="0" algn="r">
              <a:buNone/>
              <a:defRPr/>
            </a:lvl9pPr>
          </a:lstStyle>
          <a:p>
            <a:pPr indent="-88900" lvl="0" marL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4572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9144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13716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18288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22860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2743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3200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3657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buNone/>
              <a:defRPr/>
            </a:lvl1pPr>
            <a:lvl2pPr indent="0" lvl="1" marL="0" marR="0" rtl="0" algn="r">
              <a:buNone/>
              <a:defRPr/>
            </a:lvl2pPr>
            <a:lvl3pPr indent="0" lvl="2" marL="0" marR="0" rtl="0" algn="r">
              <a:buNone/>
              <a:defRPr/>
            </a:lvl3pPr>
            <a:lvl4pPr indent="0" lvl="3" marL="0" marR="0" rtl="0" algn="r">
              <a:buNone/>
              <a:defRPr/>
            </a:lvl4pPr>
            <a:lvl5pPr indent="0" lvl="4" marL="0" marR="0" rtl="0" algn="r">
              <a:buNone/>
              <a:defRPr/>
            </a:lvl5pPr>
            <a:lvl6pPr indent="0" lvl="5" marL="0" marR="0" rtl="0" algn="r">
              <a:buNone/>
              <a:defRPr/>
            </a:lvl6pPr>
            <a:lvl7pPr indent="0" lvl="6" marL="0" marR="0" rtl="0" algn="r">
              <a:buNone/>
              <a:defRPr/>
            </a:lvl7pPr>
            <a:lvl8pPr indent="0" lvl="7" marL="0" marR="0" rtl="0" algn="r">
              <a:buNone/>
              <a:defRPr/>
            </a:lvl8pPr>
            <a:lvl9pPr indent="0" lvl="8" marL="0" marR="0" rtl="0" algn="r">
              <a:buNone/>
              <a:defRPr/>
            </a:lvl9pPr>
          </a:lstStyle>
          <a:p>
            <a:pPr indent="-88900" lvl="0" marL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4572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9144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13716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18288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22860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2743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3200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3657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indent="-3175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indent="-3175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indent="-3175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indent="-3175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indent="-3175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indent="-3175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buNone/>
              <a:defRPr/>
            </a:lvl1pPr>
            <a:lvl2pPr indent="0" lvl="1" marL="0" marR="0" rtl="0" algn="r">
              <a:buNone/>
              <a:defRPr/>
            </a:lvl2pPr>
            <a:lvl3pPr indent="0" lvl="2" marL="0" marR="0" rtl="0" algn="r">
              <a:buNone/>
              <a:defRPr/>
            </a:lvl3pPr>
            <a:lvl4pPr indent="0" lvl="3" marL="0" marR="0" rtl="0" algn="r">
              <a:buNone/>
              <a:defRPr/>
            </a:lvl4pPr>
            <a:lvl5pPr indent="0" lvl="4" marL="0" marR="0" rtl="0" algn="r">
              <a:buNone/>
              <a:defRPr/>
            </a:lvl5pPr>
            <a:lvl6pPr indent="0" lvl="5" marL="0" marR="0" rtl="0" algn="r">
              <a:buNone/>
              <a:defRPr/>
            </a:lvl6pPr>
            <a:lvl7pPr indent="0" lvl="6" marL="0" marR="0" rtl="0" algn="r">
              <a:buNone/>
              <a:defRPr/>
            </a:lvl7pPr>
            <a:lvl8pPr indent="0" lvl="7" marL="0" marR="0" rtl="0" algn="r">
              <a:buNone/>
              <a:defRPr/>
            </a:lvl8pPr>
            <a:lvl9pPr indent="0" lvl="8" marL="0" marR="0" rtl="0" algn="r">
              <a:buNone/>
              <a:defRPr/>
            </a:lvl9pPr>
          </a:lstStyle>
          <a:p>
            <a:pPr indent="-88900" lvl="0" marL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4572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9144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13716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18288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22860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2743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3200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3657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Relationship Id="rId4" Type="http://schemas.openxmlformats.org/officeDocument/2006/relationships/image" Target="../media/image6.png"/><Relationship Id="rId5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Relationship Id="rId4" Type="http://schemas.openxmlformats.org/officeDocument/2006/relationships/hyperlink" Target="http://www.youtube.com/watch?v=guVCYP_bvsQ" TargetMode="External"/><Relationship Id="rId5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hyperlink" Target="mailto:giselle.monbiot@kingston.gov.uk" TargetMode="External"/><Relationship Id="rId4" Type="http://schemas.openxmlformats.org/officeDocument/2006/relationships/hyperlink" Target="mailto:katharine.erskine@kingston.gov.uk" TargetMode="External"/><Relationship Id="rId9" Type="http://schemas.openxmlformats.org/officeDocument/2006/relationships/image" Target="../media/image1.jpg"/><Relationship Id="rId5" Type="http://schemas.openxmlformats.org/officeDocument/2006/relationships/hyperlink" Target="mailto:Nathaniel.neuwirth@kingston.gov.uk" TargetMode="External"/><Relationship Id="rId6" Type="http://schemas.openxmlformats.org/officeDocument/2006/relationships/hyperlink" Target="mailto:marion.tessier@kingston.gov.uk" TargetMode="External"/><Relationship Id="rId7" Type="http://schemas.openxmlformats.org/officeDocument/2006/relationships/hyperlink" Target="mailto:fiona.tarn@kingston.gov.uk" TargetMode="External"/><Relationship Id="rId8" Type="http://schemas.openxmlformats.org/officeDocument/2006/relationships/hyperlink" Target="mailto:diane.highet@kingston.gov.uk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llc.ent.sirsidynix.net.uk/client/en_GB/kingston" TargetMode="External"/><Relationship Id="rId4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youtube.com/channel/UCpPesJVIPwBDCo2JN91IdYw" TargetMode="External"/><Relationship Id="rId4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/>
          <p:nvPr>
            <p:ph idx="1" type="subTitle"/>
          </p:nvPr>
        </p:nvSpPr>
        <p:spPr>
          <a:xfrm>
            <a:off x="827575" y="749800"/>
            <a:ext cx="7560900" cy="48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rPr lang="en-GB" sz="4800">
                <a:solidFill>
                  <a:schemeClr val="dk1"/>
                </a:solidFill>
                <a:highlight>
                  <a:srgbClr val="FFFFFF"/>
                </a:highlight>
              </a:rPr>
              <a:t>Creating Communities in Virtual and Brick Libraries - Tackling Social Isolation</a:t>
            </a:r>
            <a:endParaRPr sz="48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t/>
            </a:r>
            <a:endParaRPr sz="48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rPr lang="en-GB" sz="4800">
                <a:solidFill>
                  <a:schemeClr val="dk1"/>
                </a:solidFill>
              </a:rPr>
              <a:t>July 2020</a:t>
            </a:r>
            <a:endParaRPr sz="48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9200" y="5383003"/>
            <a:ext cx="992775" cy="1151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5"/>
          <p:cNvSpPr txBox="1"/>
          <p:nvPr>
            <p:ph type="title"/>
          </p:nvPr>
        </p:nvSpPr>
        <p:spPr>
          <a:xfrm>
            <a:off x="311700" y="53851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Digital Offer</a:t>
            </a:r>
            <a:endParaRPr sz="3800"/>
          </a:p>
        </p:txBody>
      </p:sp>
      <p:sp>
        <p:nvSpPr>
          <p:cNvPr id="212" name="Google Shape;212;p35"/>
          <p:cNvSpPr txBox="1"/>
          <p:nvPr>
            <p:ph idx="1" type="body"/>
          </p:nvPr>
        </p:nvSpPr>
        <p:spPr>
          <a:xfrm>
            <a:off x="311700" y="144518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00000"/>
                </a:solidFill>
              </a:rPr>
              <a:t>Online resources for you to consider. You could use these resources if you work with groups - perhaps plan a digital reading group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-GB" sz="2200">
                <a:solidFill>
                  <a:srgbClr val="000000"/>
                </a:solidFill>
              </a:rPr>
              <a:t>Relaxed membership criteria to ensure people can join without proof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-GB" sz="2200">
                <a:solidFill>
                  <a:srgbClr val="000000"/>
                </a:solidFill>
              </a:rPr>
              <a:t>Supporting videos for access and trouble shooting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-GB" sz="2200">
                <a:solidFill>
                  <a:srgbClr val="000000"/>
                </a:solidFill>
              </a:rPr>
              <a:t>Increase in digital stock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-GB" sz="2200">
                <a:solidFill>
                  <a:srgbClr val="000000"/>
                </a:solidFill>
              </a:rPr>
              <a:t>Signposting to services through email and phone contact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-GB" sz="2200">
                <a:solidFill>
                  <a:srgbClr val="000000"/>
                </a:solidFill>
              </a:rPr>
              <a:t>Pressreader went live - free newspapers and magazines yay!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-GB" sz="2200">
                <a:solidFill>
                  <a:srgbClr val="000000"/>
                </a:solidFill>
              </a:rPr>
              <a:t>Ancestry available from home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-GB" sz="2200">
                <a:solidFill>
                  <a:srgbClr val="000000"/>
                </a:solidFill>
              </a:rPr>
              <a:t>E-book support from providers</a:t>
            </a:r>
            <a:endParaRPr sz="2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00000"/>
                </a:solidFill>
              </a:rPr>
              <a:t>Unprecedented increase in usage for our e-books e-audio.</a:t>
            </a:r>
            <a:endParaRPr sz="2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13" name="Google Shape;21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9200" y="5383003"/>
            <a:ext cx="992775" cy="1151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6"/>
          <p:cNvSpPr txBox="1"/>
          <p:nvPr>
            <p:ph type="title"/>
          </p:nvPr>
        </p:nvSpPr>
        <p:spPr>
          <a:xfrm>
            <a:off x="311700" y="53851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Digital Offer going forward July - December</a:t>
            </a:r>
            <a:endParaRPr sz="3800"/>
          </a:p>
        </p:txBody>
      </p:sp>
      <p:sp>
        <p:nvSpPr>
          <p:cNvPr id="220" name="Google Shape;220;p36"/>
          <p:cNvSpPr txBox="1"/>
          <p:nvPr>
            <p:ph idx="1" type="body"/>
          </p:nvPr>
        </p:nvSpPr>
        <p:spPr>
          <a:xfrm>
            <a:off x="356050" y="1248099"/>
            <a:ext cx="8520600" cy="48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GB" sz="2000">
                <a:solidFill>
                  <a:srgbClr val="000000"/>
                </a:solidFill>
              </a:rPr>
              <a:t>Partnership working eg. Playlist for Life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GB" sz="2000">
                <a:solidFill>
                  <a:srgbClr val="000000"/>
                </a:solidFill>
              </a:rPr>
              <a:t>Working with</a:t>
            </a:r>
            <a:r>
              <a:rPr lang="en-GB" sz="2000">
                <a:solidFill>
                  <a:srgbClr val="000000"/>
                </a:solidFill>
              </a:rPr>
              <a:t> residents to develop and deliver more content - survey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GB" sz="2000">
                <a:solidFill>
                  <a:srgbClr val="000000"/>
                </a:solidFill>
              </a:rPr>
              <a:t>Events programme continued online focus - </a:t>
            </a:r>
            <a:endParaRPr sz="2000">
              <a:solidFill>
                <a:srgbClr val="000000"/>
              </a:solidFill>
            </a:endParaRPr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</a:rPr>
              <a:t>Eco Festival - 3-8 August. Talks, workshops around ecology and sustainability</a:t>
            </a:r>
            <a:endParaRPr sz="2000">
              <a:solidFill>
                <a:srgbClr val="000000"/>
              </a:solidFill>
            </a:endParaRPr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</a:rPr>
              <a:t>Summer - Culture Summer Programme </a:t>
            </a:r>
            <a:endParaRPr sz="2000">
              <a:solidFill>
                <a:srgbClr val="000000"/>
              </a:solidFill>
            </a:endParaRPr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</a:rPr>
              <a:t>September - Digital Author Book Fair</a:t>
            </a:r>
            <a:endParaRPr sz="2000">
              <a:solidFill>
                <a:srgbClr val="000000"/>
              </a:solidFill>
            </a:endParaRPr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</a:rPr>
              <a:t>October - Black History Month, Library Week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GB" sz="2000">
                <a:solidFill>
                  <a:srgbClr val="000000"/>
                </a:solidFill>
              </a:rPr>
              <a:t>Working with external partners and council colleagues to deliver physical IT resources, tablet delivery, social interactio</a:t>
            </a:r>
            <a:r>
              <a:rPr lang="en-GB" sz="2000">
                <a:solidFill>
                  <a:srgbClr val="000000"/>
                </a:solidFill>
              </a:rPr>
              <a:t>n,         </a:t>
            </a:r>
            <a:r>
              <a:rPr lang="en-GB" sz="2000">
                <a:solidFill>
                  <a:srgbClr val="000000"/>
                </a:solidFill>
              </a:rPr>
              <a:t>forums, events.</a:t>
            </a:r>
            <a:endParaRPr sz="20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21" name="Google Shape;22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9200" y="5535403"/>
            <a:ext cx="992775" cy="1151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7"/>
          <p:cNvSpPr txBox="1"/>
          <p:nvPr>
            <p:ph type="title"/>
          </p:nvPr>
        </p:nvSpPr>
        <p:spPr>
          <a:xfrm>
            <a:off x="311700" y="53851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800"/>
              <a:t>Community Library Service</a:t>
            </a:r>
            <a:r>
              <a:rPr lang="en-GB" sz="1800"/>
              <a:t>-</a:t>
            </a:r>
            <a:r>
              <a:rPr b="1" lang="en-GB" sz="1800"/>
              <a:t>July to December</a:t>
            </a:r>
            <a:endParaRPr b="1"/>
          </a:p>
        </p:txBody>
      </p:sp>
      <p:sp>
        <p:nvSpPr>
          <p:cNvPr id="228" name="Google Shape;228;p37"/>
          <p:cNvSpPr txBox="1"/>
          <p:nvPr>
            <p:ph idx="1" type="body"/>
          </p:nvPr>
        </p:nvSpPr>
        <p:spPr>
          <a:xfrm>
            <a:off x="3879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The Community Library Service is starting to deliver books and resources to current users on a 4 weekly basis from July  - we hope.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We are recruiting long-term volunteers to build up capacity for delivery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Most people will be in cars, but some have offered to run with Good Gym and carry the books on their bicycles. </a:t>
            </a:r>
            <a:endParaRPr/>
          </a:p>
          <a:p>
            <a:pPr indent="-342900" lvl="0" marL="2159999" marR="1949328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 call has gone out to shielded residents to ask if they would like the service too</a:t>
            </a:r>
            <a:endParaRPr/>
          </a:p>
          <a:p>
            <a:pPr indent="-342900" lvl="0" marL="2159999" marR="1949328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We are meeting different groups around the borough to start 3 pilot projects</a:t>
            </a:r>
            <a:endParaRPr/>
          </a:p>
          <a:p>
            <a:pPr indent="-342900" lvl="0" marL="2159999" marR="1949328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Made links with Kingston Association for the blind and are liaising with them about technology. </a:t>
            </a:r>
            <a:endParaRPr/>
          </a:p>
          <a:p>
            <a:pPr indent="-342900" lvl="0" marL="2159999" marR="1949328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Some volunteers are keen to help with digital delivery of the service</a:t>
            </a:r>
            <a:endParaRPr/>
          </a:p>
        </p:txBody>
      </p:sp>
      <p:pic>
        <p:nvPicPr>
          <p:cNvPr id="229" name="Google Shape;22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8550" y="2980952"/>
            <a:ext cx="1560825" cy="2359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3401425"/>
            <a:ext cx="1883750" cy="269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7"/>
          <p:cNvSpPr txBox="1"/>
          <p:nvPr/>
        </p:nvSpPr>
        <p:spPr>
          <a:xfrm flipH="1" rot="10800000">
            <a:off x="-2615175" y="767794"/>
            <a:ext cx="113244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2" name="Google Shape;232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99200" y="5383003"/>
            <a:ext cx="992775" cy="1151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8"/>
          <p:cNvSpPr txBox="1"/>
          <p:nvPr>
            <p:ph type="title"/>
          </p:nvPr>
        </p:nvSpPr>
        <p:spPr>
          <a:xfrm>
            <a:off x="271375" y="238042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January 2021 - Social distancing dependent</a:t>
            </a:r>
            <a:endParaRPr/>
          </a:p>
        </p:txBody>
      </p:sp>
      <p:sp>
        <p:nvSpPr>
          <p:cNvPr id="239" name="Google Shape;239;p38"/>
          <p:cNvSpPr txBox="1"/>
          <p:nvPr>
            <p:ph idx="1" type="body"/>
          </p:nvPr>
        </p:nvSpPr>
        <p:spPr>
          <a:xfrm>
            <a:off x="311700" y="925250"/>
            <a:ext cx="8520600" cy="54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Spaces for all </a:t>
            </a:r>
            <a:r>
              <a:rPr b="1" lang="en-GB">
                <a:solidFill>
                  <a:schemeClr val="dk1"/>
                </a:solidFill>
              </a:rPr>
              <a:t>- Community Hubs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Places where the voluntary sector, public sector and communities come together sharing skills, ideas and information to enhance physical and emotional wellbeing within the Borough.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Enabling individuals to connect with others in a safe, friendly and inclusive environment.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Offering our spaces to individuals and groups, providing the support and promotion to enable these groups to flourish and become self-sustaining.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Will include monthly themed events; Ki Gong; art group; crafts; speak with local authority services; promote and run voluntary offers; a timetable of fun events.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40" name="Google Shape;24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9200" y="5383003"/>
            <a:ext cx="992775" cy="1151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8" title="Local Living Rooms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7550" y="4594750"/>
            <a:ext cx="3017675" cy="226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9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Kingston Adult Education</a:t>
            </a:r>
            <a:endParaRPr/>
          </a:p>
        </p:txBody>
      </p:sp>
      <p:sp>
        <p:nvSpPr>
          <p:cNvPr id="248" name="Google Shape;248;p39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GB" sz="2200">
                <a:solidFill>
                  <a:schemeClr val="dk1"/>
                </a:solidFill>
                <a:highlight>
                  <a:srgbClr val="FFFFFF"/>
                </a:highlight>
              </a:rPr>
              <a:t>Weekly offering of mental wellbeing workshops online. This online programme will continue into the autumn term to support those who are unable to return to class.</a:t>
            </a:r>
            <a:endParaRPr sz="2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sz="2200">
                <a:solidFill>
                  <a:schemeClr val="dk1"/>
                </a:solidFill>
                <a:highlight>
                  <a:srgbClr val="FFFFFF"/>
                </a:highlight>
              </a:rPr>
              <a:t>LLDD Learners have had weekly phone calls from their tutors, checking in on them and giving them tasks to do,</a:t>
            </a:r>
            <a:endParaRPr sz="2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sz="2200">
                <a:solidFill>
                  <a:schemeClr val="dk1"/>
                </a:solidFill>
                <a:highlight>
                  <a:srgbClr val="FFFFFF"/>
                </a:highlight>
              </a:rPr>
              <a:t>16-19 year olds with EHCPs have been kept going with 100% attendance and they remain engaged with staff. They were loaned laptops to ensure they could continue learning.</a:t>
            </a:r>
            <a:endParaRPr sz="2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-GB" sz="2200">
                <a:solidFill>
                  <a:schemeClr val="dk1"/>
                </a:solidFill>
                <a:highlight>
                  <a:srgbClr val="FFFFFF"/>
                </a:highlight>
              </a:rPr>
              <a:t>Applying for funding to access tablet devices and chromebooks for those prospective Learners who don’t have digital access and are socially isolated. </a:t>
            </a:r>
            <a:endParaRPr sz="22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descr="Image result for kingston adult education logo" id="249" name="Google Shape;24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2700" y="182875"/>
            <a:ext cx="2447156" cy="135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0"/>
          <p:cNvSpPr txBox="1"/>
          <p:nvPr>
            <p:ph type="title"/>
          </p:nvPr>
        </p:nvSpPr>
        <p:spPr>
          <a:xfrm>
            <a:off x="220250" y="1178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Kingston Music Service</a:t>
            </a:r>
            <a:endParaRPr/>
          </a:p>
        </p:txBody>
      </p:sp>
      <p:sp>
        <p:nvSpPr>
          <p:cNvPr id="256" name="Google Shape;256;p40"/>
          <p:cNvSpPr txBox="1"/>
          <p:nvPr>
            <p:ph idx="1" type="body"/>
          </p:nvPr>
        </p:nvSpPr>
        <p:spPr>
          <a:xfrm>
            <a:off x="220250" y="881373"/>
            <a:ext cx="8520600" cy="597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200"/>
              <a:buChar char="●"/>
            </a:pPr>
            <a:r>
              <a:rPr lang="en-GB" sz="2200">
                <a:solidFill>
                  <a:srgbClr val="222222"/>
                </a:solidFill>
                <a:highlight>
                  <a:srgbClr val="FFFFFF"/>
                </a:highlight>
              </a:rPr>
              <a:t>Music benefits both the individuals and the community at large.</a:t>
            </a:r>
            <a:endParaRPr sz="2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200"/>
              <a:buChar char="●"/>
            </a:pPr>
            <a:r>
              <a:rPr lang="en-GB" sz="2200">
                <a:solidFill>
                  <a:srgbClr val="222222"/>
                </a:solidFill>
                <a:highlight>
                  <a:srgbClr val="FFFFFF"/>
                </a:highlight>
              </a:rPr>
              <a:t>KMS supports the work of schools in providing musical opportunities for their students, from group singing to class-wide instrumental groups, as well as offering weekly extra-curricular sessions for youth and adult ensembles, with concerts featuring massed young performers as a focal point. </a:t>
            </a:r>
            <a:endParaRPr sz="2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200"/>
              <a:buChar char="●"/>
            </a:pPr>
            <a:r>
              <a:rPr lang="en-GB" sz="2200">
                <a:solidFill>
                  <a:srgbClr val="222222"/>
                </a:solidFill>
                <a:highlight>
                  <a:srgbClr val="FFFFFF"/>
                </a:highlight>
              </a:rPr>
              <a:t>Running an online programme, running group lessons and small ensembles, hosting events such as a Virtual Band Day when musicians across the borough came together to learn and record music from the </a:t>
            </a:r>
            <a:r>
              <a:rPr i="1" lang="en-GB" sz="2200">
                <a:solidFill>
                  <a:srgbClr val="222222"/>
                </a:solidFill>
                <a:highlight>
                  <a:srgbClr val="FFFFFF"/>
                </a:highlight>
              </a:rPr>
              <a:t>Lion King </a:t>
            </a:r>
            <a:r>
              <a:rPr lang="en-GB" sz="2200">
                <a:solidFill>
                  <a:srgbClr val="222222"/>
                </a:solidFill>
                <a:highlight>
                  <a:srgbClr val="FFFFFF"/>
                </a:highlight>
              </a:rPr>
              <a:t>for a split screen recording. </a:t>
            </a:r>
            <a:endParaRPr sz="2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200"/>
              <a:buChar char="●"/>
            </a:pPr>
            <a:r>
              <a:rPr lang="en-GB" sz="2200">
                <a:solidFill>
                  <a:srgbClr val="222222"/>
                </a:solidFill>
                <a:highlight>
                  <a:srgbClr val="FFFFFF"/>
                </a:highlight>
              </a:rPr>
              <a:t>KMS is committed to finding opportunities for all RBK residents to experience the sense of connection and unity that is found when making music with others. </a:t>
            </a:r>
            <a:endParaRPr sz="2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200"/>
              <a:buChar char="●"/>
            </a:pPr>
            <a:r>
              <a:rPr lang="en-GB" sz="2200">
                <a:solidFill>
                  <a:srgbClr val="222222"/>
                </a:solidFill>
                <a:highlight>
                  <a:srgbClr val="FFFFFF"/>
                </a:highlight>
              </a:rPr>
              <a:t>BAME Festival in October</a:t>
            </a:r>
            <a:endParaRPr sz="22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257" name="Google Shape;25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1350" y="5522975"/>
            <a:ext cx="1614575" cy="1170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1"/>
          <p:cNvSpPr txBox="1"/>
          <p:nvPr>
            <p:ph type="title"/>
          </p:nvPr>
        </p:nvSpPr>
        <p:spPr>
          <a:xfrm>
            <a:off x="311700" y="-8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 You</a:t>
            </a:r>
            <a:endParaRPr/>
          </a:p>
        </p:txBody>
      </p:sp>
      <p:sp>
        <p:nvSpPr>
          <p:cNvPr id="264" name="Google Shape;264;p41"/>
          <p:cNvSpPr txBox="1"/>
          <p:nvPr>
            <p:ph idx="1" type="body"/>
          </p:nvPr>
        </p:nvSpPr>
        <p:spPr>
          <a:xfrm>
            <a:off x="311700" y="568500"/>
            <a:ext cx="8520600" cy="57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300">
                <a:solidFill>
                  <a:schemeClr val="dk1"/>
                </a:solidFill>
                <a:highlight>
                  <a:schemeClr val="lt1"/>
                </a:highlight>
              </a:rPr>
              <a:t>Giselle Monbiot - Service Development Officer - Community Hub </a:t>
            </a:r>
            <a:r>
              <a:rPr lang="en-GB" sz="2300" u="sng">
                <a:solidFill>
                  <a:schemeClr val="hlink"/>
                </a:solidFill>
                <a:highlight>
                  <a:schemeClr val="lt1"/>
                </a:highlight>
                <a:hlinkClick r:id="rId3"/>
              </a:rPr>
              <a:t>giselle.monbiot@kingston.gov.uk</a:t>
            </a:r>
            <a:r>
              <a:rPr lang="en-GB" sz="2300">
                <a:solidFill>
                  <a:schemeClr val="dk1"/>
                </a:solidFill>
                <a:highlight>
                  <a:schemeClr val="lt1"/>
                </a:highlight>
              </a:rPr>
              <a:t> </a:t>
            </a:r>
            <a:endParaRPr sz="23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300">
                <a:solidFill>
                  <a:schemeClr val="dk1"/>
                </a:solidFill>
                <a:highlight>
                  <a:schemeClr val="lt1"/>
                </a:highlight>
              </a:rPr>
              <a:t>Katie Erskine - Community Library Service Officer </a:t>
            </a:r>
            <a:r>
              <a:rPr lang="en-GB" sz="2300" u="sng">
                <a:solidFill>
                  <a:schemeClr val="hlink"/>
                </a:solidFill>
                <a:highlight>
                  <a:schemeClr val="lt1"/>
                </a:highlight>
                <a:hlinkClick r:id="rId4"/>
              </a:rPr>
              <a:t>katharine.erskine@kingston.gov.uk</a:t>
            </a:r>
            <a:r>
              <a:rPr lang="en-GB" sz="2300">
                <a:solidFill>
                  <a:schemeClr val="dk1"/>
                </a:solidFill>
                <a:highlight>
                  <a:schemeClr val="lt1"/>
                </a:highlight>
              </a:rPr>
              <a:t> </a:t>
            </a:r>
            <a:endParaRPr sz="23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300">
                <a:solidFill>
                  <a:schemeClr val="dk1"/>
                </a:solidFill>
                <a:highlight>
                  <a:schemeClr val="lt1"/>
                </a:highlight>
              </a:rPr>
              <a:t>Nat Neuwirth - Service Development Officer - Digital &amp; Innovation </a:t>
            </a:r>
            <a:r>
              <a:rPr lang="en-GB" sz="2300" u="sng">
                <a:solidFill>
                  <a:schemeClr val="hlink"/>
                </a:solidFill>
                <a:highlight>
                  <a:schemeClr val="lt1"/>
                </a:highlight>
                <a:hlinkClick r:id="rId5"/>
              </a:rPr>
              <a:t>Nathaniel.neuwirth@kingston.gov.uk</a:t>
            </a:r>
            <a:r>
              <a:rPr lang="en-GB" sz="2300">
                <a:solidFill>
                  <a:schemeClr val="dk1"/>
                </a:solidFill>
                <a:highlight>
                  <a:schemeClr val="lt1"/>
                </a:highlight>
              </a:rPr>
              <a:t> </a:t>
            </a:r>
            <a:endParaRPr sz="23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300">
                <a:solidFill>
                  <a:schemeClr val="dk1"/>
                </a:solidFill>
                <a:highlight>
                  <a:schemeClr val="lt1"/>
                </a:highlight>
              </a:rPr>
              <a:t>Marion Tessier - Service Development Officer - Events, Digital and Innovation </a:t>
            </a:r>
            <a:r>
              <a:rPr lang="en-GB" sz="2300" u="sng">
                <a:solidFill>
                  <a:schemeClr val="hlink"/>
                </a:solidFill>
                <a:highlight>
                  <a:schemeClr val="lt1"/>
                </a:highlight>
                <a:hlinkClick r:id="rId6"/>
              </a:rPr>
              <a:t>marion.tessier@kingston.gov.uk</a:t>
            </a:r>
            <a:r>
              <a:rPr lang="en-GB" sz="2300">
                <a:solidFill>
                  <a:schemeClr val="dk1"/>
                </a:solidFill>
                <a:highlight>
                  <a:schemeClr val="lt1"/>
                </a:highlight>
              </a:rPr>
              <a:t> </a:t>
            </a:r>
            <a:endParaRPr sz="23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300">
                <a:solidFill>
                  <a:schemeClr val="dk1"/>
                </a:solidFill>
                <a:highlight>
                  <a:schemeClr val="lt1"/>
                </a:highlight>
              </a:rPr>
              <a:t>Fiona Tarn - Development Manager </a:t>
            </a:r>
            <a:r>
              <a:rPr lang="en-GB" sz="2300" u="sng">
                <a:solidFill>
                  <a:schemeClr val="hlink"/>
                </a:solidFill>
                <a:highlight>
                  <a:schemeClr val="lt1"/>
                </a:highlight>
                <a:hlinkClick r:id="rId7"/>
              </a:rPr>
              <a:t>fiona.tarn@kingston.gov.uk</a:t>
            </a:r>
            <a:r>
              <a:rPr lang="en-GB" sz="2300">
                <a:solidFill>
                  <a:schemeClr val="dk1"/>
                </a:solidFill>
                <a:highlight>
                  <a:schemeClr val="lt1"/>
                </a:highlight>
              </a:rPr>
              <a:t> </a:t>
            </a:r>
            <a:endParaRPr sz="23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000000"/>
                </a:solidFill>
              </a:rPr>
              <a:t>Diane Highet - KIngston Music Service </a:t>
            </a:r>
            <a:r>
              <a:rPr lang="en-GB" sz="2300" u="sng">
                <a:solidFill>
                  <a:schemeClr val="hlink"/>
                </a:solidFill>
                <a:hlinkClick r:id="rId8"/>
              </a:rPr>
              <a:t>diane.highet@kingston.gov.uk</a:t>
            </a:r>
            <a:r>
              <a:rPr lang="en-GB" sz="2300">
                <a:solidFill>
                  <a:srgbClr val="000000"/>
                </a:solidFill>
              </a:rPr>
              <a:t> </a:t>
            </a:r>
            <a:endParaRPr sz="23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000000"/>
                </a:solidFill>
              </a:rPr>
              <a:t>Annette Brown - Community Learning Manager - </a:t>
            </a:r>
            <a:r>
              <a:rPr lang="en-GB" sz="2000">
                <a:solidFill>
                  <a:srgbClr val="1A73E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communitylearningkae@kingston.gov.uk</a:t>
            </a:r>
            <a:endParaRPr sz="2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65" name="Google Shape;265;p4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99200" y="5383003"/>
            <a:ext cx="992775" cy="1151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/>
          <p:nvPr>
            <p:ph type="title"/>
          </p:nvPr>
        </p:nvSpPr>
        <p:spPr>
          <a:xfrm>
            <a:off x="311700" y="105042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7"/>
          <p:cNvSpPr txBox="1"/>
          <p:nvPr>
            <p:ph idx="1" type="body"/>
          </p:nvPr>
        </p:nvSpPr>
        <p:spPr>
          <a:xfrm>
            <a:off x="311700" y="845408"/>
            <a:ext cx="8520600" cy="516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000000"/>
                </a:solidFill>
                <a:highlight>
                  <a:srgbClr val="FFFFFF"/>
                </a:highlight>
              </a:rPr>
              <a:t>Giselle Monbiot - Service Development Officer - Community Hub</a:t>
            </a:r>
            <a:endParaRPr sz="23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3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000000"/>
                </a:solidFill>
                <a:highlight>
                  <a:srgbClr val="FFFFFF"/>
                </a:highlight>
              </a:rPr>
              <a:t>Katie Erskine - Community Library Service Officer</a:t>
            </a:r>
            <a:endParaRPr sz="23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3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000000"/>
                </a:solidFill>
                <a:highlight>
                  <a:srgbClr val="FFFFFF"/>
                </a:highlight>
              </a:rPr>
              <a:t>Nat Neuwirth - Service Development Officer - Digital and Innovation</a:t>
            </a:r>
            <a:endParaRPr sz="23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3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000000"/>
                </a:solidFill>
                <a:highlight>
                  <a:srgbClr val="FFFFFF"/>
                </a:highlight>
              </a:rPr>
              <a:t>Fiona Tarn - Development Manager</a:t>
            </a:r>
            <a:endParaRPr sz="23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6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8" name="Google Shape;14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9200" y="5383003"/>
            <a:ext cx="992775" cy="1151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/>
          <p:nvPr>
            <p:ph type="title"/>
          </p:nvPr>
        </p:nvSpPr>
        <p:spPr>
          <a:xfrm>
            <a:off x="311700" y="445752"/>
            <a:ext cx="8520600" cy="6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Context</a:t>
            </a:r>
            <a:endParaRPr/>
          </a:p>
        </p:txBody>
      </p:sp>
      <p:sp>
        <p:nvSpPr>
          <p:cNvPr id="154" name="Google Shape;154;p28"/>
          <p:cNvSpPr txBox="1"/>
          <p:nvPr>
            <p:ph idx="1" type="body"/>
          </p:nvPr>
        </p:nvSpPr>
        <p:spPr>
          <a:xfrm>
            <a:off x="311700" y="1171044"/>
            <a:ext cx="8520600" cy="60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00000"/>
                </a:solidFill>
              </a:rPr>
              <a:t>Short to medium term, the focus of culture and heritage services will align to: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-GB" sz="2200">
                <a:solidFill>
                  <a:schemeClr val="dk1"/>
                </a:solidFill>
              </a:rPr>
              <a:t>Supporting people with m</a:t>
            </a:r>
            <a:r>
              <a:rPr lang="en-GB" sz="2200">
                <a:solidFill>
                  <a:srgbClr val="000000"/>
                </a:solidFill>
              </a:rPr>
              <a:t>ental health and wellbeing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-GB" sz="2200">
                <a:solidFill>
                  <a:srgbClr val="000000"/>
                </a:solidFill>
              </a:rPr>
              <a:t>Supporting people with financial inclusion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-GB" sz="2200">
                <a:solidFill>
                  <a:srgbClr val="000000"/>
                </a:solidFill>
              </a:rPr>
              <a:t>Supporting people with reskilling, getting into work and digital inclusion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-GB" sz="2200">
                <a:solidFill>
                  <a:srgbClr val="000000"/>
                </a:solidFill>
              </a:rPr>
              <a:t>Supporting families and </a:t>
            </a:r>
            <a:r>
              <a:rPr lang="en-GB" sz="2200">
                <a:solidFill>
                  <a:schemeClr val="dk1"/>
                </a:solidFill>
              </a:rPr>
              <a:t>those at risk of social </a:t>
            </a:r>
            <a:r>
              <a:rPr lang="en-GB" sz="2200">
                <a:solidFill>
                  <a:schemeClr val="dk1"/>
                </a:solidFill>
              </a:rPr>
              <a:t>isolation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-GB" sz="2200">
                <a:solidFill>
                  <a:srgbClr val="000000"/>
                </a:solidFill>
              </a:rPr>
              <a:t>Supporting the local cultural ecology through partnership working 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-GB" sz="2200">
                <a:solidFill>
                  <a:srgbClr val="000000"/>
                </a:solidFill>
              </a:rPr>
              <a:t>Ensuring</a:t>
            </a:r>
            <a:r>
              <a:rPr lang="en-GB" sz="2200">
                <a:solidFill>
                  <a:srgbClr val="000000"/>
                </a:solidFill>
              </a:rPr>
              <a:t> culture has a role in economic regeneration and growth</a:t>
            </a:r>
            <a:endParaRPr sz="2200">
              <a:solidFill>
                <a:srgbClr val="000000"/>
              </a:solidFill>
            </a:endParaRPr>
          </a:p>
        </p:txBody>
      </p:sp>
      <p:pic>
        <p:nvPicPr>
          <p:cNvPr id="155" name="Google Shape;15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9200" y="5383003"/>
            <a:ext cx="992775" cy="1151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/>
          <p:nvPr>
            <p:ph type="title"/>
          </p:nvPr>
        </p:nvSpPr>
        <p:spPr>
          <a:xfrm>
            <a:off x="311700" y="2885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 and During Covid-19 Lockdown</a:t>
            </a:r>
            <a:endParaRPr/>
          </a:p>
        </p:txBody>
      </p:sp>
      <p:sp>
        <p:nvSpPr>
          <p:cNvPr id="161" name="Google Shape;161;p29"/>
          <p:cNvSpPr txBox="1"/>
          <p:nvPr>
            <p:ph idx="1" type="body"/>
          </p:nvPr>
        </p:nvSpPr>
        <p:spPr>
          <a:xfrm>
            <a:off x="311700" y="1052074"/>
            <a:ext cx="8520600" cy="48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1"/>
                </a:solidFill>
              </a:rPr>
              <a:t>Pre Covid -19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sz="2200">
                <a:solidFill>
                  <a:schemeClr val="dk1"/>
                </a:solidFill>
              </a:rPr>
              <a:t>Community Library Service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sz="2200">
                <a:solidFill>
                  <a:schemeClr val="dk1"/>
                </a:solidFill>
              </a:rPr>
              <a:t>Community Hub work at Hook Centre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sz="2200">
                <a:solidFill>
                  <a:schemeClr val="dk1"/>
                </a:solidFill>
              </a:rPr>
              <a:t>Event programme for all ages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1"/>
                </a:solidFill>
              </a:rPr>
              <a:t>March 23 - Present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sz="2200">
                <a:solidFill>
                  <a:schemeClr val="dk1"/>
                </a:solidFill>
              </a:rPr>
              <a:t>Staff have been deployed into the Kingston Stronger Together Hub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sz="2200">
                <a:solidFill>
                  <a:schemeClr val="dk1"/>
                </a:solidFill>
              </a:rPr>
              <a:t>Virtual event programme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sz="2200">
                <a:solidFill>
                  <a:schemeClr val="dk1"/>
                </a:solidFill>
              </a:rPr>
              <a:t>Focus on digital resources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sz="2200">
                <a:solidFill>
                  <a:schemeClr val="dk1"/>
                </a:solidFill>
              </a:rPr>
              <a:t>Donation of books to homeless in the Travelodge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62" name="Google Shape;16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9200" y="5383003"/>
            <a:ext cx="992775" cy="1151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"/>
          <p:cNvSpPr txBox="1"/>
          <p:nvPr>
            <p:ph type="title"/>
          </p:nvPr>
        </p:nvSpPr>
        <p:spPr>
          <a:xfrm>
            <a:off x="311700" y="2885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Kingston Library Service  </a:t>
            </a:r>
            <a:endParaRPr/>
          </a:p>
        </p:txBody>
      </p:sp>
      <p:sp>
        <p:nvSpPr>
          <p:cNvPr id="168" name="Google Shape;168;p30"/>
          <p:cNvSpPr txBox="1"/>
          <p:nvPr>
            <p:ph idx="1" type="body"/>
          </p:nvPr>
        </p:nvSpPr>
        <p:spPr>
          <a:xfrm>
            <a:off x="311700" y="1052075"/>
            <a:ext cx="8520600" cy="50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1"/>
                </a:solidFill>
              </a:rPr>
              <a:t>The Libraries Connected Universal library offer: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1"/>
                </a:solidFill>
              </a:rPr>
              <a:t>             </a:t>
            </a:r>
            <a:r>
              <a:rPr b="1" lang="en-GB">
                <a:solidFill>
                  <a:schemeClr val="dk1"/>
                </a:solidFill>
              </a:rPr>
              <a:t>   Children’s Promise</a:t>
            </a:r>
            <a:r>
              <a:rPr lang="en-GB">
                <a:solidFill>
                  <a:schemeClr val="dk1"/>
                </a:solidFill>
              </a:rPr>
              <a:t>  - Inspiration to read, access to materials and digital engagement to improve their well being. Rhymetimes, storytime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                 </a:t>
            </a:r>
            <a:r>
              <a:rPr b="1" lang="en-GB">
                <a:solidFill>
                  <a:schemeClr val="dk1"/>
                </a:solidFill>
              </a:rPr>
              <a:t>Culture and creativity - </a:t>
            </a:r>
            <a:r>
              <a:rPr lang="en-GB">
                <a:solidFill>
                  <a:schemeClr val="dk1"/>
                </a:solidFill>
              </a:rPr>
              <a:t>Explore, create and participate. Celebrate promote and contribute to the local economy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                 </a:t>
            </a:r>
            <a:r>
              <a:rPr b="1" lang="en-GB">
                <a:solidFill>
                  <a:schemeClr val="dk1"/>
                </a:solidFill>
              </a:rPr>
              <a:t>Health and Wellbeing - </a:t>
            </a:r>
            <a:r>
              <a:rPr lang="en-GB">
                <a:solidFill>
                  <a:schemeClr val="dk1"/>
                </a:solidFill>
              </a:rPr>
              <a:t>Signposting, hosting events and working with partners to promote health issues. Stock to </a:t>
            </a:r>
            <a:r>
              <a:rPr lang="en-GB">
                <a:solidFill>
                  <a:schemeClr val="dk1"/>
                </a:solidFill>
              </a:rPr>
              <a:t>empower</a:t>
            </a:r>
            <a:r>
              <a:rPr lang="en-GB">
                <a:solidFill>
                  <a:schemeClr val="dk1"/>
                </a:solidFill>
              </a:rPr>
              <a:t> and improve lives                                                                                                    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1"/>
                </a:solidFill>
              </a:rPr>
              <a:t>               </a:t>
            </a:r>
            <a:r>
              <a:rPr b="1" lang="en-GB">
                <a:solidFill>
                  <a:schemeClr val="dk1"/>
                </a:solidFill>
              </a:rPr>
              <a:t>Information and Digital </a:t>
            </a:r>
            <a:r>
              <a:rPr lang="en-GB">
                <a:solidFill>
                  <a:schemeClr val="dk1"/>
                </a:solidFill>
              </a:rPr>
              <a:t>- Inform, Inspire and Innovate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                 </a:t>
            </a:r>
            <a:r>
              <a:rPr b="1" lang="en-GB">
                <a:solidFill>
                  <a:schemeClr val="dk1"/>
                </a:solidFill>
              </a:rPr>
              <a:t>Reading </a:t>
            </a:r>
            <a:r>
              <a:rPr lang="en-GB">
                <a:solidFill>
                  <a:schemeClr val="dk1"/>
                </a:solidFill>
              </a:rPr>
              <a:t>- Engage, Imagine and Discover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69" name="Google Shape;16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9200" y="5383003"/>
            <a:ext cx="992775" cy="1151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725" y="1791027"/>
            <a:ext cx="567450" cy="40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0"/>
          <p:cNvPicPr preferRelativeResize="0"/>
          <p:nvPr/>
        </p:nvPicPr>
        <p:blipFill rotWithShape="1">
          <a:blip r:embed="rId5">
            <a:alphaModFix/>
          </a:blip>
          <a:srcRect b="-37475" l="0" r="-37475" t="0"/>
          <a:stretch/>
        </p:blipFill>
        <p:spPr>
          <a:xfrm>
            <a:off x="565825" y="2669616"/>
            <a:ext cx="710602" cy="428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2030" y="3478645"/>
            <a:ext cx="451062" cy="40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8850" y="4319244"/>
            <a:ext cx="451075" cy="423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5298" y="5016490"/>
            <a:ext cx="567449" cy="614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Digital Offer</a:t>
            </a:r>
            <a:endParaRPr/>
          </a:p>
        </p:txBody>
      </p:sp>
      <p:sp>
        <p:nvSpPr>
          <p:cNvPr id="181" name="Google Shape;181;p31"/>
          <p:cNvSpPr txBox="1"/>
          <p:nvPr>
            <p:ph idx="1" type="body"/>
          </p:nvPr>
        </p:nvSpPr>
        <p:spPr>
          <a:xfrm>
            <a:off x="165775" y="1517900"/>
            <a:ext cx="8520600" cy="417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●"/>
            </a:pPr>
            <a:r>
              <a:rPr lang="en-GB" sz="2300">
                <a:solidFill>
                  <a:srgbClr val="000000"/>
                </a:solidFill>
              </a:rPr>
              <a:t>Pre- covid, we addressed  digital inclusion through:</a:t>
            </a:r>
            <a:endParaRPr sz="2300">
              <a:solidFill>
                <a:srgbClr val="000000"/>
              </a:solidFill>
            </a:endParaRPr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000000"/>
                </a:solidFill>
              </a:rPr>
              <a:t>Silver surfers, Job clubs, Tablet and phone drop in clinics, App workshops and various events that inspire people to look at technology as an enabler. Volunteers development.</a:t>
            </a:r>
            <a:endParaRPr sz="2300">
              <a:solidFill>
                <a:srgbClr val="000000"/>
              </a:solidFill>
            </a:endParaRPr>
          </a:p>
          <a:p>
            <a:pPr indent="-37465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300"/>
              <a:buChar char="●"/>
            </a:pPr>
            <a:r>
              <a:rPr lang="en-GB" sz="2300">
                <a:solidFill>
                  <a:srgbClr val="000000"/>
                </a:solidFill>
              </a:rPr>
              <a:t>E-books and E-audio books- magazines and newspapers</a:t>
            </a:r>
            <a:endParaRPr sz="2300">
              <a:solidFill>
                <a:srgbClr val="000000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●"/>
            </a:pPr>
            <a:r>
              <a:rPr lang="en-GB" sz="2300">
                <a:solidFill>
                  <a:srgbClr val="000000"/>
                </a:solidFill>
              </a:rPr>
              <a:t>Social media network through Facebook and Twitter.</a:t>
            </a:r>
            <a:endParaRPr sz="23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000" u="sng">
                <a:solidFill>
                  <a:schemeClr val="hlink"/>
                </a:solidFill>
                <a:hlinkClick r:id="rId3"/>
              </a:rPr>
              <a:t>https://llc.ent.sirsidynix.net.uk/client/en_GB/kingston</a:t>
            </a:r>
            <a:endParaRPr sz="26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</a:endParaRPr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2" name="Google Shape;18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9200" y="5383003"/>
            <a:ext cx="992775" cy="1151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Digital Offer</a:t>
            </a:r>
            <a:endParaRPr/>
          </a:p>
        </p:txBody>
      </p:sp>
      <p:sp>
        <p:nvSpPr>
          <p:cNvPr id="189" name="Google Shape;189;p32"/>
          <p:cNvSpPr txBox="1"/>
          <p:nvPr>
            <p:ph idx="1" type="body"/>
          </p:nvPr>
        </p:nvSpPr>
        <p:spPr>
          <a:xfrm>
            <a:off x="311700" y="1280800"/>
            <a:ext cx="8520600" cy="48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W</a:t>
            </a:r>
            <a:r>
              <a:rPr lang="en-GB" sz="2100">
                <a:solidFill>
                  <a:srgbClr val="000000"/>
                </a:solidFill>
              </a:rPr>
              <a:t>e are able to maintain our core offers and we help to address social isolation  for those that can access our services digitally. </a:t>
            </a:r>
            <a:endParaRPr sz="2100">
              <a:solidFill>
                <a:srgbClr val="000000"/>
              </a:solidFill>
            </a:endParaRPr>
          </a:p>
          <a:p>
            <a:pPr indent="-36195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en-GB" sz="2100">
                <a:solidFill>
                  <a:srgbClr val="000000"/>
                </a:solidFill>
              </a:rPr>
              <a:t>Events virtual meetings through zoom or live broadcasts through Facebook live. Videos are recorded and can be caught up on via Youtube.</a:t>
            </a:r>
            <a:endParaRPr sz="2100">
              <a:solidFill>
                <a:srgbClr val="000000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en-GB" sz="2100">
                <a:solidFill>
                  <a:srgbClr val="000000"/>
                </a:solidFill>
              </a:rPr>
              <a:t>Included Instagram and Youtube. </a:t>
            </a:r>
            <a:endParaRPr sz="2100">
              <a:solidFill>
                <a:srgbClr val="000000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en-GB" sz="2100">
                <a:solidFill>
                  <a:srgbClr val="000000"/>
                </a:solidFill>
              </a:rPr>
              <a:t>Weekly rhymetime and storytimes through copyright amnesty, digital delivery</a:t>
            </a:r>
            <a:endParaRPr sz="2100">
              <a:solidFill>
                <a:srgbClr val="000000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en-GB" sz="2100">
                <a:solidFill>
                  <a:srgbClr val="000000"/>
                </a:solidFill>
              </a:rPr>
              <a:t>Adult storytimes, health and wellbeing talks, useful app showcases.</a:t>
            </a:r>
            <a:endParaRPr sz="2100">
              <a:solidFill>
                <a:srgbClr val="000000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en-GB" sz="2100">
                <a:solidFill>
                  <a:srgbClr val="000000"/>
                </a:solidFill>
              </a:rPr>
              <a:t>Online book groups, book reviews,  quizzes, writing competitions and crafting events.</a:t>
            </a:r>
            <a:endParaRPr sz="21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000" u="sng">
                <a:solidFill>
                  <a:schemeClr val="hlink"/>
                </a:solidFill>
                <a:hlinkClick r:id="rId3"/>
              </a:rPr>
              <a:t>Kingston Libraries</a:t>
            </a:r>
            <a:r>
              <a:rPr lang="en-GB" sz="2600">
                <a:solidFill>
                  <a:srgbClr val="000000"/>
                </a:solidFill>
              </a:rPr>
              <a:t>   (</a:t>
            </a:r>
            <a:r>
              <a:rPr lang="en-GB" sz="2100">
                <a:solidFill>
                  <a:srgbClr val="000000"/>
                </a:solidFill>
              </a:rPr>
              <a:t>youtube link)</a:t>
            </a:r>
            <a:endParaRPr sz="21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</a:endParaRPr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90" name="Google Shape;19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9200" y="5771000"/>
            <a:ext cx="658259" cy="76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"/>
          <p:cNvSpPr txBox="1"/>
          <p:nvPr>
            <p:ph idx="1" type="body"/>
          </p:nvPr>
        </p:nvSpPr>
        <p:spPr>
          <a:xfrm>
            <a:off x="311700" y="1280800"/>
            <a:ext cx="8520600" cy="48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</a:endParaRPr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97" name="Google Shape;19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9200" y="5383003"/>
            <a:ext cx="992775" cy="1151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3"/>
          <p:cNvPicPr preferRelativeResize="0"/>
          <p:nvPr/>
        </p:nvPicPr>
        <p:blipFill rotWithShape="1">
          <a:blip r:embed="rId4">
            <a:alphaModFix/>
          </a:blip>
          <a:srcRect b="43658" l="0" r="-4405" t="0"/>
          <a:stretch/>
        </p:blipFill>
        <p:spPr>
          <a:xfrm>
            <a:off x="304800" y="304800"/>
            <a:ext cx="4395175" cy="5078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3"/>
          <p:cNvPicPr preferRelativeResize="0"/>
          <p:nvPr/>
        </p:nvPicPr>
        <p:blipFill rotWithShape="1">
          <a:blip r:embed="rId5">
            <a:alphaModFix/>
          </a:blip>
          <a:srcRect b="0" l="0" r="0" t="55931"/>
          <a:stretch/>
        </p:blipFill>
        <p:spPr>
          <a:xfrm>
            <a:off x="4572000" y="609600"/>
            <a:ext cx="4191000" cy="39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33904"/>
            <a:ext cx="9144000" cy="4990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BK logo powerpoint (1)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