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554" r:id="rId5"/>
    <p:sldId id="565" r:id="rId6"/>
    <p:sldId id="574" r:id="rId7"/>
    <p:sldId id="575" r:id="rId8"/>
    <p:sldId id="577" r:id="rId9"/>
    <p:sldId id="579" r:id="rId10"/>
    <p:sldId id="5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9D9D9"/>
    <a:srgbClr val="4472C4"/>
    <a:srgbClr val="E95324"/>
    <a:srgbClr val="425563"/>
    <a:srgbClr val="209C93"/>
    <a:srgbClr val="FF3300"/>
    <a:srgbClr val="51AFA2"/>
    <a:srgbClr val="2BD4C8"/>
    <a:srgbClr val="263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2170-6F17-4C0C-815F-A224D7ADD83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45E59-41F2-4AA1-9B36-B29D4442E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1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45E59-41F2-4AA1-9B36-B29D4442EA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5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0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20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1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0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20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8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0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4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13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CC8D5-6D68-A443-97C0-91AE5977134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1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AE9A-551E-438B-80ED-F399B9F54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836C1-1B05-483E-8FAB-98DBAAABD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1DD7-4F15-4BB6-BB59-9E15A286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CAAF4-17BA-4C20-95C3-74C97D4C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ED628-AEA8-4EB7-BF98-7A2D9228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4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F193-6730-41D3-887F-AED8DE42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3F6EE-00A2-4C99-8AC6-17709877B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9E68-C0E0-44E1-9E1B-85D4C655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9F03-078D-44A2-A137-782BE30C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30DC-72DD-4591-86B9-3806E039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0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50143-C222-4B9B-81B3-BE54CA77B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53BEB-B55C-482A-B963-7C468C2FF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C5A6-6A15-46FD-88E3-31DDB95C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07BB4-F29D-4D96-821F-84CFB3AB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5F02-9E71-4A59-801A-217DE99A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701C-93AD-448A-BF61-06521CB3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FE104-48E2-4A28-AE9E-7B285A36D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D791-6205-45D3-8F40-D5EF9C4F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F9A7-EDBB-42AE-891B-AB5A4A52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EC52E-7166-45D0-9B15-77B6FBDF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8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2397-7BB2-4DC4-BD8F-DA8A8472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2BAF-5D30-42BD-A8DC-52BD30463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CABC5-4A0C-45AA-866E-96290F1D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7841-C7E0-48D8-95C5-4D95475A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B0C06-67F7-40EB-BA60-560EE17C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B801-461A-45BD-88F4-A0FDD073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B0E0-72D0-4FF7-A78D-7AF614A7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7F0C7-3D4D-47B7-9AD6-3D4B0920B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25E51-2D59-475A-AC69-AA13C858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BD3FA-D762-486C-BF00-3220308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70452-775A-4601-B4E4-6FD13F5B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5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42E7-7A21-40BD-B263-824A9D29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F7914-070D-43A3-9BBD-E487BFF97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F39C4-CC28-4C84-B53D-3DA1F0291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147DA-75DF-4084-AD32-64B44ED9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234FA-CE6E-44BB-9E07-CFBF54D88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CF891-383D-44F0-BD22-09F7B9EA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693D8-2A6C-462B-A3F2-C0E59080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9364D-96D0-4F07-8748-24F4DF10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C799-B396-464C-B103-EBCFDB3C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F0AE5-0295-46AF-AB89-7376F4BE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2FA02-E932-43D0-A75E-EAD110E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2BE57-4C83-42BE-A192-B82466A1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8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2B65A-DE4A-4A4F-BBA0-328A1311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00EFA-C16D-4758-8B30-E8AA52D3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6030C-E240-4569-80CD-4B127EB3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8C40-6A81-40EB-93A6-C6E228A7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03BC-DDB4-4EB8-98FB-0E2929CE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08989-5353-4587-96EA-0DE713130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96631-D889-4365-9F34-9FBE1D0E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B8A0A-D485-4072-8A38-20294190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7838C-63C5-464E-AB47-A58C4843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5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4D12-364D-4F4F-930F-108FCFA2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F894A-2621-4239-8713-EC7FDB1EE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427EE-9BC9-4ACB-AA79-5F871D919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83D0C-14A4-490B-9B6D-E2B39928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56D44-1A66-4BC5-A603-13286740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B6FB2-A61E-4E83-8E22-E1A3E653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ED7BE-2A7F-45DE-8D89-F0D165D8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3D90-28C0-4421-A640-8A0A62628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638F3-6609-4B5F-89E2-BF48AACBA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7ABB-5FF6-414E-8B65-2C3F297FC527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74FC-1C94-468D-B00C-0A8708282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47E78-C4E7-4642-8E64-5D6763625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8D17-AE5F-407B-9E3D-45F875EE79A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7D706-D0E5-4F61-8397-DC98BBCB47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2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3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2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31" Type="http://schemas.openxmlformats.org/officeDocument/2006/relationships/image" Target="../media/image48.svg"/><Relationship Id="rId44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60.svg"/><Relationship Id="rId48" Type="http://schemas.openxmlformats.org/officeDocument/2006/relationships/image" Target="../media/image64.svg"/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3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26" Type="http://schemas.openxmlformats.org/officeDocument/2006/relationships/image" Target="../media/image76.svg"/><Relationship Id="rId21" Type="http://schemas.openxmlformats.org/officeDocument/2006/relationships/image" Target="../media/image71.png"/><Relationship Id="rId34" Type="http://schemas.openxmlformats.org/officeDocument/2006/relationships/image" Target="../media/image56.svg"/><Relationship Id="rId7" Type="http://schemas.openxmlformats.org/officeDocument/2006/relationships/image" Target="../media/image28.svg"/><Relationship Id="rId12" Type="http://schemas.openxmlformats.org/officeDocument/2006/relationships/image" Target="../media/image66.sv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55.png"/><Relationship Id="rId38" Type="http://schemas.openxmlformats.org/officeDocument/2006/relationships/image" Target="../media/image6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20" Type="http://schemas.openxmlformats.org/officeDocument/2006/relationships/image" Target="../media/image70.sv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65.png"/><Relationship Id="rId24" Type="http://schemas.openxmlformats.org/officeDocument/2006/relationships/image" Target="../media/image74.svg"/><Relationship Id="rId32" Type="http://schemas.openxmlformats.org/officeDocument/2006/relationships/image" Target="../media/image54.svg"/><Relationship Id="rId37" Type="http://schemas.openxmlformats.org/officeDocument/2006/relationships/image" Target="../media/image59.png"/><Relationship Id="rId5" Type="http://schemas.openxmlformats.org/officeDocument/2006/relationships/image" Target="../media/image26.svg"/><Relationship Id="rId15" Type="http://schemas.openxmlformats.org/officeDocument/2006/relationships/image" Target="../media/image39.png"/><Relationship Id="rId23" Type="http://schemas.openxmlformats.org/officeDocument/2006/relationships/image" Target="../media/image73.png"/><Relationship Id="rId28" Type="http://schemas.openxmlformats.org/officeDocument/2006/relationships/image" Target="../media/image78.svg"/><Relationship Id="rId36" Type="http://schemas.openxmlformats.org/officeDocument/2006/relationships/image" Target="../media/image58.svg"/><Relationship Id="rId10" Type="http://schemas.openxmlformats.org/officeDocument/2006/relationships/image" Target="../media/image3.png"/><Relationship Id="rId19" Type="http://schemas.openxmlformats.org/officeDocument/2006/relationships/image" Target="../media/image69.png"/><Relationship Id="rId31" Type="http://schemas.openxmlformats.org/officeDocument/2006/relationships/image" Target="../media/image53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64.svg"/><Relationship Id="rId22" Type="http://schemas.openxmlformats.org/officeDocument/2006/relationships/image" Target="../media/image72.svg"/><Relationship Id="rId27" Type="http://schemas.openxmlformats.org/officeDocument/2006/relationships/image" Target="../media/image77.png"/><Relationship Id="rId30" Type="http://schemas.openxmlformats.org/officeDocument/2006/relationships/image" Target="../media/image80.svg"/><Relationship Id="rId35" Type="http://schemas.openxmlformats.org/officeDocument/2006/relationships/image" Target="../media/image57.png"/><Relationship Id="rId8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7.png"/><Relationship Id="rId18" Type="http://schemas.openxmlformats.org/officeDocument/2006/relationships/image" Target="../media/image86.svg"/><Relationship Id="rId26" Type="http://schemas.openxmlformats.org/officeDocument/2006/relationships/image" Target="../media/image94.svg"/><Relationship Id="rId3" Type="http://schemas.openxmlformats.org/officeDocument/2006/relationships/image" Target="../media/image1.png"/><Relationship Id="rId21" Type="http://schemas.openxmlformats.org/officeDocument/2006/relationships/image" Target="../media/image89.png"/><Relationship Id="rId7" Type="http://schemas.openxmlformats.org/officeDocument/2006/relationships/image" Target="../media/image28.svg"/><Relationship Id="rId12" Type="http://schemas.openxmlformats.org/officeDocument/2006/relationships/image" Target="../media/image82.sv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sv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81.png"/><Relationship Id="rId24" Type="http://schemas.openxmlformats.org/officeDocument/2006/relationships/image" Target="../media/image92.svg"/><Relationship Id="rId5" Type="http://schemas.openxmlformats.org/officeDocument/2006/relationships/image" Target="../media/image26.svg"/><Relationship Id="rId15" Type="http://schemas.openxmlformats.org/officeDocument/2006/relationships/image" Target="../media/image49.png"/><Relationship Id="rId23" Type="http://schemas.openxmlformats.org/officeDocument/2006/relationships/image" Target="../media/image91.png"/><Relationship Id="rId28" Type="http://schemas.openxmlformats.org/officeDocument/2006/relationships/image" Target="../media/image96.svg"/><Relationship Id="rId10" Type="http://schemas.openxmlformats.org/officeDocument/2006/relationships/image" Target="../media/image64.svg"/><Relationship Id="rId19" Type="http://schemas.openxmlformats.org/officeDocument/2006/relationships/image" Target="../media/image87.png"/><Relationship Id="rId4" Type="http://schemas.openxmlformats.org/officeDocument/2006/relationships/image" Target="../media/image25.png"/><Relationship Id="rId9" Type="http://schemas.openxmlformats.org/officeDocument/2006/relationships/image" Target="../media/image63.png"/><Relationship Id="rId14" Type="http://schemas.openxmlformats.org/officeDocument/2006/relationships/image" Target="../media/image83.svg"/><Relationship Id="rId22" Type="http://schemas.openxmlformats.org/officeDocument/2006/relationships/image" Target="../media/image90.svg"/><Relationship Id="rId27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99.svg"/><Relationship Id="rId12" Type="http://schemas.openxmlformats.org/officeDocument/2006/relationships/image" Target="../media/image4.png"/><Relationship Id="rId17" Type="http://schemas.openxmlformats.org/officeDocument/2006/relationships/image" Target="../media/image10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97.png"/><Relationship Id="rId15" Type="http://schemas.openxmlformats.org/officeDocument/2006/relationships/image" Target="../media/image7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101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5762E63-0F7C-4914-A9E4-B83C8D90F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b="21492"/>
          <a:stretch/>
        </p:blipFill>
        <p:spPr bwMode="auto">
          <a:xfrm>
            <a:off x="757013" y="-8920"/>
            <a:ext cx="1347174" cy="69999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D636B-5CD6-4729-9441-CAD6F20D1948}"/>
              </a:ext>
            </a:extLst>
          </p:cNvPr>
          <p:cNvSpPr txBox="1"/>
          <p:nvPr/>
        </p:nvSpPr>
        <p:spPr>
          <a:xfrm>
            <a:off x="709475" y="-1657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 partnership with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E100B3-EF58-4FDD-B5F6-1A6BC8F6EF6E}"/>
              </a:ext>
            </a:extLst>
          </p:cNvPr>
          <p:cNvCxnSpPr>
            <a:cxnSpLocks/>
          </p:cNvCxnSpPr>
          <p:nvPr/>
        </p:nvCxnSpPr>
        <p:spPr>
          <a:xfrm>
            <a:off x="730369" y="108131"/>
            <a:ext cx="9392" cy="582948"/>
          </a:xfrm>
          <a:prstGeom prst="line">
            <a:avLst/>
          </a:prstGeom>
          <a:ln>
            <a:solidFill>
              <a:srgbClr val="2BD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6CA099-B0D4-440F-8B38-6C04435ECC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9DB8CB-4BF1-4F85-A8DB-BBB054607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6" t="7929" b="10535"/>
          <a:stretch/>
        </p:blipFill>
        <p:spPr>
          <a:xfrm>
            <a:off x="0" y="1266258"/>
            <a:ext cx="9005579" cy="55917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667572-43A7-48BE-8D0C-7F8785CA42F0}"/>
              </a:ext>
            </a:extLst>
          </p:cNvPr>
          <p:cNvSpPr/>
          <p:nvPr/>
        </p:nvSpPr>
        <p:spPr>
          <a:xfrm>
            <a:off x="5988144" y="4426079"/>
            <a:ext cx="6197600" cy="135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16000" rIns="216000" bIns="21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Core20 Infographics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4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25563"/>
                </a:solidFill>
                <a:latin typeface="Calibri" panose="020F0502020204030204"/>
              </a:rPr>
              <a:t>January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55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2022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BE2706D-F9E9-4D22-95E3-B6D55E3EA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3D6718D-074C-4AD4-B524-792370DB46E7}"/>
              </a:ext>
            </a:extLst>
          </p:cNvPr>
          <p:cNvSpPr/>
          <p:nvPr/>
        </p:nvSpPr>
        <p:spPr>
          <a:xfrm>
            <a:off x="-31403" y="-7998"/>
            <a:ext cx="12240952" cy="6877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4</a:t>
            </a:r>
          </a:p>
        </p:txBody>
      </p:sp>
      <p:sp>
        <p:nvSpPr>
          <p:cNvPr id="299" name="Rectangle 2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5590648" y="-5609165"/>
            <a:ext cx="1010704" cy="121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554027" y="106118"/>
            <a:ext cx="2746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E95324"/>
                </a:solidFill>
                <a:latin typeface="Arial"/>
                <a:cs typeface="Arial"/>
              </a:rPr>
              <a:t>Core20 </a:t>
            </a:r>
            <a:br>
              <a:rPr lang="en-US" sz="3200" b="1">
                <a:solidFill>
                  <a:srgbClr val="E95324"/>
                </a:solidFill>
                <a:latin typeface="Arial"/>
                <a:cs typeface="Arial"/>
              </a:rPr>
            </a:br>
            <a:r>
              <a:rPr lang="en-US" sz="1600" b="1">
                <a:solidFill>
                  <a:srgbClr val="E95324"/>
                </a:solidFill>
                <a:latin typeface="Arial"/>
                <a:cs typeface="Arial"/>
              </a:rPr>
              <a:t>(339k population)</a:t>
            </a:r>
            <a:endParaRPr kumimoji="0" lang="en-US" sz="1600" b="1" i="0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93090C42-AE5D-425E-BBB0-1097CB73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88" y="-22850"/>
            <a:ext cx="1657703" cy="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8F4683E-BEF1-402C-A441-1D97134BCE3A}"/>
              </a:ext>
            </a:extLst>
          </p:cNvPr>
          <p:cNvSpPr txBox="1"/>
          <p:nvPr/>
        </p:nvSpPr>
        <p:spPr>
          <a:xfrm>
            <a:off x="299459" y="719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In partnership with</a:t>
            </a:r>
            <a:endParaRPr lang="en-GB" sz="6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3297034-6411-4085-97B3-DD4B7554931E}"/>
              </a:ext>
            </a:extLst>
          </p:cNvPr>
          <p:cNvSpPr txBox="1"/>
          <p:nvPr/>
        </p:nvSpPr>
        <p:spPr>
          <a:xfrm>
            <a:off x="7712220" y="77528"/>
            <a:ext cx="287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Remaining80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(1.35m population)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D7C337-27BB-4732-8D97-7A55DC59F8FE}"/>
              </a:ext>
            </a:extLst>
          </p:cNvPr>
          <p:cNvSpPr txBox="1"/>
          <p:nvPr/>
        </p:nvSpPr>
        <p:spPr>
          <a:xfrm>
            <a:off x="165828" y="4247195"/>
            <a:ext cx="5276998" cy="11387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R="0" lvl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51AFA2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50%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 C20 population are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Croydon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residents. </a:t>
            </a:r>
            <a:b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40%</a:t>
            </a:r>
            <a:r>
              <a:rPr lang="en-GB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Croydon</a:t>
            </a: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residents are in C20</a:t>
            </a:r>
            <a:endParaRPr kumimoji="0" lang="en-GB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18BB8AD-4D7B-4B20-83B9-49C481C58E8C}"/>
              </a:ext>
            </a:extLst>
          </p:cNvPr>
          <p:cNvGrpSpPr>
            <a:grpSpLocks noChangeAspect="1"/>
          </p:cNvGrpSpPr>
          <p:nvPr/>
        </p:nvGrpSpPr>
        <p:grpSpPr>
          <a:xfrm>
            <a:off x="5578125" y="2913909"/>
            <a:ext cx="1043999" cy="843997"/>
            <a:chOff x="3047873" y="4197732"/>
            <a:chExt cx="1916930" cy="1735438"/>
          </a:xfrm>
          <a:solidFill>
            <a:schemeClr val="bg1">
              <a:lumMod val="85000"/>
            </a:schemeClr>
          </a:solidFill>
        </p:grpSpPr>
        <p:pic>
          <p:nvPicPr>
            <p:cNvPr id="126" name="Graphic 125" descr="Raised hand with solid fill">
              <a:extLst>
                <a:ext uri="{FF2B5EF4-FFF2-40B4-BE49-F238E27FC236}">
                  <a16:creationId xmlns:a16="http://schemas.microsoft.com/office/drawing/2014/main" id="{ACD02D8E-ECCE-4096-81A4-ECE36327E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9363" y="5018770"/>
              <a:ext cx="914400" cy="914400"/>
            </a:xfrm>
            <a:prstGeom prst="rect">
              <a:avLst/>
            </a:prstGeom>
          </p:spPr>
        </p:pic>
        <p:pic>
          <p:nvPicPr>
            <p:cNvPr id="127" name="Graphic 126" descr="Hand outline">
              <a:extLst>
                <a:ext uri="{FF2B5EF4-FFF2-40B4-BE49-F238E27FC236}">
                  <a16:creationId xmlns:a16="http://schemas.microsoft.com/office/drawing/2014/main" id="{D735B113-52B5-436C-B46C-FCD26BB9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3047873" y="4572491"/>
              <a:ext cx="914400" cy="914400"/>
            </a:xfrm>
            <a:prstGeom prst="rect">
              <a:avLst/>
            </a:prstGeom>
          </p:spPr>
        </p:pic>
        <p:pic>
          <p:nvPicPr>
            <p:cNvPr id="128" name="Graphic 127" descr="Hand outline">
              <a:extLst>
                <a:ext uri="{FF2B5EF4-FFF2-40B4-BE49-F238E27FC236}">
                  <a16:creationId xmlns:a16="http://schemas.microsoft.com/office/drawing/2014/main" id="{3B80B1D4-DADC-4255-A3B3-9D7391052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4050403" y="4644661"/>
              <a:ext cx="914400" cy="914400"/>
            </a:xfrm>
            <a:prstGeom prst="rect">
              <a:avLst/>
            </a:prstGeom>
          </p:spPr>
        </p:pic>
        <p:pic>
          <p:nvPicPr>
            <p:cNvPr id="129" name="Graphic 128" descr="Raised hand with solid fill">
              <a:extLst>
                <a:ext uri="{FF2B5EF4-FFF2-40B4-BE49-F238E27FC236}">
                  <a16:creationId xmlns:a16="http://schemas.microsoft.com/office/drawing/2014/main" id="{25618E9C-0C8C-4F94-B668-0C3347C1C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3538311" y="4197732"/>
              <a:ext cx="914400" cy="914400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4349B1F-0C73-4DC6-B3D6-FE578FCD72FF}"/>
              </a:ext>
            </a:extLst>
          </p:cNvPr>
          <p:cNvSpPr txBox="1"/>
          <p:nvPr/>
        </p:nvSpPr>
        <p:spPr>
          <a:xfrm>
            <a:off x="7374536" y="4179404"/>
            <a:ext cx="4801215" cy="11387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R="0" lvl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i="0" u="none" strike="noStrike" kern="1200" cap="none" spc="0" normalizeH="0" baseline="0" noProof="0">
              <a:ln>
                <a:noFill/>
              </a:ln>
              <a:solidFill>
                <a:srgbClr val="51AFA2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1218987">
              <a:defRPr/>
            </a:pP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 contrast, only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4% </a:t>
            </a: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residents in </a:t>
            </a: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Richmond</a:t>
            </a: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2% </a:t>
            </a: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Kingston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are in C20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F87922-8883-4514-AE2C-271E6FF4B9C9}"/>
              </a:ext>
            </a:extLst>
          </p:cNvPr>
          <p:cNvSpPr txBox="1"/>
          <p:nvPr/>
        </p:nvSpPr>
        <p:spPr>
          <a:xfrm>
            <a:off x="5676920" y="937178"/>
            <a:ext cx="81979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87"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Age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9F5601-5FB4-40D8-A91C-0564FD0CEAE0}"/>
              </a:ext>
            </a:extLst>
          </p:cNvPr>
          <p:cNvCxnSpPr>
            <a:cxnSpLocks/>
          </p:cNvCxnSpPr>
          <p:nvPr/>
        </p:nvCxnSpPr>
        <p:spPr>
          <a:xfrm>
            <a:off x="-35981" y="1091067"/>
            <a:ext cx="57891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15DAE63-3DBC-4265-B4D4-1691C7B1F689}"/>
              </a:ext>
            </a:extLst>
          </p:cNvPr>
          <p:cNvSpPr txBox="1"/>
          <p:nvPr/>
        </p:nvSpPr>
        <p:spPr>
          <a:xfrm>
            <a:off x="5245928" y="4079060"/>
            <a:ext cx="169161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87"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Borough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505F859-51FC-477A-BD7F-E80407D4E9D3}"/>
              </a:ext>
            </a:extLst>
          </p:cNvPr>
          <p:cNvCxnSpPr>
            <a:cxnSpLocks/>
          </p:cNvCxnSpPr>
          <p:nvPr/>
        </p:nvCxnSpPr>
        <p:spPr>
          <a:xfrm>
            <a:off x="6496713" y="1091067"/>
            <a:ext cx="575064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7A099C-3404-46EA-B072-735511F9A86C}"/>
              </a:ext>
            </a:extLst>
          </p:cNvPr>
          <p:cNvCxnSpPr>
            <a:cxnSpLocks/>
          </p:cNvCxnSpPr>
          <p:nvPr/>
        </p:nvCxnSpPr>
        <p:spPr>
          <a:xfrm>
            <a:off x="-33868" y="4231725"/>
            <a:ext cx="55040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80C8AB5-8AA2-4501-9375-5CF135008784}"/>
              </a:ext>
            </a:extLst>
          </p:cNvPr>
          <p:cNvCxnSpPr>
            <a:cxnSpLocks/>
          </p:cNvCxnSpPr>
          <p:nvPr/>
        </p:nvCxnSpPr>
        <p:spPr>
          <a:xfrm>
            <a:off x="6713283" y="4232764"/>
            <a:ext cx="552766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ompass with solid fill">
            <a:extLst>
              <a:ext uri="{FF2B5EF4-FFF2-40B4-BE49-F238E27FC236}">
                <a16:creationId xmlns:a16="http://schemas.microsoft.com/office/drawing/2014/main" id="{D59116F9-6BB7-4597-BFAC-4E6D53C91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3109" y="4366269"/>
            <a:ext cx="1044000" cy="104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2366CB1-E1AB-4249-A903-9A602C8E835B}"/>
              </a:ext>
            </a:extLst>
          </p:cNvPr>
          <p:cNvSpPr txBox="1"/>
          <p:nvPr/>
        </p:nvSpPr>
        <p:spPr>
          <a:xfrm>
            <a:off x="258268" y="5836827"/>
            <a:ext cx="506044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29.5%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a Long-term Condition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3DAAE8-9E10-46AF-8279-055C81DA596F}"/>
              </a:ext>
            </a:extLst>
          </p:cNvPr>
          <p:cNvSpPr txBox="1"/>
          <p:nvPr/>
        </p:nvSpPr>
        <p:spPr>
          <a:xfrm>
            <a:off x="10338969" y="2625699"/>
            <a:ext cx="1532212" cy="769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</a:t>
            </a:r>
            <a:r>
              <a:rPr lang="en-GB" sz="16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en-GB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GB" sz="32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68</a:t>
            </a:r>
            <a:r>
              <a:rPr lang="en-GB" sz="16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White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D90C99-45FC-4559-8F8E-DC86A5E3061F}"/>
              </a:ext>
            </a:extLst>
          </p:cNvPr>
          <p:cNvSpPr txBox="1"/>
          <p:nvPr/>
        </p:nvSpPr>
        <p:spPr>
          <a:xfrm>
            <a:off x="600229" y="2604826"/>
            <a:ext cx="1933314" cy="769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GB" sz="16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Asian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135C1F-3A6E-4F32-A80D-814803BB00D1}"/>
              </a:ext>
            </a:extLst>
          </p:cNvPr>
          <p:cNvSpPr txBox="1"/>
          <p:nvPr/>
        </p:nvSpPr>
        <p:spPr>
          <a:xfrm>
            <a:off x="7622912" y="2610085"/>
            <a:ext cx="1448174" cy="769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GB" sz="16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en-GB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GB" sz="32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en-GB" sz="16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EE71A7F-4678-4CB3-ABBB-EC81B35E3F30}"/>
              </a:ext>
            </a:extLst>
          </p:cNvPr>
          <p:cNvSpPr txBox="1"/>
          <p:nvPr/>
        </p:nvSpPr>
        <p:spPr>
          <a:xfrm>
            <a:off x="4759040" y="5493168"/>
            <a:ext cx="267674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87">
              <a:defRPr/>
            </a:pPr>
            <a:r>
              <a:rPr lang="en-GB" sz="2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Long-Term Conditions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BCE8961-9505-4367-BF85-64F4CF806844}"/>
              </a:ext>
            </a:extLst>
          </p:cNvPr>
          <p:cNvCxnSpPr>
            <a:cxnSpLocks/>
          </p:cNvCxnSpPr>
          <p:nvPr/>
        </p:nvCxnSpPr>
        <p:spPr>
          <a:xfrm>
            <a:off x="-35931" y="5645833"/>
            <a:ext cx="47367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45C5615-FCE2-48D1-AB3B-A18620BBDEC0}"/>
              </a:ext>
            </a:extLst>
          </p:cNvPr>
          <p:cNvCxnSpPr>
            <a:cxnSpLocks/>
          </p:cNvCxnSpPr>
          <p:nvPr/>
        </p:nvCxnSpPr>
        <p:spPr>
          <a:xfrm>
            <a:off x="7471686" y="5646872"/>
            <a:ext cx="477567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art with pulse with solid fill">
            <a:extLst>
              <a:ext uri="{FF2B5EF4-FFF2-40B4-BE49-F238E27FC236}">
                <a16:creationId xmlns:a16="http://schemas.microsoft.com/office/drawing/2014/main" id="{E62FED3F-C35B-4042-BA28-48DDFF98D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78496" y="5800467"/>
            <a:ext cx="1044000" cy="1044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6F50C77-FE9E-4411-B9E1-4D2B09BB8CC8}"/>
              </a:ext>
            </a:extLst>
          </p:cNvPr>
          <p:cNvSpPr txBox="1"/>
          <p:nvPr/>
        </p:nvSpPr>
        <p:spPr>
          <a:xfrm>
            <a:off x="6955138" y="5860848"/>
            <a:ext cx="4447309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28.6%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a Long-term Condition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49AC68-8884-4C49-80C4-A6E53D6DE9A8}"/>
              </a:ext>
            </a:extLst>
          </p:cNvPr>
          <p:cNvSpPr txBox="1"/>
          <p:nvPr/>
        </p:nvSpPr>
        <p:spPr>
          <a:xfrm>
            <a:off x="4806462" y="1244933"/>
            <a:ext cx="2568075" cy="892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64</a:t>
            </a:r>
            <a:r>
              <a:rPr kumimoji="0" lang="en-GB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GB" sz="40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Healthy Life Expectancy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BE0D1F-E281-4096-AF2B-20614F9440A5}"/>
              </a:ext>
            </a:extLst>
          </p:cNvPr>
          <p:cNvSpPr txBox="1"/>
          <p:nvPr/>
        </p:nvSpPr>
        <p:spPr>
          <a:xfrm>
            <a:off x="1719509" y="1251416"/>
            <a:ext cx="2568075" cy="892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9532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35</a:t>
            </a:r>
            <a:r>
              <a:rPr kumimoji="0" lang="en-GB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38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Median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9B494FD-E2AA-4B7A-AB2C-72E67077B81D}"/>
              </a:ext>
            </a:extLst>
          </p:cNvPr>
          <p:cNvSpPr txBox="1"/>
          <p:nvPr/>
        </p:nvSpPr>
        <p:spPr>
          <a:xfrm>
            <a:off x="7906633" y="1251416"/>
            <a:ext cx="2568075" cy="892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82</a:t>
            </a:r>
            <a:r>
              <a:rPr kumimoji="0" lang="en-GB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84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 Expectancy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Graphic 27" descr="Harvey Balls 50% with solid fill">
            <a:extLst>
              <a:ext uri="{FF2B5EF4-FFF2-40B4-BE49-F238E27FC236}">
                <a16:creationId xmlns:a16="http://schemas.microsoft.com/office/drawing/2014/main" id="{12E95703-8D81-4BCC-8815-E940E1EC6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4215" y="1271660"/>
            <a:ext cx="625530" cy="625530"/>
          </a:xfrm>
          <a:prstGeom prst="rect">
            <a:avLst/>
          </a:prstGeom>
        </p:spPr>
      </p:pic>
      <p:pic>
        <p:nvPicPr>
          <p:cNvPr id="12" name="Graphic 11" descr="Yoga with solid fill">
            <a:extLst>
              <a:ext uri="{FF2B5EF4-FFF2-40B4-BE49-F238E27FC236}">
                <a16:creationId xmlns:a16="http://schemas.microsoft.com/office/drawing/2014/main" id="{B7E272CC-9DDF-432A-8EAE-2810212136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12435" y="1268033"/>
            <a:ext cx="533493" cy="53349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BA7148A6-1A61-411B-9417-5A97820EBB24}"/>
              </a:ext>
            </a:extLst>
          </p:cNvPr>
          <p:cNvSpPr txBox="1"/>
          <p:nvPr/>
        </p:nvSpPr>
        <p:spPr>
          <a:xfrm>
            <a:off x="5422471" y="2302550"/>
            <a:ext cx="1359341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87"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Ethnicity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8B955BF-BE8B-426A-BD31-4A1B3CE05868}"/>
              </a:ext>
            </a:extLst>
          </p:cNvPr>
          <p:cNvCxnSpPr>
            <a:cxnSpLocks/>
          </p:cNvCxnSpPr>
          <p:nvPr/>
        </p:nvCxnSpPr>
        <p:spPr>
          <a:xfrm>
            <a:off x="6859649" y="2466371"/>
            <a:ext cx="539680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D6FA431-172C-46CF-B694-DCFAB698F256}"/>
              </a:ext>
            </a:extLst>
          </p:cNvPr>
          <p:cNvCxnSpPr>
            <a:cxnSpLocks/>
          </p:cNvCxnSpPr>
          <p:nvPr/>
        </p:nvCxnSpPr>
        <p:spPr>
          <a:xfrm>
            <a:off x="-35981" y="2466371"/>
            <a:ext cx="537382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0BDC6B8E-99D6-4158-9EFB-1658132F2DD8}"/>
              </a:ext>
            </a:extLst>
          </p:cNvPr>
          <p:cNvSpPr txBox="1"/>
          <p:nvPr/>
        </p:nvSpPr>
        <p:spPr>
          <a:xfrm>
            <a:off x="3467704" y="2630113"/>
            <a:ext cx="1291336" cy="769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r>
              <a:rPr lang="en-GB" sz="1600" b="1">
                <a:solidFill>
                  <a:srgbClr val="E953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lang="en-GB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GB" sz="32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GB" sz="1600" b="1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Black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95324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6698E6FD-989B-4627-AC1F-C977D4EC05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  <p:pic>
        <p:nvPicPr>
          <p:cNvPr id="16" name="Graphic 15" descr="Medical with solid fill">
            <a:extLst>
              <a:ext uri="{FF2B5EF4-FFF2-40B4-BE49-F238E27FC236}">
                <a16:creationId xmlns:a16="http://schemas.microsoft.com/office/drawing/2014/main" id="{788302EF-7DAD-4CAE-BD9E-20433F9360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63427" y="1271661"/>
            <a:ext cx="577006" cy="577006"/>
          </a:xfrm>
          <a:prstGeom prst="rect">
            <a:avLst/>
          </a:prstGeom>
        </p:spPr>
      </p:pic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C233AA18-F954-492B-A90E-E72065DB81C5}"/>
              </a:ext>
            </a:extLst>
          </p:cNvPr>
          <p:cNvSpPr>
            <a:spLocks noChangeAspect="1"/>
          </p:cNvSpPr>
          <p:nvPr/>
        </p:nvSpPr>
        <p:spPr>
          <a:xfrm>
            <a:off x="10911746" y="3502061"/>
            <a:ext cx="108769" cy="247424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solidFill>
            <a:srgbClr val="4472C4"/>
          </a:solidFill>
          <a:ln w="3175">
            <a:noFill/>
            <a:round/>
            <a:headEnd/>
            <a:tailEnd/>
          </a:ln>
        </p:spPr>
        <p:txBody>
          <a:bodyPr vert="horz" wrap="square" lIns="42619" tIns="21310" rIns="42619" bIns="21310" numCol="1" anchor="t" anchorCtr="0" compatLnSpc="1">
            <a:prstTxWarp prst="textNoShape">
              <a:avLst/>
            </a:prstTxWarp>
          </a:bodyPr>
          <a:lstStyle/>
          <a:p>
            <a:pPr defTabSz="426179">
              <a:defRPr/>
            </a:pPr>
            <a:endParaRPr lang="en-US" sz="886">
              <a:solidFill>
                <a:prstClr val="black"/>
              </a:solidFill>
              <a:latin typeface="Segoe UI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DD6FA0-7DDC-4B06-B457-A259CAA19AC9}"/>
              </a:ext>
            </a:extLst>
          </p:cNvPr>
          <p:cNvGrpSpPr/>
          <p:nvPr/>
        </p:nvGrpSpPr>
        <p:grpSpPr>
          <a:xfrm>
            <a:off x="667973" y="3493594"/>
            <a:ext cx="10856744" cy="266469"/>
            <a:chOff x="667973" y="3552863"/>
            <a:chExt cx="10856744" cy="266469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A0926C-FEE0-4617-AEB2-91E5B8176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434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/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8397D90-463F-4553-B78A-47B3C6D67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5685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838251B-2B70-4B06-9D2F-7A844C08C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1736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C3971B8-7643-40FE-BD07-9592D7E8A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9635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952FFFB-AEC9-463C-B3BE-D5E93CEE7D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7534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1EFD6A-2339-440E-9D4C-EC79A54F72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1484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/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D1E5338-E1A1-4EA9-97DD-38B64DA5D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3585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B69CE1B-9780-49F3-9899-6CBDD9C5A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384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/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A2F3B76-E541-4A7E-B5DE-062D17C76E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973" y="3564854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A3F7D4D-29DE-4687-B964-64A691921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023" y="3564854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1A31FFF-96BA-4C1E-96D3-D1E38C242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5561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1F926F0-D521-4680-BDE2-6D5F71B96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5812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9452F57-9A31-4279-AA3B-73A2A6897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1863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87FCAB8-29BF-455E-A377-53037A656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9762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0EEF728-564F-4078-9C78-5BA09F90F5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7661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D8AB5A9-8953-4611-BB64-DFE7B486D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1611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4472C4"/>
                </a:gs>
                <a:gs pos="43000">
                  <a:srgbClr val="E95324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8FA332-D10E-48A7-A8E9-CDC9CEE86A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3712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B8E8A5A-8FC4-41D4-9DB4-398FB302E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9511" y="3559917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21FF25-75E9-4801-ADE4-9F7FC8E0B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8100" y="3571908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3B9A215-E7BE-447E-995B-A9BC9E3FE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50" y="3571908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5C826A9-FA37-4E74-A1DB-406B1E8CF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4142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92E61EB-BEAF-4A7E-9E28-2F41A9266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393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2065139-D6C8-4F0C-B79D-A711B3E45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40444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2A7D34-E85E-44C2-B826-7A652C948D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8343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05DBAC9-2932-4D58-984B-344FD2C67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6242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0F05D28-253B-4D8B-B950-062FDBD0FA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0192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4162B70-EBA1-4EBF-BCCB-0F0DA68CE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62293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F998E42-AF8C-4C0E-B573-9FF07FC05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8092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E1B7652-F1E4-4AF4-AF7D-F50172BAD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6681" y="3564854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CEE5E8-9166-4D2F-989F-70779B279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731" y="3564854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E3DBDE1-5471-46F7-8C7E-E2720C604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59646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E08D4FA-B381-47D9-BE41-03CC7FC25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89897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10AFDF7-CE0D-4182-BFCB-07F16AD5E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15948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9A45943-08C3-423F-BE91-408F55C220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63847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F9D051-6C93-4476-B3F9-67F2CF24E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5696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80E8539-F9A8-4F33-89EF-35E7C4771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37797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50EC982-2E74-4B2C-8189-B58F328CA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3596" y="3552863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4472C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26336F3-E235-47A6-80EB-5D6053F33A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2185" y="3564854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solidFill>
              <a:srgbClr val="E9532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>
                <a:defRPr/>
              </a:pPr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8C8B3F8-6E23-4EDF-8FD9-C9239DBBC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08235" y="3564854"/>
              <a:ext cx="108769" cy="247424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4472C4"/>
                </a:gs>
                <a:gs pos="43000">
                  <a:srgbClr val="E95324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vert="horz" wrap="square" lIns="42619" tIns="21310" rIns="42619" bIns="21310" numCol="1" anchor="t" anchorCtr="0" compatLnSpc="1">
              <a:prstTxWarp prst="textNoShape">
                <a:avLst/>
              </a:prstTxWarp>
            </a:bodyPr>
            <a:lstStyle/>
            <a:p>
              <a:pPr defTabSz="426179"/>
              <a:endParaRPr lang="en-US" sz="886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AF176A0C-0DD9-4113-840E-E4B6C38E9D52}"/>
              </a:ext>
            </a:extLst>
          </p:cNvPr>
          <p:cNvSpPr txBox="1"/>
          <p:nvPr/>
        </p:nvSpPr>
        <p:spPr>
          <a:xfrm>
            <a:off x="27361" y="3864219"/>
            <a:ext cx="255304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in 10</a:t>
            </a:r>
            <a:r>
              <a:rPr lang="en-GB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in C20</a:t>
            </a:r>
            <a:endParaRPr 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3CB51C0-E977-4971-9346-09241CFC3D20}"/>
              </a:ext>
            </a:extLst>
          </p:cNvPr>
          <p:cNvSpPr txBox="1"/>
          <p:nvPr/>
        </p:nvSpPr>
        <p:spPr>
          <a:xfrm>
            <a:off x="2821704" y="3855571"/>
            <a:ext cx="255304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4.5 in 10</a:t>
            </a:r>
            <a:r>
              <a:rPr lang="en-GB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in C20</a:t>
            </a:r>
            <a:endParaRPr 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0FCD0BF-047F-4949-9B24-CBAC4B368005}"/>
              </a:ext>
            </a:extLst>
          </p:cNvPr>
          <p:cNvSpPr txBox="1"/>
          <p:nvPr/>
        </p:nvSpPr>
        <p:spPr>
          <a:xfrm>
            <a:off x="6898626" y="3864219"/>
            <a:ext cx="255304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in 10</a:t>
            </a:r>
            <a:r>
              <a:rPr lang="en-GB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in C20</a:t>
            </a:r>
            <a:endParaRPr 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568B67A-AB00-4BC9-8C72-45F704AACBF2}"/>
              </a:ext>
            </a:extLst>
          </p:cNvPr>
          <p:cNvSpPr txBox="1"/>
          <p:nvPr/>
        </p:nvSpPr>
        <p:spPr>
          <a:xfrm>
            <a:off x="9645621" y="3855898"/>
            <a:ext cx="255304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1.5 in 10</a:t>
            </a:r>
            <a:r>
              <a:rPr lang="en-GB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in C20</a:t>
            </a:r>
            <a:endParaRPr 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4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3D6718D-074C-4AD4-B524-792370DB46E7}"/>
              </a:ext>
            </a:extLst>
          </p:cNvPr>
          <p:cNvSpPr/>
          <p:nvPr/>
        </p:nvSpPr>
        <p:spPr>
          <a:xfrm>
            <a:off x="-33574" y="3761"/>
            <a:ext cx="12240952" cy="6877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4</a:t>
            </a:r>
          </a:p>
        </p:txBody>
      </p:sp>
      <p:sp>
        <p:nvSpPr>
          <p:cNvPr id="299" name="Rectangle 2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5590648" y="-5609165"/>
            <a:ext cx="1010704" cy="121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93090C42-AE5D-425E-BBB0-1097CB73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88" y="-22850"/>
            <a:ext cx="1657703" cy="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8F4683E-BEF1-402C-A441-1D97134BCE3A}"/>
              </a:ext>
            </a:extLst>
          </p:cNvPr>
          <p:cNvSpPr txBox="1"/>
          <p:nvPr/>
        </p:nvSpPr>
        <p:spPr>
          <a:xfrm>
            <a:off x="299459" y="719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b="0" i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In partnership with</a:t>
            </a:r>
            <a:endParaRPr lang="en-GB" sz="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64356-36F7-4A50-8A4E-F32D2DC8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1" y="1053496"/>
            <a:ext cx="6233556" cy="522103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ED3E8C9-CFE7-4332-A495-00C3D1B75380}"/>
              </a:ext>
            </a:extLst>
          </p:cNvPr>
          <p:cNvSpPr txBox="1"/>
          <p:nvPr/>
        </p:nvSpPr>
        <p:spPr>
          <a:xfrm>
            <a:off x="8897434" y="6084558"/>
            <a:ext cx="3117390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u="none" strike="noStrike">
                <a:solidFill>
                  <a:srgbClr val="FFC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Fairfield</a:t>
            </a:r>
            <a:r>
              <a:rPr lang="en-GB" sz="1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(21k)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Young adult to working age (15-44), adversity in living environment, housing &amp; crime.  Significant Indian ethnicities.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FD4BC3-0E85-4DD7-969C-8532D611E609}"/>
              </a:ext>
            </a:extLst>
          </p:cNvPr>
          <p:cNvSpPr txBox="1"/>
          <p:nvPr/>
        </p:nvSpPr>
        <p:spPr>
          <a:xfrm>
            <a:off x="8911155" y="3933201"/>
            <a:ext cx="3164597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Croydon</a:t>
            </a:r>
            <a:r>
              <a:rPr lang="en-GB" sz="1100" b="1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North </a:t>
            </a:r>
            <a:r>
              <a:rPr lang="en-GB" sz="1100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(89K)  School and working aged population.  Significantly more Black &amp; Asian ethnicities.  Barriers to housing.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E768D5-7371-42AA-8BE3-0DD243966B1F}"/>
              </a:ext>
            </a:extLst>
          </p:cNvPr>
          <p:cNvSpPr txBox="1"/>
          <p:nvPr/>
        </p:nvSpPr>
        <p:spPr>
          <a:xfrm>
            <a:off x="8890634" y="1798287"/>
            <a:ext cx="3185117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defTabSz="121898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>
                <a:solidFill>
                  <a:srgbClr val="FFC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GB" sz="1100" err="1">
                <a:latin typeface="Segoe UI" panose="020B0502040204020203" pitchFamily="34" charset="0"/>
                <a:cs typeface="Segoe UI" panose="020B0502040204020203" pitchFamily="34" charset="0"/>
              </a:rPr>
              <a:t>Latchmere</a:t>
            </a:r>
            <a:r>
              <a:rPr lang="en-GB" sz="11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(14K) Younger working age population.  </a:t>
            </a:r>
            <a:br>
              <a:rPr lang="en-GB" sz="11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1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Black ethnicities. Barriers to housing</a:t>
            </a:r>
            <a:endParaRPr lang="en-US" sz="1100" b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662C12-EADA-4904-98AB-1449D9E6FB00}"/>
              </a:ext>
            </a:extLst>
          </p:cNvPr>
          <p:cNvSpPr txBox="1"/>
          <p:nvPr/>
        </p:nvSpPr>
        <p:spPr>
          <a:xfrm>
            <a:off x="8895334" y="797763"/>
            <a:ext cx="3146050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Queenstown 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(9K) Young adult to working age population (15-44). Significantly more Black &amp; Chinese ethnicities. Barriers to housing and living environments</a:t>
            </a:r>
            <a:r>
              <a:rPr lang="en-GB" sz="1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D4DE90-18B5-49BA-9152-600C470F7552}"/>
              </a:ext>
            </a:extLst>
          </p:cNvPr>
          <p:cNvSpPr txBox="1"/>
          <p:nvPr/>
        </p:nvSpPr>
        <p:spPr>
          <a:xfrm>
            <a:off x="206154" y="4476847"/>
            <a:ext cx="2720635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Berrylands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(2K)  More young working age population.  More of the Arab/Middle Eastern ethnicities.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8F2E27-3F98-4658-9FDE-7B8FC5ED1B4F}"/>
              </a:ext>
            </a:extLst>
          </p:cNvPr>
          <p:cNvSpPr txBox="1"/>
          <p:nvPr/>
        </p:nvSpPr>
        <p:spPr>
          <a:xfrm>
            <a:off x="8911437" y="2653771"/>
            <a:ext cx="2962934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East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Merton</a:t>
            </a:r>
            <a:r>
              <a:rPr lang="en-GB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(29K) Deprivation in housing and environment. </a:t>
            </a:r>
            <a:r>
              <a:rPr lang="en-GB" sz="1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Significant 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school aged and older working age (44-64) population.  Ethnically diverse.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D3A4CE-5A01-4E39-9898-DBFB699C5722}"/>
              </a:ext>
            </a:extLst>
          </p:cNvPr>
          <p:cNvSpPr txBox="1"/>
          <p:nvPr/>
        </p:nvSpPr>
        <p:spPr>
          <a:xfrm>
            <a:off x="8907484" y="4964124"/>
            <a:ext cx="3185117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87"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Addington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(24k) </a:t>
            </a:r>
            <a:r>
              <a:rPr lang="en-GB" sz="1100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school aged population. Very high deprivation driven by income, employment, education and barriers to housing.  Significantly White British and Black African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EE0CC-4144-4591-9AE2-02F3883D1B6A}"/>
              </a:ext>
            </a:extLst>
          </p:cNvPr>
          <p:cNvSpPr txBox="1"/>
          <p:nvPr/>
        </p:nvSpPr>
        <p:spPr>
          <a:xfrm>
            <a:off x="1322671" y="122586"/>
            <a:ext cx="10214207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>
                <a:solidFill>
                  <a:schemeClr val="bg1"/>
                </a:solidFill>
                <a:latin typeface="Calibri" panose="020F0502020204030204" pitchFamily="34" charset="0"/>
              </a:rPr>
              <a:t>Where are our Core20 population of 340k located?</a:t>
            </a:r>
            <a:endParaRPr lang="en-US" sz="3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CA5DF-D2B2-4931-99B1-630AEDFC065F}"/>
              </a:ext>
            </a:extLst>
          </p:cNvPr>
          <p:cNvSpPr txBox="1"/>
          <p:nvPr/>
        </p:nvSpPr>
        <p:spPr>
          <a:xfrm>
            <a:off x="107452" y="713425"/>
            <a:ext cx="3103676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Main features of population: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BEA25-8E2D-4555-A449-F7F32ACFB047}"/>
              </a:ext>
            </a:extLst>
          </p:cNvPr>
          <p:cNvCxnSpPr>
            <a:cxnSpLocks/>
          </p:cNvCxnSpPr>
          <p:nvPr/>
        </p:nvCxnSpPr>
        <p:spPr>
          <a:xfrm flipH="1" flipV="1">
            <a:off x="7616900" y="4539616"/>
            <a:ext cx="1242066" cy="1562604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29BF2C-EBF4-4B15-849C-0C8F70D143EA}"/>
              </a:ext>
            </a:extLst>
          </p:cNvPr>
          <p:cNvCxnSpPr>
            <a:cxnSpLocks/>
          </p:cNvCxnSpPr>
          <p:nvPr/>
        </p:nvCxnSpPr>
        <p:spPr>
          <a:xfrm flipH="1">
            <a:off x="8593494" y="4996433"/>
            <a:ext cx="265473" cy="0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C168D5-17F9-46BF-BD82-55D6AD494681}"/>
              </a:ext>
            </a:extLst>
          </p:cNvPr>
          <p:cNvCxnSpPr>
            <a:cxnSpLocks/>
          </p:cNvCxnSpPr>
          <p:nvPr/>
        </p:nvCxnSpPr>
        <p:spPr>
          <a:xfrm flipH="1">
            <a:off x="7575990" y="3983784"/>
            <a:ext cx="1150240" cy="9718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25AF3F-6BFA-4B42-BE5E-76D97E7C5837}"/>
              </a:ext>
            </a:extLst>
          </p:cNvPr>
          <p:cNvCxnSpPr>
            <a:cxnSpLocks/>
          </p:cNvCxnSpPr>
          <p:nvPr/>
        </p:nvCxnSpPr>
        <p:spPr>
          <a:xfrm flipH="1">
            <a:off x="7240557" y="1254511"/>
            <a:ext cx="1577378" cy="302961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E35CF5-7EEE-497D-8CD7-D040D5EEB7CF}"/>
              </a:ext>
            </a:extLst>
          </p:cNvPr>
          <p:cNvCxnSpPr>
            <a:cxnSpLocks/>
          </p:cNvCxnSpPr>
          <p:nvPr/>
        </p:nvCxnSpPr>
        <p:spPr>
          <a:xfrm flipH="1">
            <a:off x="6571203" y="1896160"/>
            <a:ext cx="2148708" cy="30006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B8A0CF-3103-49C4-B375-15657033A88E}"/>
              </a:ext>
            </a:extLst>
          </p:cNvPr>
          <p:cNvCxnSpPr>
            <a:cxnSpLocks/>
          </p:cNvCxnSpPr>
          <p:nvPr/>
        </p:nvCxnSpPr>
        <p:spPr>
          <a:xfrm flipH="1">
            <a:off x="6580535" y="2992325"/>
            <a:ext cx="2306704" cy="457114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1BDE01E-D54B-469E-B38C-C5B15C707D07}"/>
              </a:ext>
            </a:extLst>
          </p:cNvPr>
          <p:cNvCxnSpPr>
            <a:cxnSpLocks/>
          </p:cNvCxnSpPr>
          <p:nvPr/>
        </p:nvCxnSpPr>
        <p:spPr>
          <a:xfrm flipV="1">
            <a:off x="6407932" y="4187116"/>
            <a:ext cx="157905" cy="1818898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19F8B48-BF03-4DC7-AF72-4D60D2491425}"/>
              </a:ext>
            </a:extLst>
          </p:cNvPr>
          <p:cNvCxnSpPr>
            <a:cxnSpLocks/>
          </p:cNvCxnSpPr>
          <p:nvPr/>
        </p:nvCxnSpPr>
        <p:spPr>
          <a:xfrm flipV="1">
            <a:off x="4345228" y="4618910"/>
            <a:ext cx="1922470" cy="1106961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1346C29-4268-4A1A-98F6-9E47C149CE6D}"/>
              </a:ext>
            </a:extLst>
          </p:cNvPr>
          <p:cNvCxnSpPr>
            <a:cxnSpLocks/>
          </p:cNvCxnSpPr>
          <p:nvPr/>
        </p:nvCxnSpPr>
        <p:spPr>
          <a:xfrm flipV="1">
            <a:off x="2696263" y="4061203"/>
            <a:ext cx="1915192" cy="657582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Logo&#10;&#10;Description automatically generated">
            <a:extLst>
              <a:ext uri="{FF2B5EF4-FFF2-40B4-BE49-F238E27FC236}">
                <a16:creationId xmlns:a16="http://schemas.microsoft.com/office/drawing/2014/main" id="{30920798-1753-4EC6-A114-C0DE5CE2B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4E9E31A-2297-4439-8A66-4537B3BEB711}"/>
              </a:ext>
            </a:extLst>
          </p:cNvPr>
          <p:cNvSpPr txBox="1"/>
          <p:nvPr/>
        </p:nvSpPr>
        <p:spPr>
          <a:xfrm>
            <a:off x="252119" y="1793521"/>
            <a:ext cx="2720635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Ham, </a:t>
            </a:r>
            <a:r>
              <a:rPr lang="en-GB" sz="1100" b="1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Petersham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Richmond Riverside </a:t>
            </a: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(2K)  Older population. </a:t>
            </a:r>
            <a:b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10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Significant White British population.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63868A-20AA-4458-9326-62854C658523}"/>
              </a:ext>
            </a:extLst>
          </p:cNvPr>
          <p:cNvCxnSpPr>
            <a:cxnSpLocks/>
          </p:cNvCxnSpPr>
          <p:nvPr/>
        </p:nvCxnSpPr>
        <p:spPr>
          <a:xfrm>
            <a:off x="2612571" y="2336834"/>
            <a:ext cx="1506667" cy="203703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09B0626-AF4C-4636-9629-E7540DB0D366}"/>
              </a:ext>
            </a:extLst>
          </p:cNvPr>
          <p:cNvSpPr/>
          <p:nvPr/>
        </p:nvSpPr>
        <p:spPr>
          <a:xfrm>
            <a:off x="3245617" y="3799303"/>
            <a:ext cx="1082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>
                <a:ln/>
                <a:solidFill>
                  <a:srgbClr val="FFC000"/>
                </a:solidFill>
              </a:rPr>
              <a:t>KINGSTON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4492F6-3843-48BB-A368-2DCF072AC311}"/>
              </a:ext>
            </a:extLst>
          </p:cNvPr>
          <p:cNvSpPr/>
          <p:nvPr/>
        </p:nvSpPr>
        <p:spPr>
          <a:xfrm>
            <a:off x="5108355" y="5292111"/>
            <a:ext cx="8901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>
                <a:ln/>
                <a:solidFill>
                  <a:srgbClr val="FFC000"/>
                </a:solidFill>
              </a:rPr>
              <a:t>SUTTON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58A4D0-5818-48CB-A15D-FAA0F7D8713D}"/>
              </a:ext>
            </a:extLst>
          </p:cNvPr>
          <p:cNvSpPr/>
          <p:nvPr/>
        </p:nvSpPr>
        <p:spPr>
          <a:xfrm>
            <a:off x="7205907" y="2014289"/>
            <a:ext cx="151400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>
                <a:ln/>
                <a:solidFill>
                  <a:srgbClr val="FFC000"/>
                </a:solidFill>
              </a:rPr>
              <a:t>WANDSWORTH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069CE1-4676-4991-A6F0-5F9A47E285D4}"/>
              </a:ext>
            </a:extLst>
          </p:cNvPr>
          <p:cNvSpPr/>
          <p:nvPr/>
        </p:nvSpPr>
        <p:spPr>
          <a:xfrm>
            <a:off x="2894792" y="1380898"/>
            <a:ext cx="11769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>
                <a:ln/>
                <a:solidFill>
                  <a:srgbClr val="FFC000"/>
                </a:solidFill>
              </a:rPr>
              <a:t>RICHMOND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16618E-F574-44D6-B3C7-9CB99FAD1133}"/>
              </a:ext>
            </a:extLst>
          </p:cNvPr>
          <p:cNvSpPr/>
          <p:nvPr/>
        </p:nvSpPr>
        <p:spPr>
          <a:xfrm>
            <a:off x="7846056" y="3600681"/>
            <a:ext cx="10513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>
                <a:ln/>
                <a:solidFill>
                  <a:srgbClr val="FFC000"/>
                </a:solidFill>
              </a:rPr>
              <a:t>CROYDON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3AD92B-2537-4B8C-84F9-D8FBC0636FAB}"/>
              </a:ext>
            </a:extLst>
          </p:cNvPr>
          <p:cNvSpPr/>
          <p:nvPr/>
        </p:nvSpPr>
        <p:spPr>
          <a:xfrm>
            <a:off x="7197581" y="3293496"/>
            <a:ext cx="9466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>
                <a:ln/>
                <a:solidFill>
                  <a:srgbClr val="FFC000"/>
                </a:solidFill>
              </a:rPr>
              <a:t>MERTON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01DA044-D35C-4EF1-B9B3-C234F1D01860}"/>
              </a:ext>
            </a:extLst>
          </p:cNvPr>
          <p:cNvSpPr/>
          <p:nvPr/>
        </p:nvSpPr>
        <p:spPr>
          <a:xfrm>
            <a:off x="2877590" y="6655146"/>
            <a:ext cx="100889" cy="100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0CDB425-5542-493A-9AC4-3F96DDBBD2B2}"/>
              </a:ext>
            </a:extLst>
          </p:cNvPr>
          <p:cNvSpPr/>
          <p:nvPr/>
        </p:nvSpPr>
        <p:spPr>
          <a:xfrm>
            <a:off x="8772602" y="3926413"/>
            <a:ext cx="100889" cy="100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7206648-6B04-46DF-97A7-3954220AEE55}"/>
              </a:ext>
            </a:extLst>
          </p:cNvPr>
          <p:cNvSpPr/>
          <p:nvPr/>
        </p:nvSpPr>
        <p:spPr>
          <a:xfrm>
            <a:off x="4993863" y="6124946"/>
            <a:ext cx="100889" cy="100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13B75-71ED-4922-B653-34AFB678BCE5}"/>
              </a:ext>
            </a:extLst>
          </p:cNvPr>
          <p:cNvSpPr/>
          <p:nvPr/>
        </p:nvSpPr>
        <p:spPr>
          <a:xfrm>
            <a:off x="2454396" y="6657426"/>
            <a:ext cx="100889" cy="100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FFEEEC-9973-431F-846E-11FAEF5AF1D4}"/>
              </a:ext>
            </a:extLst>
          </p:cNvPr>
          <p:cNvSpPr txBox="1"/>
          <p:nvPr/>
        </p:nvSpPr>
        <p:spPr>
          <a:xfrm>
            <a:off x="252119" y="3614073"/>
            <a:ext cx="2720635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Beverley </a:t>
            </a:r>
            <a:r>
              <a:rPr lang="en-GB" sz="110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(2K)  More school and young working aged population.  More of the Asian &amp; Mixed ethnicities.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1A8CB-0455-45DC-961F-9E06B9EB8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208" y="911416"/>
            <a:ext cx="1008979" cy="489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622BA-9603-464A-8406-7EB6583E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67" y="5664164"/>
            <a:ext cx="1238216" cy="55775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ED835AC-F7D7-4C3D-AD29-24C753F17918}"/>
              </a:ext>
            </a:extLst>
          </p:cNvPr>
          <p:cNvSpPr txBox="1"/>
          <p:nvPr/>
        </p:nvSpPr>
        <p:spPr>
          <a:xfrm>
            <a:off x="5172135" y="6084021"/>
            <a:ext cx="2972052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 Helier &amp; </a:t>
            </a:r>
            <a:r>
              <a:rPr lang="en-GB" sz="1100" b="1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Wandle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Valley</a:t>
            </a:r>
            <a:r>
              <a:rPr lang="en-GB" sz="1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(14K) More school &amp; retirement aged population.  Significantly more White British and Eastern European ethnicities. 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3E3124-DD92-42A8-BA4C-9D0FD09C4D09}"/>
              </a:ext>
            </a:extLst>
          </p:cNvPr>
          <p:cNvSpPr/>
          <p:nvPr/>
        </p:nvSpPr>
        <p:spPr>
          <a:xfrm>
            <a:off x="8786350" y="2714762"/>
            <a:ext cx="100889" cy="100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0AC78E-A755-41AE-9529-DBADF34795A0}"/>
              </a:ext>
            </a:extLst>
          </p:cNvPr>
          <p:cNvSpPr/>
          <p:nvPr/>
        </p:nvSpPr>
        <p:spPr>
          <a:xfrm>
            <a:off x="8787067" y="5114563"/>
            <a:ext cx="100889" cy="100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8A21E04-9504-45B6-9C90-FA7905F07E82}"/>
              </a:ext>
            </a:extLst>
          </p:cNvPr>
          <p:cNvSpPr/>
          <p:nvPr/>
        </p:nvSpPr>
        <p:spPr>
          <a:xfrm>
            <a:off x="8769650" y="6145470"/>
            <a:ext cx="100889" cy="1008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CBFEFE7-A0D7-4247-A5AE-547B64183FC5}"/>
              </a:ext>
            </a:extLst>
          </p:cNvPr>
          <p:cNvSpPr/>
          <p:nvPr/>
        </p:nvSpPr>
        <p:spPr>
          <a:xfrm>
            <a:off x="106723" y="1853048"/>
            <a:ext cx="100889" cy="10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DFE80F6-8F6C-43F5-BF69-FB50DCBDDB36}"/>
              </a:ext>
            </a:extLst>
          </p:cNvPr>
          <p:cNvSpPr/>
          <p:nvPr/>
        </p:nvSpPr>
        <p:spPr>
          <a:xfrm>
            <a:off x="1765241" y="5715617"/>
            <a:ext cx="100889" cy="100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10D84-E854-4426-BCE6-7F9A43F31650}"/>
              </a:ext>
            </a:extLst>
          </p:cNvPr>
          <p:cNvSpPr txBox="1"/>
          <p:nvPr/>
        </p:nvSpPr>
        <p:spPr>
          <a:xfrm>
            <a:off x="848574" y="6572024"/>
            <a:ext cx="3209389" cy="24622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Opportunity for change KEY:      High      Medium      Low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EF0FBD0-70A1-4A81-A644-8FDCED3BF4C3}"/>
              </a:ext>
            </a:extLst>
          </p:cNvPr>
          <p:cNvSpPr txBox="1"/>
          <p:nvPr/>
        </p:nvSpPr>
        <p:spPr>
          <a:xfrm>
            <a:off x="1924167" y="5683072"/>
            <a:ext cx="2642901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Sutton</a:t>
            </a:r>
            <a:r>
              <a:rPr lang="en-GB" sz="1100" b="1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 </a:t>
            </a:r>
            <a:r>
              <a:rPr lang="en-GB" sz="1100" b="0" i="0" u="none" strike="noStrike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(6K) </a:t>
            </a:r>
            <a:r>
              <a:rPr lang="en-GB" sz="11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Significant school aged population. Deprivation in housing, income &amp; environment.  Significantly more South Asian &amp; Chinese ethnicities.</a:t>
            </a:r>
            <a:endParaRPr lang="en-US" sz="11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F45A489-F9FF-4A2F-ACD9-9E7184630141}"/>
              </a:ext>
            </a:extLst>
          </p:cNvPr>
          <p:cNvCxnSpPr>
            <a:cxnSpLocks/>
          </p:cNvCxnSpPr>
          <p:nvPr/>
        </p:nvCxnSpPr>
        <p:spPr>
          <a:xfrm flipV="1">
            <a:off x="2714667" y="3786727"/>
            <a:ext cx="2266838" cy="37148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173D31E6-F4B7-4813-8787-614A969979B6}"/>
              </a:ext>
            </a:extLst>
          </p:cNvPr>
          <p:cNvSpPr/>
          <p:nvPr/>
        </p:nvSpPr>
        <p:spPr>
          <a:xfrm>
            <a:off x="86273" y="3674527"/>
            <a:ext cx="100889" cy="10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AE4C3C4-4A8D-4116-B29C-B9DF4C11D98D}"/>
              </a:ext>
            </a:extLst>
          </p:cNvPr>
          <p:cNvSpPr/>
          <p:nvPr/>
        </p:nvSpPr>
        <p:spPr>
          <a:xfrm>
            <a:off x="56278" y="4518021"/>
            <a:ext cx="100889" cy="10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1B307E0-DD58-41B8-AE40-D37A10ED0A1B}"/>
              </a:ext>
            </a:extLst>
          </p:cNvPr>
          <p:cNvSpPr/>
          <p:nvPr/>
        </p:nvSpPr>
        <p:spPr>
          <a:xfrm>
            <a:off x="8759691" y="845562"/>
            <a:ext cx="100889" cy="100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D76F1FD-0018-4BBD-B416-4F0297F76621}"/>
              </a:ext>
            </a:extLst>
          </p:cNvPr>
          <p:cNvSpPr/>
          <p:nvPr/>
        </p:nvSpPr>
        <p:spPr>
          <a:xfrm>
            <a:off x="8745238" y="1851268"/>
            <a:ext cx="100889" cy="1008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969F47-5DB2-42EB-B5CD-5A9C2899514B}"/>
              </a:ext>
            </a:extLst>
          </p:cNvPr>
          <p:cNvSpPr/>
          <p:nvPr/>
        </p:nvSpPr>
        <p:spPr>
          <a:xfrm>
            <a:off x="3450623" y="6652206"/>
            <a:ext cx="100889" cy="10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8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1</a:t>
            </a:r>
          </a:p>
        </p:txBody>
      </p:sp>
      <p:sp>
        <p:nvSpPr>
          <p:cNvPr id="852" name="Rectangle 70"/>
          <p:cNvSpPr>
            <a:spLocks noChangeArrowheads="1"/>
          </p:cNvSpPr>
          <p:nvPr/>
        </p:nvSpPr>
        <p:spPr bwMode="auto">
          <a:xfrm>
            <a:off x="2654574" y="111743"/>
            <a:ext cx="6884967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Core20 Conditions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F4D89F63-0AF6-4116-B0D5-839E02F7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75" y="-106042"/>
            <a:ext cx="1657703" cy="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4D66050-BBE4-47A4-9733-0A1648DD4764}"/>
              </a:ext>
            </a:extLst>
          </p:cNvPr>
          <p:cNvSpPr txBox="1"/>
          <p:nvPr/>
        </p:nvSpPr>
        <p:spPr>
          <a:xfrm>
            <a:off x="709475" y="-1657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 partnership with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C439253-EC7C-47E1-97EE-D76F56FCDD07}"/>
              </a:ext>
            </a:extLst>
          </p:cNvPr>
          <p:cNvSpPr/>
          <p:nvPr/>
        </p:nvSpPr>
        <p:spPr>
          <a:xfrm>
            <a:off x="552204" y="549601"/>
            <a:ext cx="5242169" cy="29680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36">
            <a:extLst>
              <a:ext uri="{FF2B5EF4-FFF2-40B4-BE49-F238E27FC236}">
                <a16:creationId xmlns:a16="http://schemas.microsoft.com/office/drawing/2014/main" id="{E51DA7FE-6CB0-4F3D-A510-AC262EBA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1290258"/>
            <a:ext cx="3509750" cy="2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diagnosed diabetic</a:t>
            </a:r>
          </a:p>
        </p:txBody>
      </p:sp>
      <p:sp>
        <p:nvSpPr>
          <p:cNvPr id="227" name="Rectangle 36">
            <a:extLst>
              <a:ext uri="{FF2B5EF4-FFF2-40B4-BE49-F238E27FC236}">
                <a16:creationId xmlns:a16="http://schemas.microsoft.com/office/drawing/2014/main" id="{9F9B588E-D4A8-4B58-B306-456CA556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1727042"/>
            <a:ext cx="4261837" cy="2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61</a:t>
            </a:r>
          </a:p>
        </p:txBody>
      </p:sp>
      <p:sp>
        <p:nvSpPr>
          <p:cNvPr id="230" name="Rectangle 36">
            <a:extLst>
              <a:ext uri="{FF2B5EF4-FFF2-40B4-BE49-F238E27FC236}">
                <a16:creationId xmlns:a16="http://schemas.microsoft.com/office/drawing/2014/main" id="{B542A045-0A68-4E59-89F9-79173A36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2165540"/>
            <a:ext cx="4887453" cy="1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31</a:t>
            </a:r>
          </a:p>
        </p:txBody>
      </p:sp>
      <p:sp>
        <p:nvSpPr>
          <p:cNvPr id="231" name="Rectangle 36">
            <a:extLst>
              <a:ext uri="{FF2B5EF4-FFF2-40B4-BE49-F238E27FC236}">
                <a16:creationId xmlns:a16="http://schemas.microsoft.com/office/drawing/2014/main" id="{EF18E45D-F464-4839-AFE2-5C3D5E24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2502055"/>
            <a:ext cx="4997804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less likely to meet all treatment targets.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Achievement: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31% (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Target: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45%)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33" name="Graphic 232" descr="Stomach with solid fill">
            <a:extLst>
              <a:ext uri="{FF2B5EF4-FFF2-40B4-BE49-F238E27FC236}">
                <a16:creationId xmlns:a16="http://schemas.microsoft.com/office/drawing/2014/main" id="{5945AE15-CA9F-4965-A893-06042F8E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55" y="516704"/>
            <a:ext cx="592496" cy="59249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50800" dist="50800" dir="3060000" sx="1000" sy="1000" algn="ctr" rotWithShape="0">
              <a:schemeClr val="bg1"/>
            </a:outerShdw>
          </a:effectLst>
        </p:spPr>
      </p:pic>
      <p:sp>
        <p:nvSpPr>
          <p:cNvPr id="234" name="Rectangle 70">
            <a:extLst>
              <a:ext uri="{FF2B5EF4-FFF2-40B4-BE49-F238E27FC236}">
                <a16:creationId xmlns:a16="http://schemas.microsoft.com/office/drawing/2014/main" id="{CA4804B6-B942-4B01-A21A-DD401C2F4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19" y="679079"/>
            <a:ext cx="3777831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Diabetes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(18,578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patients in Core20)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Clipboard All Crosses outline">
            <a:extLst>
              <a:ext uri="{FF2B5EF4-FFF2-40B4-BE49-F238E27FC236}">
                <a16:creationId xmlns:a16="http://schemas.microsoft.com/office/drawing/2014/main" id="{848DFCB2-DC7C-4F33-82D9-AD5CAD53E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903" y="2573085"/>
            <a:ext cx="360000" cy="360000"/>
          </a:xfrm>
          <a:prstGeom prst="rect">
            <a:avLst/>
          </a:prstGeom>
        </p:spPr>
      </p:pic>
      <p:pic>
        <p:nvPicPr>
          <p:cNvPr id="21" name="Graphic 20" descr="Weight Gain outline">
            <a:extLst>
              <a:ext uri="{FF2B5EF4-FFF2-40B4-BE49-F238E27FC236}">
                <a16:creationId xmlns:a16="http://schemas.microsoft.com/office/drawing/2014/main" id="{276A6BFE-9BE4-4CD5-9222-A9117E62B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903" y="2081187"/>
            <a:ext cx="360000" cy="360000"/>
          </a:xfrm>
          <a:prstGeom prst="rect">
            <a:avLst/>
          </a:prstGeom>
        </p:spPr>
      </p:pic>
      <p:pic>
        <p:nvPicPr>
          <p:cNvPr id="28" name="Graphic 27" descr="Man with kid outline">
            <a:extLst>
              <a:ext uri="{FF2B5EF4-FFF2-40B4-BE49-F238E27FC236}">
                <a16:creationId xmlns:a16="http://schemas.microsoft.com/office/drawing/2014/main" id="{C5785361-45F1-4675-A7EB-5C2603279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5903" y="1667037"/>
            <a:ext cx="360000" cy="360000"/>
          </a:xfrm>
          <a:prstGeom prst="rect">
            <a:avLst/>
          </a:prstGeom>
        </p:spPr>
      </p:pic>
      <p:pic>
        <p:nvPicPr>
          <p:cNvPr id="30" name="Graphic 29" descr="Doctor male outline">
            <a:extLst>
              <a:ext uri="{FF2B5EF4-FFF2-40B4-BE49-F238E27FC236}">
                <a16:creationId xmlns:a16="http://schemas.microsoft.com/office/drawing/2014/main" id="{36D87061-D83B-4843-9769-B8F400B456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5903" y="1231257"/>
            <a:ext cx="360000" cy="360000"/>
          </a:xfrm>
          <a:prstGeom prst="rect">
            <a:avLst/>
          </a:prstGeom>
        </p:spPr>
      </p:pic>
      <p:pic>
        <p:nvPicPr>
          <p:cNvPr id="35" name="Graphic 34" descr="Globe outline">
            <a:extLst>
              <a:ext uri="{FF2B5EF4-FFF2-40B4-BE49-F238E27FC236}">
                <a16:creationId xmlns:a16="http://schemas.microsoft.com/office/drawing/2014/main" id="{C1AD8749-278B-4035-9E60-FC3A051A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5903" y="3051442"/>
            <a:ext cx="360000" cy="360000"/>
          </a:xfrm>
          <a:prstGeom prst="rect">
            <a:avLst/>
          </a:prstGeom>
        </p:spPr>
      </p:pic>
      <p:sp>
        <p:nvSpPr>
          <p:cNvPr id="236" name="Rectangle 36">
            <a:extLst>
              <a:ext uri="{FF2B5EF4-FFF2-40B4-BE49-F238E27FC236}">
                <a16:creationId xmlns:a16="http://schemas.microsoft.com/office/drawing/2014/main" id="{F4007C60-1C1B-43DC-A0CC-260D11B5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3146307"/>
            <a:ext cx="4887453" cy="1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south Asian than White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89B5350-3AED-4841-B141-40BD1AD37457}"/>
              </a:ext>
            </a:extLst>
          </p:cNvPr>
          <p:cNvSpPr/>
          <p:nvPr/>
        </p:nvSpPr>
        <p:spPr>
          <a:xfrm>
            <a:off x="6223104" y="523502"/>
            <a:ext cx="5242169" cy="296805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3E1AA247-FE99-4946-8944-255D5B69D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1263216"/>
            <a:ext cx="4563772" cy="2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diagnosed with hypertension</a:t>
            </a:r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15430440-8757-4E55-AF69-92213EEC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1671430"/>
            <a:ext cx="4261837" cy="18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63</a:t>
            </a: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21374C54-5F08-49F3-A418-CF042978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2137505"/>
            <a:ext cx="4887453" cy="2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30</a:t>
            </a: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57EC076F-60B2-4D5F-AD4F-19F8488E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2565738"/>
            <a:ext cx="5364465" cy="3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less likely to meet all treatment target.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Achievement: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1" name="Rectangle 70">
            <a:extLst>
              <a:ext uri="{FF2B5EF4-FFF2-40B4-BE49-F238E27FC236}">
                <a16:creationId xmlns:a16="http://schemas.microsoft.com/office/drawing/2014/main" id="{C8F66080-EA8D-4047-BB77-20CE43150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334" y="652980"/>
            <a:ext cx="4563772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Hypertension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(33,141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patients in Core20)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Graphic 51" descr="Clipboard All Crosses outline">
            <a:extLst>
              <a:ext uri="{FF2B5EF4-FFF2-40B4-BE49-F238E27FC236}">
                <a16:creationId xmlns:a16="http://schemas.microsoft.com/office/drawing/2014/main" id="{BF4B1013-9E7F-4D85-9BB8-50F065BE5D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0296" y="2582090"/>
            <a:ext cx="360000" cy="360000"/>
          </a:xfrm>
          <a:prstGeom prst="rect">
            <a:avLst/>
          </a:prstGeom>
        </p:spPr>
      </p:pic>
      <p:pic>
        <p:nvPicPr>
          <p:cNvPr id="53" name="Graphic 52" descr="Weight Gain outline">
            <a:extLst>
              <a:ext uri="{FF2B5EF4-FFF2-40B4-BE49-F238E27FC236}">
                <a16:creationId xmlns:a16="http://schemas.microsoft.com/office/drawing/2014/main" id="{1648BBEE-FEDD-40EA-9CE9-99B99E4FC4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10296" y="2063894"/>
            <a:ext cx="360000" cy="360000"/>
          </a:xfrm>
          <a:prstGeom prst="rect">
            <a:avLst/>
          </a:prstGeom>
        </p:spPr>
      </p:pic>
      <p:pic>
        <p:nvPicPr>
          <p:cNvPr id="54" name="Graphic 53" descr="Man with kid outline">
            <a:extLst>
              <a:ext uri="{FF2B5EF4-FFF2-40B4-BE49-F238E27FC236}">
                <a16:creationId xmlns:a16="http://schemas.microsoft.com/office/drawing/2014/main" id="{C5FA98BA-7576-4A66-8C13-26A71F13D6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10296" y="1585735"/>
            <a:ext cx="360000" cy="360000"/>
          </a:xfrm>
          <a:prstGeom prst="rect">
            <a:avLst/>
          </a:prstGeom>
        </p:spPr>
      </p:pic>
      <p:pic>
        <p:nvPicPr>
          <p:cNvPr id="55" name="Graphic 54" descr="Doctor male outline">
            <a:extLst>
              <a:ext uri="{FF2B5EF4-FFF2-40B4-BE49-F238E27FC236}">
                <a16:creationId xmlns:a16="http://schemas.microsoft.com/office/drawing/2014/main" id="{4D3EB0A2-1C0C-43C2-9B0A-E9FC86CC5F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10296" y="1196322"/>
            <a:ext cx="360000" cy="360000"/>
          </a:xfrm>
          <a:prstGeom prst="rect">
            <a:avLst/>
          </a:prstGeom>
        </p:spPr>
      </p:pic>
      <p:pic>
        <p:nvPicPr>
          <p:cNvPr id="57" name="Graphic 56" descr="Heart organ with solid fill">
            <a:extLst>
              <a:ext uri="{FF2B5EF4-FFF2-40B4-BE49-F238E27FC236}">
                <a16:creationId xmlns:a16="http://schemas.microsoft.com/office/drawing/2014/main" id="{0E50A2FE-B171-43AA-9CC6-9BD979341D7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80609" y="521911"/>
            <a:ext cx="619374" cy="619374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CE31458-CFC3-448F-859C-26ACFCAB5FF6}"/>
              </a:ext>
            </a:extLst>
          </p:cNvPr>
          <p:cNvSpPr/>
          <p:nvPr/>
        </p:nvSpPr>
        <p:spPr>
          <a:xfrm>
            <a:off x="6223104" y="3684662"/>
            <a:ext cx="5242169" cy="29680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36">
            <a:extLst>
              <a:ext uri="{FF2B5EF4-FFF2-40B4-BE49-F238E27FC236}">
                <a16:creationId xmlns:a16="http://schemas.microsoft.com/office/drawing/2014/main" id="{3A6B5B9F-E378-4FD7-80A6-1C246D63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4470523"/>
            <a:ext cx="4563772" cy="23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diagnosed with mental health condition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4D081B1B-B572-45FD-B8D3-41C1B4E4B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4960000"/>
            <a:ext cx="4261837" cy="1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51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4BEE3F65-61C0-4B37-91DC-80781A72B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5503969"/>
            <a:ext cx="4887453" cy="1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29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AE283A66-CD0E-419F-BC6E-61E0038A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2756" y="5984732"/>
            <a:ext cx="5527591" cy="3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adversity in meeting treatment targets.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Achievement: 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26%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3" name="Rectangle 70">
            <a:extLst>
              <a:ext uri="{FF2B5EF4-FFF2-40B4-BE49-F238E27FC236}">
                <a16:creationId xmlns:a16="http://schemas.microsoft.com/office/drawing/2014/main" id="{3F474273-2C34-43F3-99B7-DD9A0DD3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660" y="3804690"/>
            <a:ext cx="4563772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Mental Health </a:t>
            </a: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(4,422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patients in Core20)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Graphic 63" descr="Clipboard All Crosses outline">
            <a:extLst>
              <a:ext uri="{FF2B5EF4-FFF2-40B4-BE49-F238E27FC236}">
                <a16:creationId xmlns:a16="http://schemas.microsoft.com/office/drawing/2014/main" id="{68D5E10B-2711-40EE-BED9-7FF853D6F14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410296" y="6001084"/>
            <a:ext cx="360000" cy="360000"/>
          </a:xfrm>
          <a:prstGeom prst="rect">
            <a:avLst/>
          </a:prstGeom>
        </p:spPr>
      </p:pic>
      <p:pic>
        <p:nvPicPr>
          <p:cNvPr id="65" name="Graphic 64" descr="Weight Gain outline">
            <a:extLst>
              <a:ext uri="{FF2B5EF4-FFF2-40B4-BE49-F238E27FC236}">
                <a16:creationId xmlns:a16="http://schemas.microsoft.com/office/drawing/2014/main" id="{9DA8C379-F861-4E2A-ACFD-4DBEA62DFBC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10296" y="5419421"/>
            <a:ext cx="360000" cy="360000"/>
          </a:xfrm>
          <a:prstGeom prst="rect">
            <a:avLst/>
          </a:prstGeom>
        </p:spPr>
      </p:pic>
      <p:pic>
        <p:nvPicPr>
          <p:cNvPr id="66" name="Graphic 65" descr="Man with kid outline">
            <a:extLst>
              <a:ext uri="{FF2B5EF4-FFF2-40B4-BE49-F238E27FC236}">
                <a16:creationId xmlns:a16="http://schemas.microsoft.com/office/drawing/2014/main" id="{FEA55266-2FAE-43FD-A59F-CE83DA3DD5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10296" y="4872133"/>
            <a:ext cx="360000" cy="360000"/>
          </a:xfrm>
          <a:prstGeom prst="rect">
            <a:avLst/>
          </a:prstGeom>
        </p:spPr>
      </p:pic>
      <p:pic>
        <p:nvPicPr>
          <p:cNvPr id="67" name="Graphic 66" descr="Doctor male outline">
            <a:extLst>
              <a:ext uri="{FF2B5EF4-FFF2-40B4-BE49-F238E27FC236}">
                <a16:creationId xmlns:a16="http://schemas.microsoft.com/office/drawing/2014/main" id="{99E3D064-3611-47F0-850F-6F25FB95C2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410296" y="4409261"/>
            <a:ext cx="360000" cy="360000"/>
          </a:xfrm>
          <a:prstGeom prst="rect">
            <a:avLst/>
          </a:prstGeom>
        </p:spPr>
      </p:pic>
      <p:pic>
        <p:nvPicPr>
          <p:cNvPr id="69" name="Graphic 68" descr="Brain in head with solid fill">
            <a:extLst>
              <a:ext uri="{FF2B5EF4-FFF2-40B4-BE49-F238E27FC236}">
                <a16:creationId xmlns:a16="http://schemas.microsoft.com/office/drawing/2014/main" id="{709D30D6-C4A6-4DFD-98CB-6BF97F60EF2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72162" y="3692306"/>
            <a:ext cx="636268" cy="636268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6CB0607-9FD1-4F01-B5A3-51A021EF9DAB}"/>
              </a:ext>
            </a:extLst>
          </p:cNvPr>
          <p:cNvSpPr/>
          <p:nvPr/>
        </p:nvSpPr>
        <p:spPr>
          <a:xfrm>
            <a:off x="552204" y="3647131"/>
            <a:ext cx="5242169" cy="296805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36">
            <a:extLst>
              <a:ext uri="{FF2B5EF4-FFF2-40B4-BE49-F238E27FC236}">
                <a16:creationId xmlns:a16="http://schemas.microsoft.com/office/drawing/2014/main" id="{15511CE0-6536-479B-B50E-6762ECAF6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4438013"/>
            <a:ext cx="3509750" cy="2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diagnosed with COPD</a:t>
            </a:r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AC7CB0C2-DBC6-42B0-AF17-E6D1CF67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4959777"/>
            <a:ext cx="4261837" cy="2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69</a:t>
            </a: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C0AEAEE2-AFDE-41EB-B80E-81C19F62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5454757"/>
            <a:ext cx="4887453" cy="2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27</a:t>
            </a:r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3696673A-2CDA-4613-8FE5-59107B44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54" y="3767159"/>
            <a:ext cx="3777831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COPD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(5,894 patients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Core20)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Graphic 75" descr="Weight Gain outline">
            <a:extLst>
              <a:ext uri="{FF2B5EF4-FFF2-40B4-BE49-F238E27FC236}">
                <a16:creationId xmlns:a16="http://schemas.microsoft.com/office/drawing/2014/main" id="{03C3ED0A-34BF-4DEE-BE9B-086B4542570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5903" y="5377471"/>
            <a:ext cx="360000" cy="360000"/>
          </a:xfrm>
          <a:prstGeom prst="rect">
            <a:avLst/>
          </a:prstGeom>
        </p:spPr>
      </p:pic>
      <p:pic>
        <p:nvPicPr>
          <p:cNvPr id="77" name="Graphic 76" descr="Man with kid outline">
            <a:extLst>
              <a:ext uri="{FF2B5EF4-FFF2-40B4-BE49-F238E27FC236}">
                <a16:creationId xmlns:a16="http://schemas.microsoft.com/office/drawing/2014/main" id="{49628D15-13E1-47BA-A205-500BBDEE1AA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35903" y="4882491"/>
            <a:ext cx="360000" cy="360000"/>
          </a:xfrm>
          <a:prstGeom prst="rect">
            <a:avLst/>
          </a:prstGeom>
        </p:spPr>
      </p:pic>
      <p:pic>
        <p:nvPicPr>
          <p:cNvPr id="78" name="Graphic 77" descr="Doctor male outline">
            <a:extLst>
              <a:ext uri="{FF2B5EF4-FFF2-40B4-BE49-F238E27FC236}">
                <a16:creationId xmlns:a16="http://schemas.microsoft.com/office/drawing/2014/main" id="{9C20944F-0D89-4D9F-B2C8-051BE245075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35903" y="4375166"/>
            <a:ext cx="360000" cy="360000"/>
          </a:xfrm>
          <a:prstGeom prst="rect">
            <a:avLst/>
          </a:prstGeom>
        </p:spPr>
      </p:pic>
      <p:pic>
        <p:nvPicPr>
          <p:cNvPr id="79" name="Graphic 78" descr="Globe outline">
            <a:extLst>
              <a:ext uri="{FF2B5EF4-FFF2-40B4-BE49-F238E27FC236}">
                <a16:creationId xmlns:a16="http://schemas.microsoft.com/office/drawing/2014/main" id="{9DA0EA61-65B4-4E6E-B62C-8E3DBB358CB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35903" y="5953152"/>
            <a:ext cx="360000" cy="360000"/>
          </a:xfrm>
          <a:prstGeom prst="rect">
            <a:avLst/>
          </a:prstGeom>
        </p:spPr>
      </p:pic>
      <p:sp>
        <p:nvSpPr>
          <p:cNvPr id="80" name="Rectangle 36">
            <a:extLst>
              <a:ext uri="{FF2B5EF4-FFF2-40B4-BE49-F238E27FC236}">
                <a16:creationId xmlns:a16="http://schemas.microsoft.com/office/drawing/2014/main" id="{309B82CF-43DD-410B-96A1-69844FAB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03" y="6035350"/>
            <a:ext cx="4887453" cy="1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White than Asian and Black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1" name="Graphic 80" descr="Lungs with solid fill">
            <a:extLst>
              <a:ext uri="{FF2B5EF4-FFF2-40B4-BE49-F238E27FC236}">
                <a16:creationId xmlns:a16="http://schemas.microsoft.com/office/drawing/2014/main" id="{74978CEE-0932-4AAD-9F74-C3032978F46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88074" y="3658189"/>
            <a:ext cx="655659" cy="655659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6952F61C-7640-41EE-AF38-3E08B95E8A5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B5C73990-784B-4604-AF84-C28A2C5EA4C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083001" y="6062224"/>
            <a:ext cx="237720" cy="237720"/>
          </a:xfrm>
          <a:prstGeom prst="rect">
            <a:avLst/>
          </a:prstGeom>
        </p:spPr>
      </p:pic>
      <p:sp>
        <p:nvSpPr>
          <p:cNvPr id="83" name="Rectangle 36">
            <a:extLst>
              <a:ext uri="{FF2B5EF4-FFF2-40B4-BE49-F238E27FC236}">
                <a16:creationId xmlns:a16="http://schemas.microsoft.com/office/drawing/2014/main" id="{136DBC9E-469C-4F58-9CCA-BB1C6D98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952" y="1119783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34%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4" name="Rectangle 36">
            <a:extLst>
              <a:ext uri="{FF2B5EF4-FFF2-40B4-BE49-F238E27FC236}">
                <a16:creationId xmlns:a16="http://schemas.microsoft.com/office/drawing/2014/main" id="{10378DFA-2051-4647-B66D-18B0B18E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783" y="1555563"/>
            <a:ext cx="2016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5" name="Rectangle 36">
            <a:extLst>
              <a:ext uri="{FF2B5EF4-FFF2-40B4-BE49-F238E27FC236}">
                <a16:creationId xmlns:a16="http://schemas.microsoft.com/office/drawing/2014/main" id="{E7864022-D0CE-407C-850C-F5BC5885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783" y="1969713"/>
            <a:ext cx="2016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Rectangle 36">
            <a:extLst>
              <a:ext uri="{FF2B5EF4-FFF2-40B4-BE49-F238E27FC236}">
                <a16:creationId xmlns:a16="http://schemas.microsoft.com/office/drawing/2014/main" id="{593B75EE-3E66-4D47-8FC1-6032C3C0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952" y="2461611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77BE5301-4FF3-4A81-802D-5AFCFA7A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829" y="2939968"/>
            <a:ext cx="401508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9" name="Rectangle 36">
            <a:extLst>
              <a:ext uri="{FF2B5EF4-FFF2-40B4-BE49-F238E27FC236}">
                <a16:creationId xmlns:a16="http://schemas.microsoft.com/office/drawing/2014/main" id="{2D1BB371-AAD4-4C8F-8B56-02A2CDF0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230" y="1084848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2" name="Rectangle 36">
            <a:extLst>
              <a:ext uri="{FF2B5EF4-FFF2-40B4-BE49-F238E27FC236}">
                <a16:creationId xmlns:a16="http://schemas.microsoft.com/office/drawing/2014/main" id="{F1F35E92-7872-4485-93DB-B0E20882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704" y="1474261"/>
            <a:ext cx="200314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E5C48949-C72F-49B1-867E-E12A59DB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230" y="1952420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96410AF7-9BBC-4399-8D1C-14B609D1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230" y="2470616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5" name="Rectangle 36">
            <a:extLst>
              <a:ext uri="{FF2B5EF4-FFF2-40B4-BE49-F238E27FC236}">
                <a16:creationId xmlns:a16="http://schemas.microsoft.com/office/drawing/2014/main" id="{FCCEFA96-A637-4E9F-A9B4-AE50BA6A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230" y="4297787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67%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6" name="Rectangle 36">
            <a:extLst>
              <a:ext uri="{FF2B5EF4-FFF2-40B4-BE49-F238E27FC236}">
                <a16:creationId xmlns:a16="http://schemas.microsoft.com/office/drawing/2014/main" id="{08F84536-A0AF-4888-AA82-F1B1E688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704" y="4760659"/>
            <a:ext cx="200314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7" name="Rectangle 36">
            <a:extLst>
              <a:ext uri="{FF2B5EF4-FFF2-40B4-BE49-F238E27FC236}">
                <a16:creationId xmlns:a16="http://schemas.microsoft.com/office/drawing/2014/main" id="{79532715-E037-4823-9CA0-5AC1E516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704" y="5307947"/>
            <a:ext cx="200314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8" name="Rectangle 36">
            <a:extLst>
              <a:ext uri="{FF2B5EF4-FFF2-40B4-BE49-F238E27FC236}">
                <a16:creationId xmlns:a16="http://schemas.microsoft.com/office/drawing/2014/main" id="{3E094C6A-DD34-4E9D-AC8C-23BE3278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952" y="4263692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28%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0" name="Rectangle 36">
            <a:extLst>
              <a:ext uri="{FF2B5EF4-FFF2-40B4-BE49-F238E27FC236}">
                <a16:creationId xmlns:a16="http://schemas.microsoft.com/office/drawing/2014/main" id="{EBBA51AE-43AE-48FA-8BD0-6BF49C75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426" y="4771017"/>
            <a:ext cx="200314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1" name="Rectangle 36">
            <a:extLst>
              <a:ext uri="{FF2B5EF4-FFF2-40B4-BE49-F238E27FC236}">
                <a16:creationId xmlns:a16="http://schemas.microsoft.com/office/drawing/2014/main" id="{678888ED-D898-4386-9E2B-A3F52407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952" y="5265997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0.7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923BF8A2-5FB4-42D1-8FF5-4703922A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502" y="5841678"/>
            <a:ext cx="440162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8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A7A2C3-F16E-4D51-A9CE-67C6A695B9FC}"/>
              </a:ext>
            </a:extLst>
          </p:cNvPr>
          <p:cNvSpPr/>
          <p:nvPr/>
        </p:nvSpPr>
        <p:spPr>
          <a:xfrm>
            <a:off x="6082052" y="3663625"/>
            <a:ext cx="5242169" cy="29680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1</a:t>
            </a:r>
          </a:p>
        </p:txBody>
      </p:sp>
      <p:sp>
        <p:nvSpPr>
          <p:cNvPr id="852" name="Rectangle 70"/>
          <p:cNvSpPr>
            <a:spLocks noChangeArrowheads="1"/>
          </p:cNvSpPr>
          <p:nvPr/>
        </p:nvSpPr>
        <p:spPr bwMode="auto">
          <a:xfrm>
            <a:off x="2654574" y="111743"/>
            <a:ext cx="6884967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Core20 Conditions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F4D89F63-0AF6-4116-B0D5-839E02F7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75" y="-106042"/>
            <a:ext cx="1657703" cy="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4D66050-BBE4-47A4-9733-0A1648DD4764}"/>
              </a:ext>
            </a:extLst>
          </p:cNvPr>
          <p:cNvSpPr txBox="1"/>
          <p:nvPr/>
        </p:nvSpPr>
        <p:spPr>
          <a:xfrm>
            <a:off x="709475" y="-1657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 partnership with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C439253-EC7C-47E1-97EE-D76F56FCDD07}"/>
              </a:ext>
            </a:extLst>
          </p:cNvPr>
          <p:cNvSpPr/>
          <p:nvPr/>
        </p:nvSpPr>
        <p:spPr>
          <a:xfrm>
            <a:off x="580710" y="572061"/>
            <a:ext cx="5242169" cy="29680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36">
            <a:extLst>
              <a:ext uri="{FF2B5EF4-FFF2-40B4-BE49-F238E27FC236}">
                <a16:creationId xmlns:a16="http://schemas.microsoft.com/office/drawing/2014/main" id="{E51DA7FE-6CB0-4F3D-A510-AC262EBA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80" y="1432743"/>
            <a:ext cx="3509750" cy="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adversity to be diagnosed asthmatic</a:t>
            </a:r>
          </a:p>
        </p:txBody>
      </p:sp>
      <p:sp>
        <p:nvSpPr>
          <p:cNvPr id="227" name="Rectangle 36">
            <a:extLst>
              <a:ext uri="{FF2B5EF4-FFF2-40B4-BE49-F238E27FC236}">
                <a16:creationId xmlns:a16="http://schemas.microsoft.com/office/drawing/2014/main" id="{9F9B588E-D4A8-4B58-B306-456CA556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80" y="2138384"/>
            <a:ext cx="2205670" cy="2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lang="en-US" sz="1200" b="1">
                <a:solidFill>
                  <a:srgbClr val="E7E6E6"/>
                </a:solidFill>
                <a:latin typeface="Segoe UI"/>
              </a:rPr>
              <a:t>36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0" name="Rectangle 36">
            <a:extLst>
              <a:ext uri="{FF2B5EF4-FFF2-40B4-BE49-F238E27FC236}">
                <a16:creationId xmlns:a16="http://schemas.microsoft.com/office/drawing/2014/main" id="{B542A045-0A68-4E59-89F9-79173A36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80" y="3032851"/>
            <a:ext cx="2498633" cy="2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lang="en-US" sz="1200" b="1">
                <a:solidFill>
                  <a:srgbClr val="E7E6E6"/>
                </a:solidFill>
                <a:latin typeface="Segoe UI"/>
              </a:rPr>
              <a:t>28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4" name="Rectangle 70">
            <a:extLst>
              <a:ext uri="{FF2B5EF4-FFF2-40B4-BE49-F238E27FC236}">
                <a16:creationId xmlns:a16="http://schemas.microsoft.com/office/drawing/2014/main" id="{CA4804B6-B942-4B01-A21A-DD401C2F4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543" y="701539"/>
            <a:ext cx="3777831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Asthma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(28,975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patients in Core20)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Weight Gain outline">
            <a:extLst>
              <a:ext uri="{FF2B5EF4-FFF2-40B4-BE49-F238E27FC236}">
                <a16:creationId xmlns:a16="http://schemas.microsoft.com/office/drawing/2014/main" id="{276A6BFE-9BE4-4CD5-9222-A9117E62B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071" y="2962765"/>
            <a:ext cx="360000" cy="360000"/>
          </a:xfrm>
          <a:prstGeom prst="rect">
            <a:avLst/>
          </a:prstGeom>
        </p:spPr>
      </p:pic>
      <p:pic>
        <p:nvPicPr>
          <p:cNvPr id="28" name="Graphic 27" descr="Man with kid outline">
            <a:extLst>
              <a:ext uri="{FF2B5EF4-FFF2-40B4-BE49-F238E27FC236}">
                <a16:creationId xmlns:a16="http://schemas.microsoft.com/office/drawing/2014/main" id="{C5785361-45F1-4675-A7EB-5C2603279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071" y="2096837"/>
            <a:ext cx="360000" cy="360000"/>
          </a:xfrm>
          <a:prstGeom prst="rect">
            <a:avLst/>
          </a:prstGeom>
        </p:spPr>
      </p:pic>
      <p:pic>
        <p:nvPicPr>
          <p:cNvPr id="30" name="Graphic 29" descr="Doctor male outline">
            <a:extLst>
              <a:ext uri="{FF2B5EF4-FFF2-40B4-BE49-F238E27FC236}">
                <a16:creationId xmlns:a16="http://schemas.microsoft.com/office/drawing/2014/main" id="{36D87061-D83B-4843-9769-B8F400B45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071" y="1396477"/>
            <a:ext cx="360000" cy="360000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6952F61C-7640-41EE-AF38-3E08B95E8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  <p:pic>
        <p:nvPicPr>
          <p:cNvPr id="8" name="Graphic 7" descr="Medicine with solid fill">
            <a:extLst>
              <a:ext uri="{FF2B5EF4-FFF2-40B4-BE49-F238E27FC236}">
                <a16:creationId xmlns:a16="http://schemas.microsoft.com/office/drawing/2014/main" id="{A86B645D-2AF8-49C8-B99E-A579DED9AD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471" y="573599"/>
            <a:ext cx="637200" cy="637200"/>
          </a:xfrm>
          <a:prstGeom prst="rect">
            <a:avLst/>
          </a:prstGeom>
        </p:spPr>
      </p:pic>
      <p:pic>
        <p:nvPicPr>
          <p:cNvPr id="83" name="Graphic 82" descr="Checkmark with solid fill">
            <a:extLst>
              <a:ext uri="{FF2B5EF4-FFF2-40B4-BE49-F238E27FC236}">
                <a16:creationId xmlns:a16="http://schemas.microsoft.com/office/drawing/2014/main" id="{AAB1B3CC-A80C-48C3-BEDC-E0F9D16CF0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84357" y="1457617"/>
            <a:ext cx="237720" cy="23772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89B5350-3AED-4841-B141-40BD1AD37457}"/>
              </a:ext>
            </a:extLst>
          </p:cNvPr>
          <p:cNvSpPr/>
          <p:nvPr/>
        </p:nvSpPr>
        <p:spPr>
          <a:xfrm>
            <a:off x="6082052" y="572061"/>
            <a:ext cx="5242169" cy="296805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3E1AA247-FE99-4946-8944-255D5B69D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917" y="1285003"/>
            <a:ext cx="36000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less likely to be get tested.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Patients in C20: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156,838</a:t>
            </a:r>
          </a:p>
        </p:txBody>
      </p:sp>
      <p:sp>
        <p:nvSpPr>
          <p:cNvPr id="51" name="Rectangle 70">
            <a:extLst>
              <a:ext uri="{FF2B5EF4-FFF2-40B4-BE49-F238E27FC236}">
                <a16:creationId xmlns:a16="http://schemas.microsoft.com/office/drawing/2014/main" id="{C8F66080-EA8D-4047-BB77-20CE43150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352" y="659431"/>
            <a:ext cx="4563772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Covid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Graphic 54" descr="Doctor male outline">
            <a:extLst>
              <a:ext uri="{FF2B5EF4-FFF2-40B4-BE49-F238E27FC236}">
                <a16:creationId xmlns:a16="http://schemas.microsoft.com/office/drawing/2014/main" id="{4D3EB0A2-1C0C-43C2-9B0A-E9FC86CC5F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19732" y="1396477"/>
            <a:ext cx="360000" cy="360000"/>
          </a:xfrm>
          <a:prstGeom prst="rect">
            <a:avLst/>
          </a:prstGeom>
        </p:spPr>
      </p:pic>
      <p:pic>
        <p:nvPicPr>
          <p:cNvPr id="10" name="Graphic 9" descr="Germ with solid fill">
            <a:extLst>
              <a:ext uri="{FF2B5EF4-FFF2-40B4-BE49-F238E27FC236}">
                <a16:creationId xmlns:a16="http://schemas.microsoft.com/office/drawing/2014/main" id="{0FACF8C9-740F-4C2C-8577-3353CE6530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60303" y="572061"/>
            <a:ext cx="676800" cy="676800"/>
          </a:xfrm>
          <a:prstGeom prst="rect">
            <a:avLst/>
          </a:prstGeom>
        </p:spPr>
      </p:pic>
      <p:sp>
        <p:nvSpPr>
          <p:cNvPr id="84" name="Rectangle 36">
            <a:extLst>
              <a:ext uri="{FF2B5EF4-FFF2-40B4-BE49-F238E27FC236}">
                <a16:creationId xmlns:a16="http://schemas.microsoft.com/office/drawing/2014/main" id="{089EA93E-C533-4022-B64E-2FDE77DE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917" y="1841296"/>
            <a:ext cx="36000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tested positive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Patients in C20: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28,258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Rectangle 36">
            <a:extLst>
              <a:ext uri="{FF2B5EF4-FFF2-40B4-BE49-F238E27FC236}">
                <a16:creationId xmlns:a16="http://schemas.microsoft.com/office/drawing/2014/main" id="{D0AF06C6-880D-4060-8903-B2E8C9C7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917" y="2305618"/>
            <a:ext cx="36000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less likely to be get vaccinated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Patients in C20: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170,622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4F6144B0-5EE4-4525-8B0C-1CD888CC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917" y="2851291"/>
            <a:ext cx="36000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die of Covid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Patients in C20: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666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Graphic 13" descr="Checklist outline">
            <a:extLst>
              <a:ext uri="{FF2B5EF4-FFF2-40B4-BE49-F238E27FC236}">
                <a16:creationId xmlns:a16="http://schemas.microsoft.com/office/drawing/2014/main" id="{04633442-1917-4DB5-86AE-1E32B73810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19732" y="1952770"/>
            <a:ext cx="360000" cy="360000"/>
          </a:xfrm>
          <a:prstGeom prst="rect">
            <a:avLst/>
          </a:prstGeom>
        </p:spPr>
      </p:pic>
      <p:pic>
        <p:nvPicPr>
          <p:cNvPr id="16" name="Graphic 15" descr="Needle outline">
            <a:extLst>
              <a:ext uri="{FF2B5EF4-FFF2-40B4-BE49-F238E27FC236}">
                <a16:creationId xmlns:a16="http://schemas.microsoft.com/office/drawing/2014/main" id="{68F07A22-3A3C-4139-9EC2-65AD45D163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19732" y="2417092"/>
            <a:ext cx="360000" cy="360000"/>
          </a:xfrm>
          <a:prstGeom prst="rect">
            <a:avLst/>
          </a:prstGeom>
        </p:spPr>
      </p:pic>
      <p:pic>
        <p:nvPicPr>
          <p:cNvPr id="25" name="Graphic 24" descr="Crying face outline with solid fill">
            <a:extLst>
              <a:ext uri="{FF2B5EF4-FFF2-40B4-BE49-F238E27FC236}">
                <a16:creationId xmlns:a16="http://schemas.microsoft.com/office/drawing/2014/main" id="{E272E89F-6D34-4440-8785-D7446693618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19732" y="2962765"/>
            <a:ext cx="360000" cy="360000"/>
          </a:xfrm>
          <a:prstGeom prst="rect">
            <a:avLst/>
          </a:prstGeom>
        </p:spPr>
      </p:pic>
      <p:sp>
        <p:nvSpPr>
          <p:cNvPr id="90" name="Rectangle 36">
            <a:extLst>
              <a:ext uri="{FF2B5EF4-FFF2-40B4-BE49-F238E27FC236}">
                <a16:creationId xmlns:a16="http://schemas.microsoft.com/office/drawing/2014/main" id="{C090235E-0AE4-432E-ACC0-2C64928E3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571" y="4860388"/>
            <a:ext cx="3079266" cy="4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less likely to be get vaccinated.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Patients in C20 65+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9,932</a:t>
            </a:r>
          </a:p>
        </p:txBody>
      </p:sp>
      <p:sp>
        <p:nvSpPr>
          <p:cNvPr id="91" name="Rectangle 70">
            <a:extLst>
              <a:ext uri="{FF2B5EF4-FFF2-40B4-BE49-F238E27FC236}">
                <a16:creationId xmlns:a16="http://schemas.microsoft.com/office/drawing/2014/main" id="{AAAEC106-587D-490A-9806-2F3253CE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103" y="3814945"/>
            <a:ext cx="3903630" cy="4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Graphic 97" descr="Needle outline">
            <a:extLst>
              <a:ext uri="{FF2B5EF4-FFF2-40B4-BE49-F238E27FC236}">
                <a16:creationId xmlns:a16="http://schemas.microsoft.com/office/drawing/2014/main" id="{19F76C41-0130-4C8A-A98C-F47381F954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412338" y="4919863"/>
            <a:ext cx="374789" cy="360000"/>
          </a:xfrm>
          <a:prstGeom prst="rect">
            <a:avLst/>
          </a:prstGeom>
        </p:spPr>
      </p:pic>
      <p:pic>
        <p:nvPicPr>
          <p:cNvPr id="34" name="Graphic 33" descr="Fever with solid fill">
            <a:extLst>
              <a:ext uri="{FF2B5EF4-FFF2-40B4-BE49-F238E27FC236}">
                <a16:creationId xmlns:a16="http://schemas.microsoft.com/office/drawing/2014/main" id="{11F3D301-8C55-4915-B188-087ED66A4BA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281132" y="3809110"/>
            <a:ext cx="637200" cy="6372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EE615060-3646-4FC1-A891-250CB34B7043}"/>
              </a:ext>
            </a:extLst>
          </p:cNvPr>
          <p:cNvSpPr txBox="1"/>
          <p:nvPr/>
        </p:nvSpPr>
        <p:spPr>
          <a:xfrm>
            <a:off x="6716920" y="1345645"/>
            <a:ext cx="849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15%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lang="en-GB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C0C9D11-00D0-4F9B-92B5-3F130FEE77CD}"/>
              </a:ext>
            </a:extLst>
          </p:cNvPr>
          <p:cNvSpPr txBox="1"/>
          <p:nvPr/>
        </p:nvSpPr>
        <p:spPr>
          <a:xfrm>
            <a:off x="6697904" y="1901938"/>
            <a:ext cx="887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1.3% </a:t>
            </a:r>
            <a:endParaRPr lang="en-GB" sz="24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9D3CCEB-FB57-4684-B721-479E8684DEA2}"/>
              </a:ext>
            </a:extLst>
          </p:cNvPr>
          <p:cNvSpPr txBox="1"/>
          <p:nvPr/>
        </p:nvSpPr>
        <p:spPr>
          <a:xfrm>
            <a:off x="6706781" y="2366260"/>
            <a:ext cx="870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18% </a:t>
            </a:r>
            <a:endParaRPr lang="en-GB" sz="24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BFA93CF-5CD1-48AF-9DA7-798F63319151}"/>
              </a:ext>
            </a:extLst>
          </p:cNvPr>
          <p:cNvSpPr txBox="1"/>
          <p:nvPr/>
        </p:nvSpPr>
        <p:spPr>
          <a:xfrm>
            <a:off x="6706781" y="2911933"/>
            <a:ext cx="870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14% </a:t>
            </a:r>
            <a:endParaRPr lang="en-GB" sz="24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C5A82F-C8D2-477E-921C-3E71C2D2DB57}"/>
              </a:ext>
            </a:extLst>
          </p:cNvPr>
          <p:cNvSpPr txBox="1"/>
          <p:nvPr/>
        </p:nvSpPr>
        <p:spPr>
          <a:xfrm>
            <a:off x="6711220" y="4869031"/>
            <a:ext cx="861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14% </a:t>
            </a:r>
            <a:endParaRPr lang="en-GB" sz="24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58F574D-69EF-4443-95F4-4A2E8F970079}"/>
              </a:ext>
            </a:extLst>
          </p:cNvPr>
          <p:cNvSpPr txBox="1"/>
          <p:nvPr/>
        </p:nvSpPr>
        <p:spPr>
          <a:xfrm>
            <a:off x="1423217" y="2046005"/>
            <a:ext cx="3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E7E6E6"/>
                </a:solidFill>
                <a:latin typeface="Segoe UI"/>
              </a:rPr>
              <a:t>3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lang="en-GB" sz="24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195967-EED9-45F1-AF82-80BEA443B7BA}"/>
              </a:ext>
            </a:extLst>
          </p:cNvPr>
          <p:cNvSpPr txBox="1"/>
          <p:nvPr/>
        </p:nvSpPr>
        <p:spPr>
          <a:xfrm>
            <a:off x="1264407" y="2911933"/>
            <a:ext cx="677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1.4</a:t>
            </a:r>
            <a:endParaRPr lang="en-GB" sz="24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84542E8-EA5A-4F44-9445-746AEE3366A1}"/>
              </a:ext>
            </a:extLst>
          </p:cNvPr>
          <p:cNvSpPr/>
          <p:nvPr/>
        </p:nvSpPr>
        <p:spPr>
          <a:xfrm>
            <a:off x="608019" y="3668053"/>
            <a:ext cx="5242169" cy="296805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70">
            <a:extLst>
              <a:ext uri="{FF2B5EF4-FFF2-40B4-BE49-F238E27FC236}">
                <a16:creationId xmlns:a16="http://schemas.microsoft.com/office/drawing/2014/main" id="{D2EF382E-E98A-4248-8DE6-49B7370F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076" y="3787824"/>
            <a:ext cx="4490803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Learning Disability </a:t>
            </a:r>
            <a:r>
              <a:rPr lang="en-US" sz="1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(2,627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patients in Core20)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d with gears with solid fill">
            <a:extLst>
              <a:ext uri="{FF2B5EF4-FFF2-40B4-BE49-F238E27FC236}">
                <a16:creationId xmlns:a16="http://schemas.microsoft.com/office/drawing/2014/main" id="{B39145BD-A11E-4232-A0C5-B9B0CD723D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4471" y="3774654"/>
            <a:ext cx="637200" cy="637200"/>
          </a:xfrm>
          <a:prstGeom prst="rect">
            <a:avLst/>
          </a:prstGeom>
        </p:spPr>
      </p:pic>
      <p:pic>
        <p:nvPicPr>
          <p:cNvPr id="48" name="Graphic 47" descr="Weight Gain outline">
            <a:extLst>
              <a:ext uri="{FF2B5EF4-FFF2-40B4-BE49-F238E27FC236}">
                <a16:creationId xmlns:a16="http://schemas.microsoft.com/office/drawing/2014/main" id="{B76254EF-59B6-4DB9-9880-92F35E1CBFF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43071" y="5576069"/>
            <a:ext cx="360000" cy="360000"/>
          </a:xfrm>
          <a:prstGeom prst="rect">
            <a:avLst/>
          </a:prstGeom>
        </p:spPr>
      </p:pic>
      <p:pic>
        <p:nvPicPr>
          <p:cNvPr id="49" name="Graphic 48" descr="Man with kid outline">
            <a:extLst>
              <a:ext uri="{FF2B5EF4-FFF2-40B4-BE49-F238E27FC236}">
                <a16:creationId xmlns:a16="http://schemas.microsoft.com/office/drawing/2014/main" id="{E2A15BE0-2408-4B0B-8411-3A5B58D5A55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43071" y="5081089"/>
            <a:ext cx="360000" cy="360000"/>
          </a:xfrm>
          <a:prstGeom prst="rect">
            <a:avLst/>
          </a:prstGeom>
        </p:spPr>
      </p:pic>
      <p:pic>
        <p:nvPicPr>
          <p:cNvPr id="50" name="Graphic 49" descr="Doctor male outline">
            <a:extLst>
              <a:ext uri="{FF2B5EF4-FFF2-40B4-BE49-F238E27FC236}">
                <a16:creationId xmlns:a16="http://schemas.microsoft.com/office/drawing/2014/main" id="{84BE7DE4-9D2E-492E-98B4-0CE0B01DA9F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43071" y="4573764"/>
            <a:ext cx="360000" cy="360000"/>
          </a:xfrm>
          <a:prstGeom prst="rect">
            <a:avLst/>
          </a:prstGeom>
        </p:spPr>
      </p:pic>
      <p:pic>
        <p:nvPicPr>
          <p:cNvPr id="52" name="Graphic 51" descr="Globe outline">
            <a:extLst>
              <a:ext uri="{FF2B5EF4-FFF2-40B4-BE49-F238E27FC236}">
                <a16:creationId xmlns:a16="http://schemas.microsoft.com/office/drawing/2014/main" id="{F6C7BED2-69EB-4FA4-A010-A429CBE27B0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43071" y="6151750"/>
            <a:ext cx="360000" cy="360000"/>
          </a:xfrm>
          <a:prstGeom prst="rect">
            <a:avLst/>
          </a:prstGeom>
        </p:spPr>
      </p:pic>
      <p:sp>
        <p:nvSpPr>
          <p:cNvPr id="63" name="Rectangle 36">
            <a:extLst>
              <a:ext uri="{FF2B5EF4-FFF2-40B4-BE49-F238E27FC236}">
                <a16:creationId xmlns:a16="http://schemas.microsoft.com/office/drawing/2014/main" id="{86903D82-04AD-42B7-A2EC-C000C8B0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80" y="4636611"/>
            <a:ext cx="3509750" cy="2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diagnosed with Learning Disability</a:t>
            </a: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F121E9B4-0A24-423A-85EE-37347B0C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80" y="5158375"/>
            <a:ext cx="4261837" cy="2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lang="en-US" sz="1200" b="1">
                <a:solidFill>
                  <a:srgbClr val="E7E6E6"/>
                </a:solidFill>
                <a:latin typeface="Segoe UI"/>
              </a:rPr>
              <a:t>36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5" name="Rectangle 36">
            <a:extLst>
              <a:ext uri="{FF2B5EF4-FFF2-40B4-BE49-F238E27FC236}">
                <a16:creationId xmlns:a16="http://schemas.microsoft.com/office/drawing/2014/main" id="{E916D4DB-773B-41FB-AF21-BB512BD3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80" y="5653355"/>
            <a:ext cx="4887453" cy="2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28</a:t>
            </a: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5F59C44E-58B8-48E0-9042-00515E14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421" y="6143389"/>
            <a:ext cx="3524409" cy="3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White (most prevalent ethnicity) than Asian and Other (least likely)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85360F6B-A2FE-40C3-B137-2BB840AC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586" y="4462290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49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5FDC3A52-CDE8-4374-905E-F24DEA8B2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060" y="4969615"/>
            <a:ext cx="200314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8CD9FD9E-25A7-4399-9077-6FB86E92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586" y="5464595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0.6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1" name="Rectangle 36">
            <a:extLst>
              <a:ext uri="{FF2B5EF4-FFF2-40B4-BE49-F238E27FC236}">
                <a16:creationId xmlns:a16="http://schemas.microsoft.com/office/drawing/2014/main" id="{78DAFF7C-4BDD-4BFC-B32C-09ADC707C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136" y="6040276"/>
            <a:ext cx="440162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1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1</a:t>
            </a:r>
          </a:p>
        </p:txBody>
      </p:sp>
      <p:sp>
        <p:nvSpPr>
          <p:cNvPr id="852" name="Rectangle 70"/>
          <p:cNvSpPr>
            <a:spLocks noChangeArrowheads="1"/>
          </p:cNvSpPr>
          <p:nvPr/>
        </p:nvSpPr>
        <p:spPr bwMode="auto">
          <a:xfrm>
            <a:off x="2654574" y="111743"/>
            <a:ext cx="6884967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Core20 Conditions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F4D89F63-0AF6-4116-B0D5-839E02F7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75" y="-106042"/>
            <a:ext cx="1657703" cy="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4D66050-BBE4-47A4-9733-0A1648DD4764}"/>
              </a:ext>
            </a:extLst>
          </p:cNvPr>
          <p:cNvSpPr txBox="1"/>
          <p:nvPr/>
        </p:nvSpPr>
        <p:spPr>
          <a:xfrm>
            <a:off x="709475" y="-1657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 partnership with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C439253-EC7C-47E1-97EE-D76F56FCDD07}"/>
              </a:ext>
            </a:extLst>
          </p:cNvPr>
          <p:cNvSpPr/>
          <p:nvPr/>
        </p:nvSpPr>
        <p:spPr>
          <a:xfrm>
            <a:off x="580710" y="572061"/>
            <a:ext cx="5242169" cy="29680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36">
            <a:extLst>
              <a:ext uri="{FF2B5EF4-FFF2-40B4-BE49-F238E27FC236}">
                <a16:creationId xmlns:a16="http://schemas.microsoft.com/office/drawing/2014/main" id="{E51DA7FE-6CB0-4F3D-A510-AC262EBA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319" y="3002017"/>
            <a:ext cx="3218188" cy="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 significant adversity for mothers booked into Continuity of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Carer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pathway</a:t>
            </a:r>
            <a:r>
              <a:rPr lang="en-US" sz="1200" baseline="30000">
                <a:solidFill>
                  <a:srgbClr val="E7E6E6"/>
                </a:solidFill>
                <a:latin typeface="Segoe UI"/>
              </a:rPr>
              <a:t>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7" name="Rectangle 36">
            <a:extLst>
              <a:ext uri="{FF2B5EF4-FFF2-40B4-BE49-F238E27FC236}">
                <a16:creationId xmlns:a16="http://schemas.microsoft.com/office/drawing/2014/main" id="{9F9B588E-D4A8-4B58-B306-456CA556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797" y="1327430"/>
            <a:ext cx="2205670" cy="2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lang="en-US" sz="1200" b="1">
                <a:solidFill>
                  <a:srgbClr val="E7E6E6"/>
                </a:solidFill>
                <a:latin typeface="Segoe UI"/>
              </a:rPr>
              <a:t>38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0" name="Rectangle 36">
            <a:extLst>
              <a:ext uri="{FF2B5EF4-FFF2-40B4-BE49-F238E27FC236}">
                <a16:creationId xmlns:a16="http://schemas.microsoft.com/office/drawing/2014/main" id="{B542A045-0A68-4E59-89F9-79173A36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465" y="1836697"/>
            <a:ext cx="2689851" cy="2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Average BMI: </a:t>
            </a:r>
            <a:r>
              <a:rPr lang="en-US" sz="1200" b="1">
                <a:solidFill>
                  <a:srgbClr val="E7E6E6"/>
                </a:solidFill>
                <a:latin typeface="Segoe UI"/>
              </a:rPr>
              <a:t>26.3 </a:t>
            </a:r>
            <a:r>
              <a:rPr lang="en-US" sz="1200" i="1">
                <a:solidFill>
                  <a:srgbClr val="E7E6E6"/>
                </a:solidFill>
                <a:latin typeface="Segoe UI"/>
              </a:rPr>
              <a:t>(overweight range 25 – 29.9)</a:t>
            </a:r>
            <a:endParaRPr kumimoji="0" lang="en-US" sz="1200" i="1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4" name="Rectangle 70">
            <a:extLst>
              <a:ext uri="{FF2B5EF4-FFF2-40B4-BE49-F238E27FC236}">
                <a16:creationId xmlns:a16="http://schemas.microsoft.com/office/drawing/2014/main" id="{CA4804B6-B942-4B01-A21A-DD401C2F4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543" y="701539"/>
            <a:ext cx="4164287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Maternity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mother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Weight Gain outline">
            <a:extLst>
              <a:ext uri="{FF2B5EF4-FFF2-40B4-BE49-F238E27FC236}">
                <a16:creationId xmlns:a16="http://schemas.microsoft.com/office/drawing/2014/main" id="{276A6BFE-9BE4-4CD5-9222-A9117E62B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733" y="1805757"/>
            <a:ext cx="360000" cy="360000"/>
          </a:xfrm>
          <a:prstGeom prst="rect">
            <a:avLst/>
          </a:prstGeom>
        </p:spPr>
      </p:pic>
      <p:pic>
        <p:nvPicPr>
          <p:cNvPr id="28" name="Graphic 27" descr="Man with kid outline">
            <a:extLst>
              <a:ext uri="{FF2B5EF4-FFF2-40B4-BE49-F238E27FC236}">
                <a16:creationId xmlns:a16="http://schemas.microsoft.com/office/drawing/2014/main" id="{C5785361-45F1-4675-A7EB-5C2603279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733" y="1257083"/>
            <a:ext cx="360000" cy="360000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6952F61C-7640-41EE-AF38-3E08B95E8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  <p:pic>
        <p:nvPicPr>
          <p:cNvPr id="83" name="Graphic 82" descr="Checkmark with solid fill">
            <a:extLst>
              <a:ext uri="{FF2B5EF4-FFF2-40B4-BE49-F238E27FC236}">
                <a16:creationId xmlns:a16="http://schemas.microsoft.com/office/drawing/2014/main" id="{AAB1B3CC-A80C-48C3-BEDC-E0F9D16CF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43271" y="3026891"/>
            <a:ext cx="237720" cy="23772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E58F574D-69EF-4443-95F4-4A2E8F970079}"/>
              </a:ext>
            </a:extLst>
          </p:cNvPr>
          <p:cNvSpPr txBox="1"/>
          <p:nvPr/>
        </p:nvSpPr>
        <p:spPr>
          <a:xfrm>
            <a:off x="1362679" y="1206251"/>
            <a:ext cx="677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E7E6E6"/>
                </a:solidFill>
                <a:latin typeface="Segoe UI"/>
              </a:rPr>
              <a:t>2.5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lang="en-GB" sz="24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195967-EED9-45F1-AF82-80BEA443B7BA}"/>
              </a:ext>
            </a:extLst>
          </p:cNvPr>
          <p:cNvSpPr txBox="1"/>
          <p:nvPr/>
        </p:nvSpPr>
        <p:spPr>
          <a:xfrm>
            <a:off x="1367048" y="1754925"/>
            <a:ext cx="677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0.9</a:t>
            </a:r>
            <a:endParaRPr lang="en-GB" sz="2400"/>
          </a:p>
        </p:txBody>
      </p:sp>
      <p:pic>
        <p:nvPicPr>
          <p:cNvPr id="7" name="Graphic 6" descr="Smoking outline">
            <a:extLst>
              <a:ext uri="{FF2B5EF4-FFF2-40B4-BE49-F238E27FC236}">
                <a16:creationId xmlns:a16="http://schemas.microsoft.com/office/drawing/2014/main" id="{5770C579-9AC6-4422-B4B8-6A0E7759A6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1733" y="2354208"/>
            <a:ext cx="360001" cy="360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95E9E1-4C89-4F3E-9B95-C484C3CEB763}"/>
              </a:ext>
            </a:extLst>
          </p:cNvPr>
          <p:cNvSpPr txBox="1"/>
          <p:nvPr/>
        </p:nvSpPr>
        <p:spPr>
          <a:xfrm>
            <a:off x="514182" y="6347824"/>
            <a:ext cx="5656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>
                <a:solidFill>
                  <a:srgbClr val="E7E6E6"/>
                </a:solidFill>
                <a:latin typeface="Segoe UI"/>
              </a:rPr>
              <a:t>1 </a:t>
            </a:r>
            <a:r>
              <a:rPr lang="en-US" sz="1200">
                <a:solidFill>
                  <a:srgbClr val="E7E6E6"/>
                </a:solidFill>
                <a:latin typeface="Segoe UI"/>
              </a:rPr>
              <a:t>sourced from latest GP records, not at time of delivery</a:t>
            </a:r>
          </a:p>
          <a:p>
            <a:r>
              <a:rPr lang="en-US" sz="1200" baseline="30000">
                <a:solidFill>
                  <a:srgbClr val="E7E6E6"/>
                </a:solidFill>
                <a:latin typeface="Segoe UI"/>
              </a:rPr>
              <a:t>2</a:t>
            </a:r>
            <a:r>
              <a:rPr lang="en-US" sz="1800" baseline="30000">
                <a:solidFill>
                  <a:srgbClr val="E7E6E6"/>
                </a:solidFill>
                <a:latin typeface="Segoe UI"/>
              </a:rPr>
              <a:t> </a:t>
            </a:r>
            <a:r>
              <a:rPr lang="en-US" sz="1200">
                <a:solidFill>
                  <a:srgbClr val="E7E6E6"/>
                </a:solidFill>
                <a:latin typeface="Segoe UI"/>
              </a:rPr>
              <a:t>sourced from MSDS (deliveries between April 2019 and September 2021)</a:t>
            </a:r>
          </a:p>
          <a:p>
            <a:endParaRPr lang="en-GB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9AA9CE0-0ADC-4DF0-97F7-A96D1EF30F2E}"/>
              </a:ext>
            </a:extLst>
          </p:cNvPr>
          <p:cNvSpPr/>
          <p:nvPr/>
        </p:nvSpPr>
        <p:spPr>
          <a:xfrm>
            <a:off x="6310967" y="3540113"/>
            <a:ext cx="5242169" cy="29680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FF2DB2D3-9DC0-403F-8266-43E47E48F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254" y="4685764"/>
            <a:ext cx="3509750" cy="2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BMI points higher. Average BMI: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36</a:t>
            </a:r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9DF5D7A7-FD00-4F5E-9B49-3EFEADB77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254" y="5130705"/>
            <a:ext cx="4261837" cy="2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diagnosed with a LTC</a:t>
            </a:r>
          </a:p>
        </p:txBody>
      </p:sp>
      <p:sp>
        <p:nvSpPr>
          <p:cNvPr id="95" name="Rectangle 36">
            <a:extLst>
              <a:ext uri="{FF2B5EF4-FFF2-40B4-BE49-F238E27FC236}">
                <a16:creationId xmlns:a16="http://schemas.microsoft.com/office/drawing/2014/main" id="{541A922E-057F-422D-8CF4-91F45A0D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254" y="5562389"/>
            <a:ext cx="4887453" cy="1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years younger. Average age: </a:t>
            </a:r>
            <a:r>
              <a:rPr lang="en-US" sz="1200" b="1">
                <a:solidFill>
                  <a:schemeClr val="bg1"/>
                </a:solidFill>
                <a:latin typeface="Segoe UI"/>
              </a:rPr>
              <a:t>50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9" name="Rectangle 70">
            <a:extLst>
              <a:ext uri="{FF2B5EF4-FFF2-40B4-BE49-F238E27FC236}">
                <a16:creationId xmlns:a16="http://schemas.microsoft.com/office/drawing/2014/main" id="{7B663736-019A-4E13-B61D-6AE7AB56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137" y="3608421"/>
            <a:ext cx="3777831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Obesity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(37,336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patients in Core20)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average Core20 individual is: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6" name="Graphic 105" descr="Man with kid outline">
            <a:extLst>
              <a:ext uri="{FF2B5EF4-FFF2-40B4-BE49-F238E27FC236}">
                <a16:creationId xmlns:a16="http://schemas.microsoft.com/office/drawing/2014/main" id="{FE135C69-D27F-4EDA-9EAA-1EEB1F7DD4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6509" y="5478036"/>
            <a:ext cx="360000" cy="360000"/>
          </a:xfrm>
          <a:prstGeom prst="rect">
            <a:avLst/>
          </a:prstGeom>
        </p:spPr>
      </p:pic>
      <p:pic>
        <p:nvPicPr>
          <p:cNvPr id="108" name="Graphic 107" descr="Doctor male outline">
            <a:extLst>
              <a:ext uri="{FF2B5EF4-FFF2-40B4-BE49-F238E27FC236}">
                <a16:creationId xmlns:a16="http://schemas.microsoft.com/office/drawing/2014/main" id="{45F5DA72-F888-46A5-8F43-DB10F14DDE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01521" y="5070700"/>
            <a:ext cx="360000" cy="360000"/>
          </a:xfrm>
          <a:prstGeom prst="rect">
            <a:avLst/>
          </a:prstGeom>
        </p:spPr>
      </p:pic>
      <p:pic>
        <p:nvPicPr>
          <p:cNvPr id="110" name="Graphic 109" descr="Globe outline">
            <a:extLst>
              <a:ext uri="{FF2B5EF4-FFF2-40B4-BE49-F238E27FC236}">
                <a16:creationId xmlns:a16="http://schemas.microsoft.com/office/drawing/2014/main" id="{FD01873E-2392-47D8-98AD-AC8BD0BC69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01521" y="5921973"/>
            <a:ext cx="360000" cy="360000"/>
          </a:xfrm>
          <a:prstGeom prst="rect">
            <a:avLst/>
          </a:prstGeom>
        </p:spPr>
      </p:pic>
      <p:sp>
        <p:nvSpPr>
          <p:cNvPr id="112" name="Rectangle 36">
            <a:extLst>
              <a:ext uri="{FF2B5EF4-FFF2-40B4-BE49-F238E27FC236}">
                <a16:creationId xmlns:a16="http://schemas.microsoft.com/office/drawing/2014/main" id="{92B151C5-3F11-4150-B819-F085236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254" y="5838603"/>
            <a:ext cx="3737836" cy="3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Black than Asian </a:t>
            </a:r>
            <a:r>
              <a:rPr lang="en-US" sz="1200">
                <a:solidFill>
                  <a:srgbClr val="E7E6E6"/>
                </a:solidFill>
                <a:latin typeface="Segoe UI"/>
              </a:rPr>
              <a:t>(where Asian is lowest) and </a:t>
            </a:r>
            <a:r>
              <a:rPr lang="en-GB" sz="1200">
                <a:solidFill>
                  <a:srgbClr val="E7E6E6"/>
                </a:solidFill>
                <a:latin typeface="Segoe UI"/>
              </a:rPr>
              <a:t>White 49% more likely to be Obese compared to R80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3" name="Rectangle 36">
            <a:extLst>
              <a:ext uri="{FF2B5EF4-FFF2-40B4-BE49-F238E27FC236}">
                <a16:creationId xmlns:a16="http://schemas.microsoft.com/office/drawing/2014/main" id="{FB1197FD-41D5-46FB-BA67-66E4D1FBD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846" y="4515289"/>
            <a:ext cx="334800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4" name="Rectangle 36">
            <a:extLst>
              <a:ext uri="{FF2B5EF4-FFF2-40B4-BE49-F238E27FC236}">
                <a16:creationId xmlns:a16="http://schemas.microsoft.com/office/drawing/2014/main" id="{A94747F5-9524-4DF5-8CAF-84142F33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927" y="4959226"/>
            <a:ext cx="830639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42%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5" name="Rectangle 36">
            <a:extLst>
              <a:ext uri="{FF2B5EF4-FFF2-40B4-BE49-F238E27FC236}">
                <a16:creationId xmlns:a16="http://schemas.microsoft.com/office/drawing/2014/main" id="{39E3D3CC-1364-47D1-B259-A4090DA14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229" y="5366562"/>
            <a:ext cx="336035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7" name="Rectangle 36">
            <a:extLst>
              <a:ext uri="{FF2B5EF4-FFF2-40B4-BE49-F238E27FC236}">
                <a16:creationId xmlns:a16="http://schemas.microsoft.com/office/drawing/2014/main" id="{1A39903B-B098-439C-8FB5-E3446F00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322" y="5838036"/>
            <a:ext cx="695263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7E6E6"/>
                </a:solidFill>
                <a:latin typeface="Segoe UI"/>
              </a:rPr>
              <a:t>x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53AC5C26-F3B7-47A5-B7CB-C8A83B0E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163" y="2265123"/>
            <a:ext cx="401508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x2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3A3A92A7-2588-489F-86E2-16B30A1F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366" y="2407786"/>
            <a:ext cx="2817649" cy="3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currently smoking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8% compared to 4% in Remaining 80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Graphic 5" descr="Woman with baby outline">
            <a:extLst>
              <a:ext uri="{FF2B5EF4-FFF2-40B4-BE49-F238E27FC236}">
                <a16:creationId xmlns:a16="http://schemas.microsoft.com/office/drawing/2014/main" id="{722319C9-3D91-448C-B4CD-BE50779E8B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8306" y="2900578"/>
            <a:ext cx="466237" cy="466237"/>
          </a:xfrm>
          <a:prstGeom prst="rect">
            <a:avLst/>
          </a:prstGeom>
        </p:spPr>
      </p:pic>
      <p:pic>
        <p:nvPicPr>
          <p:cNvPr id="10" name="Graphic 9" descr="Pregnant lady with solid fill">
            <a:extLst>
              <a:ext uri="{FF2B5EF4-FFF2-40B4-BE49-F238E27FC236}">
                <a16:creationId xmlns:a16="http://schemas.microsoft.com/office/drawing/2014/main" id="{E2A1685F-8A68-4C81-871B-92900AB51C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228" y="621706"/>
            <a:ext cx="533530" cy="533530"/>
          </a:xfrm>
          <a:prstGeom prst="rect">
            <a:avLst/>
          </a:prstGeom>
        </p:spPr>
      </p:pic>
      <p:pic>
        <p:nvPicPr>
          <p:cNvPr id="5" name="Graphic 4" descr="Weight Loss with solid fill">
            <a:extLst>
              <a:ext uri="{FF2B5EF4-FFF2-40B4-BE49-F238E27FC236}">
                <a16:creationId xmlns:a16="http://schemas.microsoft.com/office/drawing/2014/main" id="{C1893DAE-DF26-4CE5-86B8-8BF3A66783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515121" y="3622004"/>
            <a:ext cx="532800" cy="532800"/>
          </a:xfrm>
          <a:prstGeom prst="rect">
            <a:avLst/>
          </a:prstGeom>
        </p:spPr>
      </p:pic>
      <p:pic>
        <p:nvPicPr>
          <p:cNvPr id="17" name="Graphic 16" descr="Scale outline">
            <a:extLst>
              <a:ext uri="{FF2B5EF4-FFF2-40B4-BE49-F238E27FC236}">
                <a16:creationId xmlns:a16="http://schemas.microsoft.com/office/drawing/2014/main" id="{9B429B6C-4A53-4BF4-964D-6D64D61E434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01521" y="4626763"/>
            <a:ext cx="360000" cy="360000"/>
          </a:xfrm>
          <a:prstGeom prst="rect">
            <a:avLst/>
          </a:prstGeom>
        </p:spPr>
      </p:pic>
      <p:sp>
        <p:nvSpPr>
          <p:cNvPr id="53" name="Rectangle 36">
            <a:extLst>
              <a:ext uri="{FF2B5EF4-FFF2-40B4-BE49-F238E27FC236}">
                <a16:creationId xmlns:a16="http://schemas.microsoft.com/office/drawing/2014/main" id="{884CDFDE-23F9-425A-A972-0BAC2B93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254" y="4263234"/>
            <a:ext cx="3509750" cy="2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more likely to be Obese</a:t>
            </a:r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17EC3C85-EC0C-44EF-9813-2CC2FA79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927" y="4088913"/>
            <a:ext cx="830639" cy="5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7432" bIns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43%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5" name="Graphic 54" descr="Bar chart outline">
            <a:extLst>
              <a:ext uri="{FF2B5EF4-FFF2-40B4-BE49-F238E27FC236}">
                <a16:creationId xmlns:a16="http://schemas.microsoft.com/office/drawing/2014/main" id="{8B54EFAB-A025-4705-AEB7-40F2396652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601521" y="420038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1</a:t>
            </a:r>
          </a:p>
        </p:txBody>
      </p:sp>
      <p:sp>
        <p:nvSpPr>
          <p:cNvPr id="852" name="Rectangle 70"/>
          <p:cNvSpPr>
            <a:spLocks noChangeArrowheads="1"/>
          </p:cNvSpPr>
          <p:nvPr/>
        </p:nvSpPr>
        <p:spPr bwMode="auto">
          <a:xfrm>
            <a:off x="2654574" y="111743"/>
            <a:ext cx="6884967" cy="5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Core20 Long Term Conditions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F4D89F63-0AF6-4116-B0D5-839E02F7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75" y="-106042"/>
            <a:ext cx="1657703" cy="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4D66050-BBE4-47A4-9733-0A1648DD4764}"/>
              </a:ext>
            </a:extLst>
          </p:cNvPr>
          <p:cNvSpPr txBox="1"/>
          <p:nvPr/>
        </p:nvSpPr>
        <p:spPr>
          <a:xfrm>
            <a:off x="709475" y="-16574"/>
            <a:ext cx="218203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 partnership with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6952F61C-7640-41EE-AF38-3E08B95E8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190" y="136466"/>
            <a:ext cx="955338" cy="365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6B5A4E-D947-49B9-8C29-25C420157E1A}"/>
              </a:ext>
            </a:extLst>
          </p:cNvPr>
          <p:cNvSpPr txBox="1"/>
          <p:nvPr/>
        </p:nvSpPr>
        <p:spPr>
          <a:xfrm>
            <a:off x="6748267" y="898211"/>
            <a:ext cx="40285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>
                    <a:lumMod val="95000"/>
                  </a:schemeClr>
                </a:solidFill>
              </a:rPr>
              <a:t>Number of residents in Core20</a:t>
            </a:r>
            <a:r>
              <a:rPr lang="en-GB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1400">
                <a:solidFill>
                  <a:schemeClr val="bg1">
                    <a:lumMod val="95000"/>
                  </a:schemeClr>
                </a:solidFill>
              </a:rPr>
              <a:t>(with LTCs: Diabetes, Hypertension, COPD, Mental Health)</a:t>
            </a:r>
          </a:p>
          <a:p>
            <a:endParaRPr lang="en-GB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34,945 	1 LTC</a:t>
            </a:r>
          </a:p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11,577 	2 LTCs</a:t>
            </a:r>
          </a:p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949 	3 LTCs</a:t>
            </a:r>
          </a:p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14	4 LTCs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09B64-54C0-48CB-B634-ADCCDAC650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35" r="12290"/>
          <a:stretch/>
        </p:blipFill>
        <p:spPr>
          <a:xfrm>
            <a:off x="423380" y="861891"/>
            <a:ext cx="5891695" cy="5704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EF9DF-377D-42E7-BD23-4260C3285592}"/>
              </a:ext>
            </a:extLst>
          </p:cNvPr>
          <p:cNvSpPr txBox="1"/>
          <p:nvPr/>
        </p:nvSpPr>
        <p:spPr>
          <a:xfrm>
            <a:off x="7044979" y="3082795"/>
            <a:ext cx="5070821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solidFill>
                  <a:schemeClr val="bg1">
                    <a:lumMod val="95000"/>
                  </a:schemeClr>
                </a:solidFill>
              </a:rPr>
              <a:t>Profiles of the 14 residents with all 4 LTCs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>
                    <a:lumMod val="95000"/>
                  </a:schemeClr>
                </a:solidFill>
              </a:rPr>
              <a:t>All age 50 +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>
                    <a:lumMod val="95000"/>
                  </a:schemeClr>
                </a:solidFill>
              </a:rPr>
              <a:t>Mostly Males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>
                    <a:lumMod val="95000"/>
                  </a:schemeClr>
                </a:solidFill>
              </a:rPr>
              <a:t>Predominantly White British, followed by Mixed ethnicities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>
                    <a:lumMod val="95000"/>
                  </a:schemeClr>
                </a:solidFill>
              </a:rPr>
              <a:t>Mostly live in Croydon (Addington, </a:t>
            </a:r>
            <a:r>
              <a:rPr lang="en-GB" err="1">
                <a:solidFill>
                  <a:schemeClr val="bg1">
                    <a:lumMod val="95000"/>
                  </a:schemeClr>
                </a:solidFill>
              </a:rPr>
              <a:t>Waddon</a:t>
            </a:r>
            <a:r>
              <a:rPr lang="en-GB">
                <a:solidFill>
                  <a:schemeClr val="bg1">
                    <a:lumMod val="95000"/>
                  </a:schemeClr>
                </a:solidFill>
              </a:rPr>
              <a:t>), Wandsworth (</a:t>
            </a:r>
            <a:r>
              <a:rPr lang="en-GB" err="1">
                <a:solidFill>
                  <a:schemeClr val="bg1">
                    <a:lumMod val="95000"/>
                  </a:schemeClr>
                </a:solidFill>
              </a:rPr>
              <a:t>Latchmere</a:t>
            </a:r>
            <a:r>
              <a:rPr lang="en-GB">
                <a:solidFill>
                  <a:schemeClr val="bg1">
                    <a:lumMod val="95000"/>
                  </a:schemeClr>
                </a:solidFill>
              </a:rPr>
              <a:t>) and Kingston (</a:t>
            </a:r>
            <a:r>
              <a:rPr lang="en-GB" err="1">
                <a:solidFill>
                  <a:schemeClr val="bg1">
                    <a:lumMod val="95000"/>
                  </a:schemeClr>
                </a:solidFill>
              </a:rPr>
              <a:t>Berrylands</a:t>
            </a:r>
            <a:r>
              <a:rPr lang="en-GB">
                <a:solidFill>
                  <a:schemeClr val="bg1">
                    <a:lumMod val="95000"/>
                  </a:schemeClr>
                </a:solidFill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bg1">
                    <a:lumMod val="95000"/>
                  </a:schemeClr>
                </a:solidFill>
              </a:rPr>
              <a:t>Most with medium risk of hospitalisation</a:t>
            </a:r>
          </a:p>
        </p:txBody>
      </p:sp>
      <p:pic>
        <p:nvPicPr>
          <p:cNvPr id="4" name="Graphic 3" descr="Man with cane with solid fill">
            <a:extLst>
              <a:ext uri="{FF2B5EF4-FFF2-40B4-BE49-F238E27FC236}">
                <a16:creationId xmlns:a16="http://schemas.microsoft.com/office/drawing/2014/main" id="{59807607-5698-4B59-A819-39F3294AB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8456" y="3555031"/>
            <a:ext cx="401654" cy="401654"/>
          </a:xfrm>
          <a:prstGeom prst="rect">
            <a:avLst/>
          </a:prstGeom>
        </p:spPr>
      </p:pic>
      <p:pic>
        <p:nvPicPr>
          <p:cNvPr id="5" name="Graphic 4" descr="Male with solid fill">
            <a:extLst>
              <a:ext uri="{FF2B5EF4-FFF2-40B4-BE49-F238E27FC236}">
                <a16:creationId xmlns:a16="http://schemas.microsoft.com/office/drawing/2014/main" id="{2677A68F-4E39-4FE8-B7F7-BFBC82955B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5545" y="4034979"/>
            <a:ext cx="370511" cy="370509"/>
          </a:xfrm>
          <a:prstGeom prst="rect">
            <a:avLst/>
          </a:prstGeom>
        </p:spPr>
      </p:pic>
      <p:pic>
        <p:nvPicPr>
          <p:cNvPr id="10" name="Graphic 9" descr="Globe outline">
            <a:extLst>
              <a:ext uri="{FF2B5EF4-FFF2-40B4-BE49-F238E27FC236}">
                <a16:creationId xmlns:a16="http://schemas.microsoft.com/office/drawing/2014/main" id="{3E10063C-55CA-42E2-A608-401D40E97E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48556" y="5257914"/>
            <a:ext cx="421554" cy="4215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127585-AFE4-480B-8FD4-07DAFC89BEA2}"/>
              </a:ext>
            </a:extLst>
          </p:cNvPr>
          <p:cNvGrpSpPr>
            <a:grpSpLocks noChangeAspect="1"/>
          </p:cNvGrpSpPr>
          <p:nvPr/>
        </p:nvGrpSpPr>
        <p:grpSpPr>
          <a:xfrm>
            <a:off x="6578874" y="4534689"/>
            <a:ext cx="524403" cy="423940"/>
            <a:chOff x="3047873" y="4197732"/>
            <a:chExt cx="1916930" cy="1735438"/>
          </a:xfrm>
          <a:solidFill>
            <a:schemeClr val="bg1">
              <a:lumMod val="85000"/>
            </a:schemeClr>
          </a:solidFill>
        </p:grpSpPr>
        <p:pic>
          <p:nvPicPr>
            <p:cNvPr id="15" name="Graphic 14" descr="Raised hand with solid fill">
              <a:extLst>
                <a:ext uri="{FF2B5EF4-FFF2-40B4-BE49-F238E27FC236}">
                  <a16:creationId xmlns:a16="http://schemas.microsoft.com/office/drawing/2014/main" id="{B6669F99-DC75-4818-B7AA-2C01EF9D5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69363" y="5018770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Hand outline">
              <a:extLst>
                <a:ext uri="{FF2B5EF4-FFF2-40B4-BE49-F238E27FC236}">
                  <a16:creationId xmlns:a16="http://schemas.microsoft.com/office/drawing/2014/main" id="{9AC0BDB3-05BB-4AE8-B012-73221E5B2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>
              <a:off x="3047873" y="4572491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Hand outline">
              <a:extLst>
                <a:ext uri="{FF2B5EF4-FFF2-40B4-BE49-F238E27FC236}">
                  <a16:creationId xmlns:a16="http://schemas.microsoft.com/office/drawing/2014/main" id="{C455C05E-047E-4E30-8617-C9711FEC8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200000">
              <a:off x="4050403" y="4644661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Raised hand with solid fill">
              <a:extLst>
                <a:ext uri="{FF2B5EF4-FFF2-40B4-BE49-F238E27FC236}">
                  <a16:creationId xmlns:a16="http://schemas.microsoft.com/office/drawing/2014/main" id="{09CB9E66-DA1B-48D4-A3F8-EC5137C5E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3538311" y="4197732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aphic 18" descr="Inpatient outline">
            <a:extLst>
              <a:ext uri="{FF2B5EF4-FFF2-40B4-BE49-F238E27FC236}">
                <a16:creationId xmlns:a16="http://schemas.microsoft.com/office/drawing/2014/main" id="{41247B1A-4DFD-4455-9800-AAF7C81717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07449" y="5988026"/>
            <a:ext cx="462661" cy="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7DB4AF249DA4A93166A0302B4ED20" ma:contentTypeVersion="13" ma:contentTypeDescription="Create a new document." ma:contentTypeScope="" ma:versionID="048f97df0d81867560c22589be76326f">
  <xsd:schema xmlns:xsd="http://www.w3.org/2001/XMLSchema" xmlns:xs="http://www.w3.org/2001/XMLSchema" xmlns:p="http://schemas.microsoft.com/office/2006/metadata/properties" xmlns:ns2="931c8a05-ef8c-4d12-a116-d3b5c016c9d9" xmlns:ns3="72e71d6a-dace-44cc-9edf-ed41cdb3bab6" targetNamespace="http://schemas.microsoft.com/office/2006/metadata/properties" ma:root="true" ma:fieldsID="19c2e363b93066d9004736905ecc1da3" ns2:_="" ns3:_="">
    <xsd:import namespace="931c8a05-ef8c-4d12-a116-d3b5c016c9d9"/>
    <xsd:import namespace="72e71d6a-dace-44cc-9edf-ed41cdb3b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8a05-ef8c-4d12-a116-d3b5c016c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71d6a-dace-44cc-9edf-ed41cdb3b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511CFE-76FA-4C12-9C9D-7D9B575E00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CCB2A0-0EB0-43F4-9319-EAAD29EC6F26}"/>
</file>

<file path=customXml/itemProps3.xml><?xml version="1.0" encoding="utf-8"?>
<ds:datastoreItem xmlns:ds="http://schemas.openxmlformats.org/officeDocument/2006/customXml" ds:itemID="{0A798A74-E695-43AA-8BE3-5653F3EB5A3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d9059941-31fc-4de3-b26c-1f82e31b2653"/>
    <ds:schemaRef ds:uri="dc6934e3-d9f6-43fd-a821-86a3e03b190e"/>
    <ds:schemaRef ds:uri="962beeb5-0d7c-41f9-95a7-fe299cbbd3bf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Widescreen</PresentationFormat>
  <Paragraphs>192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PowerPoint Presentation</vt:lpstr>
      <vt:lpstr>Sample 4</vt:lpstr>
      <vt:lpstr>Sample 4</vt:lpstr>
      <vt:lpstr>Sample 1</vt:lpstr>
      <vt:lpstr>Sample 1</vt:lpstr>
      <vt:lpstr>Sample 1</vt:lpstr>
      <vt:lpstr>Sample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Impresha Shrestha (NHS South West London CCG)</dc:creator>
  <cp:lastModifiedBy>Shereen Aloysius  (NHS South West London CCG)</cp:lastModifiedBy>
  <cp:revision>2</cp:revision>
  <dcterms:created xsi:type="dcterms:W3CDTF">2020-07-30T17:34:00Z</dcterms:created>
  <dcterms:modified xsi:type="dcterms:W3CDTF">2022-01-20T17:21:41Z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0x010100FBA7DB4AF249DA4A93166A0302B4ED20</vt:lpwstr>
  </property>
  <property fmtid="{D5CDD505-2E9C-101B-9397-08002B2CF9AE}" pid="3" name="MSIP_Label_3bcdc019-0bea-4b59-b307-3b66a7dbbd6f_Enabled">
    <vt:lpwstr>true</vt:lpwstr>
  </property>
  <property fmtid="{D5CDD505-2E9C-101B-9397-08002B2CF9AE}" pid="4" name="MSIP_Label_3bcdc019-0bea-4b59-b307-3b66a7dbbd6f_SetDate">
    <vt:lpwstr>2021-12-16T17:07:10Z</vt:lpwstr>
  </property>
  <property fmtid="{D5CDD505-2E9C-101B-9397-08002B2CF9AE}" pid="5" name="MSIP_Label_3bcdc019-0bea-4b59-b307-3b66a7dbbd6f_Method">
    <vt:lpwstr>Privileged</vt:lpwstr>
  </property>
  <property fmtid="{D5CDD505-2E9C-101B-9397-08002B2CF9AE}" pid="6" name="MSIP_Label_3bcdc019-0bea-4b59-b307-3b66a7dbbd6f_Name">
    <vt:lpwstr>OFFICIAL</vt:lpwstr>
  </property>
  <property fmtid="{D5CDD505-2E9C-101B-9397-08002B2CF9AE}" pid="7" name="MSIP_Label_3bcdc019-0bea-4b59-b307-3b66a7dbbd6f_SiteId">
    <vt:lpwstr>2f7a9b80-2e65-4ed6-9851-2f727effb3a1</vt:lpwstr>
  </property>
  <property fmtid="{D5CDD505-2E9C-101B-9397-08002B2CF9AE}" pid="8" name="MSIP_Label_3bcdc019-0bea-4b59-b307-3b66a7dbbd6f_ActionId">
    <vt:lpwstr>095514a7-3092-4ca1-8609-462e93b46fb8</vt:lpwstr>
  </property>
  <property fmtid="{D5CDD505-2E9C-101B-9397-08002B2CF9AE}" pid="9" name="MSIP_Label_3bcdc019-0bea-4b59-b307-3b66a7dbbd6f_ContentBits">
    <vt:lpwstr>2</vt:lpwstr>
  </property>
  <property fmtid="{D5CDD505-2E9C-101B-9397-08002B2CF9AE}" pid="10" name="ClassificationContentMarkingFooterLocations">
    <vt:lpwstr>Office Theme:8\1_Office Theme:8\Theme1a:5\2_Office Theme:8\3_Office Theme:8\4_Office Theme:3\5_Office Theme:8\6_Office Theme:8</vt:lpwstr>
  </property>
  <property fmtid="{D5CDD505-2E9C-101B-9397-08002B2CF9AE}" pid="11" name="ClassificationContentMarkingFooterText">
    <vt:lpwstr>OFFICIAL</vt:lpwstr>
  </property>
  <property fmtid="{D5CDD505-2E9C-101B-9397-08002B2CF9AE}" pid="12" name="TaxKeyword">
    <vt:lpwstr/>
  </property>
</Properties>
</file>