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7" r:id="rId5"/>
  </p:sldMasterIdLst>
  <p:notesMasterIdLst>
    <p:notesMasterId r:id="rId12"/>
  </p:notesMasterIdLst>
  <p:handoutMasterIdLst>
    <p:handoutMasterId r:id="rId13"/>
  </p:handoutMasterIdLst>
  <p:sldIdLst>
    <p:sldId id="340" r:id="rId6"/>
    <p:sldId id="385" r:id="rId7"/>
    <p:sldId id="384" r:id="rId8"/>
    <p:sldId id="387" r:id="rId9"/>
    <p:sldId id="391" r:id="rId10"/>
    <p:sldId id="392" r:id="rId11"/>
  </p:sldIdLst>
  <p:sldSz cx="9144000" cy="6858000" type="screen4x3"/>
  <p:notesSz cx="6888163" cy="100203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>
          <p15:clr>
            <a:srgbClr val="A4A3A4"/>
          </p15:clr>
        </p15:guide>
        <p15:guide id="2" pos="5465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6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2D2F93"/>
    <a:srgbClr val="FF00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88027" autoAdjust="0"/>
  </p:normalViewPr>
  <p:slideViewPr>
    <p:cSldViewPr>
      <p:cViewPr varScale="1">
        <p:scale>
          <a:sx n="73" d="100"/>
          <a:sy n="73" d="100"/>
        </p:scale>
        <p:origin x="1723" y="72"/>
      </p:cViewPr>
      <p:guideLst>
        <p:guide orient="horz" pos="3884"/>
        <p:guide pos="546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3978" y="102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D5E9C3-5E93-A247-B9C6-B92F534737AA}" type="doc">
      <dgm:prSet loTypeId="urn:microsoft.com/office/officeart/2005/8/layout/radial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12D44D9-F21A-EC45-BD89-67C4DED8D860}">
      <dgm:prSet phldrT="[Text]" custT="1"/>
      <dgm:spPr>
        <a:solidFill>
          <a:srgbClr val="FF6600"/>
        </a:solidFill>
      </dgm:spPr>
      <dgm:t>
        <a:bodyPr/>
        <a:lstStyle/>
        <a:p>
          <a:r>
            <a:rPr lang="en-GB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Common Mistakes</a:t>
          </a:r>
        </a:p>
      </dgm:t>
    </dgm:pt>
    <dgm:pt modelId="{80C33CD9-03D0-2341-9033-76E708676089}" type="parTrans" cxnId="{7F93D8B7-24E8-384D-B003-1A0EE64067E8}">
      <dgm:prSet/>
      <dgm:spPr/>
      <dgm:t>
        <a:bodyPr/>
        <a:lstStyle/>
        <a:p>
          <a:endParaRPr lang="en-GB"/>
        </a:p>
      </dgm:t>
    </dgm:pt>
    <dgm:pt modelId="{579556EC-4662-8345-9D70-4ABFFB902DF8}" type="sibTrans" cxnId="{7F93D8B7-24E8-384D-B003-1A0EE64067E8}">
      <dgm:prSet/>
      <dgm:spPr/>
      <dgm:t>
        <a:bodyPr/>
        <a:lstStyle/>
        <a:p>
          <a:endParaRPr lang="en-GB"/>
        </a:p>
      </dgm:t>
    </dgm:pt>
    <dgm:pt modelId="{19D40219-4E48-BE45-857C-B52282FBA12E}">
      <dgm:prSet phldrT="[Text]" custT="1"/>
      <dgm:spPr>
        <a:solidFill>
          <a:srgbClr val="FF6600"/>
        </a:solidFill>
      </dgm:spPr>
      <dgm:t>
        <a:bodyPr/>
        <a:lstStyle/>
        <a:p>
          <a:r>
            <a:rPr lang="en-GB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Statutory v Trust / Foundations</a:t>
          </a:r>
        </a:p>
      </dgm:t>
    </dgm:pt>
    <dgm:pt modelId="{8441F6B0-8C04-9240-A86F-D0068D3E3B38}" type="parTrans" cxnId="{AEC3CCED-0CC2-EB46-B5E4-DE186D0451B5}">
      <dgm:prSet/>
      <dgm:spPr/>
      <dgm:t>
        <a:bodyPr/>
        <a:lstStyle/>
        <a:p>
          <a:endParaRPr lang="en-GB"/>
        </a:p>
      </dgm:t>
    </dgm:pt>
    <dgm:pt modelId="{A873A9FA-B4D3-6743-9534-49A5D90F7A85}" type="sibTrans" cxnId="{AEC3CCED-0CC2-EB46-B5E4-DE186D0451B5}">
      <dgm:prSet/>
      <dgm:spPr/>
      <dgm:t>
        <a:bodyPr/>
        <a:lstStyle/>
        <a:p>
          <a:endParaRPr lang="en-GB"/>
        </a:p>
      </dgm:t>
    </dgm:pt>
    <dgm:pt modelId="{D5BFB3A3-EF72-4E43-8476-C1F2C99DF0EF}">
      <dgm:prSet phldrT="[Text]" custT="1"/>
      <dgm:spPr>
        <a:solidFill>
          <a:srgbClr val="FF6600"/>
        </a:solidFill>
      </dgm:spPr>
      <dgm:t>
        <a:bodyPr/>
        <a:lstStyle/>
        <a:p>
          <a:r>
            <a:rPr lang="en-GB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Structuring</a:t>
          </a:r>
        </a:p>
      </dgm:t>
    </dgm:pt>
    <dgm:pt modelId="{9F336E37-1760-5943-BC36-27D763129CA5}" type="sibTrans" cxnId="{5D612BFB-91FB-8D4A-83B5-6BCC444258C2}">
      <dgm:prSet/>
      <dgm:spPr/>
      <dgm:t>
        <a:bodyPr/>
        <a:lstStyle/>
        <a:p>
          <a:endParaRPr lang="en-GB"/>
        </a:p>
      </dgm:t>
    </dgm:pt>
    <dgm:pt modelId="{B9B7A83D-E412-0F4B-A483-5F359FDCA816}" type="parTrans" cxnId="{5D612BFB-91FB-8D4A-83B5-6BCC444258C2}">
      <dgm:prSet/>
      <dgm:spPr/>
      <dgm:t>
        <a:bodyPr/>
        <a:lstStyle/>
        <a:p>
          <a:endParaRPr lang="en-GB"/>
        </a:p>
      </dgm:t>
    </dgm:pt>
    <dgm:pt modelId="{3EDEB1D4-7B6C-A747-B71B-7BEE7CC88111}">
      <dgm:prSet phldrT="[Text]" custT="1"/>
      <dgm:spPr>
        <a:solidFill>
          <a:srgbClr val="FF6600"/>
        </a:solidFill>
      </dgm:spPr>
      <dgm:t>
        <a:bodyPr/>
        <a:lstStyle/>
        <a:p>
          <a:r>
            <a:rPr lang="en-GB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Research &amp; Preparation</a:t>
          </a:r>
        </a:p>
      </dgm:t>
    </dgm:pt>
    <dgm:pt modelId="{E65F7813-F5A0-1646-BCCB-6BC398DBB1C6}" type="sibTrans" cxnId="{A7705C49-DDB7-6443-9BB3-1FD6719CA838}">
      <dgm:prSet/>
      <dgm:spPr/>
      <dgm:t>
        <a:bodyPr/>
        <a:lstStyle/>
        <a:p>
          <a:endParaRPr lang="en-GB"/>
        </a:p>
      </dgm:t>
    </dgm:pt>
    <dgm:pt modelId="{87B7FB48-54F6-D348-A682-5F02E8DFD71F}" type="parTrans" cxnId="{A7705C49-DDB7-6443-9BB3-1FD6719CA838}">
      <dgm:prSet/>
      <dgm:spPr/>
      <dgm:t>
        <a:bodyPr/>
        <a:lstStyle/>
        <a:p>
          <a:endParaRPr lang="en-GB"/>
        </a:p>
      </dgm:t>
    </dgm:pt>
    <dgm:pt modelId="{03A8DDD5-DD96-C743-8271-F085AD185CC6}">
      <dgm:prSet phldrT="[Text]"/>
      <dgm:spPr>
        <a:solidFill>
          <a:srgbClr val="2D2F93"/>
        </a:solidFill>
      </dgm:spPr>
      <dgm:t>
        <a:bodyPr/>
        <a:lstStyle/>
        <a:p>
          <a:r>
            <a:rPr lang="en-GB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KEY ELEMENTS</a:t>
          </a:r>
        </a:p>
        <a:p>
          <a:r>
            <a:rPr lang="en-GB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- TEAM APPROACH</a:t>
          </a:r>
        </a:p>
      </dgm:t>
    </dgm:pt>
    <dgm:pt modelId="{5FA28B30-AE56-9B48-BB1B-B2E5537A6F6F}" type="sibTrans" cxnId="{99C403C0-CC95-9943-BEFC-BDFF59BBDB89}">
      <dgm:prSet/>
      <dgm:spPr/>
      <dgm:t>
        <a:bodyPr/>
        <a:lstStyle/>
        <a:p>
          <a:endParaRPr lang="en-GB"/>
        </a:p>
      </dgm:t>
    </dgm:pt>
    <dgm:pt modelId="{CAC440FC-3580-A549-BE30-FF135364F678}" type="parTrans" cxnId="{99C403C0-CC95-9943-BEFC-BDFF59BBDB89}">
      <dgm:prSet/>
      <dgm:spPr/>
      <dgm:t>
        <a:bodyPr/>
        <a:lstStyle/>
        <a:p>
          <a:endParaRPr lang="en-GB"/>
        </a:p>
      </dgm:t>
    </dgm:pt>
    <dgm:pt modelId="{27FC395F-A3FC-5C4A-AF01-F6ACD1291EAD}" type="pres">
      <dgm:prSet presAssocID="{39D5E9C3-5E93-A247-B9C6-B92F534737A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B3CECC-ADA8-B044-BAE9-B0EE522BE1C6}" type="pres">
      <dgm:prSet presAssocID="{03A8DDD5-DD96-C743-8271-F085AD185CC6}" presName="centerShape" presStyleLbl="node0" presStyleIdx="0" presStyleCnt="1" custScaleX="130550" custLinFactNeighborX="-14871" custLinFactNeighborY="0"/>
      <dgm:spPr/>
    </dgm:pt>
    <dgm:pt modelId="{B19963AE-C335-F44A-83B2-2C55C4F16471}" type="pres">
      <dgm:prSet presAssocID="{87B7FB48-54F6-D348-A682-5F02E8DFD71F}" presName="parTrans" presStyleLbl="sibTrans2D1" presStyleIdx="0" presStyleCnt="4"/>
      <dgm:spPr/>
    </dgm:pt>
    <dgm:pt modelId="{CF4D99AD-E70D-8B47-8087-36492E839660}" type="pres">
      <dgm:prSet presAssocID="{87B7FB48-54F6-D348-A682-5F02E8DFD71F}" presName="connectorText" presStyleLbl="sibTrans2D1" presStyleIdx="0" presStyleCnt="4"/>
      <dgm:spPr/>
    </dgm:pt>
    <dgm:pt modelId="{D00EF5E9-AEC6-F142-BBC7-D1FA3F909522}" type="pres">
      <dgm:prSet presAssocID="{3EDEB1D4-7B6C-A747-B71B-7BEE7CC88111}" presName="node" presStyleLbl="node1" presStyleIdx="0" presStyleCnt="4" custScaleX="122461" custRadScaleRad="103366" custRadScaleInc="-35154">
        <dgm:presLayoutVars>
          <dgm:bulletEnabled val="1"/>
        </dgm:presLayoutVars>
      </dgm:prSet>
      <dgm:spPr/>
    </dgm:pt>
    <dgm:pt modelId="{4A22F173-2D8C-CC46-9943-CBB3EA304D32}" type="pres">
      <dgm:prSet presAssocID="{B9B7A83D-E412-0F4B-A483-5F359FDCA816}" presName="parTrans" presStyleLbl="sibTrans2D1" presStyleIdx="1" presStyleCnt="4"/>
      <dgm:spPr/>
    </dgm:pt>
    <dgm:pt modelId="{9614E943-81E8-FF42-8383-BA704CF3D4AC}" type="pres">
      <dgm:prSet presAssocID="{B9B7A83D-E412-0F4B-A483-5F359FDCA816}" presName="connectorText" presStyleLbl="sibTrans2D1" presStyleIdx="1" presStyleCnt="4"/>
      <dgm:spPr/>
    </dgm:pt>
    <dgm:pt modelId="{FF746142-83D0-5749-B1CD-B23E939B9754}" type="pres">
      <dgm:prSet presAssocID="{D5BFB3A3-EF72-4E43-8476-C1F2C99DF0EF}" presName="node" presStyleLbl="node1" presStyleIdx="1" presStyleCnt="4" custScaleX="126498" custRadScaleRad="91838" custRadScaleInc="-8690">
        <dgm:presLayoutVars>
          <dgm:bulletEnabled val="1"/>
        </dgm:presLayoutVars>
      </dgm:prSet>
      <dgm:spPr/>
    </dgm:pt>
    <dgm:pt modelId="{5176B32A-C2BF-4041-8527-61F7444FB66D}" type="pres">
      <dgm:prSet presAssocID="{80C33CD9-03D0-2341-9033-76E708676089}" presName="parTrans" presStyleLbl="sibTrans2D1" presStyleIdx="2" presStyleCnt="4"/>
      <dgm:spPr/>
    </dgm:pt>
    <dgm:pt modelId="{B6489B2E-9BCD-7143-BD31-B8906DEA023F}" type="pres">
      <dgm:prSet presAssocID="{80C33CD9-03D0-2341-9033-76E708676089}" presName="connectorText" presStyleLbl="sibTrans2D1" presStyleIdx="2" presStyleCnt="4"/>
      <dgm:spPr/>
    </dgm:pt>
    <dgm:pt modelId="{D95C9F64-BF28-C54A-91BE-ECC15A9C4549}" type="pres">
      <dgm:prSet presAssocID="{E12D44D9-F21A-EC45-BD89-67C4DED8D860}" presName="node" presStyleLbl="node1" presStyleIdx="2" presStyleCnt="4" custScaleX="133584" custRadScaleRad="103555" custRadScaleInc="32966">
        <dgm:presLayoutVars>
          <dgm:bulletEnabled val="1"/>
        </dgm:presLayoutVars>
      </dgm:prSet>
      <dgm:spPr/>
    </dgm:pt>
    <dgm:pt modelId="{D3FAD1E2-A4BD-2B45-B52B-61E8DE88DE3E}" type="pres">
      <dgm:prSet presAssocID="{8441F6B0-8C04-9240-A86F-D0068D3E3B38}" presName="parTrans" presStyleLbl="sibTrans2D1" presStyleIdx="3" presStyleCnt="4"/>
      <dgm:spPr/>
    </dgm:pt>
    <dgm:pt modelId="{DF040B76-1AA4-5843-B344-201E81E973D2}" type="pres">
      <dgm:prSet presAssocID="{8441F6B0-8C04-9240-A86F-D0068D3E3B38}" presName="connectorText" presStyleLbl="sibTrans2D1" presStyleIdx="3" presStyleCnt="4"/>
      <dgm:spPr/>
    </dgm:pt>
    <dgm:pt modelId="{B65B9841-15A8-864D-B7A8-16F33F73EE13}" type="pres">
      <dgm:prSet presAssocID="{19D40219-4E48-BE45-857C-B52282FBA12E}" presName="node" presStyleLbl="node1" presStyleIdx="3" presStyleCnt="4" custScaleX="127922" custRadScaleRad="154411" custRadScaleInc="3849">
        <dgm:presLayoutVars>
          <dgm:bulletEnabled val="1"/>
        </dgm:presLayoutVars>
      </dgm:prSet>
      <dgm:spPr/>
    </dgm:pt>
  </dgm:ptLst>
  <dgm:cxnLst>
    <dgm:cxn modelId="{4DE36903-730B-3A41-98DB-8598FBFE6A97}" type="presOf" srcId="{3EDEB1D4-7B6C-A747-B71B-7BEE7CC88111}" destId="{D00EF5E9-AEC6-F142-BBC7-D1FA3F909522}" srcOrd="0" destOrd="0" presId="urn:microsoft.com/office/officeart/2005/8/layout/radial5"/>
    <dgm:cxn modelId="{5A346404-D160-7648-80C8-711B294B2705}" type="presOf" srcId="{8441F6B0-8C04-9240-A86F-D0068D3E3B38}" destId="{D3FAD1E2-A4BD-2B45-B52B-61E8DE88DE3E}" srcOrd="0" destOrd="0" presId="urn:microsoft.com/office/officeart/2005/8/layout/radial5"/>
    <dgm:cxn modelId="{18A93746-4A5C-1245-B6F4-BEA0315D4E23}" type="presOf" srcId="{80C33CD9-03D0-2341-9033-76E708676089}" destId="{5176B32A-C2BF-4041-8527-61F7444FB66D}" srcOrd="0" destOrd="0" presId="urn:microsoft.com/office/officeart/2005/8/layout/radial5"/>
    <dgm:cxn modelId="{A7705C49-DDB7-6443-9BB3-1FD6719CA838}" srcId="{03A8DDD5-DD96-C743-8271-F085AD185CC6}" destId="{3EDEB1D4-7B6C-A747-B71B-7BEE7CC88111}" srcOrd="0" destOrd="0" parTransId="{87B7FB48-54F6-D348-A682-5F02E8DFD71F}" sibTransId="{E65F7813-F5A0-1646-BCCB-6BC398DBB1C6}"/>
    <dgm:cxn modelId="{3F40B16C-1727-8047-8491-5F984D70B11E}" type="presOf" srcId="{B9B7A83D-E412-0F4B-A483-5F359FDCA816}" destId="{4A22F173-2D8C-CC46-9943-CBB3EA304D32}" srcOrd="0" destOrd="0" presId="urn:microsoft.com/office/officeart/2005/8/layout/radial5"/>
    <dgm:cxn modelId="{1AFEBD4C-7220-884F-9293-D828AFDD4361}" type="presOf" srcId="{87B7FB48-54F6-D348-A682-5F02E8DFD71F}" destId="{CF4D99AD-E70D-8B47-8087-36492E839660}" srcOrd="1" destOrd="0" presId="urn:microsoft.com/office/officeart/2005/8/layout/radial5"/>
    <dgm:cxn modelId="{3C0DBD74-CF13-DF40-87A4-F1ABE16286BE}" type="presOf" srcId="{39D5E9C3-5E93-A247-B9C6-B92F534737AA}" destId="{27FC395F-A3FC-5C4A-AF01-F6ACD1291EAD}" srcOrd="0" destOrd="0" presId="urn:microsoft.com/office/officeart/2005/8/layout/radial5"/>
    <dgm:cxn modelId="{44B41A8B-F5C2-C140-A677-07C724434813}" type="presOf" srcId="{03A8DDD5-DD96-C743-8271-F085AD185CC6}" destId="{39B3CECC-ADA8-B044-BAE9-B0EE522BE1C6}" srcOrd="0" destOrd="0" presId="urn:microsoft.com/office/officeart/2005/8/layout/radial5"/>
    <dgm:cxn modelId="{8BC7C593-ADB1-4A43-94DE-16B8EB21445F}" type="presOf" srcId="{80C33CD9-03D0-2341-9033-76E708676089}" destId="{B6489B2E-9BCD-7143-BD31-B8906DEA023F}" srcOrd="1" destOrd="0" presId="urn:microsoft.com/office/officeart/2005/8/layout/radial5"/>
    <dgm:cxn modelId="{BEFC449B-304F-F543-8BE3-2A845F0AABB7}" type="presOf" srcId="{B9B7A83D-E412-0F4B-A483-5F359FDCA816}" destId="{9614E943-81E8-FF42-8383-BA704CF3D4AC}" srcOrd="1" destOrd="0" presId="urn:microsoft.com/office/officeart/2005/8/layout/radial5"/>
    <dgm:cxn modelId="{C464C5A3-F29B-F14A-B534-695547F44C24}" type="presOf" srcId="{E12D44D9-F21A-EC45-BD89-67C4DED8D860}" destId="{D95C9F64-BF28-C54A-91BE-ECC15A9C4549}" srcOrd="0" destOrd="0" presId="urn:microsoft.com/office/officeart/2005/8/layout/radial5"/>
    <dgm:cxn modelId="{DD5AC8B1-CD5C-4E4D-ACA1-E8D305C02798}" type="presOf" srcId="{87B7FB48-54F6-D348-A682-5F02E8DFD71F}" destId="{B19963AE-C335-F44A-83B2-2C55C4F16471}" srcOrd="0" destOrd="0" presId="urn:microsoft.com/office/officeart/2005/8/layout/radial5"/>
    <dgm:cxn modelId="{7F93D8B7-24E8-384D-B003-1A0EE64067E8}" srcId="{03A8DDD5-DD96-C743-8271-F085AD185CC6}" destId="{E12D44D9-F21A-EC45-BD89-67C4DED8D860}" srcOrd="2" destOrd="0" parTransId="{80C33CD9-03D0-2341-9033-76E708676089}" sibTransId="{579556EC-4662-8345-9D70-4ABFFB902DF8}"/>
    <dgm:cxn modelId="{99C403C0-CC95-9943-BEFC-BDFF59BBDB89}" srcId="{39D5E9C3-5E93-A247-B9C6-B92F534737AA}" destId="{03A8DDD5-DD96-C743-8271-F085AD185CC6}" srcOrd="0" destOrd="0" parTransId="{CAC440FC-3580-A549-BE30-FF135364F678}" sibTransId="{5FA28B30-AE56-9B48-BB1B-B2E5537A6F6F}"/>
    <dgm:cxn modelId="{3D37B2CC-87CF-7448-B898-2EF1C32DFEB1}" type="presOf" srcId="{8441F6B0-8C04-9240-A86F-D0068D3E3B38}" destId="{DF040B76-1AA4-5843-B344-201E81E973D2}" srcOrd="1" destOrd="0" presId="urn:microsoft.com/office/officeart/2005/8/layout/radial5"/>
    <dgm:cxn modelId="{BEC0B3CC-D471-DD47-9B2C-0D4B7EBEFAAA}" type="presOf" srcId="{D5BFB3A3-EF72-4E43-8476-C1F2C99DF0EF}" destId="{FF746142-83D0-5749-B1CD-B23E939B9754}" srcOrd="0" destOrd="0" presId="urn:microsoft.com/office/officeart/2005/8/layout/radial5"/>
    <dgm:cxn modelId="{B0F50CD6-31D1-534C-BC06-D15F0175CB57}" type="presOf" srcId="{19D40219-4E48-BE45-857C-B52282FBA12E}" destId="{B65B9841-15A8-864D-B7A8-16F33F73EE13}" srcOrd="0" destOrd="0" presId="urn:microsoft.com/office/officeart/2005/8/layout/radial5"/>
    <dgm:cxn modelId="{AEC3CCED-0CC2-EB46-B5E4-DE186D0451B5}" srcId="{03A8DDD5-DD96-C743-8271-F085AD185CC6}" destId="{19D40219-4E48-BE45-857C-B52282FBA12E}" srcOrd="3" destOrd="0" parTransId="{8441F6B0-8C04-9240-A86F-D0068D3E3B38}" sibTransId="{A873A9FA-B4D3-6743-9534-49A5D90F7A85}"/>
    <dgm:cxn modelId="{5D612BFB-91FB-8D4A-83B5-6BCC444258C2}" srcId="{03A8DDD5-DD96-C743-8271-F085AD185CC6}" destId="{D5BFB3A3-EF72-4E43-8476-C1F2C99DF0EF}" srcOrd="1" destOrd="0" parTransId="{B9B7A83D-E412-0F4B-A483-5F359FDCA816}" sibTransId="{9F336E37-1760-5943-BC36-27D763129CA5}"/>
    <dgm:cxn modelId="{8BF47BA2-B448-AA47-947A-3F65F75FBC51}" type="presParOf" srcId="{27FC395F-A3FC-5C4A-AF01-F6ACD1291EAD}" destId="{39B3CECC-ADA8-B044-BAE9-B0EE522BE1C6}" srcOrd="0" destOrd="0" presId="urn:microsoft.com/office/officeart/2005/8/layout/radial5"/>
    <dgm:cxn modelId="{5212CFF7-615A-7E43-B4C3-9AA2A6855B9F}" type="presParOf" srcId="{27FC395F-A3FC-5C4A-AF01-F6ACD1291EAD}" destId="{B19963AE-C335-F44A-83B2-2C55C4F16471}" srcOrd="1" destOrd="0" presId="urn:microsoft.com/office/officeart/2005/8/layout/radial5"/>
    <dgm:cxn modelId="{88A4344E-5465-7C49-BDA0-D02D518EC523}" type="presParOf" srcId="{B19963AE-C335-F44A-83B2-2C55C4F16471}" destId="{CF4D99AD-E70D-8B47-8087-36492E839660}" srcOrd="0" destOrd="0" presId="urn:microsoft.com/office/officeart/2005/8/layout/radial5"/>
    <dgm:cxn modelId="{458F6D79-0407-A640-9C0C-F6549C219DE5}" type="presParOf" srcId="{27FC395F-A3FC-5C4A-AF01-F6ACD1291EAD}" destId="{D00EF5E9-AEC6-F142-BBC7-D1FA3F909522}" srcOrd="2" destOrd="0" presId="urn:microsoft.com/office/officeart/2005/8/layout/radial5"/>
    <dgm:cxn modelId="{A997CB76-23E0-B74B-A2C4-AD2389BF5DD1}" type="presParOf" srcId="{27FC395F-A3FC-5C4A-AF01-F6ACD1291EAD}" destId="{4A22F173-2D8C-CC46-9943-CBB3EA304D32}" srcOrd="3" destOrd="0" presId="urn:microsoft.com/office/officeart/2005/8/layout/radial5"/>
    <dgm:cxn modelId="{07619D0A-8D19-5649-9BCA-7943251AF820}" type="presParOf" srcId="{4A22F173-2D8C-CC46-9943-CBB3EA304D32}" destId="{9614E943-81E8-FF42-8383-BA704CF3D4AC}" srcOrd="0" destOrd="0" presId="urn:microsoft.com/office/officeart/2005/8/layout/radial5"/>
    <dgm:cxn modelId="{F5105124-CDAB-F144-BAC7-C2C4286CDE81}" type="presParOf" srcId="{27FC395F-A3FC-5C4A-AF01-F6ACD1291EAD}" destId="{FF746142-83D0-5749-B1CD-B23E939B9754}" srcOrd="4" destOrd="0" presId="urn:microsoft.com/office/officeart/2005/8/layout/radial5"/>
    <dgm:cxn modelId="{89C44D77-8B2F-EE4E-B57D-D82C6ACA734F}" type="presParOf" srcId="{27FC395F-A3FC-5C4A-AF01-F6ACD1291EAD}" destId="{5176B32A-C2BF-4041-8527-61F7444FB66D}" srcOrd="5" destOrd="0" presId="urn:microsoft.com/office/officeart/2005/8/layout/radial5"/>
    <dgm:cxn modelId="{AD72E01A-AE0C-DD4B-972B-2D498065E79D}" type="presParOf" srcId="{5176B32A-C2BF-4041-8527-61F7444FB66D}" destId="{B6489B2E-9BCD-7143-BD31-B8906DEA023F}" srcOrd="0" destOrd="0" presId="urn:microsoft.com/office/officeart/2005/8/layout/radial5"/>
    <dgm:cxn modelId="{F79B3F79-E009-A142-B9AB-2EA6C2F8F5B3}" type="presParOf" srcId="{27FC395F-A3FC-5C4A-AF01-F6ACD1291EAD}" destId="{D95C9F64-BF28-C54A-91BE-ECC15A9C4549}" srcOrd="6" destOrd="0" presId="urn:microsoft.com/office/officeart/2005/8/layout/radial5"/>
    <dgm:cxn modelId="{D0721E80-A915-BE4E-AAF4-45DE5A6ED71C}" type="presParOf" srcId="{27FC395F-A3FC-5C4A-AF01-F6ACD1291EAD}" destId="{D3FAD1E2-A4BD-2B45-B52B-61E8DE88DE3E}" srcOrd="7" destOrd="0" presId="urn:microsoft.com/office/officeart/2005/8/layout/radial5"/>
    <dgm:cxn modelId="{8CA7CFDA-09D5-0848-A617-F0FEB8BEA852}" type="presParOf" srcId="{D3FAD1E2-A4BD-2B45-B52B-61E8DE88DE3E}" destId="{DF040B76-1AA4-5843-B344-201E81E973D2}" srcOrd="0" destOrd="0" presId="urn:microsoft.com/office/officeart/2005/8/layout/radial5"/>
    <dgm:cxn modelId="{511FC9B2-961B-0143-ABEA-435417EEBCEB}" type="presParOf" srcId="{27FC395F-A3FC-5C4A-AF01-F6ACD1291EAD}" destId="{B65B9841-15A8-864D-B7A8-16F33F73EE1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3CECC-ADA8-B044-BAE9-B0EE522BE1C6}">
      <dsp:nvSpPr>
        <dsp:cNvPr id="0" name=""/>
        <dsp:cNvSpPr/>
      </dsp:nvSpPr>
      <dsp:spPr>
        <a:xfrm>
          <a:off x="2836998" y="1813603"/>
          <a:ext cx="1630587" cy="1249014"/>
        </a:xfrm>
        <a:prstGeom prst="ellipse">
          <a:avLst/>
        </a:prstGeom>
        <a:solidFill>
          <a:srgbClr val="2D2F9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KEY ELEMENTS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- TEAM APPROACH</a:t>
          </a:r>
        </a:p>
      </dsp:txBody>
      <dsp:txXfrm>
        <a:off x="3075792" y="1996517"/>
        <a:ext cx="1152999" cy="883186"/>
      </dsp:txXfrm>
    </dsp:sp>
    <dsp:sp modelId="{B19963AE-C335-F44A-83B2-2C55C4F16471}">
      <dsp:nvSpPr>
        <dsp:cNvPr id="0" name=""/>
        <dsp:cNvSpPr/>
      </dsp:nvSpPr>
      <dsp:spPr>
        <a:xfrm rot="16254058">
          <a:off x="3528328" y="1343590"/>
          <a:ext cx="275497" cy="435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3569003" y="1472103"/>
        <a:ext cx="192848" cy="261580"/>
      </dsp:txXfrm>
    </dsp:sp>
    <dsp:sp modelId="{D00EF5E9-AEC6-F142-BBC7-D1FA3F909522}">
      <dsp:nvSpPr>
        <dsp:cNvPr id="0" name=""/>
        <dsp:cNvSpPr/>
      </dsp:nvSpPr>
      <dsp:spPr>
        <a:xfrm>
          <a:off x="2895234" y="11700"/>
          <a:ext cx="1570267" cy="1282259"/>
        </a:xfrm>
        <a:prstGeom prst="ellipse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Research &amp; Preparation</a:t>
          </a:r>
        </a:p>
      </dsp:txBody>
      <dsp:txXfrm>
        <a:off x="3125194" y="199482"/>
        <a:ext cx="1110347" cy="906695"/>
      </dsp:txXfrm>
    </dsp:sp>
    <dsp:sp modelId="{4A22F173-2D8C-CC46-9943-CBB3EA304D32}">
      <dsp:nvSpPr>
        <dsp:cNvPr id="0" name=""/>
        <dsp:cNvSpPr/>
      </dsp:nvSpPr>
      <dsp:spPr>
        <a:xfrm rot="21422750">
          <a:off x="4587853" y="2164233"/>
          <a:ext cx="295040" cy="435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4587912" y="2253708"/>
        <a:ext cx="206528" cy="261580"/>
      </dsp:txXfrm>
    </dsp:sp>
    <dsp:sp modelId="{FF746142-83D0-5749-B1CD-B23E939B9754}">
      <dsp:nvSpPr>
        <dsp:cNvPr id="0" name=""/>
        <dsp:cNvSpPr/>
      </dsp:nvSpPr>
      <dsp:spPr>
        <a:xfrm>
          <a:off x="5019960" y="1684548"/>
          <a:ext cx="1622032" cy="1282259"/>
        </a:xfrm>
        <a:prstGeom prst="ellipse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Structuring</a:t>
          </a:r>
        </a:p>
      </dsp:txBody>
      <dsp:txXfrm>
        <a:off x="5257501" y="1872330"/>
        <a:ext cx="1146950" cy="906695"/>
      </dsp:txXfrm>
    </dsp:sp>
    <dsp:sp modelId="{5176B32A-C2BF-4041-8527-61F7444FB66D}">
      <dsp:nvSpPr>
        <dsp:cNvPr id="0" name=""/>
        <dsp:cNvSpPr/>
      </dsp:nvSpPr>
      <dsp:spPr>
        <a:xfrm rot="5289159">
          <a:off x="3539767" y="3102328"/>
          <a:ext cx="281958" cy="435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3580697" y="3147250"/>
        <a:ext cx="197371" cy="261580"/>
      </dsp:txXfrm>
    </dsp:sp>
    <dsp:sp modelId="{D95C9F64-BF28-C54A-91BE-ECC15A9C4549}">
      <dsp:nvSpPr>
        <dsp:cNvPr id="0" name=""/>
        <dsp:cNvSpPr/>
      </dsp:nvSpPr>
      <dsp:spPr>
        <a:xfrm>
          <a:off x="2853805" y="3593962"/>
          <a:ext cx="1712893" cy="1282259"/>
        </a:xfrm>
        <a:prstGeom prst="ellipse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Common Mistakes</a:t>
          </a:r>
        </a:p>
      </dsp:txBody>
      <dsp:txXfrm>
        <a:off x="3104652" y="3781744"/>
        <a:ext cx="1211199" cy="906695"/>
      </dsp:txXfrm>
    </dsp:sp>
    <dsp:sp modelId="{D3FAD1E2-A4BD-2B45-B52B-61E8DE88DE3E}">
      <dsp:nvSpPr>
        <dsp:cNvPr id="0" name=""/>
        <dsp:cNvSpPr/>
      </dsp:nvSpPr>
      <dsp:spPr>
        <a:xfrm rot="10928709">
          <a:off x="2385474" y="2178666"/>
          <a:ext cx="319909" cy="435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10800000">
        <a:off x="2481413" y="2267656"/>
        <a:ext cx="223936" cy="261580"/>
      </dsp:txXfrm>
    </dsp:sp>
    <dsp:sp modelId="{B65B9841-15A8-864D-B7A8-16F33F73EE13}">
      <dsp:nvSpPr>
        <dsp:cNvPr id="0" name=""/>
        <dsp:cNvSpPr/>
      </dsp:nvSpPr>
      <dsp:spPr>
        <a:xfrm>
          <a:off x="595438" y="1713199"/>
          <a:ext cx="1640292" cy="1282259"/>
        </a:xfrm>
        <a:prstGeom prst="ellipse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Statutory v Trust / Foundations</a:t>
          </a:r>
        </a:p>
      </dsp:txBody>
      <dsp:txXfrm>
        <a:off x="835653" y="1900981"/>
        <a:ext cx="1159862" cy="906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0934" y="0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423F414-5CBE-48EE-8139-9043750104E9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8724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0934" y="9518724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465504A-4370-4235-9FD5-75CEF4B660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540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0934" y="0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0BE707A-0D49-4F23-BA0C-B92A82E8EFE1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495" y="4821859"/>
            <a:ext cx="5511174" cy="394530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724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0934" y="9518724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7C3CCA1-B270-4B88-BE3E-4653673DAE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572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3CCA1-B270-4B88-BE3E-4653673DAE9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106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3CCA1-B270-4B88-BE3E-4653673DAE9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05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1274B-20D9-E4B8-2F6E-7A951C4DF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9AE91F-158C-F6FD-D14A-9155BA2FE4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6B60E1-02AE-4BC7-0BE9-8EC8F66F5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D17BE-6EE7-B56C-6C42-0FFA118ABB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3CCA1-B270-4B88-BE3E-4653673DAE9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426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11F51-3DCF-8B7B-7FE3-BBD5BCBDB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ADE685-67A5-20DA-4675-5FE943769E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560CF6-0172-1629-1975-02056B2759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93551-1F0F-4BA2-8A12-4EA61D0588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3CCA1-B270-4B88-BE3E-4653673DAE9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703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87AB3-B746-7171-3632-3D5532EF0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4937DF-348A-63CA-DB86-604A13B736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9FA660-A3A5-8ABE-5F56-CD9ADD31A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A0BF7-668E-CADB-DA7D-7B6E82DC66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3CCA1-B270-4B88-BE3E-4653673DAE9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356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age Graphi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58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66725" y="1520825"/>
            <a:ext cx="5618163" cy="7556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/>
          <a:lstStyle>
            <a:lvl1pPr>
              <a:defRPr sz="3200"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68313" y="2060575"/>
            <a:ext cx="5618162" cy="1130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" y="184984"/>
            <a:ext cx="2099065" cy="94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7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0EF49-5984-4A3E-AF44-E39A2134E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2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2145A-EA1B-4023-B049-B50B01DF8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99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11838" y="379413"/>
            <a:ext cx="1784350" cy="4778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79413"/>
            <a:ext cx="5202238" cy="4778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02A62-827D-40A5-A4D8-A5D5CCEDD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74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40A8-C838-46F2-A3BA-CD640B792BB0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FBBF-4CCA-4D6E-B748-97E83114B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836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40A8-C838-46F2-A3BA-CD640B792BB0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FBBF-4CCA-4D6E-B748-97E83114B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697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40A8-C838-46F2-A3BA-CD640B792BB0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FBBF-4CCA-4D6E-B748-97E83114B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361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40A8-C838-46F2-A3BA-CD640B792BB0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FBBF-4CCA-4D6E-B748-97E83114B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96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40A8-C838-46F2-A3BA-CD640B792BB0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FBBF-4CCA-4D6E-B748-97E83114B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08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40A8-C838-46F2-A3BA-CD640B792BB0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FBBF-4CCA-4D6E-B748-97E83114B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34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40A8-C838-46F2-A3BA-CD640B792BB0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FBBF-4CCA-4D6E-B748-97E83114B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16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9E8DF1-97DC-40F6-96C0-8F0B7F307E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35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40A8-C838-46F2-A3BA-CD640B792BB0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FBBF-4CCA-4D6E-B748-97E83114B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751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40A8-C838-46F2-A3BA-CD640B792BB0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FBBF-4CCA-4D6E-B748-97E83114B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195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40A8-C838-46F2-A3BA-CD640B792BB0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FBBF-4CCA-4D6E-B748-97E83114B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131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40A8-C838-46F2-A3BA-CD640B792BB0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FBBF-4CCA-4D6E-B748-97E83114B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359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40A8-C838-46F2-A3BA-CD640B792BB0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FBBF-4CCA-4D6E-B748-97E83114B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997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CB314-3236-42C1-9A9F-D681ED023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1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5A557-F65D-4C44-81FE-884D14BFD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5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700"/>
            <a:ext cx="3492500" cy="362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2100" y="1536700"/>
            <a:ext cx="3494088" cy="362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10CFB-1E8C-4416-9AC4-F1CA463EB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7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D2FC9-E59C-4C83-97EE-3B15C2911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05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DF0AB-70D8-40B5-86E0-CA4EF276B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85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21F35-3EE9-49AB-B1E8-35D50143B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55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94167-2F2D-4EDA-B312-D37586AFA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7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60021" y="379413"/>
            <a:ext cx="610393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  <a:endParaRPr lang="en-US" alt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266825"/>
            <a:ext cx="8229600" cy="1588"/>
          </a:xfrm>
          <a:prstGeom prst="line">
            <a:avLst/>
          </a:prstGeom>
          <a:ln w="12700" cap="rnd">
            <a:solidFill>
              <a:schemeClr val="tx1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13" descr="Strip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86513"/>
            <a:ext cx="82296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1275" y="6565900"/>
            <a:ext cx="1025525" cy="2921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r">
              <a:defRPr sz="1100">
                <a:solidFill>
                  <a:srgbClr val="2D2F93"/>
                </a:solidFill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969E8DF1-97DC-40F6-96C0-8F0B7F307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6565900"/>
            <a:ext cx="658813" cy="2921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2D2F93"/>
                </a:solidFill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123950" y="6565900"/>
            <a:ext cx="3308350" cy="2921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2D2F93"/>
                </a:solidFill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6700"/>
            <a:ext cx="7138988" cy="36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" y="184984"/>
            <a:ext cx="2099065" cy="9476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2D2F9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2D2F93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2D2F93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2D2F93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2D2F9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2D2F9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2D2F9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2D2F9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2D2F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2D2F93"/>
          </a:solidFill>
          <a:latin typeface="+mn-lt"/>
          <a:ea typeface="+mn-ea"/>
          <a:cs typeface="+mn-cs"/>
        </a:defRPr>
      </a:lvl1pPr>
      <a:lvl2pPr marL="828675" indent="-285750" algn="l" rtl="0" eaLnBrk="0" fontAlgn="base" hangingPunct="0">
        <a:spcBef>
          <a:spcPct val="20000"/>
        </a:spcBef>
        <a:spcAft>
          <a:spcPct val="0"/>
        </a:spcAft>
        <a:defRPr>
          <a:solidFill>
            <a:srgbClr val="2D2F93"/>
          </a:solidFill>
          <a:latin typeface="+mn-lt"/>
        </a:defRPr>
      </a:lvl2pPr>
      <a:lvl3pPr marL="1236663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2D2F93"/>
          </a:solidFill>
          <a:latin typeface="+mn-lt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2D2F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2D2F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>
          <a:solidFill>
            <a:srgbClr val="2D2F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>
          <a:solidFill>
            <a:srgbClr val="2D2F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>
          <a:solidFill>
            <a:srgbClr val="2D2F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>
          <a:solidFill>
            <a:srgbClr val="2D2F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E40A8-C838-46F2-A3BA-CD640B792BB0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CFBBF-4CCA-4D6E-B748-97E83114B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50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A5196A-1342-8344-B237-C1E6FA1E6C92}"/>
              </a:ext>
            </a:extLst>
          </p:cNvPr>
          <p:cNvSpPr txBox="1"/>
          <p:nvPr/>
        </p:nvSpPr>
        <p:spPr>
          <a:xfrm>
            <a:off x="78278" y="116820"/>
            <a:ext cx="2189466" cy="935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DC52EE-BD63-590A-8A8D-2FBFD4055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032448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14">
            <a:extLst>
              <a:ext uri="{FF2B5EF4-FFF2-40B4-BE49-F238E27FC236}">
                <a16:creationId xmlns:a16="http://schemas.microsoft.com/office/drawing/2014/main" id="{C143ADC1-0F73-8447-421A-CB2570AF6141}"/>
              </a:ext>
            </a:extLst>
          </p:cNvPr>
          <p:cNvSpPr txBox="1">
            <a:spLocks/>
          </p:cNvSpPr>
          <p:nvPr/>
        </p:nvSpPr>
        <p:spPr bwMode="auto">
          <a:xfrm>
            <a:off x="2142064" y="2665884"/>
            <a:ext cx="4302144" cy="6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9pPr>
          </a:lstStyle>
          <a:p>
            <a:pPr marL="0" indent="0" algn="ctr"/>
            <a:r>
              <a:rPr lang="en-GB" sz="3600" kern="0" dirty="0">
                <a:solidFill>
                  <a:schemeClr val="accent4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Michael O’Sullivan</a:t>
            </a:r>
          </a:p>
        </p:txBody>
      </p:sp>
    </p:spTree>
    <p:extLst>
      <p:ext uri="{BB962C8B-B14F-4D97-AF65-F5344CB8AC3E}">
        <p14:creationId xmlns:p14="http://schemas.microsoft.com/office/powerpoint/2010/main" val="30038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CE1BCA3-9E9F-924A-8C6F-F2DFC796C84C}"/>
              </a:ext>
            </a:extLst>
          </p:cNvPr>
          <p:cNvSpPr txBox="1"/>
          <p:nvPr/>
        </p:nvSpPr>
        <p:spPr>
          <a:xfrm>
            <a:off x="78278" y="116820"/>
            <a:ext cx="2189466" cy="935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1" y="584778"/>
            <a:ext cx="8363273" cy="50405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Approach to bid and tendering writing.</a:t>
            </a:r>
          </a:p>
          <a:p>
            <a:pPr>
              <a:spcAft>
                <a:spcPts val="0"/>
              </a:spcAft>
            </a:pPr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C87906E-E045-8E43-B095-BB10ED444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130975"/>
            <a:ext cx="2277837" cy="13181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E36127-651B-BB4F-BBF2-BAD163FD7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702" y="1946040"/>
            <a:ext cx="1947600" cy="1947600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452B6023-DC2B-BC44-857B-46A1107DC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0406" y="1854671"/>
            <a:ext cx="1976132" cy="1976132"/>
          </a:xfrm>
          <a:prstGeom prst="rect">
            <a:avLst/>
          </a:prstGeom>
        </p:spPr>
      </p:pic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47ADF222-8122-6E45-A06F-181BB5303C30}"/>
              </a:ext>
            </a:extLst>
          </p:cNvPr>
          <p:cNvSpPr txBox="1">
            <a:spLocks/>
          </p:cNvSpPr>
          <p:nvPr/>
        </p:nvSpPr>
        <p:spPr bwMode="auto">
          <a:xfrm>
            <a:off x="770388" y="3696986"/>
            <a:ext cx="1857395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9pPr>
          </a:lstStyle>
          <a:p>
            <a:pPr marL="0" indent="0" algn="ctr"/>
            <a:r>
              <a:rPr lang="en-GB" sz="1600" b="1" kern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 communicate</a:t>
            </a:r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8E1CD3D1-09C3-DF43-877E-918296228C58}"/>
              </a:ext>
            </a:extLst>
          </p:cNvPr>
          <p:cNvSpPr txBox="1">
            <a:spLocks/>
          </p:cNvSpPr>
          <p:nvPr/>
        </p:nvSpPr>
        <p:spPr bwMode="auto">
          <a:xfrm>
            <a:off x="3407318" y="3712154"/>
            <a:ext cx="2100786" cy="108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9pPr>
          </a:lstStyle>
          <a:p>
            <a:pPr marL="0" indent="0" algn="ctr"/>
            <a:r>
              <a:rPr lang="en-GB" sz="1600" b="1" kern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voice of service user / stakeholders </a:t>
            </a:r>
          </a:p>
        </p:txBody>
      </p:sp>
      <p:sp>
        <p:nvSpPr>
          <p:cNvPr id="14" name="Content Placeholder 14">
            <a:extLst>
              <a:ext uri="{FF2B5EF4-FFF2-40B4-BE49-F238E27FC236}">
                <a16:creationId xmlns:a16="http://schemas.microsoft.com/office/drawing/2014/main" id="{5275B4D7-6943-0145-B8F2-0CC516E0397D}"/>
              </a:ext>
            </a:extLst>
          </p:cNvPr>
          <p:cNvSpPr txBox="1">
            <a:spLocks/>
          </p:cNvSpPr>
          <p:nvPr/>
        </p:nvSpPr>
        <p:spPr bwMode="auto">
          <a:xfrm>
            <a:off x="6061143" y="3713834"/>
            <a:ext cx="2432199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9pPr>
          </a:lstStyle>
          <a:p>
            <a:pPr marL="0" indent="0" algn="ctr"/>
            <a:r>
              <a:rPr lang="en-GB" sz="1600" b="1" kern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Passion / Emotion / Warmth</a:t>
            </a:r>
          </a:p>
        </p:txBody>
      </p:sp>
    </p:spTree>
    <p:extLst>
      <p:ext uri="{BB962C8B-B14F-4D97-AF65-F5344CB8AC3E}">
        <p14:creationId xmlns:p14="http://schemas.microsoft.com/office/powerpoint/2010/main" val="139530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build="allAtOnce"/>
      <p:bldP spid="1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CE1BCA3-9E9F-924A-8C6F-F2DFC796C84C}"/>
              </a:ext>
            </a:extLst>
          </p:cNvPr>
          <p:cNvSpPr txBox="1"/>
          <p:nvPr/>
        </p:nvSpPr>
        <p:spPr>
          <a:xfrm>
            <a:off x="78278" y="116820"/>
            <a:ext cx="2189466" cy="935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1" y="584778"/>
            <a:ext cx="8363273" cy="50405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Bid and Tender Writing Approach</a:t>
            </a:r>
          </a:p>
          <a:p>
            <a:pPr>
              <a:spcAft>
                <a:spcPts val="0"/>
              </a:spcAft>
            </a:pPr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0202572-B04C-AA4B-BA57-0388765F73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5338102"/>
              </p:ext>
            </p:extLst>
          </p:nvPr>
        </p:nvGraphicFramePr>
        <p:xfrm>
          <a:off x="601215" y="1397000"/>
          <a:ext cx="8363273" cy="4876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43C552C-0709-9847-8582-8207A3F8306F}"/>
              </a:ext>
            </a:extLst>
          </p:cNvPr>
          <p:cNvSpPr/>
          <p:nvPr/>
        </p:nvSpPr>
        <p:spPr>
          <a:xfrm>
            <a:off x="4932040" y="1533996"/>
            <a:ext cx="25114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priorities;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alignments between the funder and project;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Reviewing successful bids.</a:t>
            </a:r>
          </a:p>
          <a:p>
            <a:pPr algn="ctr"/>
            <a:endParaRPr lang="en-GB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C7264C4-1D50-314B-8F71-4556E7750553}"/>
              </a:ext>
            </a:extLst>
          </p:cNvPr>
          <p:cNvSpPr txBox="1">
            <a:spLocks/>
          </p:cNvSpPr>
          <p:nvPr/>
        </p:nvSpPr>
        <p:spPr bwMode="auto">
          <a:xfrm>
            <a:off x="7068748" y="3573087"/>
            <a:ext cx="1879696" cy="116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9pPr>
          </a:lstStyle>
          <a:p>
            <a:pPr marL="0" lvl="1" indent="0"/>
            <a:endParaRPr lang="en-GB" sz="1200" kern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GB" sz="1200" kern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Articulating the need;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GB" sz="1200" kern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details;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GB" sz="1200" kern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measures;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GB" sz="1200" kern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Budgeting.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845CC20-DFC4-B247-A5FD-7BB777B74CB5}"/>
              </a:ext>
            </a:extLst>
          </p:cNvPr>
          <p:cNvSpPr txBox="1">
            <a:spLocks/>
          </p:cNvSpPr>
          <p:nvPr/>
        </p:nvSpPr>
        <p:spPr bwMode="auto">
          <a:xfrm>
            <a:off x="5005149" y="5006086"/>
            <a:ext cx="1552902" cy="125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9pPr>
          </a:lstStyle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GB" sz="1200" kern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Overcomplicating language;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GB" sz="1200" kern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Ignoring guidance;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GB" sz="1200" kern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evidence of need.</a:t>
            </a: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7D9F6F5B-A969-CC41-8D5A-76621FD82DBB}"/>
              </a:ext>
            </a:extLst>
          </p:cNvPr>
          <p:cNvSpPr txBox="1">
            <a:spLocks/>
          </p:cNvSpPr>
          <p:nvPr/>
        </p:nvSpPr>
        <p:spPr bwMode="auto">
          <a:xfrm>
            <a:off x="622988" y="4346670"/>
            <a:ext cx="1644756" cy="108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 in approach;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and legal considerations.</a:t>
            </a:r>
          </a:p>
        </p:txBody>
      </p:sp>
    </p:spTree>
    <p:extLst>
      <p:ext uri="{BB962C8B-B14F-4D97-AF65-F5344CB8AC3E}">
        <p14:creationId xmlns:p14="http://schemas.microsoft.com/office/powerpoint/2010/main" val="415830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09547-67E3-1757-8500-9C9076C89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1C087CD-10F6-3664-AA35-680FC7AF8DD4}"/>
              </a:ext>
            </a:extLst>
          </p:cNvPr>
          <p:cNvSpPr txBox="1"/>
          <p:nvPr/>
        </p:nvSpPr>
        <p:spPr>
          <a:xfrm>
            <a:off x="120572" y="128952"/>
            <a:ext cx="2189466" cy="935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9BAD9-83F7-4E92-BFAD-B2FD181C3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91" y="584778"/>
            <a:ext cx="8363273" cy="50405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Case Studies</a:t>
            </a:r>
          </a:p>
          <a:p>
            <a:pPr>
              <a:spcAft>
                <a:spcPts val="0"/>
              </a:spcAft>
            </a:pPr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93F0E-A7B1-307D-A0EE-4B2A30BDF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1" y="1340768"/>
            <a:ext cx="8093193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47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EA0E2-D6AD-1922-786D-35A2EB46F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E4C5C6-5FEB-E285-75E6-8135ACD2170A}"/>
              </a:ext>
            </a:extLst>
          </p:cNvPr>
          <p:cNvSpPr txBox="1"/>
          <p:nvPr/>
        </p:nvSpPr>
        <p:spPr>
          <a:xfrm>
            <a:off x="120572" y="128952"/>
            <a:ext cx="2189466" cy="935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FA077-FAD3-0A43-A617-878B54725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91" y="584778"/>
            <a:ext cx="8363273" cy="50405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Follow up and relationship management</a:t>
            </a:r>
          </a:p>
          <a:p>
            <a:pPr>
              <a:spcAft>
                <a:spcPts val="0"/>
              </a:spcAft>
            </a:pPr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02EAF35-46EE-4A84-34EC-393E70BDE565}"/>
              </a:ext>
            </a:extLst>
          </p:cNvPr>
          <p:cNvSpPr txBox="1">
            <a:spLocks/>
          </p:cNvSpPr>
          <p:nvPr/>
        </p:nvSpPr>
        <p:spPr bwMode="auto">
          <a:xfrm>
            <a:off x="539552" y="1700808"/>
            <a:ext cx="836327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9pPr>
          </a:lstStyle>
          <a:p>
            <a:r>
              <a:rPr lang="en-GB" sz="2000" dirty="0">
                <a:solidFill>
                  <a:schemeClr val="tx1"/>
                </a:solidFill>
              </a:rPr>
              <a:t>If Successful – Acknowledge the funding with a thank-you letter and commit to reporting progress.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If Unsuccessful – Request feedback, refine your approach, and explore other funding options.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Build Relationships – Even if a bid is unsuccessful, maintaining contact can lead to future opportunities.</a:t>
            </a:r>
          </a:p>
        </p:txBody>
      </p:sp>
    </p:spTree>
    <p:extLst>
      <p:ext uri="{BB962C8B-B14F-4D97-AF65-F5344CB8AC3E}">
        <p14:creationId xmlns:p14="http://schemas.microsoft.com/office/powerpoint/2010/main" val="1848433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BC894-BEA5-1A78-BBCC-05F879B8F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E111CA3-0ADA-C252-D089-7168FEAD6AF2}"/>
              </a:ext>
            </a:extLst>
          </p:cNvPr>
          <p:cNvSpPr txBox="1"/>
          <p:nvPr/>
        </p:nvSpPr>
        <p:spPr>
          <a:xfrm>
            <a:off x="120572" y="128952"/>
            <a:ext cx="2189466" cy="935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E37DF-4261-47D3-876C-E235E24E8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91" y="584778"/>
            <a:ext cx="8363273" cy="50405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 + A</a:t>
            </a:r>
          </a:p>
          <a:p>
            <a:pPr>
              <a:spcAft>
                <a:spcPts val="0"/>
              </a:spcAft>
            </a:pPr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48AE54D-6ED1-47A4-394F-49D304EB2F81}"/>
              </a:ext>
            </a:extLst>
          </p:cNvPr>
          <p:cNvSpPr txBox="1">
            <a:spLocks/>
          </p:cNvSpPr>
          <p:nvPr/>
        </p:nvSpPr>
        <p:spPr bwMode="auto">
          <a:xfrm>
            <a:off x="539552" y="1700808"/>
            <a:ext cx="836327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  <a:ea typeface="+mn-ea"/>
                <a:cs typeface="+mn-cs"/>
              </a:defRPr>
            </a:lvl1pPr>
            <a:lvl2pPr marL="828675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rgbClr val="2D2F93"/>
                </a:solidFill>
                <a:latin typeface="+mn-lt"/>
              </a:defRPr>
            </a:lvl9pPr>
          </a:lstStyle>
          <a:p>
            <a:r>
              <a:rPr lang="en-GB" sz="3600" b="1" dirty="0">
                <a:solidFill>
                  <a:schemeClr val="tx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09512533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0fb2477-83a2-4074-9d1f-cd71af7b12c3">
      <UserInfo>
        <DisplayName>Julian Lloyd</DisplayName>
        <AccountId>323</AccountId>
        <AccountType/>
      </UserInfo>
      <UserInfo>
        <DisplayName>Kelly Lord (AUKH)</DisplayName>
        <AccountId>185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0C8BE76AC4DB4CA140AA86840D5748" ma:contentTypeVersion="13" ma:contentTypeDescription="Create a new document." ma:contentTypeScope="" ma:versionID="7036c6e5778d49bff72c31096bc7556e">
  <xsd:schema xmlns:xsd="http://www.w3.org/2001/XMLSchema" xmlns:xs="http://www.w3.org/2001/XMLSchema" xmlns:p="http://schemas.microsoft.com/office/2006/metadata/properties" xmlns:ns3="22d894b1-4106-45c8-81d2-4114708c0be1" xmlns:ns4="b0fb2477-83a2-4074-9d1f-cd71af7b12c3" targetNamespace="http://schemas.microsoft.com/office/2006/metadata/properties" ma:root="true" ma:fieldsID="0e4c84c15c4b41738b2c2a8a4ce24f38" ns3:_="" ns4:_="">
    <xsd:import namespace="22d894b1-4106-45c8-81d2-4114708c0be1"/>
    <xsd:import namespace="b0fb2477-83a2-4074-9d1f-cd71af7b12c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894b1-4106-45c8-81d2-4114708c0b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fb2477-83a2-4074-9d1f-cd71af7b12c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10A567-5BE8-4DE2-B123-419E5F64E11A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22d894b1-4106-45c8-81d2-4114708c0be1"/>
    <ds:schemaRef ds:uri="http://purl.org/dc/dcmitype/"/>
    <ds:schemaRef ds:uri="b0fb2477-83a2-4074-9d1f-cd71af7b12c3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88B18B6-0517-4E97-8FE3-9E4DA7DD53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d894b1-4106-45c8-81d2-4114708c0be1"/>
    <ds:schemaRef ds:uri="b0fb2477-83a2-4074-9d1f-cd71af7b12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C114EF-3B78-4647-B6D6-B0C8A402BF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5089</TotalTime>
  <Words>159</Words>
  <Application>Microsoft Office PowerPoint</Application>
  <PresentationFormat>On-screen Show (4:3)</PresentationFormat>
  <Paragraphs>39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Apple Chancery</vt:lpstr>
      <vt:lpstr>Arial</vt:lpstr>
      <vt:lpstr>Calibri</vt:lpstr>
      <vt:lpstr>Calibri Light</vt:lpstr>
      <vt:lpstr>Default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Age UK Hillingdon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Neil Franklin</dc:creator>
  <cp:lastModifiedBy>Camilla Wheal</cp:lastModifiedBy>
  <cp:revision>226</cp:revision>
  <cp:lastPrinted>2021-09-25T10:44:52Z</cp:lastPrinted>
  <dcterms:created xsi:type="dcterms:W3CDTF">2010-12-07T14:58:35Z</dcterms:created>
  <dcterms:modified xsi:type="dcterms:W3CDTF">2025-03-31T14:59:08Z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0x010100530C8BE76AC4DB4CA140AA86840D5748</vt:lpwstr>
  </property>
</Properties>
</file>