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Barlow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4B025F-A398-4DF8-8042-15566BCE4C1E}">
  <a:tblStyle styleId="{AF4B025F-A398-4DF8-8042-15566BCE4C1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197f6ada7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97f6ada7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474d1750e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474d1750e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74d1750e0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74d1750e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74d1750e0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74d1750e0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97f6ada7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97f6ada7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97f6ada7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97f6ada7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197f6ada7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197f6ada7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97f6ada7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97f6ada7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cd03f2d7a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cd03f2d7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97f6ada7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97f6ada7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74d1750e0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474d1750e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0cd03f2d7a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0cd03f2d7a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197f6ada7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197f6ada7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74d1750e0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74d1750e0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40ff4029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140ff4029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140ff4029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140ff4029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ngston.gov.uk/parks-sports-leisure-1/active-kingston/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sports@kingston.gov.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grants@kingston.gov.u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mailto:james.geach@kingston.gov.uk" TargetMode="External"/><Relationship Id="rId4" Type="http://schemas.openxmlformats.org/officeDocument/2006/relationships/hyperlink" Target="mailto:veerali.patel@kingston.gov.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wGr9rIkBYGowtfSVsmNpjEH2QMZuZyPWWPfj5V9XDgo/edit?usp=shar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kingston.gov.uk/neighbourhood-community-safety/community-grants-programme/2" TargetMode="External"/><Relationship Id="rId7" Type="http://schemas.openxmlformats.org/officeDocument/2006/relationships/hyperlink" Target="https://www.kingstonletstalk.co.uk/communities-and-neighbourhoods/neighbourhood-community-grants-new-and-old-malden/consultation/intr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kingstonletstalk.co.uk/communities-and-neighbourhoods/neighbourhood-community-grants-kingston-and-north/consultation/intro/" TargetMode="External"/><Relationship Id="rId5" Type="http://schemas.openxmlformats.org/officeDocument/2006/relationships/hyperlink" Target="https://www.kingstonletstalk.co.uk/communities-and-neighbourhoods/neighbourhood-community-grants-south-the-borough/consultation/intro/" TargetMode="External"/><Relationship Id="rId4" Type="http://schemas.openxmlformats.org/officeDocument/2006/relationships/hyperlink" Target="https://www.kingstonletstalk.co.uk/communities-and-neighbourhoods/neighbourhood-community-grants-surbiton/consultation/intr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ngstonletstalk.co.uk/communities-and-neighbourhoods/neighbourhood-community-grants-surbiton/supporting_documents/What_the_grants_will_not_fund.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moderngov.kingston.gov.uk/mgMemberIndex.aspx?FN=WARD&amp;VW=LIST&amp;PIC=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gston.gov.uk/neighbourhood-community-safety/community-grants-programme/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docs.google.com/forms/d/e/1FAIpQLSdyDqAxLMmv2mpRiF6AUrmOsBb8ZlHQhW7X98jpYJTSYVz5Jg/viewfo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1">
                <a:latin typeface="Barlow"/>
                <a:ea typeface="Barlow"/>
                <a:cs typeface="Barlow"/>
                <a:sym typeface="Barlow"/>
              </a:rPr>
              <a:t>Community Grants</a:t>
            </a:r>
            <a:endParaRPr b="1">
              <a:latin typeface="Barlow"/>
              <a:ea typeface="Barlow"/>
              <a:cs typeface="Barlow"/>
              <a:sym typeface="Barlow"/>
            </a:endParaRPr>
          </a:p>
        </p:txBody>
      </p:sp>
      <p:sp>
        <p:nvSpPr>
          <p:cNvPr id="55" name="Google Shape;55;p13"/>
          <p:cNvSpPr txBox="1">
            <a:spLocks noGrp="1"/>
          </p:cNvSpPr>
          <p:nvPr>
            <p:ph type="subTitle" idx="1"/>
          </p:nvPr>
        </p:nvSpPr>
        <p:spPr>
          <a:xfrm>
            <a:off x="311700" y="2571750"/>
            <a:ext cx="8520600" cy="176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666666"/>
                </a:solidFill>
                <a:latin typeface="Barlow"/>
                <a:ea typeface="Barlow"/>
                <a:cs typeface="Barlow"/>
                <a:sym typeface="Barlow"/>
              </a:rPr>
              <a:t>Updated links and information on - </a:t>
            </a:r>
            <a:endParaRPr sz="1600">
              <a:solidFill>
                <a:srgbClr val="666666"/>
              </a:solidFill>
              <a:latin typeface="Barlow"/>
              <a:ea typeface="Barlow"/>
              <a:cs typeface="Barlow"/>
              <a:sym typeface="Barlow"/>
            </a:endParaRPr>
          </a:p>
          <a:p>
            <a:pPr marL="0" lvl="0" indent="0" algn="l" rtl="0">
              <a:spcBef>
                <a:spcPts val="0"/>
              </a:spcBef>
              <a:spcAft>
                <a:spcPts val="0"/>
              </a:spcAft>
              <a:buNone/>
            </a:pPr>
            <a:br>
              <a:rPr lang="en-GB" sz="1600">
                <a:solidFill>
                  <a:srgbClr val="666666"/>
                </a:solidFill>
                <a:latin typeface="Barlow"/>
                <a:ea typeface="Barlow"/>
                <a:cs typeface="Barlow"/>
                <a:sym typeface="Barlow"/>
              </a:rPr>
            </a:br>
            <a:r>
              <a:rPr lang="en-GB" sz="1300">
                <a:solidFill>
                  <a:schemeClr val="dk1"/>
                </a:solidFill>
                <a:latin typeface="Barlow SemiBold"/>
                <a:ea typeface="Barlow SemiBold"/>
                <a:cs typeface="Barlow SemiBold"/>
                <a:sym typeface="Barlow SemiBold"/>
              </a:rPr>
              <a:t>Boroughwide Community Grants</a:t>
            </a:r>
            <a:endParaRPr sz="1600">
              <a:solidFill>
                <a:schemeClr val="dk1"/>
              </a:solidFill>
              <a:latin typeface="Barlow SemiBold"/>
              <a:ea typeface="Barlow SemiBold"/>
              <a:cs typeface="Barlow SemiBold"/>
              <a:sym typeface="Barlow SemiBold"/>
            </a:endParaRPr>
          </a:p>
          <a:p>
            <a:pPr marL="0" lvl="0" indent="0" algn="l" rtl="0">
              <a:spcBef>
                <a:spcPts val="0"/>
              </a:spcBef>
              <a:spcAft>
                <a:spcPts val="0"/>
              </a:spcAft>
              <a:buNone/>
            </a:pPr>
            <a:r>
              <a:rPr lang="en-GB" sz="1300">
                <a:solidFill>
                  <a:schemeClr val="dk1"/>
                </a:solidFill>
                <a:latin typeface="Barlow SemiBold"/>
                <a:ea typeface="Barlow SemiBold"/>
                <a:cs typeface="Barlow SemiBold"/>
                <a:sym typeface="Barlow SemiBold"/>
              </a:rPr>
              <a:t>Neighbourhood Community Grants</a:t>
            </a:r>
            <a:endParaRPr sz="1300">
              <a:solidFill>
                <a:schemeClr val="dk1"/>
              </a:solidFill>
              <a:latin typeface="Barlow SemiBold"/>
              <a:ea typeface="Barlow SemiBold"/>
              <a:cs typeface="Barlow SemiBold"/>
              <a:sym typeface="Barlow SemiBold"/>
            </a:endParaRPr>
          </a:p>
          <a:p>
            <a:pPr marL="0" lvl="0" indent="0" algn="l" rtl="0">
              <a:spcBef>
                <a:spcPts val="0"/>
              </a:spcBef>
              <a:spcAft>
                <a:spcPts val="0"/>
              </a:spcAft>
              <a:buNone/>
            </a:pPr>
            <a:r>
              <a:rPr lang="en-GB" sz="1300">
                <a:solidFill>
                  <a:schemeClr val="dk1"/>
                </a:solidFill>
                <a:latin typeface="Barlow SemiBold"/>
                <a:ea typeface="Barlow SemiBold"/>
                <a:cs typeface="Barlow SemiBold"/>
                <a:sym typeface="Barlow SemiBold"/>
              </a:rPr>
              <a:t>Councillor Ward Funding</a:t>
            </a:r>
            <a:endParaRPr sz="1300">
              <a:solidFill>
                <a:schemeClr val="dk1"/>
              </a:solidFill>
              <a:latin typeface="Barlow SemiBold"/>
              <a:ea typeface="Barlow SemiBold"/>
              <a:cs typeface="Barlow SemiBold"/>
              <a:sym typeface="Barlow SemiBold"/>
            </a:endParaRPr>
          </a:p>
          <a:p>
            <a:pPr marL="0" lvl="0" indent="0" algn="l" rtl="0">
              <a:spcBef>
                <a:spcPts val="0"/>
              </a:spcBef>
              <a:spcAft>
                <a:spcPts val="0"/>
              </a:spcAft>
              <a:buClr>
                <a:schemeClr val="dk1"/>
              </a:buClr>
              <a:buSzPts val="1100"/>
              <a:buFont typeface="Arial"/>
              <a:buNone/>
            </a:pPr>
            <a:r>
              <a:rPr lang="en-GB" sz="1300">
                <a:solidFill>
                  <a:schemeClr val="dk1"/>
                </a:solidFill>
                <a:latin typeface="Barlow SemiBold"/>
                <a:ea typeface="Barlow SemiBold"/>
                <a:cs typeface="Barlow SemiBold"/>
                <a:sym typeface="Barlow SemiBold"/>
              </a:rPr>
              <a:t>Community Hub Grants</a:t>
            </a:r>
            <a:endParaRPr sz="1300">
              <a:solidFill>
                <a:schemeClr val="dk1"/>
              </a:solidFill>
              <a:latin typeface="Barlow SemiBold"/>
              <a:ea typeface="Barlow SemiBold"/>
              <a:cs typeface="Barlow SemiBold"/>
              <a:sym typeface="Barlow SemiBold"/>
            </a:endParaRPr>
          </a:p>
          <a:p>
            <a:pPr marL="0" lvl="0" indent="0" algn="l" rtl="0">
              <a:spcBef>
                <a:spcPts val="0"/>
              </a:spcBef>
              <a:spcAft>
                <a:spcPts val="0"/>
              </a:spcAft>
              <a:buClr>
                <a:schemeClr val="dk1"/>
              </a:buClr>
              <a:buSzPts val="1100"/>
              <a:buFont typeface="Arial"/>
              <a:buNone/>
            </a:pPr>
            <a:r>
              <a:rPr lang="en-GB" sz="1300">
                <a:solidFill>
                  <a:schemeClr val="dk1"/>
                </a:solidFill>
                <a:latin typeface="Barlow SemiBold"/>
                <a:ea typeface="Barlow SemiBold"/>
                <a:cs typeface="Barlow SemiBold"/>
                <a:sym typeface="Barlow SemiBold"/>
              </a:rPr>
              <a:t>Active Kingston; Sports Development Grants</a:t>
            </a:r>
            <a:endParaRPr sz="1300">
              <a:solidFill>
                <a:schemeClr val="dk1"/>
              </a:solidFill>
              <a:latin typeface="Barlow SemiBold"/>
              <a:ea typeface="Barlow SemiBold"/>
              <a:cs typeface="Barlow SemiBold"/>
              <a:sym typeface="Barlow SemiBold"/>
            </a:endParaRPr>
          </a:p>
          <a:p>
            <a:pPr marL="0" lvl="0" indent="0" algn="l" rtl="0">
              <a:spcBef>
                <a:spcPts val="0"/>
              </a:spcBef>
              <a:spcAft>
                <a:spcPts val="0"/>
              </a:spcAft>
              <a:buClr>
                <a:schemeClr val="dk1"/>
              </a:buClr>
              <a:buSzPts val="1100"/>
              <a:buFont typeface="Arial"/>
              <a:buNone/>
            </a:pPr>
            <a:r>
              <a:rPr lang="en-GB" sz="1300">
                <a:solidFill>
                  <a:schemeClr val="dk1"/>
                </a:solidFill>
                <a:latin typeface="Barlow SemiBold"/>
                <a:ea typeface="Barlow SemiBold"/>
                <a:cs typeface="Barlow SemiBold"/>
                <a:sym typeface="Barlow SemiBold"/>
              </a:rPr>
              <a:t>Service Area Grants</a:t>
            </a:r>
            <a:endParaRPr sz="1300">
              <a:solidFill>
                <a:schemeClr val="dk1"/>
              </a:solidFill>
              <a:latin typeface="Barlow SemiBold"/>
              <a:ea typeface="Barlow SemiBold"/>
              <a:cs typeface="Barlow SemiBold"/>
              <a:sym typeface="Barlow SemiBold"/>
            </a:endParaRPr>
          </a:p>
          <a:p>
            <a:pPr marL="0" lvl="0" indent="0" algn="l" rtl="0">
              <a:spcBef>
                <a:spcPts val="0"/>
              </a:spcBef>
              <a:spcAft>
                <a:spcPts val="0"/>
              </a:spcAft>
              <a:buClr>
                <a:schemeClr val="dk1"/>
              </a:buClr>
              <a:buSzPts val="1100"/>
              <a:buFont typeface="Arial"/>
              <a:buNone/>
            </a:pPr>
            <a:endParaRPr sz="1300">
              <a:solidFill>
                <a:srgbClr val="666666"/>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1300">
              <a:solidFill>
                <a:srgbClr val="666666"/>
              </a:solidFill>
              <a:latin typeface="Barlow"/>
              <a:ea typeface="Barlow"/>
              <a:cs typeface="Barlow"/>
              <a:sym typeface="Barlow"/>
            </a:endParaRPr>
          </a:p>
        </p:txBody>
      </p:sp>
      <p:pic>
        <p:nvPicPr>
          <p:cNvPr id="56" name="Google Shape;56;p13" title="Copy of Copy of RBK coat of arms logo_full colour rgb.jpg"/>
          <p:cNvPicPr preferRelativeResize="0"/>
          <p:nvPr/>
        </p:nvPicPr>
        <p:blipFill>
          <a:blip r:embed="rId3">
            <a:alphaModFix/>
          </a:blip>
          <a:stretch>
            <a:fillRect/>
          </a:stretch>
        </p:blipFill>
        <p:spPr>
          <a:xfrm>
            <a:off x="7571750" y="170950"/>
            <a:ext cx="1341601" cy="1568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chemeClr val="dk1"/>
                </a:solidFill>
                <a:highlight>
                  <a:srgbClr val="FFFFFF"/>
                </a:highlight>
                <a:latin typeface="Calibri"/>
                <a:ea typeface="Calibri"/>
                <a:cs typeface="Calibri"/>
                <a:sym typeface="Calibri"/>
              </a:rPr>
              <a:t>What the grant will fund:</a:t>
            </a:r>
            <a:endParaRPr sz="1600">
              <a:solidFill>
                <a:schemeClr val="dk1"/>
              </a:solidFill>
              <a:highlight>
                <a:srgbClr val="FFFFFF"/>
              </a:highlight>
              <a:latin typeface="Calibri"/>
              <a:ea typeface="Calibri"/>
              <a:cs typeface="Calibri"/>
              <a:sym typeface="Calibri"/>
            </a:endParaRPr>
          </a:p>
          <a:p>
            <a:pPr marL="457200" lvl="0" indent="-330200" algn="l" rtl="0">
              <a:spcBef>
                <a:spcPts val="2000"/>
              </a:spcBef>
              <a:spcAft>
                <a:spcPts val="0"/>
              </a:spcAft>
              <a:buClr>
                <a:schemeClr val="dk1"/>
              </a:buClr>
              <a:buSzPts val="1600"/>
              <a:buFont typeface="Calibri"/>
              <a:buChar char="●"/>
            </a:pPr>
            <a:r>
              <a:rPr lang="en-GB" sz="1600">
                <a:solidFill>
                  <a:schemeClr val="dk1"/>
                </a:solidFill>
                <a:highlight>
                  <a:srgbClr val="FFFFFF"/>
                </a:highlight>
                <a:latin typeface="Calibri"/>
                <a:ea typeface="Calibri"/>
                <a:cs typeface="Calibri"/>
                <a:sym typeface="Calibri"/>
              </a:rPr>
              <a:t>New activities to test ideas.</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GB" sz="1600">
                <a:solidFill>
                  <a:schemeClr val="dk1"/>
                </a:solidFill>
                <a:highlight>
                  <a:srgbClr val="FFFFFF"/>
                </a:highlight>
                <a:latin typeface="Calibri"/>
                <a:ea typeface="Calibri"/>
                <a:cs typeface="Calibri"/>
                <a:sym typeface="Calibri"/>
              </a:rPr>
              <a:t>Regular and sustainable projects.</a:t>
            </a:r>
            <a:endParaRPr sz="160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GB" sz="1600">
                <a:solidFill>
                  <a:schemeClr val="dk1"/>
                </a:solidFill>
                <a:highlight>
                  <a:srgbClr val="FFFFFF"/>
                </a:highlight>
                <a:latin typeface="Calibri"/>
                <a:ea typeface="Calibri"/>
                <a:cs typeface="Calibri"/>
                <a:sym typeface="Calibri"/>
              </a:rPr>
              <a:t>Money for equipment and supplies</a:t>
            </a:r>
            <a:endParaRPr sz="1600">
              <a:solidFill>
                <a:schemeClr val="dk1"/>
              </a:solidFill>
              <a:highlight>
                <a:srgbClr val="FFFFFF"/>
              </a:highlight>
              <a:latin typeface="Calibri"/>
              <a:ea typeface="Calibri"/>
              <a:cs typeface="Calibri"/>
              <a:sym typeface="Calibri"/>
            </a:endParaRPr>
          </a:p>
          <a:p>
            <a:pPr marL="0" lvl="0" indent="0" algn="l" rtl="0">
              <a:spcBef>
                <a:spcPts val="20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2000"/>
              </a:spcBef>
              <a:spcAft>
                <a:spcPts val="1200"/>
              </a:spcAft>
              <a:buNone/>
            </a:pPr>
            <a:endParaRPr sz="1600">
              <a:latin typeface="Calibri"/>
              <a:ea typeface="Calibri"/>
              <a:cs typeface="Calibri"/>
              <a:sym typeface="Calibri"/>
            </a:endParaRPr>
          </a:p>
        </p:txBody>
      </p:sp>
      <p:sp>
        <p:nvSpPr>
          <p:cNvPr id="121" name="Google Shape;121;p22"/>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chemeClr val="dk1"/>
                </a:solidFill>
                <a:latin typeface="Calibri"/>
                <a:ea typeface="Calibri"/>
                <a:cs typeface="Calibri"/>
                <a:sym typeface="Calibri"/>
              </a:rPr>
              <a:t>What Grant will not fund:</a:t>
            </a:r>
            <a:endParaRPr sz="1600">
              <a:solidFill>
                <a:schemeClr val="dk1"/>
              </a:solidFill>
              <a:latin typeface="Calibri"/>
              <a:ea typeface="Calibri"/>
              <a:cs typeface="Calibri"/>
              <a:sym typeface="Calibri"/>
            </a:endParaRPr>
          </a:p>
          <a:p>
            <a:pPr marL="457200" lvl="0" indent="-330200" algn="l" rtl="0">
              <a:lnSpc>
                <a:spcPct val="115000"/>
              </a:lnSpc>
              <a:spcBef>
                <a:spcPts val="120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Salaries or service fee</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Venue hires</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Travel expenses</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One-time events</a:t>
            </a:r>
            <a:endParaRPr sz="16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1600">
              <a:solidFill>
                <a:schemeClr val="dk1"/>
              </a:solidFill>
              <a:latin typeface="Calibri"/>
              <a:ea typeface="Calibri"/>
              <a:cs typeface="Calibri"/>
              <a:sym typeface="Calibri"/>
            </a:endParaRPr>
          </a:p>
        </p:txBody>
      </p:sp>
      <p:sp>
        <p:nvSpPr>
          <p:cNvPr id="122" name="Google Shape;122;p22"/>
          <p:cNvSpPr txBox="1">
            <a:spLocks noGrp="1"/>
          </p:cNvSpPr>
          <p:nvPr>
            <p:ph type="title"/>
          </p:nvPr>
        </p:nvSpPr>
        <p:spPr>
          <a:xfrm>
            <a:off x="311700" y="292625"/>
            <a:ext cx="8520600" cy="572700"/>
          </a:xfrm>
          <a:prstGeom prst="rect">
            <a:avLst/>
          </a:prstGeom>
          <a:solidFill>
            <a:srgbClr val="A2C4C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latin typeface="Calibri"/>
                <a:ea typeface="Calibri"/>
                <a:cs typeface="Calibri"/>
                <a:sym typeface="Calibri"/>
              </a:rPr>
              <a:t>Community Hub Grants 2024/25</a:t>
            </a:r>
            <a:endParaRPr sz="18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body" idx="1"/>
          </p:nvPr>
        </p:nvSpPr>
        <p:spPr>
          <a:xfrm>
            <a:off x="311700" y="1152475"/>
            <a:ext cx="8520600" cy="3855000"/>
          </a:xfrm>
          <a:prstGeom prst="rect">
            <a:avLst/>
          </a:prstGeom>
        </p:spPr>
        <p:txBody>
          <a:bodyPr spcFirstLastPara="1" wrap="square" lIns="91425" tIns="91425" rIns="91425" bIns="91425" anchor="t" anchorCtr="0">
            <a:normAutofit fontScale="25000" lnSpcReduction="20000"/>
          </a:bodyPr>
          <a:lstStyle/>
          <a:p>
            <a:pPr marL="457200" lvl="0" indent="-330200" algn="l" rtl="0">
              <a:spcBef>
                <a:spcPts val="0"/>
              </a:spcBef>
              <a:spcAft>
                <a:spcPts val="0"/>
              </a:spcAft>
              <a:buClr>
                <a:srgbClr val="3C3C3C"/>
              </a:buClr>
              <a:buSzPct val="100000"/>
              <a:buFont typeface="Calibri"/>
              <a:buChar char="●"/>
            </a:pPr>
            <a:r>
              <a:rPr lang="en-GB" sz="6400">
                <a:solidFill>
                  <a:srgbClr val="3C3C3C"/>
                </a:solidFill>
                <a:highlight>
                  <a:srgbClr val="FFFFFF"/>
                </a:highlight>
                <a:latin typeface="Calibri"/>
                <a:ea typeface="Calibri"/>
                <a:cs typeface="Calibri"/>
                <a:sym typeface="Calibri"/>
              </a:rPr>
              <a:t>This is a £20,000 fund which makes awards of between £500 and £1,000 to clubs, community groups, and organisations to 'kick start' new sport, fitness and physical activity opportunities in Kingston for the residents of the borough.  </a:t>
            </a:r>
            <a:endParaRPr sz="6400">
              <a:solidFill>
                <a:srgbClr val="3C3C3C"/>
              </a:solidFill>
              <a:highlight>
                <a:srgbClr val="FFFFFF"/>
              </a:highlight>
              <a:latin typeface="Calibri"/>
              <a:ea typeface="Calibri"/>
              <a:cs typeface="Calibri"/>
              <a:sym typeface="Calibri"/>
            </a:endParaRPr>
          </a:p>
          <a:p>
            <a:pPr marL="457200" lvl="0" indent="-330200" algn="l" rtl="0">
              <a:spcBef>
                <a:spcPts val="0"/>
              </a:spcBef>
              <a:spcAft>
                <a:spcPts val="0"/>
              </a:spcAft>
              <a:buClr>
                <a:srgbClr val="3C3C3C"/>
              </a:buClr>
              <a:buSzPct val="100000"/>
              <a:buFont typeface="Calibri"/>
              <a:buChar char="●"/>
            </a:pPr>
            <a:r>
              <a:rPr lang="en-GB" sz="6400">
                <a:solidFill>
                  <a:srgbClr val="202124"/>
                </a:solidFill>
                <a:latin typeface="Calibri"/>
                <a:ea typeface="Calibri"/>
                <a:cs typeface="Calibri"/>
                <a:sym typeface="Calibri"/>
              </a:rPr>
              <a:t>We programme is particularly aimed at projects designed for residents who are less likely to take part in physical activity or require support to take part.  </a:t>
            </a:r>
            <a:endParaRPr sz="6400">
              <a:solidFill>
                <a:srgbClr val="202124"/>
              </a:solidFill>
              <a:latin typeface="Calibri"/>
              <a:ea typeface="Calibri"/>
              <a:cs typeface="Calibri"/>
              <a:sym typeface="Calibri"/>
            </a:endParaRPr>
          </a:p>
          <a:p>
            <a:pPr marL="0" lvl="0" indent="0" algn="l" rtl="0">
              <a:spcBef>
                <a:spcPts val="2000"/>
              </a:spcBef>
              <a:spcAft>
                <a:spcPts val="0"/>
              </a:spcAft>
              <a:buNone/>
            </a:pPr>
            <a:r>
              <a:rPr lang="en-GB" sz="6400" b="1">
                <a:solidFill>
                  <a:srgbClr val="202124"/>
                </a:solidFill>
                <a:latin typeface="Calibri"/>
                <a:ea typeface="Calibri"/>
                <a:cs typeface="Calibri"/>
                <a:sym typeface="Calibri"/>
              </a:rPr>
              <a:t>Who can apply:</a:t>
            </a:r>
            <a:r>
              <a:rPr lang="en-GB" sz="6400">
                <a:solidFill>
                  <a:srgbClr val="202124"/>
                </a:solidFill>
                <a:latin typeface="Calibri"/>
                <a:ea typeface="Calibri"/>
                <a:cs typeface="Calibri"/>
                <a:sym typeface="Calibri"/>
              </a:rPr>
              <a:t> </a:t>
            </a:r>
            <a:endParaRPr sz="6400">
              <a:solidFill>
                <a:srgbClr val="202124"/>
              </a:solidFill>
              <a:latin typeface="Calibri"/>
              <a:ea typeface="Calibri"/>
              <a:cs typeface="Calibri"/>
              <a:sym typeface="Calibri"/>
            </a:endParaRPr>
          </a:p>
          <a:p>
            <a:pPr marL="457200" lvl="0" indent="-330200" algn="l" rtl="0">
              <a:spcBef>
                <a:spcPts val="1100"/>
              </a:spcBef>
              <a:spcAft>
                <a:spcPts val="0"/>
              </a:spcAft>
              <a:buClr>
                <a:srgbClr val="202124"/>
              </a:buClr>
              <a:buSzPct val="100000"/>
              <a:buFont typeface="Calibri"/>
              <a:buChar char="●"/>
            </a:pPr>
            <a:r>
              <a:rPr lang="en-GB" sz="6400">
                <a:solidFill>
                  <a:srgbClr val="202124"/>
                </a:solidFill>
                <a:latin typeface="Calibri"/>
                <a:ea typeface="Calibri"/>
                <a:cs typeface="Calibri"/>
                <a:sym typeface="Calibri"/>
              </a:rPr>
              <a:t>registered charity</a:t>
            </a:r>
            <a:endParaRPr sz="6400">
              <a:solidFill>
                <a:srgbClr val="202124"/>
              </a:solidFill>
              <a:latin typeface="Calibri"/>
              <a:ea typeface="Calibri"/>
              <a:cs typeface="Calibri"/>
              <a:sym typeface="Calibri"/>
            </a:endParaRPr>
          </a:p>
          <a:p>
            <a:pPr marL="457200" lvl="0" indent="-330200" algn="l" rtl="0">
              <a:spcBef>
                <a:spcPts val="0"/>
              </a:spcBef>
              <a:spcAft>
                <a:spcPts val="0"/>
              </a:spcAft>
              <a:buClr>
                <a:srgbClr val="202124"/>
              </a:buClr>
              <a:buSzPct val="100000"/>
              <a:buFont typeface="Calibri"/>
              <a:buChar char="●"/>
            </a:pPr>
            <a:r>
              <a:rPr lang="en-GB" sz="6400">
                <a:solidFill>
                  <a:srgbClr val="202124"/>
                </a:solidFill>
                <a:latin typeface="Calibri"/>
                <a:ea typeface="Calibri"/>
                <a:cs typeface="Calibri"/>
                <a:sym typeface="Calibri"/>
              </a:rPr>
              <a:t>not-for-profit organisation</a:t>
            </a:r>
            <a:endParaRPr sz="6400">
              <a:solidFill>
                <a:srgbClr val="202124"/>
              </a:solidFill>
              <a:latin typeface="Calibri"/>
              <a:ea typeface="Calibri"/>
              <a:cs typeface="Calibri"/>
              <a:sym typeface="Calibri"/>
            </a:endParaRPr>
          </a:p>
          <a:p>
            <a:pPr marL="0" lvl="0" indent="0" algn="l" rtl="0">
              <a:spcBef>
                <a:spcPts val="1100"/>
              </a:spcBef>
              <a:spcAft>
                <a:spcPts val="0"/>
              </a:spcAft>
              <a:buNone/>
            </a:pPr>
            <a:r>
              <a:rPr lang="en-GB" sz="6400" b="1">
                <a:solidFill>
                  <a:srgbClr val="202124"/>
                </a:solidFill>
                <a:latin typeface="Calibri"/>
                <a:ea typeface="Calibri"/>
                <a:cs typeface="Calibri"/>
                <a:sym typeface="Calibri"/>
              </a:rPr>
              <a:t>Who can’t apply: </a:t>
            </a:r>
            <a:endParaRPr sz="6400" b="1">
              <a:solidFill>
                <a:srgbClr val="202124"/>
              </a:solidFill>
              <a:latin typeface="Calibri"/>
              <a:ea typeface="Calibri"/>
              <a:cs typeface="Calibri"/>
              <a:sym typeface="Calibri"/>
            </a:endParaRPr>
          </a:p>
          <a:p>
            <a:pPr marL="457200" lvl="0" indent="-330200" algn="l" rtl="0">
              <a:spcBef>
                <a:spcPts val="1100"/>
              </a:spcBef>
              <a:spcAft>
                <a:spcPts val="0"/>
              </a:spcAft>
              <a:buClr>
                <a:schemeClr val="dk1"/>
              </a:buClr>
              <a:buSzPct val="100000"/>
              <a:buFont typeface="Calibri"/>
              <a:buChar char="●"/>
            </a:pPr>
            <a:r>
              <a:rPr lang="en-GB" sz="6400">
                <a:solidFill>
                  <a:schemeClr val="dk1"/>
                </a:solidFill>
                <a:latin typeface="Calibri"/>
                <a:ea typeface="Calibri"/>
                <a:cs typeface="Calibri"/>
                <a:sym typeface="Calibri"/>
              </a:rPr>
              <a:t>statutory body or educational establishment - including academies and universities</a:t>
            </a:r>
            <a:endParaRPr sz="64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ct val="100000"/>
              <a:buFont typeface="Calibri"/>
              <a:buChar char="●"/>
            </a:pPr>
            <a:r>
              <a:rPr lang="en-GB" sz="6400">
                <a:solidFill>
                  <a:schemeClr val="dk1"/>
                </a:solidFill>
                <a:latin typeface="Calibri"/>
                <a:ea typeface="Calibri"/>
                <a:cs typeface="Calibri"/>
                <a:sym typeface="Calibri"/>
              </a:rPr>
              <a:t>national governing body or Active Partnership</a:t>
            </a:r>
            <a:endParaRPr sz="6400">
              <a:solidFill>
                <a:schemeClr val="dk1"/>
              </a:solidFill>
              <a:latin typeface="Calibri"/>
              <a:ea typeface="Calibri"/>
              <a:cs typeface="Calibri"/>
              <a:sym typeface="Calibri"/>
            </a:endParaRPr>
          </a:p>
          <a:p>
            <a:pPr marL="457200" marR="228600" lvl="0" indent="-330200" algn="l" rtl="0">
              <a:spcBef>
                <a:spcPts val="0"/>
              </a:spcBef>
              <a:spcAft>
                <a:spcPts val="0"/>
              </a:spcAft>
              <a:buClr>
                <a:schemeClr val="dk1"/>
              </a:buClr>
              <a:buSzPct val="100000"/>
              <a:buFont typeface="Calibri"/>
              <a:buChar char="●"/>
            </a:pPr>
            <a:r>
              <a:rPr lang="en-GB" sz="6400">
                <a:solidFill>
                  <a:schemeClr val="dk1"/>
                </a:solidFill>
                <a:latin typeface="Calibri"/>
                <a:ea typeface="Calibri"/>
                <a:cs typeface="Calibri"/>
                <a:sym typeface="Calibri"/>
              </a:rPr>
              <a:t>commercial/for-profit entity</a:t>
            </a:r>
            <a:endParaRPr sz="6400">
              <a:solidFill>
                <a:schemeClr val="dk1"/>
              </a:solidFill>
              <a:latin typeface="Calibri"/>
              <a:ea typeface="Calibri"/>
              <a:cs typeface="Calibri"/>
              <a:sym typeface="Calibri"/>
            </a:endParaRPr>
          </a:p>
          <a:p>
            <a:pPr marL="0" lvl="0" indent="0" algn="l" rtl="0">
              <a:spcBef>
                <a:spcPts val="1100"/>
              </a:spcBef>
              <a:spcAft>
                <a:spcPts val="0"/>
              </a:spcAft>
              <a:buNone/>
            </a:pPr>
            <a:endParaRPr sz="5515" b="1">
              <a:solidFill>
                <a:srgbClr val="202124"/>
              </a:solidFill>
              <a:latin typeface="Calibri"/>
              <a:ea typeface="Calibri"/>
              <a:cs typeface="Calibri"/>
              <a:sym typeface="Calibri"/>
            </a:endParaRPr>
          </a:p>
          <a:p>
            <a:pPr marL="457200" lvl="0" indent="0" algn="l" rtl="0">
              <a:spcBef>
                <a:spcPts val="1100"/>
              </a:spcBef>
              <a:spcAft>
                <a:spcPts val="0"/>
              </a:spcAft>
              <a:buNone/>
            </a:pPr>
            <a:endParaRPr sz="1200">
              <a:solidFill>
                <a:srgbClr val="202124"/>
              </a:solidFill>
            </a:endParaRPr>
          </a:p>
          <a:p>
            <a:pPr marL="457200" lvl="0" indent="0" algn="l" rtl="0">
              <a:spcBef>
                <a:spcPts val="1100"/>
              </a:spcBef>
              <a:spcAft>
                <a:spcPts val="0"/>
              </a:spcAft>
              <a:buNone/>
            </a:pPr>
            <a:endParaRPr sz="1600">
              <a:solidFill>
                <a:srgbClr val="3C3C3C"/>
              </a:solidFill>
              <a:highlight>
                <a:srgbClr val="FFFFFF"/>
              </a:highlight>
              <a:latin typeface="Calibri"/>
              <a:ea typeface="Calibri"/>
              <a:cs typeface="Calibri"/>
              <a:sym typeface="Calibri"/>
            </a:endParaRPr>
          </a:p>
          <a:p>
            <a:pPr marL="0" lvl="0" indent="0" algn="l" rtl="0">
              <a:spcBef>
                <a:spcPts val="1400"/>
              </a:spcBef>
              <a:spcAft>
                <a:spcPts val="0"/>
              </a:spcAft>
              <a:buNone/>
            </a:pPr>
            <a:endParaRPr sz="1400">
              <a:solidFill>
                <a:srgbClr val="3C3C3C"/>
              </a:solidFill>
              <a:highlight>
                <a:srgbClr val="FFFFFF"/>
              </a:highlight>
              <a:latin typeface="Calibri"/>
              <a:ea typeface="Calibri"/>
              <a:cs typeface="Calibri"/>
              <a:sym typeface="Calibri"/>
            </a:endParaRPr>
          </a:p>
          <a:p>
            <a:pPr marL="0" lvl="0" indent="0" algn="l" rtl="0">
              <a:spcBef>
                <a:spcPts val="20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2000"/>
              </a:spcBef>
              <a:spcAft>
                <a:spcPts val="1200"/>
              </a:spcAft>
              <a:buNone/>
            </a:pPr>
            <a:endParaRPr sz="1600">
              <a:latin typeface="Calibri"/>
              <a:ea typeface="Calibri"/>
              <a:cs typeface="Calibri"/>
              <a:sym typeface="Calibri"/>
            </a:endParaRPr>
          </a:p>
        </p:txBody>
      </p:sp>
      <p:sp>
        <p:nvSpPr>
          <p:cNvPr id="128" name="Google Shape;128;p23"/>
          <p:cNvSpPr txBox="1">
            <a:spLocks noGrp="1"/>
          </p:cNvSpPr>
          <p:nvPr>
            <p:ph type="title"/>
          </p:nvPr>
        </p:nvSpPr>
        <p:spPr>
          <a:xfrm>
            <a:off x="311700" y="292625"/>
            <a:ext cx="8520600" cy="572700"/>
          </a:xfrm>
          <a:prstGeom prst="rect">
            <a:avLst/>
          </a:prstGeom>
          <a:solidFill>
            <a:srgbClr val="A4C2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latin typeface="Calibri"/>
                <a:ea typeface="Calibri"/>
                <a:cs typeface="Calibri"/>
                <a:sym typeface="Calibri"/>
              </a:rPr>
              <a:t>Introduction to Active Kingston; Sports Development Grant</a:t>
            </a:r>
            <a:endParaRPr sz="18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body" idx="1"/>
          </p:nvPr>
        </p:nvSpPr>
        <p:spPr>
          <a:xfrm>
            <a:off x="350550" y="1128725"/>
            <a:ext cx="3999900" cy="224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chemeClr val="dk1"/>
                </a:solidFill>
                <a:highlight>
                  <a:srgbClr val="FFFFFF"/>
                </a:highlight>
                <a:latin typeface="Calibri"/>
                <a:ea typeface="Calibri"/>
                <a:cs typeface="Calibri"/>
                <a:sym typeface="Calibri"/>
              </a:rPr>
              <a:t>What the grant will fund:</a:t>
            </a:r>
            <a:endParaRPr sz="1400">
              <a:solidFill>
                <a:schemeClr val="dk1"/>
              </a:solidFill>
              <a:latin typeface="Calibri"/>
              <a:ea typeface="Calibri"/>
              <a:cs typeface="Calibri"/>
              <a:sym typeface="Calibri"/>
            </a:endParaRPr>
          </a:p>
          <a:p>
            <a:pPr marL="457200" marR="228600" lvl="0" indent="-317500" algn="l" rtl="0">
              <a:spcBef>
                <a:spcPts val="2000"/>
              </a:spcBef>
              <a:spcAft>
                <a:spcPts val="0"/>
              </a:spcAft>
              <a:buClr>
                <a:schemeClr val="dk1"/>
              </a:buClr>
              <a:buSzPts val="1400"/>
              <a:buFont typeface="Calibri"/>
              <a:buChar char="●"/>
            </a:pPr>
            <a:r>
              <a:rPr lang="en-GB" sz="1400">
                <a:solidFill>
                  <a:schemeClr val="dk1"/>
                </a:solidFill>
                <a:latin typeface="Calibri"/>
                <a:ea typeface="Calibri"/>
                <a:cs typeface="Calibri"/>
                <a:sym typeface="Calibri"/>
              </a:rPr>
              <a:t>Equipment </a:t>
            </a:r>
            <a:endParaRPr sz="1400">
              <a:solidFill>
                <a:schemeClr val="dk1"/>
              </a:solidFill>
              <a:latin typeface="Calibri"/>
              <a:ea typeface="Calibri"/>
              <a:cs typeface="Calibri"/>
              <a:sym typeface="Calibri"/>
            </a:endParaRPr>
          </a:p>
          <a:p>
            <a:pPr marL="457200" marR="228600" lvl="0" indent="-317500" algn="l" rtl="0">
              <a:spcBef>
                <a:spcPts val="0"/>
              </a:spcBef>
              <a:spcAft>
                <a:spcPts val="0"/>
              </a:spcAft>
              <a:buClr>
                <a:schemeClr val="dk1"/>
              </a:buClr>
              <a:buSzPts val="1400"/>
              <a:buFont typeface="Calibri"/>
              <a:buChar char="●"/>
            </a:pPr>
            <a:r>
              <a:rPr lang="en-GB" sz="1400">
                <a:solidFill>
                  <a:schemeClr val="dk1"/>
                </a:solidFill>
                <a:latin typeface="Calibri"/>
                <a:ea typeface="Calibri"/>
                <a:cs typeface="Calibri"/>
                <a:sym typeface="Calibri"/>
              </a:rPr>
              <a:t>Coaching delivery costs</a:t>
            </a:r>
            <a:endParaRPr sz="1400">
              <a:solidFill>
                <a:schemeClr val="dk1"/>
              </a:solidFill>
              <a:latin typeface="Calibri"/>
              <a:ea typeface="Calibri"/>
              <a:cs typeface="Calibri"/>
              <a:sym typeface="Calibri"/>
            </a:endParaRPr>
          </a:p>
          <a:p>
            <a:pPr marL="457200" marR="228600" lvl="0" indent="-317500" algn="l" rtl="0">
              <a:spcBef>
                <a:spcPts val="0"/>
              </a:spcBef>
              <a:spcAft>
                <a:spcPts val="0"/>
              </a:spcAft>
              <a:buClr>
                <a:schemeClr val="dk1"/>
              </a:buClr>
              <a:buSzPts val="1400"/>
              <a:buFont typeface="Calibri"/>
              <a:buChar char="●"/>
            </a:pPr>
            <a:r>
              <a:rPr lang="en-GB" sz="1400">
                <a:solidFill>
                  <a:schemeClr val="dk1"/>
                </a:solidFill>
                <a:latin typeface="Calibri"/>
                <a:ea typeface="Calibri"/>
                <a:cs typeface="Calibri"/>
                <a:sym typeface="Calibri"/>
              </a:rPr>
              <a:t>Venue hire costs</a:t>
            </a:r>
            <a:endParaRPr sz="1400">
              <a:solidFill>
                <a:schemeClr val="dk1"/>
              </a:solidFill>
              <a:latin typeface="Calibri"/>
              <a:ea typeface="Calibri"/>
              <a:cs typeface="Calibri"/>
              <a:sym typeface="Calibri"/>
            </a:endParaRPr>
          </a:p>
          <a:p>
            <a:pPr marL="457200" marR="228600" lvl="0" indent="-317500" algn="l" rtl="0">
              <a:spcBef>
                <a:spcPts val="0"/>
              </a:spcBef>
              <a:spcAft>
                <a:spcPts val="0"/>
              </a:spcAft>
              <a:buClr>
                <a:schemeClr val="dk1"/>
              </a:buClr>
              <a:buSzPts val="1400"/>
              <a:buFont typeface="Calibri"/>
              <a:buChar char="●"/>
            </a:pPr>
            <a:r>
              <a:rPr lang="en-GB" sz="1400">
                <a:solidFill>
                  <a:schemeClr val="dk1"/>
                </a:solidFill>
                <a:latin typeface="Calibri"/>
                <a:ea typeface="Calibri"/>
                <a:cs typeface="Calibri"/>
                <a:sym typeface="Calibri"/>
              </a:rPr>
              <a:t>Training for coaches, volunteers and staff to deliver a new activity</a:t>
            </a:r>
            <a:endParaRPr sz="1400">
              <a:solidFill>
                <a:schemeClr val="dk1"/>
              </a:solidFill>
              <a:latin typeface="Calibri"/>
              <a:ea typeface="Calibri"/>
              <a:cs typeface="Calibri"/>
              <a:sym typeface="Calibri"/>
            </a:endParaRPr>
          </a:p>
          <a:p>
            <a:pPr marL="457200" marR="228600" lvl="0" indent="-317500" algn="l" rtl="0">
              <a:spcBef>
                <a:spcPts val="0"/>
              </a:spcBef>
              <a:spcAft>
                <a:spcPts val="0"/>
              </a:spcAft>
              <a:buClr>
                <a:schemeClr val="dk1"/>
              </a:buClr>
              <a:buSzPts val="1400"/>
              <a:buFont typeface="Calibri"/>
              <a:buChar char="●"/>
            </a:pPr>
            <a:r>
              <a:rPr lang="en-GB" sz="1400">
                <a:solidFill>
                  <a:schemeClr val="dk1"/>
                </a:solidFill>
                <a:latin typeface="Calibri"/>
                <a:ea typeface="Calibri"/>
                <a:cs typeface="Calibri"/>
                <a:sym typeface="Calibri"/>
              </a:rPr>
              <a:t>NGB first affiliation/membership fees </a:t>
            </a:r>
            <a:endParaRPr sz="1400">
              <a:solidFill>
                <a:schemeClr val="dk1"/>
              </a:solidFill>
              <a:latin typeface="Calibri"/>
              <a:ea typeface="Calibri"/>
              <a:cs typeface="Calibri"/>
              <a:sym typeface="Calibri"/>
            </a:endParaRPr>
          </a:p>
          <a:p>
            <a:pPr marL="0" lvl="0" indent="0" algn="l" rtl="0">
              <a:spcBef>
                <a:spcPts val="0"/>
              </a:spcBef>
              <a:spcAft>
                <a:spcPts val="1200"/>
              </a:spcAft>
              <a:buNone/>
            </a:pPr>
            <a:endParaRPr sz="1600">
              <a:latin typeface="Calibri"/>
              <a:ea typeface="Calibri"/>
              <a:cs typeface="Calibri"/>
              <a:sym typeface="Calibri"/>
            </a:endParaRPr>
          </a:p>
        </p:txBody>
      </p:sp>
      <p:sp>
        <p:nvSpPr>
          <p:cNvPr id="134" name="Google Shape;134;p24"/>
          <p:cNvSpPr txBox="1">
            <a:spLocks noGrp="1"/>
          </p:cNvSpPr>
          <p:nvPr>
            <p:ph type="body" idx="4294967295"/>
          </p:nvPr>
        </p:nvSpPr>
        <p:spPr>
          <a:xfrm>
            <a:off x="4690200" y="916075"/>
            <a:ext cx="4142100" cy="41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latin typeface="Calibri"/>
                <a:ea typeface="Calibri"/>
                <a:cs typeface="Calibri"/>
                <a:sym typeface="Calibri"/>
              </a:rPr>
              <a:t>What Grant will not fund:</a:t>
            </a:r>
            <a:endParaRPr sz="1300">
              <a:solidFill>
                <a:schemeClr val="dk1"/>
              </a:solidFill>
              <a:latin typeface="Calibri"/>
              <a:ea typeface="Calibri"/>
              <a:cs typeface="Calibri"/>
              <a:sym typeface="Calibri"/>
            </a:endParaRPr>
          </a:p>
          <a:p>
            <a:pPr marL="457200" marR="228600" lvl="0" indent="-311150" algn="l" rtl="0">
              <a:spcBef>
                <a:spcPts val="120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Existing project delivery (must be a new activity or delivery to a new group)</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Other staff running costs (not direct delivery of project)</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Utility bills </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Loss of income</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Construction/refurbishment projects </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Replacement of existing equipment </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Projects not ready to begin within six weeks of the grant provision</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Costs benefitting an individual (e.g. membership fees)</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Costs benefitting participants under five years of age</a:t>
            </a:r>
            <a:endParaRPr sz="1300">
              <a:solidFill>
                <a:schemeClr val="dk1"/>
              </a:solidFill>
              <a:latin typeface="Calibri"/>
              <a:ea typeface="Calibri"/>
              <a:cs typeface="Calibri"/>
              <a:sym typeface="Calibri"/>
            </a:endParaRPr>
          </a:p>
          <a:p>
            <a:pPr marL="457200" marR="228600" lvl="0" indent="-311150" algn="l" rtl="0">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Costs that aren't a direct responsibility of the applicant to cover</a:t>
            </a:r>
            <a:endParaRPr sz="1300">
              <a:solidFill>
                <a:schemeClr val="dk1"/>
              </a:solidFill>
              <a:latin typeface="Calibri"/>
              <a:ea typeface="Calibri"/>
              <a:cs typeface="Calibri"/>
              <a:sym typeface="Calibri"/>
            </a:endParaRPr>
          </a:p>
        </p:txBody>
      </p:sp>
      <p:sp>
        <p:nvSpPr>
          <p:cNvPr id="135" name="Google Shape;135;p24"/>
          <p:cNvSpPr txBox="1">
            <a:spLocks noGrp="1"/>
          </p:cNvSpPr>
          <p:nvPr>
            <p:ph type="title"/>
          </p:nvPr>
        </p:nvSpPr>
        <p:spPr>
          <a:xfrm>
            <a:off x="311700" y="292625"/>
            <a:ext cx="8520600" cy="572700"/>
          </a:xfrm>
          <a:prstGeom prst="rect">
            <a:avLst/>
          </a:prstGeom>
          <a:solidFill>
            <a:srgbClr val="A4C2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GB" sz="1800" b="1">
                <a:latin typeface="Calibri"/>
                <a:ea typeface="Calibri"/>
                <a:cs typeface="Calibri"/>
                <a:sym typeface="Calibri"/>
              </a:rPr>
              <a:t>Sports Development Grant 2024/25</a:t>
            </a:r>
            <a:endParaRPr sz="1800" b="1">
              <a:latin typeface="Calibri"/>
              <a:ea typeface="Calibri"/>
              <a:cs typeface="Calibri"/>
              <a:sym typeface="Calibri"/>
            </a:endParaRPr>
          </a:p>
        </p:txBody>
      </p:sp>
      <p:sp>
        <p:nvSpPr>
          <p:cNvPr id="136" name="Google Shape;136;p24"/>
          <p:cNvSpPr txBox="1"/>
          <p:nvPr/>
        </p:nvSpPr>
        <p:spPr>
          <a:xfrm>
            <a:off x="297975" y="3640625"/>
            <a:ext cx="4009800" cy="13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rPr>
              <a:t>For more information on the Sports Development Grant please visit the council’s website: </a:t>
            </a:r>
            <a:r>
              <a:rPr lang="en-GB" sz="1200" u="sng">
                <a:solidFill>
                  <a:schemeClr val="hlink"/>
                </a:solidFill>
                <a:hlinkClick r:id="rId3"/>
              </a:rPr>
              <a:t>https://www.kingston.gov.uk/parks-sports-leisure-1/active-kingston/4</a:t>
            </a:r>
            <a:r>
              <a:rPr lang="en-GB" sz="1200">
                <a:solidFill>
                  <a:schemeClr val="dk2"/>
                </a:solidFill>
              </a:rPr>
              <a:t> </a:t>
            </a:r>
            <a:endParaRPr sz="1200">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GB" sz="1200">
                <a:solidFill>
                  <a:schemeClr val="dk1"/>
                </a:solidFill>
              </a:rPr>
              <a:t>Or contact:</a:t>
            </a:r>
            <a:r>
              <a:rPr lang="en-GB" sz="1200">
                <a:solidFill>
                  <a:schemeClr val="dk2"/>
                </a:solidFill>
              </a:rPr>
              <a:t> </a:t>
            </a:r>
            <a:r>
              <a:rPr lang="en-GB" sz="1200" u="sng">
                <a:solidFill>
                  <a:srgbClr val="1155CC"/>
                </a:solidFill>
                <a:hlinkClick r:id="rId4">
                  <a:extLst>
                    <a:ext uri="{A12FA001-AC4F-418D-AE19-62706E023703}">
                      <ahyp:hlinkClr xmlns:ahyp="http://schemas.microsoft.com/office/drawing/2018/hyperlinkcolor" val="tx"/>
                    </a:ext>
                  </a:extLst>
                </a:hlinkClick>
              </a:rPr>
              <a:t>sports@kingston.gov.uk</a:t>
            </a:r>
            <a:endParaRPr sz="12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body" idx="1"/>
          </p:nvPr>
        </p:nvSpPr>
        <p:spPr>
          <a:xfrm>
            <a:off x="311700" y="1152475"/>
            <a:ext cx="8520600" cy="3958500"/>
          </a:xfrm>
          <a:prstGeom prst="rect">
            <a:avLst/>
          </a:prstGeom>
        </p:spPr>
        <p:txBody>
          <a:bodyPr spcFirstLastPara="1" wrap="square" lIns="91425" tIns="91425" rIns="91425" bIns="91425" anchor="t" anchorCtr="0">
            <a:normAutofit fontScale="25000" lnSpcReduction="20000"/>
          </a:bodyPr>
          <a:lstStyle/>
          <a:p>
            <a:pPr marL="0" marR="228600" lvl="0" indent="0" algn="l" rtl="0">
              <a:spcBef>
                <a:spcPts val="0"/>
              </a:spcBef>
              <a:spcAft>
                <a:spcPts val="0"/>
              </a:spcAft>
              <a:buNone/>
            </a:pPr>
            <a:r>
              <a:rPr lang="en-GB" sz="5200">
                <a:solidFill>
                  <a:schemeClr val="dk1"/>
                </a:solidFill>
                <a:latin typeface="Calibri"/>
                <a:ea typeface="Calibri"/>
                <a:cs typeface="Calibri"/>
                <a:sym typeface="Calibri"/>
              </a:rPr>
              <a:t>The Royal Borough of Kingston service areas/departments have provided grant funding to local voluntary, community, and social enterprise organisations to support projects that reflect the council’s strategic priorities and deliver meaningful benefits to residents across the borough. </a:t>
            </a:r>
            <a:endParaRPr sz="5200">
              <a:solidFill>
                <a:schemeClr val="dk1"/>
              </a:solidFill>
              <a:latin typeface="Calibri"/>
              <a:ea typeface="Calibri"/>
              <a:cs typeface="Calibri"/>
              <a:sym typeface="Calibri"/>
            </a:endParaRPr>
          </a:p>
          <a:p>
            <a:pPr marL="0" lvl="0" indent="0" algn="l" rtl="0">
              <a:spcBef>
                <a:spcPts val="900"/>
              </a:spcBef>
              <a:spcAft>
                <a:spcPts val="0"/>
              </a:spcAft>
              <a:buClr>
                <a:schemeClr val="dk1"/>
              </a:buClr>
              <a:buSzPts val="275"/>
              <a:buFont typeface="Arial"/>
              <a:buNone/>
            </a:pPr>
            <a:r>
              <a:rPr lang="en-GB" sz="5200">
                <a:solidFill>
                  <a:schemeClr val="dk1"/>
                </a:solidFill>
                <a:latin typeface="Calibri"/>
                <a:ea typeface="Calibri"/>
                <a:cs typeface="Calibri"/>
                <a:sym typeface="Calibri"/>
              </a:rPr>
              <a:t>These grants are designed to:</a:t>
            </a:r>
            <a:endParaRPr sz="5200">
              <a:solidFill>
                <a:schemeClr val="dk1"/>
              </a:solidFill>
              <a:latin typeface="Calibri"/>
              <a:ea typeface="Calibri"/>
              <a:cs typeface="Calibri"/>
              <a:sym typeface="Calibri"/>
            </a:endParaRPr>
          </a:p>
          <a:p>
            <a:pPr marL="457200" lvl="0" indent="-311150" algn="l" rtl="0">
              <a:spcBef>
                <a:spcPts val="900"/>
              </a:spcBef>
              <a:spcAft>
                <a:spcPts val="0"/>
              </a:spcAft>
              <a:buClr>
                <a:schemeClr val="dk1"/>
              </a:buClr>
              <a:buSzPct val="100000"/>
              <a:buChar char="●"/>
            </a:pPr>
            <a:r>
              <a:rPr lang="en-GB" sz="5200" b="1">
                <a:solidFill>
                  <a:schemeClr val="dk1"/>
                </a:solidFill>
                <a:latin typeface="Calibri"/>
                <a:ea typeface="Calibri"/>
                <a:cs typeface="Calibri"/>
                <a:sym typeface="Calibri"/>
              </a:rPr>
              <a:t>Address specific needs</a:t>
            </a:r>
            <a:r>
              <a:rPr lang="en-GB" sz="5200">
                <a:solidFill>
                  <a:schemeClr val="dk1"/>
                </a:solidFill>
                <a:latin typeface="Calibri"/>
                <a:ea typeface="Calibri"/>
                <a:cs typeface="Calibri"/>
                <a:sym typeface="Calibri"/>
              </a:rPr>
              <a:t> within council service areas (e.g. health &amp; wellbeing, community safety, environment, adult social care)</a:t>
            </a:r>
            <a:br>
              <a:rPr lang="en-GB" sz="5200">
                <a:solidFill>
                  <a:schemeClr val="dk1"/>
                </a:solidFill>
                <a:latin typeface="Calibri"/>
                <a:ea typeface="Calibri"/>
                <a:cs typeface="Calibri"/>
                <a:sym typeface="Calibri"/>
              </a:rPr>
            </a:br>
            <a:endParaRPr sz="52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ct val="100000"/>
              <a:buChar char="●"/>
            </a:pPr>
            <a:r>
              <a:rPr lang="en-GB" sz="5200" b="1">
                <a:solidFill>
                  <a:schemeClr val="dk1"/>
                </a:solidFill>
                <a:latin typeface="Calibri"/>
                <a:ea typeface="Calibri"/>
                <a:cs typeface="Calibri"/>
                <a:sym typeface="Calibri"/>
              </a:rPr>
              <a:t>Enhance service delivery</a:t>
            </a:r>
            <a:r>
              <a:rPr lang="en-GB" sz="5200">
                <a:solidFill>
                  <a:schemeClr val="dk1"/>
                </a:solidFill>
                <a:latin typeface="Calibri"/>
                <a:ea typeface="Calibri"/>
                <a:cs typeface="Calibri"/>
                <a:sym typeface="Calibri"/>
              </a:rPr>
              <a:t> through community-led initiatives that complement local authority efforts.</a:t>
            </a:r>
            <a:br>
              <a:rPr lang="en-GB" sz="5200">
                <a:solidFill>
                  <a:schemeClr val="dk1"/>
                </a:solidFill>
                <a:latin typeface="Calibri"/>
                <a:ea typeface="Calibri"/>
                <a:cs typeface="Calibri"/>
                <a:sym typeface="Calibri"/>
              </a:rPr>
            </a:br>
            <a:endParaRPr sz="52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ct val="100000"/>
              <a:buChar char="●"/>
            </a:pPr>
            <a:r>
              <a:rPr lang="en-GB" sz="5200" b="1">
                <a:solidFill>
                  <a:schemeClr val="dk1"/>
                </a:solidFill>
                <a:latin typeface="Calibri"/>
                <a:ea typeface="Calibri"/>
                <a:cs typeface="Calibri"/>
                <a:sym typeface="Calibri"/>
              </a:rPr>
              <a:t>Encourage collaboration</a:t>
            </a:r>
            <a:r>
              <a:rPr lang="en-GB" sz="5200">
                <a:solidFill>
                  <a:schemeClr val="dk1"/>
                </a:solidFill>
                <a:latin typeface="Calibri"/>
                <a:ea typeface="Calibri"/>
                <a:cs typeface="Calibri"/>
                <a:sym typeface="Calibri"/>
              </a:rPr>
              <a:t> between the council and grassroots organisations to build resilient, inclusive communities.</a:t>
            </a:r>
            <a:endParaRPr sz="5200">
              <a:solidFill>
                <a:schemeClr val="dk1"/>
              </a:solidFill>
              <a:latin typeface="Calibri"/>
              <a:ea typeface="Calibri"/>
              <a:cs typeface="Calibri"/>
              <a:sym typeface="Calibri"/>
            </a:endParaRPr>
          </a:p>
          <a:p>
            <a:pPr marL="0" lvl="0" indent="0" algn="l" rtl="0">
              <a:spcBef>
                <a:spcPts val="900"/>
              </a:spcBef>
              <a:spcAft>
                <a:spcPts val="0"/>
              </a:spcAft>
              <a:buNone/>
            </a:pPr>
            <a:endParaRPr sz="5600">
              <a:solidFill>
                <a:schemeClr val="dk1"/>
              </a:solidFill>
              <a:latin typeface="Calibri"/>
              <a:ea typeface="Calibri"/>
              <a:cs typeface="Calibri"/>
              <a:sym typeface="Calibri"/>
            </a:endParaRPr>
          </a:p>
          <a:p>
            <a:pPr marL="0" lvl="0" indent="0" algn="l" rtl="0">
              <a:spcBef>
                <a:spcPts val="900"/>
              </a:spcBef>
              <a:spcAft>
                <a:spcPts val="0"/>
              </a:spcAft>
              <a:buNone/>
            </a:pPr>
            <a:r>
              <a:rPr lang="en-GB" sz="5600">
                <a:solidFill>
                  <a:schemeClr val="dk1"/>
                </a:solidFill>
                <a:latin typeface="Calibri"/>
                <a:ea typeface="Calibri"/>
                <a:cs typeface="Calibri"/>
                <a:sym typeface="Calibri"/>
              </a:rPr>
              <a:t>Specific service area grants are typically made available at different points throughout the year, depending on the objectives and priorities of each service area. </a:t>
            </a:r>
            <a:endParaRPr sz="5600">
              <a:solidFill>
                <a:srgbClr val="B45F06"/>
              </a:solidFill>
              <a:latin typeface="Calibri"/>
              <a:ea typeface="Calibri"/>
              <a:cs typeface="Calibri"/>
              <a:sym typeface="Calibri"/>
            </a:endParaRPr>
          </a:p>
          <a:p>
            <a:pPr marL="0" lvl="0" indent="0" algn="l" rtl="0">
              <a:spcBef>
                <a:spcPts val="900"/>
              </a:spcBef>
              <a:spcAft>
                <a:spcPts val="0"/>
              </a:spcAft>
              <a:buNone/>
            </a:pPr>
            <a:endParaRPr sz="5600">
              <a:solidFill>
                <a:schemeClr val="dk1"/>
              </a:solidFill>
              <a:latin typeface="Calibri"/>
              <a:ea typeface="Calibri"/>
              <a:cs typeface="Calibri"/>
              <a:sym typeface="Calibri"/>
            </a:endParaRPr>
          </a:p>
          <a:p>
            <a:pPr marL="457200" marR="228600" lvl="0" indent="0" algn="l" rtl="0">
              <a:spcBef>
                <a:spcPts val="900"/>
              </a:spcBef>
              <a:spcAft>
                <a:spcPts val="0"/>
              </a:spcAft>
              <a:buNone/>
            </a:pPr>
            <a:r>
              <a:rPr lang="en-GB" sz="6400">
                <a:solidFill>
                  <a:schemeClr val="dk1"/>
                </a:solidFill>
                <a:latin typeface="Calibri"/>
                <a:ea typeface="Calibri"/>
                <a:cs typeface="Calibri"/>
                <a:sym typeface="Calibri"/>
              </a:rPr>
              <a:t> </a:t>
            </a:r>
            <a:endParaRPr sz="6400">
              <a:solidFill>
                <a:schemeClr val="dk1"/>
              </a:solidFill>
              <a:latin typeface="Calibri"/>
              <a:ea typeface="Calibri"/>
              <a:cs typeface="Calibri"/>
              <a:sym typeface="Calibri"/>
            </a:endParaRPr>
          </a:p>
          <a:p>
            <a:pPr marL="0" lvl="0" indent="0" algn="l" rtl="0">
              <a:spcBef>
                <a:spcPts val="1100"/>
              </a:spcBef>
              <a:spcAft>
                <a:spcPts val="0"/>
              </a:spcAft>
              <a:buNone/>
            </a:pPr>
            <a:endParaRPr sz="5515" b="1">
              <a:solidFill>
                <a:srgbClr val="202124"/>
              </a:solidFill>
              <a:latin typeface="Calibri"/>
              <a:ea typeface="Calibri"/>
              <a:cs typeface="Calibri"/>
              <a:sym typeface="Calibri"/>
            </a:endParaRPr>
          </a:p>
          <a:p>
            <a:pPr marL="457200" lvl="0" indent="0" algn="l" rtl="0">
              <a:spcBef>
                <a:spcPts val="1100"/>
              </a:spcBef>
              <a:spcAft>
                <a:spcPts val="0"/>
              </a:spcAft>
              <a:buNone/>
            </a:pPr>
            <a:endParaRPr sz="1200">
              <a:solidFill>
                <a:srgbClr val="202124"/>
              </a:solidFill>
            </a:endParaRPr>
          </a:p>
          <a:p>
            <a:pPr marL="457200" lvl="0" indent="0" algn="l" rtl="0">
              <a:spcBef>
                <a:spcPts val="1100"/>
              </a:spcBef>
              <a:spcAft>
                <a:spcPts val="0"/>
              </a:spcAft>
              <a:buNone/>
            </a:pPr>
            <a:endParaRPr sz="1600">
              <a:solidFill>
                <a:srgbClr val="3C3C3C"/>
              </a:solidFill>
              <a:highlight>
                <a:srgbClr val="FFFFFF"/>
              </a:highlight>
              <a:latin typeface="Calibri"/>
              <a:ea typeface="Calibri"/>
              <a:cs typeface="Calibri"/>
              <a:sym typeface="Calibri"/>
            </a:endParaRPr>
          </a:p>
          <a:p>
            <a:pPr marL="0" lvl="0" indent="0" algn="l" rtl="0">
              <a:spcBef>
                <a:spcPts val="1400"/>
              </a:spcBef>
              <a:spcAft>
                <a:spcPts val="0"/>
              </a:spcAft>
              <a:buNone/>
            </a:pPr>
            <a:endParaRPr sz="1400">
              <a:solidFill>
                <a:srgbClr val="3C3C3C"/>
              </a:solidFill>
              <a:highlight>
                <a:srgbClr val="FFFFFF"/>
              </a:highlight>
              <a:latin typeface="Calibri"/>
              <a:ea typeface="Calibri"/>
              <a:cs typeface="Calibri"/>
              <a:sym typeface="Calibri"/>
            </a:endParaRPr>
          </a:p>
          <a:p>
            <a:pPr marL="0" lvl="0" indent="0" algn="l" rtl="0">
              <a:spcBef>
                <a:spcPts val="20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2000"/>
              </a:spcBef>
              <a:spcAft>
                <a:spcPts val="1200"/>
              </a:spcAft>
              <a:buNone/>
            </a:pPr>
            <a:endParaRPr sz="1600">
              <a:latin typeface="Calibri"/>
              <a:ea typeface="Calibri"/>
              <a:cs typeface="Calibri"/>
              <a:sym typeface="Calibri"/>
            </a:endParaRPr>
          </a:p>
        </p:txBody>
      </p:sp>
      <p:sp>
        <p:nvSpPr>
          <p:cNvPr id="142" name="Google Shape;142;p25"/>
          <p:cNvSpPr txBox="1">
            <a:spLocks noGrp="1"/>
          </p:cNvSpPr>
          <p:nvPr>
            <p:ph type="title"/>
          </p:nvPr>
        </p:nvSpPr>
        <p:spPr>
          <a:xfrm>
            <a:off x="311700" y="292625"/>
            <a:ext cx="8520600" cy="572700"/>
          </a:xfrm>
          <a:prstGeom prst="rect">
            <a:avLst/>
          </a:prstGeom>
          <a:solidFill>
            <a:srgbClr val="F9CB9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latin typeface="Calibri"/>
                <a:ea typeface="Calibri"/>
                <a:cs typeface="Calibri"/>
                <a:sym typeface="Calibri"/>
              </a:rPr>
              <a:t>Various Service Area Grants</a:t>
            </a:r>
            <a:endParaRPr sz="18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body" idx="1"/>
          </p:nvPr>
        </p:nvSpPr>
        <p:spPr>
          <a:xfrm>
            <a:off x="380550" y="1152475"/>
            <a:ext cx="79422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Have clearly defined objectives that fill a local need</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Be specific how you will monitor the success of your project</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If you are applying for our Neighborhood or Boroughwide grant, please make sure to have key documents to hand e.g. bank statements, constitution, risk assessments, etc.</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 clear breakdown on how you will budget your grant.</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Show that the organisations is open to the whole community, no matter the gender, race, disability, religion, age, marital status or any other protected characteristic group</a:t>
            </a:r>
            <a:endParaRPr sz="1700">
              <a:solidFill>
                <a:schemeClr val="dk1"/>
              </a:solidFill>
              <a:latin typeface="Calibri"/>
              <a:ea typeface="Calibri"/>
              <a:cs typeface="Calibri"/>
              <a:sym typeface="Calibri"/>
            </a:endParaRPr>
          </a:p>
          <a:p>
            <a:pPr marL="0" lvl="0" indent="0" algn="l" rtl="0">
              <a:spcBef>
                <a:spcPts val="1200"/>
              </a:spcBef>
              <a:spcAft>
                <a:spcPts val="1200"/>
              </a:spcAft>
              <a:buNone/>
            </a:pPr>
            <a:endParaRPr sz="1700">
              <a:solidFill>
                <a:schemeClr val="dk1"/>
              </a:solidFill>
              <a:latin typeface="Calibri"/>
              <a:ea typeface="Calibri"/>
              <a:cs typeface="Calibri"/>
              <a:sym typeface="Calibri"/>
            </a:endParaRPr>
          </a:p>
        </p:txBody>
      </p:sp>
      <p:sp>
        <p:nvSpPr>
          <p:cNvPr id="148" name="Google Shape;148;p26"/>
          <p:cNvSpPr txBox="1"/>
          <p:nvPr/>
        </p:nvSpPr>
        <p:spPr>
          <a:xfrm>
            <a:off x="483150" y="321275"/>
            <a:ext cx="8165100" cy="500700"/>
          </a:xfrm>
          <a:prstGeom prst="rect">
            <a:avLst/>
          </a:prstGeom>
          <a:solidFill>
            <a:srgbClr val="D5A6B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dk1"/>
                </a:solidFill>
                <a:latin typeface="Calibri"/>
                <a:ea typeface="Calibri"/>
                <a:cs typeface="Calibri"/>
                <a:sym typeface="Calibri"/>
              </a:rPr>
              <a:t>Top tips for applying council grants</a:t>
            </a:r>
            <a:endParaRPr sz="1800"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p27"/>
          <p:cNvGraphicFramePr/>
          <p:nvPr/>
        </p:nvGraphicFramePr>
        <p:xfrm>
          <a:off x="2214725" y="1140625"/>
          <a:ext cx="4333875" cy="3737360"/>
        </p:xfrm>
        <a:graphic>
          <a:graphicData uri="http://schemas.openxmlformats.org/drawingml/2006/table">
            <a:tbl>
              <a:tblPr>
                <a:noFill/>
                <a:tableStyleId>{AF4B025F-A398-4DF8-8042-15566BCE4C1E}</a:tableStyleId>
              </a:tblPr>
              <a:tblGrid>
                <a:gridCol w="95250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tblGrid>
              <a:tr h="200025">
                <a:tc>
                  <a:txBody>
                    <a:bodyPr/>
                    <a:lstStyle/>
                    <a:p>
                      <a:pPr marL="0" lvl="0" indent="0" algn="ctr" rtl="0">
                        <a:lnSpc>
                          <a:spcPct val="115000"/>
                        </a:lnSpc>
                        <a:spcBef>
                          <a:spcPts val="0"/>
                        </a:spcBef>
                        <a:spcAft>
                          <a:spcPts val="0"/>
                        </a:spcAft>
                        <a:buNone/>
                      </a:pPr>
                      <a:r>
                        <a:rPr lang="en-GB" sz="1200" b="1"/>
                        <a:t>Category</a:t>
                      </a:r>
                      <a:endParaRPr sz="1200" b="1"/>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GB" sz="1200" b="1"/>
                        <a:t>Details</a:t>
                      </a:r>
                      <a:endParaRPr sz="1200" b="1"/>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GB" sz="1200" b="1"/>
                        <a:t>Cost (£)</a:t>
                      </a:r>
                      <a:endParaRPr sz="1200" b="1"/>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352425">
                <a:tc>
                  <a:txBody>
                    <a:bodyPr/>
                    <a:lstStyle/>
                    <a:p>
                      <a:pPr marL="0" lvl="0" indent="0" algn="l" rtl="0">
                        <a:lnSpc>
                          <a:spcPct val="115000"/>
                        </a:lnSpc>
                        <a:spcBef>
                          <a:spcPts val="0"/>
                        </a:spcBef>
                        <a:spcAft>
                          <a:spcPts val="0"/>
                        </a:spcAft>
                        <a:buNone/>
                      </a:pPr>
                      <a:r>
                        <a:rPr lang="en-GB" sz="1200"/>
                        <a:t>Staff Costs</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Staff/volunteer stipends (15 hours at £12/hour)</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180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2425">
                <a:tc>
                  <a:txBody>
                    <a:bodyPr/>
                    <a:lstStyle/>
                    <a:p>
                      <a:pPr marL="0" lvl="0" indent="0" algn="l" rtl="0">
                        <a:lnSpc>
                          <a:spcPct val="115000"/>
                        </a:lnSpc>
                        <a:spcBef>
                          <a:spcPts val="0"/>
                        </a:spcBef>
                        <a:spcAft>
                          <a:spcPts val="0"/>
                        </a:spcAft>
                        <a:buNone/>
                      </a:pPr>
                      <a:r>
                        <a:rPr lang="en-GB" sz="1200"/>
                        <a:t>Venue Hire</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Rental of community space (3 days at £500/day)</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1,500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2425">
                <a:tc>
                  <a:txBody>
                    <a:bodyPr/>
                    <a:lstStyle/>
                    <a:p>
                      <a:pPr marL="0" lvl="0" indent="0" algn="l" rtl="0">
                        <a:lnSpc>
                          <a:spcPct val="115000"/>
                        </a:lnSpc>
                        <a:spcBef>
                          <a:spcPts val="0"/>
                        </a:spcBef>
                        <a:spcAft>
                          <a:spcPts val="0"/>
                        </a:spcAft>
                        <a:buNone/>
                      </a:pPr>
                      <a:r>
                        <a:rPr lang="en-GB" sz="1200"/>
                        <a:t>Equipment &amp; Materials</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Supplies for activities (crafts, tech, etc.)</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250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2425">
                <a:tc>
                  <a:txBody>
                    <a:bodyPr/>
                    <a:lstStyle/>
                    <a:p>
                      <a:pPr marL="0" lvl="0" indent="0" algn="l" rtl="0">
                        <a:lnSpc>
                          <a:spcPct val="115000"/>
                        </a:lnSpc>
                        <a:spcBef>
                          <a:spcPts val="0"/>
                        </a:spcBef>
                        <a:spcAft>
                          <a:spcPts val="0"/>
                        </a:spcAft>
                        <a:buNone/>
                      </a:pPr>
                      <a:r>
                        <a:rPr lang="en-GB" sz="1200"/>
                        <a:t>Marketing &amp; Outreach</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Flyers, ads, social media promotions</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150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2425">
                <a:tc>
                  <a:txBody>
                    <a:bodyPr/>
                    <a:lstStyle/>
                    <a:p>
                      <a:pPr marL="0" lvl="0" indent="0" algn="l" rtl="0">
                        <a:lnSpc>
                          <a:spcPct val="115000"/>
                        </a:lnSpc>
                        <a:spcBef>
                          <a:spcPts val="0"/>
                        </a:spcBef>
                        <a:spcAft>
                          <a:spcPts val="0"/>
                        </a:spcAft>
                        <a:buNone/>
                      </a:pPr>
                      <a:r>
                        <a:rPr lang="en-GB" sz="1200"/>
                        <a:t>Training</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Workshops for volunteers/staff</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300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52425">
                <a:tc>
                  <a:txBody>
                    <a:bodyPr/>
                    <a:lstStyle/>
                    <a:p>
                      <a:pPr marL="0" lvl="0" indent="0" algn="l" rtl="0">
                        <a:lnSpc>
                          <a:spcPct val="115000"/>
                        </a:lnSpc>
                        <a:spcBef>
                          <a:spcPts val="0"/>
                        </a:spcBef>
                        <a:spcAft>
                          <a:spcPts val="0"/>
                        </a:spcAft>
                        <a:buNone/>
                      </a:pPr>
                      <a:r>
                        <a:rPr lang="en-GB" sz="1200"/>
                        <a:t>Travel Costs</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Transport for staff or participants</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200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52425">
                <a:tc>
                  <a:txBody>
                    <a:bodyPr/>
                    <a:lstStyle/>
                    <a:p>
                      <a:pPr marL="0" lvl="0" indent="0" algn="l" rtl="0">
                        <a:lnSpc>
                          <a:spcPct val="115000"/>
                        </a:lnSpc>
                        <a:spcBef>
                          <a:spcPts val="0"/>
                        </a:spcBef>
                        <a:spcAft>
                          <a:spcPts val="0"/>
                        </a:spcAft>
                        <a:buNone/>
                      </a:pPr>
                      <a:r>
                        <a:rPr lang="en-GB" sz="1200"/>
                        <a:t>Admin Costs</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Printing, postage, and stationery</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100</a:t>
                      </a:r>
                      <a:endParaRPr sz="1200"/>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54" name="Google Shape;154;p27"/>
          <p:cNvSpPr txBox="1"/>
          <p:nvPr/>
        </p:nvSpPr>
        <p:spPr>
          <a:xfrm>
            <a:off x="483150" y="321275"/>
            <a:ext cx="8195700" cy="500700"/>
          </a:xfrm>
          <a:prstGeom prst="rect">
            <a:avLst/>
          </a:prstGeom>
          <a:solidFill>
            <a:srgbClr val="D5A6B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dk1"/>
                </a:solidFill>
                <a:latin typeface="Calibri"/>
                <a:ea typeface="Calibri"/>
                <a:cs typeface="Calibri"/>
                <a:sym typeface="Calibri"/>
              </a:rPr>
              <a:t>Good example for a good Budget Breakdown</a:t>
            </a:r>
            <a:endParaRPr sz="18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Attendance registers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Photos of events (with consent)</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Feedback forms from participants</a:t>
            </a:r>
            <a:endParaRPr sz="1600">
              <a:solidFill>
                <a:schemeClr val="dk1"/>
              </a:solidFill>
              <a:latin typeface="Calibri"/>
              <a:ea typeface="Calibri"/>
              <a:cs typeface="Calibri"/>
              <a:sym typeface="Calibri"/>
            </a:endParaRPr>
          </a:p>
          <a:p>
            <a:pPr marL="0" lvl="0" indent="0" algn="l" rtl="0">
              <a:spcBef>
                <a:spcPts val="1200"/>
              </a:spcBef>
              <a:spcAft>
                <a:spcPts val="0"/>
              </a:spcAft>
              <a:buNone/>
            </a:pPr>
            <a:endParaRPr sz="1600">
              <a:solidFill>
                <a:schemeClr val="dk1"/>
              </a:solidFill>
              <a:latin typeface="Calibri"/>
              <a:ea typeface="Calibri"/>
              <a:cs typeface="Calibri"/>
              <a:sym typeface="Calibri"/>
            </a:endParaRPr>
          </a:p>
          <a:p>
            <a:pPr marL="0" lvl="0" indent="0" algn="l" rtl="0">
              <a:spcBef>
                <a:spcPts val="1200"/>
              </a:spcBef>
              <a:spcAft>
                <a:spcPts val="1200"/>
              </a:spcAft>
              <a:buNone/>
            </a:pPr>
            <a:endParaRPr sz="1600">
              <a:latin typeface="Calibri"/>
              <a:ea typeface="Calibri"/>
              <a:cs typeface="Calibri"/>
              <a:sym typeface="Calibri"/>
            </a:endParaRPr>
          </a:p>
        </p:txBody>
      </p:sp>
      <p:sp>
        <p:nvSpPr>
          <p:cNvPr id="160" name="Google Shape;160;p28"/>
          <p:cNvSpPr txBox="1"/>
          <p:nvPr/>
        </p:nvSpPr>
        <p:spPr>
          <a:xfrm>
            <a:off x="483150" y="321275"/>
            <a:ext cx="8195700" cy="500700"/>
          </a:xfrm>
          <a:prstGeom prst="rect">
            <a:avLst/>
          </a:prstGeom>
          <a:solidFill>
            <a:srgbClr val="D5A6B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dk1"/>
                </a:solidFill>
                <a:latin typeface="Calibri"/>
                <a:ea typeface="Calibri"/>
                <a:cs typeface="Calibri"/>
                <a:sym typeface="Calibri"/>
              </a:rPr>
              <a:t>Good example for Monitoring</a:t>
            </a:r>
            <a:endParaRPr sz="1800" b="1">
              <a:solidFill>
                <a:schemeClr val="dk1"/>
              </a:solidFill>
              <a:latin typeface="Calibri"/>
              <a:ea typeface="Calibri"/>
              <a:cs typeface="Calibri"/>
              <a:sym typeface="Calibri"/>
            </a:endParaRPr>
          </a:p>
        </p:txBody>
      </p:sp>
      <p:sp>
        <p:nvSpPr>
          <p:cNvPr id="161" name="Google Shape;161;p28"/>
          <p:cNvSpPr/>
          <p:nvPr/>
        </p:nvSpPr>
        <p:spPr>
          <a:xfrm>
            <a:off x="406950" y="2309475"/>
            <a:ext cx="8330100" cy="2336100"/>
          </a:xfrm>
          <a:prstGeom prst="rect">
            <a:avLst/>
          </a:prstGeom>
          <a:solidFill>
            <a:srgbClr val="F8E0E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latin typeface="Calibri"/>
                <a:ea typeface="Calibri"/>
                <a:cs typeface="Calibri"/>
                <a:sym typeface="Calibri"/>
              </a:rPr>
              <a:t>Example - </a:t>
            </a:r>
            <a:br>
              <a:rPr lang="en-GB" b="1">
                <a:solidFill>
                  <a:schemeClr val="dk1"/>
                </a:solidFill>
                <a:latin typeface="Calibri"/>
                <a:ea typeface="Calibri"/>
                <a:cs typeface="Calibri"/>
                <a:sym typeface="Calibri"/>
              </a:rPr>
            </a:br>
            <a:r>
              <a:rPr lang="en-GB">
                <a:solidFill>
                  <a:schemeClr val="dk1"/>
                </a:solidFill>
                <a:latin typeface="Calibri"/>
                <a:ea typeface="Calibri"/>
                <a:cs typeface="Calibri"/>
                <a:sym typeface="Calibri"/>
              </a:rPr>
              <a:t>Jane, a 45-year-old single mother, attended the workshops and reported a significant reduction in stress. She has now formed a peer support group with other attendees, fostering ongoing community engagement.</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latin typeface="Calibri"/>
                <a:ea typeface="Calibri"/>
                <a:cs typeface="Calibri"/>
                <a:sym typeface="Calibri"/>
              </a:rPr>
              <a:t>Feedback from Participants:</a:t>
            </a:r>
            <a:endParaRPr b="1">
              <a:solidFill>
                <a:schemeClr val="dk1"/>
              </a:solidFill>
              <a:latin typeface="Calibri"/>
              <a:ea typeface="Calibri"/>
              <a:cs typeface="Calibri"/>
              <a:sym typeface="Calibri"/>
            </a:endParaRPr>
          </a:p>
          <a:p>
            <a:pPr marL="457200" lvl="0" indent="-317500" algn="l" rtl="0">
              <a:lnSpc>
                <a:spcPct val="115000"/>
              </a:lnSpc>
              <a:spcBef>
                <a:spcPts val="120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"This has been a lifeline for me. I feel less isolated."</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resources provided were so helpful; I’ve already recommended them to friends."</a:t>
            </a:r>
            <a:endParaRPr sz="1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92200" y="797050"/>
            <a:ext cx="6367800" cy="918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b="1">
                <a:latin typeface="Barlow"/>
                <a:ea typeface="Barlow"/>
                <a:cs typeface="Barlow"/>
                <a:sym typeface="Barlow"/>
              </a:rPr>
              <a:t>Thank you!</a:t>
            </a:r>
            <a:endParaRPr b="1">
              <a:latin typeface="Barlow"/>
              <a:ea typeface="Barlow"/>
              <a:cs typeface="Barlow"/>
              <a:sym typeface="Barlow"/>
            </a:endParaRPr>
          </a:p>
        </p:txBody>
      </p:sp>
      <p:sp>
        <p:nvSpPr>
          <p:cNvPr id="167" name="Google Shape;167;p29"/>
          <p:cNvSpPr txBox="1"/>
          <p:nvPr/>
        </p:nvSpPr>
        <p:spPr>
          <a:xfrm>
            <a:off x="1312950" y="2015200"/>
            <a:ext cx="4713600" cy="18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solidFill>
                  <a:schemeClr val="hlink"/>
                </a:solidFill>
                <a:hlinkClick r:id="rId3"/>
              </a:rPr>
              <a:t>grants@kingston.gov.uk</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u="sng">
                <a:solidFill>
                  <a:schemeClr val="hlink"/>
                </a:solidFill>
                <a:hlinkClick r:id="rId4"/>
              </a:rPr>
              <a:t>veerali.patel@kingston.gov.uk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u="sng">
                <a:solidFill>
                  <a:schemeClr val="hlink"/>
                </a:solidFill>
                <a:hlinkClick r:id="rId5"/>
              </a:rPr>
              <a:t>james.geach@kingston.gov.uk</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05650" y="1065225"/>
            <a:ext cx="8732700" cy="355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latin typeface="Calibri"/>
                <a:ea typeface="Calibri"/>
                <a:cs typeface="Calibri"/>
                <a:sym typeface="Calibri"/>
              </a:rPr>
              <a:t>Boroughwide Community Grants can award £2,000 to fund projects, activities and services that support the local community in ways that contribute to the Council’s strategic priorities: ‘Healthy’, ‘Safe’ and ‘Sustainable’. The Boroughwide grants </a:t>
            </a:r>
            <a:r>
              <a:rPr lang="en-GB">
                <a:solidFill>
                  <a:schemeClr val="dk1"/>
                </a:solidFill>
                <a:latin typeface="Calibri"/>
                <a:ea typeface="Calibri"/>
                <a:cs typeface="Calibri"/>
                <a:sym typeface="Calibri"/>
              </a:rPr>
              <a:t>committee can allocate up to £20k every year.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a:latin typeface="Calibri"/>
                <a:ea typeface="Calibri"/>
                <a:cs typeface="Calibri"/>
                <a:sym typeface="Calibri"/>
              </a:rPr>
              <a:t>These Grants are open once every year.</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solidFill>
                  <a:schemeClr val="dk1"/>
                </a:solidFill>
                <a:latin typeface="Calibri"/>
                <a:ea typeface="Calibri"/>
                <a:cs typeface="Calibri"/>
                <a:sym typeface="Calibri"/>
              </a:rPr>
              <a:t>The Boroughwide Community Grants guidelines </a:t>
            </a:r>
            <a:r>
              <a:rPr lang="en-GB"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are available here</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a:latin typeface="Calibri"/>
                <a:ea typeface="Calibri"/>
                <a:cs typeface="Calibri"/>
                <a:sym typeface="Calibri"/>
              </a:rPr>
              <a:t>We specifically encourage and award extra points to grants that:</a:t>
            </a:r>
            <a:endParaRPr>
              <a:latin typeface="Calibri"/>
              <a:ea typeface="Calibri"/>
              <a:cs typeface="Calibri"/>
              <a:sym typeface="Calibri"/>
            </a:endParaRPr>
          </a:p>
          <a:p>
            <a:pPr marL="0" lvl="0" indent="0" algn="l"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GB">
                <a:latin typeface="Calibri"/>
                <a:ea typeface="Calibri"/>
                <a:cs typeface="Calibri"/>
                <a:sym typeface="Calibri"/>
              </a:rPr>
              <a:t>support the needs of vulnerable communities and reduce health inequalities</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GB">
                <a:latin typeface="Calibri"/>
                <a:ea typeface="Calibri"/>
                <a:cs typeface="Calibri"/>
                <a:sym typeface="Calibri"/>
              </a:rPr>
              <a:t>are adapted to address Cost of Living priorities</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GB">
                <a:latin typeface="Calibri"/>
                <a:ea typeface="Calibri"/>
                <a:cs typeface="Calibri"/>
                <a:sym typeface="Calibri"/>
              </a:rPr>
              <a:t>support the borough’s commitment to being a ‘City of Sanctuary’</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en-GB">
                <a:latin typeface="Calibri"/>
                <a:ea typeface="Calibri"/>
                <a:cs typeface="Calibri"/>
                <a:sym typeface="Calibri"/>
              </a:rPr>
              <a:t>Eligible groups must be not-for-profit organisations, voluntary or community sector groups or faith groups. </a:t>
            </a:r>
            <a:endParaRPr>
              <a:latin typeface="Calibri"/>
              <a:ea typeface="Calibri"/>
              <a:cs typeface="Calibri"/>
              <a:sym typeface="Calibri"/>
            </a:endParaRPr>
          </a:p>
        </p:txBody>
      </p:sp>
      <p:sp>
        <p:nvSpPr>
          <p:cNvPr id="62" name="Google Shape;62;p14"/>
          <p:cNvSpPr txBox="1"/>
          <p:nvPr/>
        </p:nvSpPr>
        <p:spPr>
          <a:xfrm>
            <a:off x="232925" y="239900"/>
            <a:ext cx="8827800" cy="583800"/>
          </a:xfrm>
          <a:prstGeom prst="rect">
            <a:avLst/>
          </a:prstGeom>
          <a:solidFill>
            <a:srgbClr val="FFE599"/>
          </a:solid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Calibri"/>
                <a:ea typeface="Calibri"/>
                <a:cs typeface="Calibri"/>
                <a:sym typeface="Calibri"/>
              </a:rPr>
              <a:t>Introduction to Boroughwide Grants 2024</a:t>
            </a:r>
            <a:endParaRPr sz="1800"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232925" y="239900"/>
            <a:ext cx="8827800" cy="583800"/>
          </a:xfrm>
          <a:prstGeom prst="rect">
            <a:avLst/>
          </a:prstGeom>
          <a:solidFill>
            <a:srgbClr val="FFE599"/>
          </a:solid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Calibri"/>
                <a:ea typeface="Calibri"/>
                <a:cs typeface="Calibri"/>
                <a:sym typeface="Calibri"/>
              </a:rPr>
              <a:t>Boroughwide Grants 2024</a:t>
            </a:r>
            <a:endParaRPr sz="1800" b="1">
              <a:latin typeface="Calibri"/>
              <a:ea typeface="Calibri"/>
              <a:cs typeface="Calibri"/>
              <a:sym typeface="Calibri"/>
            </a:endParaRPr>
          </a:p>
        </p:txBody>
      </p:sp>
      <p:sp>
        <p:nvSpPr>
          <p:cNvPr id="68" name="Google Shape;68;p15"/>
          <p:cNvSpPr txBox="1">
            <a:spLocks noGrp="1"/>
          </p:cNvSpPr>
          <p:nvPr>
            <p:ph type="body" idx="4294967295"/>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400">
                <a:solidFill>
                  <a:schemeClr val="dk1"/>
                </a:solidFill>
                <a:highlight>
                  <a:srgbClr val="FFFFFF"/>
                </a:highlight>
                <a:latin typeface="Calibri"/>
                <a:ea typeface="Calibri"/>
                <a:cs typeface="Calibri"/>
                <a:sym typeface="Calibri"/>
              </a:rPr>
              <a:t>What the grant will fund:</a:t>
            </a:r>
            <a:endParaRPr sz="1400">
              <a:solidFill>
                <a:schemeClr val="dk1"/>
              </a:solidFill>
              <a:highlight>
                <a:srgbClr val="FFFFFF"/>
              </a:highlight>
              <a:latin typeface="Calibri"/>
              <a:ea typeface="Calibri"/>
              <a:cs typeface="Calibri"/>
              <a:sym typeface="Calibri"/>
            </a:endParaRPr>
          </a:p>
          <a:p>
            <a:pPr marL="457200" lvl="0" indent="-317500" algn="l" rtl="0">
              <a:spcBef>
                <a:spcPts val="2000"/>
              </a:spcBef>
              <a:spcAft>
                <a:spcPts val="0"/>
              </a:spcAft>
              <a:buClr>
                <a:schemeClr val="dk1"/>
              </a:buClr>
              <a:buSzPts val="1400"/>
              <a:buFont typeface="Calibri"/>
              <a:buChar char="●"/>
            </a:pPr>
            <a:r>
              <a:rPr lang="en-GB" sz="1400">
                <a:solidFill>
                  <a:schemeClr val="dk1"/>
                </a:solidFill>
                <a:highlight>
                  <a:srgbClr val="FFFFFF"/>
                </a:highlight>
                <a:latin typeface="Calibri"/>
                <a:ea typeface="Calibri"/>
                <a:cs typeface="Calibri"/>
                <a:sym typeface="Calibri"/>
              </a:rPr>
              <a:t>New activities to test ideas.</a:t>
            </a:r>
            <a:endParaRPr sz="1400">
              <a:solidFill>
                <a:schemeClr val="dk1"/>
              </a:solidFill>
              <a:highlight>
                <a:srgbClr val="FFFFFF"/>
              </a:highlight>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GB" sz="1400">
                <a:solidFill>
                  <a:schemeClr val="dk1"/>
                </a:solidFill>
                <a:highlight>
                  <a:srgbClr val="FFFFFF"/>
                </a:highlight>
                <a:latin typeface="Calibri"/>
                <a:ea typeface="Calibri"/>
                <a:cs typeface="Calibri"/>
                <a:sym typeface="Calibri"/>
              </a:rPr>
              <a:t>One-time projects finished within 12 months.</a:t>
            </a:r>
            <a:endParaRPr sz="1400">
              <a:solidFill>
                <a:schemeClr val="dk1"/>
              </a:solidFill>
              <a:highlight>
                <a:srgbClr val="FFFFFF"/>
              </a:highlight>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GB" sz="1400">
                <a:solidFill>
                  <a:schemeClr val="dk1"/>
                </a:solidFill>
                <a:highlight>
                  <a:srgbClr val="FFFFFF"/>
                </a:highlight>
                <a:latin typeface="Calibri"/>
                <a:ea typeface="Calibri"/>
                <a:cs typeface="Calibri"/>
                <a:sym typeface="Calibri"/>
              </a:rPr>
              <a:t>Money for venue hire or equipment.</a:t>
            </a:r>
            <a:endParaRPr sz="1400">
              <a:solidFill>
                <a:schemeClr val="dk1"/>
              </a:solidFill>
              <a:highlight>
                <a:srgbClr val="FFFFFF"/>
              </a:highlight>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GB" sz="1400">
                <a:solidFill>
                  <a:schemeClr val="dk1"/>
                </a:solidFill>
                <a:highlight>
                  <a:srgbClr val="FFFFFF"/>
                </a:highlight>
                <a:latin typeface="Calibri"/>
                <a:ea typeface="Calibri"/>
                <a:cs typeface="Calibri"/>
                <a:sym typeface="Calibri"/>
              </a:rPr>
              <a:t>Money for staff working on the project.</a:t>
            </a:r>
            <a:endParaRPr sz="1400">
              <a:solidFill>
                <a:schemeClr val="dk1"/>
              </a:solidFill>
              <a:highlight>
                <a:srgbClr val="FFFFFF"/>
              </a:highlight>
              <a:latin typeface="Calibri"/>
              <a:ea typeface="Calibri"/>
              <a:cs typeface="Calibri"/>
              <a:sym typeface="Calibri"/>
            </a:endParaRPr>
          </a:p>
          <a:p>
            <a:pPr marL="0" lvl="0" indent="0" algn="l" rtl="0">
              <a:spcBef>
                <a:spcPts val="2000"/>
              </a:spcBef>
              <a:spcAft>
                <a:spcPts val="0"/>
              </a:spcAft>
              <a:buNone/>
            </a:pPr>
            <a:endParaRPr sz="1400">
              <a:solidFill>
                <a:schemeClr val="dk1"/>
              </a:solidFill>
              <a:highlight>
                <a:srgbClr val="FFFFFF"/>
              </a:highlight>
              <a:latin typeface="Calibri"/>
              <a:ea typeface="Calibri"/>
              <a:cs typeface="Calibri"/>
              <a:sym typeface="Calibri"/>
            </a:endParaRPr>
          </a:p>
          <a:p>
            <a:pPr marL="0" lvl="0" indent="0" algn="l" rtl="0">
              <a:spcBef>
                <a:spcPts val="2000"/>
              </a:spcBef>
              <a:spcAft>
                <a:spcPts val="1200"/>
              </a:spcAft>
              <a:buNone/>
            </a:pPr>
            <a:endParaRPr sz="1400">
              <a:latin typeface="Calibri"/>
              <a:ea typeface="Calibri"/>
              <a:cs typeface="Calibri"/>
              <a:sym typeface="Calibri"/>
            </a:endParaRPr>
          </a:p>
        </p:txBody>
      </p:sp>
      <p:sp>
        <p:nvSpPr>
          <p:cNvPr id="69" name="Google Shape;69;p15"/>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Calibri"/>
                <a:ea typeface="Calibri"/>
                <a:cs typeface="Calibri"/>
                <a:sym typeface="Calibri"/>
              </a:rPr>
              <a:t>What Grant will not fund:</a:t>
            </a:r>
            <a:endParaRPr sz="1300">
              <a:solidFill>
                <a:schemeClr val="dk1"/>
              </a:solidFill>
              <a:latin typeface="Calibri"/>
              <a:ea typeface="Calibri"/>
              <a:cs typeface="Calibri"/>
              <a:sym typeface="Calibri"/>
            </a:endParaRPr>
          </a:p>
          <a:p>
            <a:pPr marL="457200" lvl="0" indent="-311150" algn="l" rtl="0">
              <a:lnSpc>
                <a:spcPct val="115000"/>
              </a:lnSpc>
              <a:spcBef>
                <a:spcPts val="120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major building works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 minibus or minibuses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political activities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teaching community languages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activities that are part of normal day-to-day running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activities that are normally undertaken by Statutory organisations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organisational fundraising activities </a:t>
            </a:r>
            <a:endParaRPr sz="13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latin typeface="Calibri"/>
                <a:ea typeface="Calibri"/>
                <a:cs typeface="Calibri"/>
                <a:sym typeface="Calibri"/>
              </a:rPr>
              <a:t>Boroughwide Grants 2024</a:t>
            </a:r>
            <a:endParaRPr sz="2400" b="1">
              <a:latin typeface="Calibri"/>
              <a:ea typeface="Calibri"/>
              <a:cs typeface="Calibri"/>
              <a:sym typeface="Calibri"/>
            </a:endParaRPr>
          </a:p>
        </p:txBody>
      </p:sp>
      <p:pic>
        <p:nvPicPr>
          <p:cNvPr id="75" name="Google Shape;75;p16" title="64d5e3ab-2f98-48e9-a0bc-4880ec28f1a5 - RBKares.jpeg"/>
          <p:cNvPicPr preferRelativeResize="0"/>
          <p:nvPr/>
        </p:nvPicPr>
        <p:blipFill>
          <a:blip r:embed="rId3">
            <a:alphaModFix/>
          </a:blip>
          <a:stretch>
            <a:fillRect/>
          </a:stretch>
        </p:blipFill>
        <p:spPr>
          <a:xfrm>
            <a:off x="330150" y="1057325"/>
            <a:ext cx="1987401" cy="2266952"/>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76" name="Google Shape;76;p16" title="Screenshot 2025-03-12 12.37.16 - Display 2.png"/>
          <p:cNvPicPr preferRelativeResize="0"/>
          <p:nvPr/>
        </p:nvPicPr>
        <p:blipFill rotWithShape="1">
          <a:blip r:embed="rId4">
            <a:alphaModFix/>
          </a:blip>
          <a:srcRect l="51133" t="25801" r="2046" b="15783"/>
          <a:stretch/>
        </p:blipFill>
        <p:spPr>
          <a:xfrm>
            <a:off x="5974225" y="1057325"/>
            <a:ext cx="2876827" cy="2072250"/>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77" name="Google Shape;77;p16" title="Surbiton High School - Sandra Webber.JPG"/>
          <p:cNvPicPr preferRelativeResize="0"/>
          <p:nvPr/>
        </p:nvPicPr>
        <p:blipFill rotWithShape="1">
          <a:blip r:embed="rId5">
            <a:alphaModFix/>
          </a:blip>
          <a:srcRect l="4569" t="20659" r="4578" b="35348"/>
          <a:stretch/>
        </p:blipFill>
        <p:spPr>
          <a:xfrm>
            <a:off x="2514200" y="1029100"/>
            <a:ext cx="2876825" cy="2128699"/>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78" name="Google Shape;78;p16" title="FD24687E-A443-4ECD-B802-6C00229FFD4C - Perle Wong.jpeg"/>
          <p:cNvPicPr preferRelativeResize="0"/>
          <p:nvPr/>
        </p:nvPicPr>
        <p:blipFill rotWithShape="1">
          <a:blip r:embed="rId6">
            <a:alphaModFix/>
          </a:blip>
          <a:srcRect/>
          <a:stretch/>
        </p:blipFill>
        <p:spPr>
          <a:xfrm>
            <a:off x="1353400" y="3019769"/>
            <a:ext cx="2562900" cy="1922179"/>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79" name="Google Shape;79;p16" title="Crisis 8 - Tariq Shabbeer.jpg"/>
          <p:cNvPicPr preferRelativeResize="0"/>
          <p:nvPr/>
        </p:nvPicPr>
        <p:blipFill>
          <a:blip r:embed="rId7">
            <a:alphaModFix/>
          </a:blip>
          <a:stretch>
            <a:fillRect/>
          </a:stretch>
        </p:blipFill>
        <p:spPr>
          <a:xfrm>
            <a:off x="5587675" y="2786125"/>
            <a:ext cx="2562900" cy="1922186"/>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80" name="Google Shape;80;p16" title="Screenshot 2025-03-24 13.54.59 - Display 2.png"/>
          <p:cNvPicPr preferRelativeResize="0"/>
          <p:nvPr/>
        </p:nvPicPr>
        <p:blipFill rotWithShape="1">
          <a:blip r:embed="rId8">
            <a:alphaModFix/>
          </a:blip>
          <a:srcRect l="42399" t="31366" r="26659" b="40441"/>
          <a:stretch/>
        </p:blipFill>
        <p:spPr>
          <a:xfrm>
            <a:off x="4308025" y="239900"/>
            <a:ext cx="2562902" cy="1409524"/>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73175" y="251525"/>
            <a:ext cx="8520600" cy="572700"/>
          </a:xfrm>
          <a:prstGeom prst="rect">
            <a:avLst/>
          </a:prstGeom>
          <a:solidFill>
            <a:srgbClr val="F9CB9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GB" sz="1800" b="1">
                <a:latin typeface="Calibri"/>
                <a:ea typeface="Calibri"/>
                <a:cs typeface="Calibri"/>
                <a:sym typeface="Calibri"/>
              </a:rPr>
              <a:t>Introduction to Neighbourhood Community Grants</a:t>
            </a:r>
            <a:endParaRPr sz="1800" b="1">
              <a:latin typeface="Calibri"/>
              <a:ea typeface="Calibri"/>
              <a:cs typeface="Calibri"/>
              <a:sym typeface="Calibri"/>
            </a:endParaRPr>
          </a:p>
        </p:txBody>
      </p:sp>
      <p:sp>
        <p:nvSpPr>
          <p:cNvPr id="86" name="Google Shape;86;p17"/>
          <p:cNvSpPr txBox="1">
            <a:spLocks noGrp="1"/>
          </p:cNvSpPr>
          <p:nvPr>
            <p:ph type="body" idx="1"/>
          </p:nvPr>
        </p:nvSpPr>
        <p:spPr>
          <a:xfrm>
            <a:off x="311700" y="905750"/>
            <a:ext cx="8520600" cy="4077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300">
                <a:solidFill>
                  <a:schemeClr val="dk1"/>
                </a:solidFill>
                <a:highlight>
                  <a:schemeClr val="lt1"/>
                </a:highlight>
                <a:latin typeface="Calibri"/>
                <a:ea typeface="Calibri"/>
                <a:cs typeface="Calibri"/>
                <a:sym typeface="Calibri"/>
              </a:rPr>
              <a:t>Neighbourhood Community Grants can award £3,000 per application, to benefit communities in each of the </a:t>
            </a:r>
            <a:r>
              <a:rPr lang="en-GB" sz="1300" u="sng">
                <a:solidFill>
                  <a:schemeClr val="dk1"/>
                </a:solidFill>
                <a:highlight>
                  <a:schemeClr val="lt1"/>
                </a:highlight>
                <a:latin typeface="Calibri"/>
                <a:ea typeface="Calibri"/>
                <a:cs typeface="Calibri"/>
                <a:sym typeface="Calibri"/>
              </a:rPr>
              <a:t>four neighbourhood areas</a:t>
            </a:r>
            <a:r>
              <a:rPr lang="en-GB" sz="1300">
                <a:solidFill>
                  <a:schemeClr val="dk1"/>
                </a:solidFill>
                <a:highlight>
                  <a:schemeClr val="lt1"/>
                </a:highlight>
                <a:latin typeface="Calibri"/>
                <a:ea typeface="Calibri"/>
                <a:cs typeface="Calibri"/>
                <a:sym typeface="Calibri"/>
              </a:rPr>
              <a:t>. </a:t>
            </a:r>
            <a:r>
              <a:rPr lang="en-GB" sz="1300">
                <a:solidFill>
                  <a:schemeClr val="dk1"/>
                </a:solidFill>
                <a:latin typeface="Calibri"/>
                <a:ea typeface="Calibri"/>
                <a:cs typeface="Calibri"/>
                <a:sym typeface="Calibri"/>
              </a:rPr>
              <a:t>Each neighbourhood committee can allocate up to £20k of Neighbourhood Community Grants every year. These grants are available all year round.</a:t>
            </a:r>
            <a:endParaRPr sz="13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GB" sz="1300">
                <a:solidFill>
                  <a:schemeClr val="dk1"/>
                </a:solidFill>
                <a:latin typeface="Calibri"/>
                <a:ea typeface="Calibri"/>
                <a:cs typeface="Calibri"/>
                <a:sym typeface="Calibri"/>
              </a:rPr>
              <a:t>The Neighbourhood Community Grants guidelines </a:t>
            </a:r>
            <a:r>
              <a:rPr lang="en-GB" sz="1300" u="sng">
                <a:solidFill>
                  <a:schemeClr val="hlink"/>
                </a:solidFill>
                <a:latin typeface="Calibri"/>
                <a:ea typeface="Calibri"/>
                <a:cs typeface="Calibri"/>
                <a:sym typeface="Calibri"/>
                <a:hlinkClick r:id="rId3"/>
              </a:rPr>
              <a:t>are available here.</a:t>
            </a:r>
            <a:r>
              <a:rPr lang="en-GB" sz="1300">
                <a:solidFill>
                  <a:schemeClr val="dk1"/>
                </a:solidFill>
                <a:latin typeface="Calibri"/>
                <a:ea typeface="Calibri"/>
                <a:cs typeface="Calibri"/>
                <a:sym typeface="Calibri"/>
              </a:rPr>
              <a:t> </a:t>
            </a:r>
            <a:endParaRPr sz="1300">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None/>
            </a:pPr>
            <a:endParaRPr sz="1300">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None/>
            </a:pPr>
            <a:r>
              <a:rPr lang="en-GB" sz="1300">
                <a:solidFill>
                  <a:schemeClr val="dk1"/>
                </a:solidFill>
                <a:latin typeface="Calibri"/>
                <a:ea typeface="Calibri"/>
                <a:cs typeface="Calibri"/>
                <a:sym typeface="Calibri"/>
              </a:rPr>
              <a:t>Application links for each Neighborhood</a:t>
            </a:r>
            <a:endParaRPr sz="1300">
              <a:solidFill>
                <a:schemeClr val="dk1"/>
              </a:solidFill>
              <a:latin typeface="Calibri"/>
              <a:ea typeface="Calibri"/>
              <a:cs typeface="Calibri"/>
              <a:sym typeface="Calibri"/>
            </a:endParaRPr>
          </a:p>
          <a:p>
            <a:pPr marL="457200" lvl="0" indent="-311150" algn="l" rtl="0">
              <a:lnSpc>
                <a:spcPct val="100000"/>
              </a:lnSpc>
              <a:spcBef>
                <a:spcPts val="1400"/>
              </a:spcBef>
              <a:spcAft>
                <a:spcPts val="0"/>
              </a:spcAft>
              <a:buSzPts val="1300"/>
              <a:buFont typeface="Calibri"/>
              <a:buChar char="●"/>
            </a:pPr>
            <a:r>
              <a:rPr lang="en-GB" sz="1300" u="sng">
                <a:solidFill>
                  <a:schemeClr val="hlink"/>
                </a:solidFill>
                <a:highlight>
                  <a:srgbClr val="FFFFFF"/>
                </a:highlight>
                <a:latin typeface="Calibri"/>
                <a:ea typeface="Calibri"/>
                <a:cs typeface="Calibri"/>
                <a:sym typeface="Calibri"/>
                <a:hlinkClick r:id="rId4"/>
              </a:rPr>
              <a:t>Surbiton</a:t>
            </a:r>
            <a:r>
              <a:rPr lang="en-GB" sz="1300">
                <a:solidFill>
                  <a:srgbClr val="3C3C3C"/>
                </a:solidFill>
                <a:highlight>
                  <a:srgbClr val="FFFFFF"/>
                </a:highlight>
                <a:latin typeface="Calibri"/>
                <a:ea typeface="Calibri"/>
                <a:cs typeface="Calibri"/>
                <a:sym typeface="Calibri"/>
              </a:rPr>
              <a:t> </a:t>
            </a:r>
            <a:endParaRPr sz="1300">
              <a:solidFill>
                <a:srgbClr val="3C3C3C"/>
              </a:solidFill>
              <a:highlight>
                <a:srgbClr val="FFFFFF"/>
              </a:highlight>
              <a:latin typeface="Calibri"/>
              <a:ea typeface="Calibri"/>
              <a:cs typeface="Calibri"/>
              <a:sym typeface="Calibri"/>
            </a:endParaRPr>
          </a:p>
          <a:p>
            <a:pPr marL="457200" lvl="0" indent="-311150" algn="l" rtl="0">
              <a:lnSpc>
                <a:spcPct val="100000"/>
              </a:lnSpc>
              <a:spcBef>
                <a:spcPts val="0"/>
              </a:spcBef>
              <a:spcAft>
                <a:spcPts val="0"/>
              </a:spcAft>
              <a:buSzPts val="1300"/>
              <a:buFont typeface="Calibri"/>
              <a:buChar char="●"/>
            </a:pPr>
            <a:r>
              <a:rPr lang="en-GB" sz="1300" u="sng">
                <a:solidFill>
                  <a:schemeClr val="hlink"/>
                </a:solidFill>
                <a:highlight>
                  <a:srgbClr val="FFFFFF"/>
                </a:highlight>
                <a:latin typeface="Calibri"/>
                <a:ea typeface="Calibri"/>
                <a:cs typeface="Calibri"/>
                <a:sym typeface="Calibri"/>
                <a:hlinkClick r:id="rId5"/>
              </a:rPr>
              <a:t>South of the Borough</a:t>
            </a:r>
            <a:endParaRPr sz="1300" u="sng">
              <a:solidFill>
                <a:srgbClr val="09509D"/>
              </a:solidFill>
              <a:highlight>
                <a:srgbClr val="FFFFFF"/>
              </a:highlight>
              <a:latin typeface="Calibri"/>
              <a:ea typeface="Calibri"/>
              <a:cs typeface="Calibri"/>
              <a:sym typeface="Calibri"/>
            </a:endParaRPr>
          </a:p>
          <a:p>
            <a:pPr marL="457200" lvl="0" indent="-311150" algn="l" rtl="0">
              <a:lnSpc>
                <a:spcPct val="100000"/>
              </a:lnSpc>
              <a:spcBef>
                <a:spcPts val="0"/>
              </a:spcBef>
              <a:spcAft>
                <a:spcPts val="0"/>
              </a:spcAft>
              <a:buSzPts val="1300"/>
              <a:buFont typeface="Calibri"/>
              <a:buChar char="●"/>
            </a:pPr>
            <a:r>
              <a:rPr lang="en-GB" sz="1300" u="sng">
                <a:solidFill>
                  <a:schemeClr val="hlink"/>
                </a:solidFill>
                <a:highlight>
                  <a:srgbClr val="FFFFFF"/>
                </a:highlight>
                <a:latin typeface="Calibri"/>
                <a:ea typeface="Calibri"/>
                <a:cs typeface="Calibri"/>
                <a:sym typeface="Calibri"/>
                <a:hlinkClick r:id="rId6"/>
              </a:rPr>
              <a:t>Kingston and North Kingston</a:t>
            </a:r>
            <a:r>
              <a:rPr lang="en-GB" sz="1300">
                <a:solidFill>
                  <a:srgbClr val="3C3C3C"/>
                </a:solidFill>
                <a:highlight>
                  <a:srgbClr val="FFFFFF"/>
                </a:highlight>
                <a:latin typeface="Calibri"/>
                <a:ea typeface="Calibri"/>
                <a:cs typeface="Calibri"/>
                <a:sym typeface="Calibri"/>
              </a:rPr>
              <a:t> </a:t>
            </a:r>
            <a:endParaRPr sz="1300">
              <a:solidFill>
                <a:srgbClr val="3C3C3C"/>
              </a:solidFill>
              <a:highlight>
                <a:srgbClr val="FFFFFF"/>
              </a:highlight>
              <a:latin typeface="Calibri"/>
              <a:ea typeface="Calibri"/>
              <a:cs typeface="Calibri"/>
              <a:sym typeface="Calibri"/>
            </a:endParaRPr>
          </a:p>
          <a:p>
            <a:pPr marL="457200" lvl="0" indent="-311150" algn="l" rtl="0">
              <a:lnSpc>
                <a:spcPct val="100000"/>
              </a:lnSpc>
              <a:spcBef>
                <a:spcPts val="0"/>
              </a:spcBef>
              <a:spcAft>
                <a:spcPts val="0"/>
              </a:spcAft>
              <a:buSzPts val="1300"/>
              <a:buFont typeface="Calibri"/>
              <a:buChar char="●"/>
            </a:pPr>
            <a:r>
              <a:rPr lang="en-GB" sz="1300" u="sng">
                <a:solidFill>
                  <a:schemeClr val="hlink"/>
                </a:solidFill>
                <a:highlight>
                  <a:srgbClr val="FFFFFF"/>
                </a:highlight>
                <a:latin typeface="Calibri"/>
                <a:ea typeface="Calibri"/>
                <a:cs typeface="Calibri"/>
                <a:sym typeface="Calibri"/>
                <a:hlinkClick r:id="rId7"/>
              </a:rPr>
              <a:t>New and Old Malden</a:t>
            </a:r>
            <a:r>
              <a:rPr lang="en-GB" sz="1300">
                <a:solidFill>
                  <a:srgbClr val="3C3C3C"/>
                </a:solidFill>
                <a:highlight>
                  <a:srgbClr val="FFFFFF"/>
                </a:highlight>
                <a:latin typeface="Calibri"/>
                <a:ea typeface="Calibri"/>
                <a:cs typeface="Calibri"/>
                <a:sym typeface="Calibri"/>
              </a:rPr>
              <a:t> </a:t>
            </a:r>
            <a:endParaRPr sz="1300">
              <a:solidFill>
                <a:schemeClr val="dk1"/>
              </a:solidFill>
              <a:latin typeface="Calibri"/>
              <a:ea typeface="Calibri"/>
              <a:cs typeface="Calibri"/>
              <a:sym typeface="Calibri"/>
            </a:endParaRPr>
          </a:p>
          <a:p>
            <a:pPr marL="0" lvl="0" indent="0" algn="l" rtl="0">
              <a:lnSpc>
                <a:spcPct val="100000"/>
              </a:lnSpc>
              <a:spcBef>
                <a:spcPts val="1400"/>
              </a:spcBef>
              <a:spcAft>
                <a:spcPts val="0"/>
              </a:spcAft>
              <a:buNone/>
            </a:pPr>
            <a:r>
              <a:rPr lang="en-GB" sz="1300">
                <a:solidFill>
                  <a:schemeClr val="dk1"/>
                </a:solidFill>
                <a:latin typeface="Calibri"/>
                <a:ea typeface="Calibri"/>
                <a:cs typeface="Calibri"/>
                <a:sym typeface="Calibri"/>
              </a:rPr>
              <a:t>Neighbourhood committee specifically encourage and award extra points to grants that: </a:t>
            </a: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300">
              <a:solidFill>
                <a:schemeClr val="dk1"/>
              </a:solidFill>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GB" sz="1300">
                <a:solidFill>
                  <a:schemeClr val="dk1"/>
                </a:solidFill>
                <a:highlight>
                  <a:srgbClr val="FFFFFF"/>
                </a:highlight>
                <a:latin typeface="Calibri"/>
                <a:ea typeface="Calibri"/>
                <a:cs typeface="Calibri"/>
                <a:sym typeface="Calibri"/>
              </a:rPr>
              <a:t>focus on meeting the needs of marginalised or isolated people or communities</a:t>
            </a:r>
            <a:endParaRPr sz="1300">
              <a:solidFill>
                <a:schemeClr val="dk1"/>
              </a:solidFill>
              <a:highlight>
                <a:srgbClr val="FFFFFF"/>
              </a:highlight>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GB" sz="1300">
                <a:solidFill>
                  <a:schemeClr val="dk1"/>
                </a:solidFill>
                <a:highlight>
                  <a:srgbClr val="FFFFFF"/>
                </a:highlight>
                <a:latin typeface="Calibri"/>
                <a:ea typeface="Calibri"/>
                <a:cs typeface="Calibri"/>
                <a:sym typeface="Calibri"/>
              </a:rPr>
              <a:t>focus on funding local initiatives provided for community benefit</a:t>
            </a:r>
            <a:endParaRPr sz="1300">
              <a:solidFill>
                <a:schemeClr val="dk1"/>
              </a:solidFill>
              <a:latin typeface="Calibri"/>
              <a:ea typeface="Calibri"/>
              <a:cs typeface="Calibri"/>
              <a:sym typeface="Calibri"/>
            </a:endParaRPr>
          </a:p>
          <a:p>
            <a:pPr marL="0" lvl="0" indent="0" algn="l" rtl="0">
              <a:lnSpc>
                <a:spcPct val="100000"/>
              </a:lnSpc>
              <a:spcBef>
                <a:spcPts val="2000"/>
              </a:spcBef>
              <a:spcAft>
                <a:spcPts val="1200"/>
              </a:spcAft>
              <a:buNone/>
            </a:pPr>
            <a:r>
              <a:rPr lang="en-GB" sz="1300">
                <a:solidFill>
                  <a:schemeClr val="dk1"/>
                </a:solidFill>
                <a:latin typeface="Calibri"/>
                <a:ea typeface="Calibri"/>
                <a:cs typeface="Calibri"/>
                <a:sym typeface="Calibri"/>
              </a:rPr>
              <a:t>Eligible groups are not-for-profit organisations, voluntary or community sector organisations and faith groups.</a:t>
            </a:r>
            <a:endParaRPr sz="1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11700" y="12026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sz="1300">
                <a:solidFill>
                  <a:schemeClr val="dk1"/>
                </a:solidFill>
                <a:highlight>
                  <a:srgbClr val="FFFFFF"/>
                </a:highlight>
                <a:latin typeface="Calibri"/>
                <a:ea typeface="Calibri"/>
                <a:cs typeface="Calibri"/>
                <a:sym typeface="Calibri"/>
              </a:rPr>
              <a:t>What the grant will fund:</a:t>
            </a:r>
            <a:endParaRPr sz="1300">
              <a:solidFill>
                <a:schemeClr val="dk1"/>
              </a:solidFill>
              <a:highlight>
                <a:srgbClr val="FFFFFF"/>
              </a:highlight>
              <a:latin typeface="Calibri"/>
              <a:ea typeface="Calibri"/>
              <a:cs typeface="Calibri"/>
              <a:sym typeface="Calibri"/>
            </a:endParaRPr>
          </a:p>
          <a:p>
            <a:pPr marL="457200" lvl="0" indent="-311150" algn="l" rtl="0">
              <a:spcBef>
                <a:spcPts val="2000"/>
              </a:spcBef>
              <a:spcAft>
                <a:spcPts val="0"/>
              </a:spcAft>
              <a:buClr>
                <a:schemeClr val="dk1"/>
              </a:buClr>
              <a:buSzPts val="1300"/>
              <a:buFont typeface="Calibri"/>
              <a:buChar char="●"/>
            </a:pPr>
            <a:r>
              <a:rPr lang="en-GB" sz="1300">
                <a:solidFill>
                  <a:schemeClr val="dk1"/>
                </a:solidFill>
                <a:highlight>
                  <a:srgbClr val="FFFFFF"/>
                </a:highlight>
                <a:latin typeface="Calibri"/>
                <a:ea typeface="Calibri"/>
                <a:cs typeface="Calibri"/>
                <a:sym typeface="Calibri"/>
              </a:rPr>
              <a:t>New activities to test ideas.</a:t>
            </a:r>
            <a:endParaRPr sz="1300">
              <a:solidFill>
                <a:schemeClr val="dk1"/>
              </a:solidFill>
              <a:highlight>
                <a:srgbClr val="FFFFFF"/>
              </a:highlight>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300">
                <a:solidFill>
                  <a:schemeClr val="dk1"/>
                </a:solidFill>
                <a:highlight>
                  <a:srgbClr val="FFFFFF"/>
                </a:highlight>
                <a:latin typeface="Calibri"/>
                <a:ea typeface="Calibri"/>
                <a:cs typeface="Calibri"/>
                <a:sym typeface="Calibri"/>
              </a:rPr>
              <a:t>One-time projects finished within 12 months.</a:t>
            </a:r>
            <a:endParaRPr sz="1300">
              <a:solidFill>
                <a:schemeClr val="dk1"/>
              </a:solidFill>
              <a:highlight>
                <a:srgbClr val="FFFFFF"/>
              </a:highlight>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300">
                <a:solidFill>
                  <a:schemeClr val="dk1"/>
                </a:solidFill>
                <a:highlight>
                  <a:srgbClr val="FFFFFF"/>
                </a:highlight>
                <a:latin typeface="Calibri"/>
                <a:ea typeface="Calibri"/>
                <a:cs typeface="Calibri"/>
                <a:sym typeface="Calibri"/>
              </a:rPr>
              <a:t>Money for venue hire or equipment.</a:t>
            </a:r>
            <a:endParaRPr sz="1300">
              <a:solidFill>
                <a:schemeClr val="dk1"/>
              </a:solidFill>
              <a:highlight>
                <a:srgbClr val="FFFFFF"/>
              </a:highlight>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300">
                <a:solidFill>
                  <a:schemeClr val="dk1"/>
                </a:solidFill>
                <a:highlight>
                  <a:srgbClr val="FFFFFF"/>
                </a:highlight>
                <a:latin typeface="Calibri"/>
                <a:ea typeface="Calibri"/>
                <a:cs typeface="Calibri"/>
                <a:sym typeface="Calibri"/>
              </a:rPr>
              <a:t>Money for staff working on the project.</a:t>
            </a:r>
            <a:endParaRPr sz="1300">
              <a:solidFill>
                <a:schemeClr val="dk1"/>
              </a:solidFill>
              <a:highlight>
                <a:srgbClr val="FFFFFF"/>
              </a:highlight>
              <a:latin typeface="Calibri"/>
              <a:ea typeface="Calibri"/>
              <a:cs typeface="Calibri"/>
              <a:sym typeface="Calibri"/>
            </a:endParaRPr>
          </a:p>
          <a:p>
            <a:pPr marL="0" lvl="0" indent="0" algn="l" rtl="0">
              <a:spcBef>
                <a:spcPts val="2000"/>
              </a:spcBef>
              <a:spcAft>
                <a:spcPts val="0"/>
              </a:spcAft>
              <a:buNone/>
            </a:pPr>
            <a:endParaRPr sz="1300">
              <a:solidFill>
                <a:schemeClr val="dk1"/>
              </a:solidFill>
              <a:highlight>
                <a:srgbClr val="FFFFFF"/>
              </a:highlight>
              <a:latin typeface="Calibri"/>
              <a:ea typeface="Calibri"/>
              <a:cs typeface="Calibri"/>
              <a:sym typeface="Calibri"/>
            </a:endParaRPr>
          </a:p>
          <a:p>
            <a:pPr marL="0" lvl="0" indent="0" algn="l" rtl="0">
              <a:spcBef>
                <a:spcPts val="2000"/>
              </a:spcBef>
              <a:spcAft>
                <a:spcPts val="1200"/>
              </a:spcAft>
              <a:buNone/>
            </a:pPr>
            <a:endParaRPr sz="1300">
              <a:latin typeface="Calibri"/>
              <a:ea typeface="Calibri"/>
              <a:cs typeface="Calibri"/>
              <a:sym typeface="Calibri"/>
            </a:endParaRPr>
          </a:p>
        </p:txBody>
      </p:sp>
      <p:sp>
        <p:nvSpPr>
          <p:cNvPr id="92" name="Google Shape;92;p18"/>
          <p:cNvSpPr txBox="1">
            <a:spLocks noGrp="1"/>
          </p:cNvSpPr>
          <p:nvPr>
            <p:ph type="title"/>
          </p:nvPr>
        </p:nvSpPr>
        <p:spPr>
          <a:xfrm>
            <a:off x="311700" y="445025"/>
            <a:ext cx="8520600" cy="572700"/>
          </a:xfrm>
          <a:prstGeom prst="rect">
            <a:avLst/>
          </a:prstGeom>
          <a:solidFill>
            <a:srgbClr val="F9CB9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GB" sz="1800" b="1">
                <a:latin typeface="Calibri"/>
                <a:ea typeface="Calibri"/>
                <a:cs typeface="Calibri"/>
                <a:sym typeface="Calibri"/>
              </a:rPr>
              <a:t>Neighbourhood Community Grants</a:t>
            </a:r>
            <a:endParaRPr sz="1800" b="1">
              <a:latin typeface="Calibri"/>
              <a:ea typeface="Calibri"/>
              <a:cs typeface="Calibri"/>
              <a:sym typeface="Calibri"/>
            </a:endParaRPr>
          </a:p>
        </p:txBody>
      </p:sp>
      <p:sp>
        <p:nvSpPr>
          <p:cNvPr id="93" name="Google Shape;93;p18"/>
          <p:cNvSpPr txBox="1">
            <a:spLocks noGrp="1"/>
          </p:cNvSpPr>
          <p:nvPr>
            <p:ph type="body" idx="2"/>
          </p:nvPr>
        </p:nvSpPr>
        <p:spPr>
          <a:xfrm>
            <a:off x="4796575" y="12026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Calibri"/>
                <a:ea typeface="Calibri"/>
                <a:cs typeface="Calibri"/>
                <a:sym typeface="Calibri"/>
              </a:rPr>
              <a:t>What Grant will not fund:</a:t>
            </a:r>
            <a:endParaRPr sz="1300">
              <a:solidFill>
                <a:schemeClr val="dk1"/>
              </a:solidFill>
              <a:latin typeface="Calibri"/>
              <a:ea typeface="Calibri"/>
              <a:cs typeface="Calibri"/>
              <a:sym typeface="Calibri"/>
            </a:endParaRPr>
          </a:p>
          <a:p>
            <a:pPr marL="457200" lvl="0" indent="-311150" algn="l" rtl="0">
              <a:lnSpc>
                <a:spcPct val="115000"/>
              </a:lnSpc>
              <a:spcBef>
                <a:spcPts val="120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major building works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 minibus or minibuses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political activities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teaching community languages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activities that are part of normal day-to-day running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activities that are normally undertaken by Statutory organisations </a:t>
            </a:r>
            <a:endParaRPr sz="130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organisational fundraising activities </a:t>
            </a:r>
            <a:endParaRPr sz="1300">
              <a:solidFill>
                <a:schemeClr val="dk1"/>
              </a:solidFill>
              <a:highlight>
                <a:srgbClr val="FFF2CC"/>
              </a:highlight>
              <a:latin typeface="Calibri"/>
              <a:ea typeface="Calibri"/>
              <a:cs typeface="Calibri"/>
              <a:sym typeface="Calibri"/>
            </a:endParaRPr>
          </a:p>
          <a:p>
            <a:pPr marL="457200" lvl="0" indent="0" algn="l" rtl="0">
              <a:lnSpc>
                <a:spcPct val="115000"/>
              </a:lnSpc>
              <a:spcBef>
                <a:spcPts val="1200"/>
              </a:spcBef>
              <a:spcAft>
                <a:spcPts val="0"/>
              </a:spcAft>
              <a:buNone/>
            </a:pPr>
            <a:endParaRPr sz="1300">
              <a:solidFill>
                <a:schemeClr val="dk1"/>
              </a:solidFill>
              <a:highlight>
                <a:srgbClr val="FFF2CC"/>
              </a:highlight>
              <a:latin typeface="Calibri"/>
              <a:ea typeface="Calibri"/>
              <a:cs typeface="Calibri"/>
              <a:sym typeface="Calibri"/>
            </a:endParaRPr>
          </a:p>
          <a:p>
            <a:pPr marL="457200" lvl="0" indent="0" algn="l" rtl="0">
              <a:lnSpc>
                <a:spcPct val="115000"/>
              </a:lnSpc>
              <a:spcBef>
                <a:spcPts val="1200"/>
              </a:spcBef>
              <a:spcAft>
                <a:spcPts val="1200"/>
              </a:spcAft>
              <a:buNone/>
            </a:pPr>
            <a:endParaRPr sz="1300">
              <a:solidFill>
                <a:schemeClr val="dk1"/>
              </a:solidFill>
              <a:highlight>
                <a:srgbClr val="FFF2CC"/>
              </a:highlight>
              <a:latin typeface="Calibri"/>
              <a:ea typeface="Calibri"/>
              <a:cs typeface="Calibri"/>
              <a:sym typeface="Calibri"/>
            </a:endParaRPr>
          </a:p>
        </p:txBody>
      </p:sp>
      <p:sp>
        <p:nvSpPr>
          <p:cNvPr id="94" name="Google Shape;94;p18"/>
          <p:cNvSpPr txBox="1"/>
          <p:nvPr/>
        </p:nvSpPr>
        <p:spPr>
          <a:xfrm>
            <a:off x="410425" y="4376425"/>
            <a:ext cx="7319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GB">
                <a:solidFill>
                  <a:schemeClr val="dk1"/>
                </a:solidFill>
                <a:latin typeface="Calibri"/>
                <a:ea typeface="Calibri"/>
                <a:cs typeface="Calibri"/>
                <a:sym typeface="Calibri"/>
              </a:rPr>
              <a:t>Find out more about what grants </a:t>
            </a:r>
            <a:r>
              <a:rPr lang="en-GB" u="sng">
                <a:solidFill>
                  <a:schemeClr val="hlink"/>
                </a:solidFill>
                <a:latin typeface="Calibri"/>
                <a:ea typeface="Calibri"/>
                <a:cs typeface="Calibri"/>
                <a:sym typeface="Calibri"/>
                <a:hlinkClick r:id="rId3"/>
              </a:rPr>
              <a:t>will not fund for here</a:t>
            </a:r>
            <a:r>
              <a:rPr lang="en-GB">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40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Neighbourhood Grants 2024</a:t>
            </a:r>
            <a:endParaRPr b="1">
              <a:latin typeface="Calibri"/>
              <a:ea typeface="Calibri"/>
              <a:cs typeface="Calibri"/>
              <a:sym typeface="Calibri"/>
            </a:endParaRPr>
          </a:p>
        </p:txBody>
      </p:sp>
      <p:pic>
        <p:nvPicPr>
          <p:cNvPr id="100" name="Google Shape;100;p19" title="IMG_0228.jpeg"/>
          <p:cNvPicPr preferRelativeResize="0"/>
          <p:nvPr/>
        </p:nvPicPr>
        <p:blipFill>
          <a:blip r:embed="rId3">
            <a:alphaModFix/>
          </a:blip>
          <a:stretch>
            <a:fillRect/>
          </a:stretch>
        </p:blipFill>
        <p:spPr>
          <a:xfrm>
            <a:off x="316350" y="883225"/>
            <a:ext cx="2257474" cy="3009975"/>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101" name="Google Shape;101;p19" title="IMG-20250326-WA0001_Original - Denise Corbett.jpeg"/>
          <p:cNvPicPr preferRelativeResize="0"/>
          <p:nvPr/>
        </p:nvPicPr>
        <p:blipFill>
          <a:blip r:embed="rId4">
            <a:alphaModFix/>
          </a:blip>
          <a:stretch>
            <a:fillRect/>
          </a:stretch>
        </p:blipFill>
        <p:spPr>
          <a:xfrm>
            <a:off x="2863150" y="1016425"/>
            <a:ext cx="2737202" cy="3649597"/>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102" name="Google Shape;102;p19" title="IMG-20250326-WA0007_Original - Denise Corbett.jpeg"/>
          <p:cNvPicPr preferRelativeResize="0"/>
          <p:nvPr/>
        </p:nvPicPr>
        <p:blipFill>
          <a:blip r:embed="rId5">
            <a:alphaModFix/>
          </a:blip>
          <a:stretch>
            <a:fillRect/>
          </a:stretch>
        </p:blipFill>
        <p:spPr>
          <a:xfrm>
            <a:off x="5889677" y="360700"/>
            <a:ext cx="2495549" cy="1871662"/>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pic>
        <p:nvPicPr>
          <p:cNvPr id="103" name="Google Shape;103;p19" title="IMG-20250326-WA0003_Original - Denise Corbett.jpeg"/>
          <p:cNvPicPr preferRelativeResize="0"/>
          <p:nvPr/>
        </p:nvPicPr>
        <p:blipFill>
          <a:blip r:embed="rId6">
            <a:alphaModFix/>
          </a:blip>
          <a:stretch>
            <a:fillRect/>
          </a:stretch>
        </p:blipFill>
        <p:spPr>
          <a:xfrm>
            <a:off x="5889677" y="2571750"/>
            <a:ext cx="2380900" cy="2421550"/>
          </a:xfrm>
          <a:prstGeom prst="rect">
            <a:avLst/>
          </a:prstGeom>
          <a:no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75875" y="187125"/>
            <a:ext cx="8520600" cy="572700"/>
          </a:xfrm>
          <a:prstGeom prst="rect">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latin typeface="Calibri"/>
                <a:ea typeface="Calibri"/>
                <a:cs typeface="Calibri"/>
                <a:sym typeface="Calibri"/>
              </a:rPr>
              <a:t>Councillor Ward Funding</a:t>
            </a:r>
            <a:endParaRPr sz="1800" b="1">
              <a:latin typeface="Calibri"/>
              <a:ea typeface="Calibri"/>
              <a:cs typeface="Calibri"/>
              <a:sym typeface="Calibri"/>
            </a:endParaRPr>
          </a:p>
        </p:txBody>
      </p:sp>
      <p:sp>
        <p:nvSpPr>
          <p:cNvPr id="109" name="Google Shape;109;p20"/>
          <p:cNvSpPr txBox="1"/>
          <p:nvPr/>
        </p:nvSpPr>
        <p:spPr>
          <a:xfrm>
            <a:off x="312250" y="927750"/>
            <a:ext cx="8284200" cy="326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GB" sz="1600">
                <a:solidFill>
                  <a:schemeClr val="dk1"/>
                </a:solidFill>
                <a:latin typeface="Calibri"/>
                <a:ea typeface="Calibri"/>
                <a:cs typeface="Calibri"/>
                <a:sym typeface="Calibri"/>
              </a:rPr>
              <a:t>The budget for Councillor Ward Funding is allocated at £2,000 per Councillor. </a:t>
            </a:r>
            <a:r>
              <a:rPr lang="en-GB" sz="1600">
                <a:solidFill>
                  <a:srgbClr val="000000"/>
                </a:solidFill>
                <a:latin typeface="Calibri"/>
                <a:ea typeface="Calibri"/>
                <a:cs typeface="Calibri"/>
                <a:sym typeface="Calibri"/>
              </a:rPr>
              <a:t>Aimed at providing local Councillors with the ability to support the award of flexible, small and timely funds for local initiatives within their Ward. </a:t>
            </a:r>
            <a:endParaRPr sz="1600">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GB" sz="1600">
                <a:solidFill>
                  <a:srgbClr val="000000"/>
                </a:solidFill>
                <a:latin typeface="Calibri"/>
                <a:ea typeface="Calibri"/>
                <a:cs typeface="Calibri"/>
                <a:sym typeface="Calibri"/>
              </a:rPr>
              <a:t>Ideally, projects/activities should enable communities to help themselves and lead on delivering local solutions. </a:t>
            </a:r>
            <a:endParaRPr sz="16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GB" sz="1600">
                <a:solidFill>
                  <a:srgbClr val="000000"/>
                </a:solidFill>
                <a:latin typeface="Calibri"/>
                <a:ea typeface="Calibri"/>
                <a:cs typeface="Calibri"/>
                <a:sym typeface="Calibri"/>
              </a:rPr>
              <a:t>Overall the fund should enhance the social, economic or environmental well being of the Ward community and residents quality of life.</a:t>
            </a:r>
            <a:endParaRPr sz="16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GB" sz="1600">
                <a:solidFill>
                  <a:schemeClr val="dk1"/>
                </a:solidFill>
                <a:highlight>
                  <a:srgbClr val="FFFFFF"/>
                </a:highlight>
                <a:latin typeface="Calibri"/>
                <a:ea typeface="Calibri"/>
                <a:cs typeface="Calibri"/>
                <a:sym typeface="Calibri"/>
              </a:rPr>
              <a:t>If you are interested in applying for Councillor Ward Funding then you should contact your ward councillor.</a:t>
            </a:r>
            <a:r>
              <a:rPr lang="en-GB" sz="1600">
                <a:solidFill>
                  <a:srgbClr val="3C3C3C"/>
                </a:solidFill>
                <a:highlight>
                  <a:srgbClr val="FFFFFF"/>
                </a:highlight>
                <a:latin typeface="Calibri"/>
                <a:ea typeface="Calibri"/>
                <a:cs typeface="Calibri"/>
                <a:sym typeface="Calibri"/>
              </a:rPr>
              <a:t> </a:t>
            </a:r>
            <a:endParaRPr sz="1600">
              <a:solidFill>
                <a:srgbClr val="3C3C3C"/>
              </a:solidFill>
              <a:highlight>
                <a:srgbClr val="FFFFFF"/>
              </a:highlight>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GB" sz="1600" u="sng">
                <a:solidFill>
                  <a:schemeClr val="hlink"/>
                </a:solidFill>
                <a:latin typeface="Calibri"/>
                <a:ea typeface="Calibri"/>
                <a:cs typeface="Calibri"/>
                <a:sym typeface="Calibri"/>
                <a:hlinkClick r:id="rId3"/>
              </a:rPr>
              <a:t>Find your local councillors by ward</a:t>
            </a:r>
            <a:endParaRPr sz="1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292625"/>
            <a:ext cx="8520600" cy="572700"/>
          </a:xfrm>
          <a:prstGeom prst="rect">
            <a:avLst/>
          </a:prstGeom>
          <a:solidFill>
            <a:srgbClr val="A2C4C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latin typeface="Calibri"/>
                <a:ea typeface="Calibri"/>
                <a:cs typeface="Calibri"/>
                <a:sym typeface="Calibri"/>
              </a:rPr>
              <a:t>Introduction to Community Hub Grants 2024/25</a:t>
            </a:r>
            <a:endParaRPr sz="1800" b="1">
              <a:latin typeface="Calibri"/>
              <a:ea typeface="Calibri"/>
              <a:cs typeface="Calibri"/>
              <a:sym typeface="Calibri"/>
            </a:endParaRPr>
          </a:p>
        </p:txBody>
      </p:sp>
      <p:sp>
        <p:nvSpPr>
          <p:cNvPr id="115" name="Google Shape;115;p21"/>
          <p:cNvSpPr txBox="1">
            <a:spLocks noGrp="1"/>
          </p:cNvSpPr>
          <p:nvPr>
            <p:ph type="body" idx="1"/>
          </p:nvPr>
        </p:nvSpPr>
        <p:spPr>
          <a:xfrm>
            <a:off x="311700" y="1000075"/>
            <a:ext cx="8520600" cy="393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770"/>
              <a:buNone/>
            </a:pPr>
            <a:r>
              <a:rPr lang="en-GB" sz="1400">
                <a:solidFill>
                  <a:schemeClr val="dk1"/>
                </a:solidFill>
                <a:latin typeface="Calibri"/>
                <a:ea typeface="Calibri"/>
                <a:cs typeface="Calibri"/>
                <a:sym typeface="Calibri"/>
              </a:rPr>
              <a:t>Community Hub Grants can award grants ranging from  £100-£500</a:t>
            </a:r>
            <a:r>
              <a:rPr lang="en-GB" sz="1400">
                <a:solidFill>
                  <a:schemeClr val="dk1"/>
                </a:solidFill>
                <a:highlight>
                  <a:srgbClr val="FFFFFF"/>
                </a:highlight>
                <a:latin typeface="Calibri"/>
                <a:ea typeface="Calibri"/>
                <a:cs typeface="Calibri"/>
                <a:sym typeface="Calibri"/>
              </a:rPr>
              <a:t> allowing residents and small community groups to apply for funding for projects in one or more of our Community Hubs, </a:t>
            </a:r>
            <a:r>
              <a:rPr lang="en-GB" sz="1400" u="sng">
                <a:solidFill>
                  <a:schemeClr val="dk1"/>
                </a:solidFill>
                <a:highlight>
                  <a:srgbClr val="FFFFFF"/>
                </a:highlight>
                <a:latin typeface="Calibri"/>
                <a:ea typeface="Calibri"/>
                <a:cs typeface="Calibri"/>
                <a:sym typeface="Calibri"/>
              </a:rPr>
              <a:t>located in libraries and other community spaces across the borough.</a:t>
            </a:r>
            <a:endParaRPr sz="1400" u="sng">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770"/>
              <a:buNone/>
            </a:pPr>
            <a:r>
              <a:rPr lang="en-GB" sz="1400">
                <a:solidFill>
                  <a:schemeClr val="dk1"/>
                </a:solidFill>
                <a:highlight>
                  <a:srgbClr val="FFFFFF"/>
                </a:highlight>
                <a:latin typeface="Calibri"/>
                <a:ea typeface="Calibri"/>
                <a:cs typeface="Calibri"/>
                <a:sym typeface="Calibri"/>
              </a:rPr>
              <a:t>Hub Grant applications are reviewed on a monthly basis, and are available till March 2026.</a:t>
            </a:r>
            <a:endParaRPr sz="1400">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770"/>
              <a:buNone/>
            </a:pPr>
            <a:endParaRPr sz="1400" u="sng">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770"/>
              <a:buFont typeface="Arial"/>
              <a:buNone/>
            </a:pPr>
            <a:r>
              <a:rPr lang="en-GB" sz="1400">
                <a:solidFill>
                  <a:schemeClr val="dk1"/>
                </a:solidFill>
                <a:highlight>
                  <a:srgbClr val="FFFFFF"/>
                </a:highlight>
                <a:latin typeface="Calibri"/>
                <a:ea typeface="Calibri"/>
                <a:cs typeface="Calibri"/>
                <a:sym typeface="Calibri"/>
              </a:rPr>
              <a:t>If your project does not require funding, you may contact the community hubs directly to use the space for </a:t>
            </a:r>
            <a:r>
              <a:rPr lang="en-GB" sz="1400" b="1">
                <a:solidFill>
                  <a:schemeClr val="dk1"/>
                </a:solidFill>
                <a:highlight>
                  <a:srgbClr val="FFFFFF"/>
                </a:highlight>
                <a:latin typeface="Calibri"/>
                <a:ea typeface="Calibri"/>
                <a:cs typeface="Calibri"/>
                <a:sym typeface="Calibri"/>
              </a:rPr>
              <a:t>FREE. </a:t>
            </a:r>
            <a:endParaRPr sz="1400" b="1">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770"/>
              <a:buFont typeface="Arial"/>
              <a:buNone/>
            </a:pPr>
            <a:endParaRPr sz="1400" b="1">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GB" sz="1400">
                <a:solidFill>
                  <a:schemeClr val="dk1"/>
                </a:solidFill>
                <a:latin typeface="Calibri"/>
                <a:ea typeface="Calibri"/>
                <a:cs typeface="Calibri"/>
                <a:sym typeface="Calibri"/>
              </a:rPr>
              <a:t>The Community Hub Grants guidelines </a:t>
            </a:r>
            <a:r>
              <a:rPr lang="en-GB" sz="1400" u="sng">
                <a:solidFill>
                  <a:schemeClr val="hlink"/>
                </a:solidFill>
                <a:latin typeface="Calibri"/>
                <a:ea typeface="Calibri"/>
                <a:cs typeface="Calibri"/>
                <a:sym typeface="Calibri"/>
                <a:hlinkClick r:id="rId3"/>
              </a:rPr>
              <a:t>are available here.</a:t>
            </a:r>
            <a:r>
              <a:rPr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GB" sz="1400">
                <a:solidFill>
                  <a:schemeClr val="dk1"/>
                </a:solidFill>
                <a:latin typeface="Calibri"/>
                <a:ea typeface="Calibri"/>
                <a:cs typeface="Calibri"/>
                <a:sym typeface="Calibri"/>
              </a:rPr>
              <a:t>The Application form link can </a:t>
            </a:r>
            <a:r>
              <a:rPr lang="en-GB" sz="1400" u="sng">
                <a:solidFill>
                  <a:schemeClr val="hlink"/>
                </a:solidFill>
                <a:latin typeface="Calibri"/>
                <a:ea typeface="Calibri"/>
                <a:cs typeface="Calibri"/>
                <a:sym typeface="Calibri"/>
                <a:hlinkClick r:id="rId4"/>
              </a:rPr>
              <a:t>be found here.</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77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770"/>
              <a:buNone/>
            </a:pPr>
            <a:r>
              <a:rPr lang="en-GB" sz="1400">
                <a:solidFill>
                  <a:schemeClr val="dk1"/>
                </a:solidFill>
                <a:latin typeface="Calibri"/>
                <a:ea typeface="Calibri"/>
                <a:cs typeface="Calibri"/>
                <a:sym typeface="Calibri"/>
              </a:rPr>
              <a:t>The Community Hub committee specifically encourages and award extra points to grants that: </a:t>
            </a:r>
            <a:endParaRPr sz="1400">
              <a:solidFill>
                <a:schemeClr val="dk1"/>
              </a:solidFill>
              <a:latin typeface="Calibri"/>
              <a:ea typeface="Calibri"/>
              <a:cs typeface="Calibri"/>
              <a:sym typeface="Calibri"/>
            </a:endParaRPr>
          </a:p>
          <a:p>
            <a:pPr marL="457200" lvl="0" indent="-317500" algn="l" rtl="0">
              <a:lnSpc>
                <a:spcPct val="100000"/>
              </a:lnSpc>
              <a:spcBef>
                <a:spcPts val="1400"/>
              </a:spcBef>
              <a:spcAft>
                <a:spcPts val="0"/>
              </a:spcAft>
              <a:buClr>
                <a:schemeClr val="dk1"/>
              </a:buClr>
              <a:buSzPts val="1400"/>
              <a:buFont typeface="Calibri"/>
              <a:buAutoNum type="arabicPeriod"/>
            </a:pPr>
            <a:r>
              <a:rPr lang="en-GB" sz="1400">
                <a:solidFill>
                  <a:schemeClr val="dk1"/>
                </a:solidFill>
                <a:highlight>
                  <a:srgbClr val="FFFFFF"/>
                </a:highlight>
                <a:latin typeface="Calibri"/>
                <a:ea typeface="Calibri"/>
                <a:cs typeface="Calibri"/>
                <a:sym typeface="Calibri"/>
              </a:rPr>
              <a:t>Identify a gap in the current local offer for community projects or activities.</a:t>
            </a:r>
            <a:endParaRPr sz="1400">
              <a:solidFill>
                <a:schemeClr val="dk1"/>
              </a:solidFill>
              <a:highlight>
                <a:srgbClr val="FFFFFF"/>
              </a:highlight>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AutoNum type="arabicPeriod"/>
            </a:pPr>
            <a:r>
              <a:rPr lang="en-GB" sz="1400">
                <a:solidFill>
                  <a:schemeClr val="dk1"/>
                </a:solidFill>
                <a:highlight>
                  <a:srgbClr val="FFFFFF"/>
                </a:highlight>
                <a:latin typeface="Calibri"/>
                <a:ea typeface="Calibri"/>
                <a:cs typeface="Calibri"/>
                <a:sym typeface="Calibri"/>
              </a:rPr>
              <a:t>Highlight a clear benefit for community engagement.</a:t>
            </a:r>
            <a:endParaRPr sz="1400">
              <a:solidFill>
                <a:schemeClr val="dk1"/>
              </a:solidFill>
              <a:highlight>
                <a:srgbClr val="FFFFFF"/>
              </a:highlight>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AutoNum type="arabicPeriod"/>
            </a:pPr>
            <a:r>
              <a:rPr lang="en-GB" sz="1400">
                <a:solidFill>
                  <a:schemeClr val="dk1"/>
                </a:solidFill>
                <a:highlight>
                  <a:srgbClr val="FFFFFF"/>
                </a:highlight>
                <a:latin typeface="Calibri"/>
                <a:ea typeface="Calibri"/>
                <a:cs typeface="Calibri"/>
                <a:sym typeface="Calibri"/>
              </a:rPr>
              <a:t>Demonstrate enthusiasm to sustain the project consistently and with longevity.  </a:t>
            </a:r>
            <a:endParaRPr sz="1400">
              <a:solidFill>
                <a:schemeClr val="dk1"/>
              </a:solidFill>
              <a:latin typeface="Calibri"/>
              <a:ea typeface="Calibri"/>
              <a:cs typeface="Calibri"/>
              <a:sym typeface="Calibri"/>
            </a:endParaRPr>
          </a:p>
          <a:p>
            <a:pPr marL="0" lvl="0" indent="0" algn="l" rtl="0">
              <a:lnSpc>
                <a:spcPct val="100000"/>
              </a:lnSpc>
              <a:spcBef>
                <a:spcPts val="1400"/>
              </a:spcBef>
              <a:spcAft>
                <a:spcPts val="0"/>
              </a:spcAft>
              <a:buSzPts val="770"/>
              <a:buNone/>
            </a:pPr>
            <a:r>
              <a:rPr lang="en-GB" sz="1400">
                <a:solidFill>
                  <a:schemeClr val="dk1"/>
                </a:solidFill>
                <a:latin typeface="Calibri"/>
                <a:ea typeface="Calibri"/>
                <a:cs typeface="Calibri"/>
                <a:sym typeface="Calibri"/>
              </a:rPr>
              <a:t>Eligible applicants can be i</a:t>
            </a:r>
            <a:r>
              <a:rPr lang="en-GB" sz="1400">
                <a:solidFill>
                  <a:schemeClr val="dk1"/>
                </a:solidFill>
                <a:highlight>
                  <a:srgbClr val="FFFFFF"/>
                </a:highlight>
                <a:latin typeface="Calibri"/>
                <a:ea typeface="Calibri"/>
                <a:cs typeface="Calibri"/>
                <a:sym typeface="Calibri"/>
              </a:rPr>
              <a:t>ndividual borough residents or voluntary or community sector groups.</a:t>
            </a:r>
            <a:endParaRPr sz="1400">
              <a:solidFill>
                <a:schemeClr val="dk1"/>
              </a:solidFill>
              <a:highlight>
                <a:srgbClr val="FFFFFF"/>
              </a:highlight>
              <a:latin typeface="Calibri"/>
              <a:ea typeface="Calibri"/>
              <a:cs typeface="Calibri"/>
              <a:sym typeface="Calibri"/>
            </a:endParaRPr>
          </a:p>
          <a:p>
            <a:pPr marL="0" lvl="0" indent="0" algn="l" rtl="0">
              <a:lnSpc>
                <a:spcPct val="95000"/>
              </a:lnSpc>
              <a:spcBef>
                <a:spcPts val="0"/>
              </a:spcBef>
              <a:spcAft>
                <a:spcPts val="0"/>
              </a:spcAft>
              <a:buClr>
                <a:schemeClr val="dk1"/>
              </a:buClr>
              <a:buSzPts val="770"/>
              <a:buFont typeface="Arial"/>
              <a:buNone/>
            </a:pPr>
            <a:endParaRPr sz="1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8B804FF72284BB55CE3A7BFFE9C73" ma:contentTypeVersion="14" ma:contentTypeDescription="Create a new document." ma:contentTypeScope="" ma:versionID="6ee57e58ee417515c3e38b3b1732fb5b">
  <xsd:schema xmlns:xsd="http://www.w3.org/2001/XMLSchema" xmlns:xs="http://www.w3.org/2001/XMLSchema" xmlns:p="http://schemas.microsoft.com/office/2006/metadata/properties" xmlns:ns2="8427a21c-45ca-48cd-b5b4-262aaf6df04d" xmlns:ns3="e8f60775-6533-4a1e-83c9-3f587bbc1c01" targetNamespace="http://schemas.microsoft.com/office/2006/metadata/properties" ma:root="true" ma:fieldsID="c4d22a7c2296d68f03fc1a82cbcb1c2f" ns2:_="" ns3:_="">
    <xsd:import namespace="8427a21c-45ca-48cd-b5b4-262aaf6df04d"/>
    <xsd:import namespace="e8f60775-6533-4a1e-83c9-3f587bbc1c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7a21c-45ca-48cd-b5b4-262aaf6df0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60775-6533-4a1e-83c9-3f587bbc1c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27a21c-45ca-48cd-b5b4-262aaf6df0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C16BB9-CE5C-42E7-BBC2-90C114E8B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7a21c-45ca-48cd-b5b4-262aaf6df04d"/>
    <ds:schemaRef ds:uri="e8f60775-6533-4a1e-83c9-3f587bbc1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A5D66F-8F9F-4736-A2F2-D596383B6615}">
  <ds:schemaRefs>
    <ds:schemaRef ds:uri="http://schemas.microsoft.com/sharepoint/v3/contenttype/forms"/>
  </ds:schemaRefs>
</ds:datastoreItem>
</file>

<file path=customXml/itemProps3.xml><?xml version="1.0" encoding="utf-8"?>
<ds:datastoreItem xmlns:ds="http://schemas.openxmlformats.org/officeDocument/2006/customXml" ds:itemID="{710F3DE7-914C-41D7-B5D9-D501BB5A31E2}">
  <ds:schemaRefs>
    <ds:schemaRef ds:uri="http://schemas.microsoft.com/office/2006/metadata/properties"/>
    <ds:schemaRef ds:uri="http://schemas.microsoft.com/office/infopath/2007/PartnerControls"/>
    <ds:schemaRef ds:uri="8427a21c-45ca-48cd-b5b4-262aaf6df04d"/>
  </ds:schemaRefs>
</ds:datastoreItem>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On-screen Show (16:9)</PresentationFormat>
  <Paragraphs>191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Barlow SemiBold</vt:lpstr>
      <vt:lpstr>Barlow</vt:lpstr>
      <vt:lpstr>Arial</vt:lpstr>
      <vt:lpstr>Simple Light</vt:lpstr>
      <vt:lpstr>Community Grants</vt:lpstr>
      <vt:lpstr>PowerPoint Presentation</vt:lpstr>
      <vt:lpstr>PowerPoint Presentation</vt:lpstr>
      <vt:lpstr>PowerPoint Presentation</vt:lpstr>
      <vt:lpstr>Introduction to Neighbourhood Community Grants</vt:lpstr>
      <vt:lpstr>Neighbourhood Community Grants</vt:lpstr>
      <vt:lpstr>Neighbourhood Grants 2024</vt:lpstr>
      <vt:lpstr>Councillor Ward Funding</vt:lpstr>
      <vt:lpstr>Introduction to Community Hub Grants 2024/25</vt:lpstr>
      <vt:lpstr>Community Hub Grants 2024/25</vt:lpstr>
      <vt:lpstr>Introduction to Active Kingston; Sports Development Grant</vt:lpstr>
      <vt:lpstr>Sports Development Grant 2024/25</vt:lpstr>
      <vt:lpstr>Various Service Area Grants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Camilla Wheal</dc:creator>
  <cp:lastModifiedBy>Camilla Wheal</cp:lastModifiedBy>
  <cp:revision>1</cp:revision>
  <dcterms:modified xsi:type="dcterms:W3CDTF">2025-04-02T11:22:03Z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0x010100F7D8B804FF72284BB55CE3A7BFFE9C73</vt:lpwstr>
  </property>
</Properties>
</file>