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1"/>
    <p:sldMasterId id="2147483690" r:id="rId2"/>
    <p:sldMasterId id="2147483691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C3F39-1EB7-4CD6-B20A-7AE3B1741342}" v="1" dt="2023-11-22T09:38:53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31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a Wheal" userId="346764f5-9897-4706-8652-5e6e8b741e4a" providerId="ADAL" clId="{58FC3F39-1EB7-4CD6-B20A-7AE3B1741342}"/>
    <pc:docChg chg="custSel modSld">
      <pc:chgData name="Camilla Wheal" userId="346764f5-9897-4706-8652-5e6e8b741e4a" providerId="ADAL" clId="{58FC3F39-1EB7-4CD6-B20A-7AE3B1741342}" dt="2023-11-22T14:36:28.997" v="4" actId="478"/>
      <pc:docMkLst>
        <pc:docMk/>
      </pc:docMkLst>
      <pc:sldChg chg="addSp delSp modSp mod delAnim modAnim">
        <pc:chgData name="Camilla Wheal" userId="346764f5-9897-4706-8652-5e6e8b741e4a" providerId="ADAL" clId="{58FC3F39-1EB7-4CD6-B20A-7AE3B1741342}" dt="2023-11-22T14:36:28.997" v="4" actId="478"/>
        <pc:sldMkLst>
          <pc:docMk/>
          <pc:sldMk cId="0" sldId="267"/>
        </pc:sldMkLst>
        <pc:picChg chg="add del mod">
          <ac:chgData name="Camilla Wheal" userId="346764f5-9897-4706-8652-5e6e8b741e4a" providerId="ADAL" clId="{58FC3F39-1EB7-4CD6-B20A-7AE3B1741342}" dt="2023-11-22T14:36:28.997" v="4" actId="478"/>
          <ac:picMkLst>
            <pc:docMk/>
            <pc:sldMk cId="0" sldId="267"/>
            <ac:picMk id="2" creationId="{B8291F81-EFAC-DCDC-660B-948D449D43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827bb8aa15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827bb8aa15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9b2bfe1df8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9b2bfe1df8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8110d34a6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8110d34a6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9b2bfe1df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9b2bfe1df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9b2bfe1df8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9b2bfe1df8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9ba23c04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9ba23c04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9bc2b5128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9bc2b5128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9bc2b51280_6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29bc2b51280_6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7c10476968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7c10476968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110d34a6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8110d34a6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9bc2b51280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9bc2b51280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27bb8aa15_8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827bb8aa15_8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9b2bfe1df8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9b2bfe1df8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9b2bfe1df8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9b2bfe1df8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9b2bfe1df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9b2bfe1df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8110d34a6f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8110d34a6f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b2bfe1df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b2bfe1df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9b2bfe1df8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9b2bfe1df8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7c1047696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7c1047696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110d34a6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8110d34a6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7c1047696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7c1047696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7c1047696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7c1047696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8110d34a6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8110d34a6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0" i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3400"/>
              <a:buFont typeface="Calibri"/>
              <a:buNone/>
              <a:defRPr sz="3400" b="0" i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1386603" y="1485518"/>
            <a:ext cx="25398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B3838"/>
              </a:buClr>
              <a:buSzPts val="2300"/>
              <a:buChar char="●"/>
              <a:defRPr sz="2300" b="0" i="0">
                <a:solidFill>
                  <a:srgbClr val="3B38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5839143" y="1302639"/>
            <a:ext cx="2748000" cy="3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B3838"/>
              </a:buClr>
              <a:buSzPts val="2300"/>
              <a:buChar char="●"/>
              <a:defRPr sz="2300" b="0" i="0">
                <a:solidFill>
                  <a:srgbClr val="3B38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3" name="Google Shape;15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7" name="Google Shape;157;p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5" name="Google Shape;165;p4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0" i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3400"/>
              <a:buFont typeface="Calibri"/>
              <a:buNone/>
              <a:defRPr sz="3400" b="0" i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4"/>
          <p:cNvSpPr txBox="1">
            <a:spLocks noGrp="1"/>
          </p:cNvSpPr>
          <p:nvPr>
            <p:ph type="body" idx="1"/>
          </p:nvPr>
        </p:nvSpPr>
        <p:spPr>
          <a:xfrm>
            <a:off x="1386603" y="1485518"/>
            <a:ext cx="25398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746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B3838"/>
              </a:buClr>
              <a:buSzPts val="2300"/>
              <a:buChar char="●"/>
              <a:defRPr sz="2300" b="0" i="0">
                <a:solidFill>
                  <a:srgbClr val="3B38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0" name="Google Shape;180;p44"/>
          <p:cNvSpPr txBox="1">
            <a:spLocks noGrp="1"/>
          </p:cNvSpPr>
          <p:nvPr>
            <p:ph type="body" idx="2"/>
          </p:nvPr>
        </p:nvSpPr>
        <p:spPr>
          <a:xfrm>
            <a:off x="5839143" y="1302639"/>
            <a:ext cx="2748000" cy="3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746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B3838"/>
              </a:buClr>
              <a:buSzPts val="2300"/>
              <a:buChar char="●"/>
              <a:defRPr sz="2300" b="0" i="0">
                <a:solidFill>
                  <a:srgbClr val="3B38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 sz="1800">
                <a:solidFill>
                  <a:srgbClr val="595959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595959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595959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595959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595959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595959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595959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595959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595959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" name="Google Shape;69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19146" y="79776"/>
            <a:ext cx="863826" cy="8666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youtu.be/LwRTw_7NNJs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5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39.png"/><Relationship Id="rId5" Type="http://schemas.openxmlformats.org/officeDocument/2006/relationships/image" Target="../media/image15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5"/>
          <p:cNvSpPr/>
          <p:nvPr/>
        </p:nvSpPr>
        <p:spPr>
          <a:xfrm>
            <a:off x="8122400" y="57025"/>
            <a:ext cx="1021500" cy="93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ctrTitle"/>
          </p:nvPr>
        </p:nvSpPr>
        <p:spPr>
          <a:xfrm>
            <a:off x="4057900" y="1798800"/>
            <a:ext cx="5001300" cy="15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380"/>
              <a:t>Climate Change Awareness Taster</a:t>
            </a:r>
            <a:endParaRPr sz="4380"/>
          </a:p>
        </p:txBody>
      </p:sp>
      <p:sp>
        <p:nvSpPr>
          <p:cNvPr id="190" name="Google Shape;190;p45"/>
          <p:cNvSpPr txBox="1">
            <a:spLocks noGrp="1"/>
          </p:cNvSpPr>
          <p:nvPr>
            <p:ph type="subTitle" idx="1"/>
          </p:nvPr>
        </p:nvSpPr>
        <p:spPr>
          <a:xfrm>
            <a:off x="4057900" y="3269775"/>
            <a:ext cx="5086200" cy="15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VCS Forum, 22 November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91"/>
              <a:t>Terezie Wickenden - RBK Climate Action Officer</a:t>
            </a:r>
            <a:endParaRPr sz="1991"/>
          </a:p>
        </p:txBody>
      </p:sp>
      <p:pic>
        <p:nvPicPr>
          <p:cNvPr id="191" name="Google Shape;191;p45"/>
          <p:cNvPicPr preferRelativeResize="0"/>
          <p:nvPr/>
        </p:nvPicPr>
        <p:blipFill rotWithShape="1">
          <a:blip r:embed="rId3">
            <a:alphaModFix/>
          </a:blip>
          <a:srcRect l="48756" r="6273"/>
          <a:stretch/>
        </p:blipFill>
        <p:spPr>
          <a:xfrm>
            <a:off x="0" y="0"/>
            <a:ext cx="39500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5"/>
          <p:cNvSpPr txBox="1"/>
          <p:nvPr/>
        </p:nvSpPr>
        <p:spPr>
          <a:xfrm>
            <a:off x="0" y="0"/>
            <a:ext cx="30000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600" y="57025"/>
            <a:ext cx="1085600" cy="10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4"/>
          <p:cNvSpPr txBox="1">
            <a:spLocks noGrp="1"/>
          </p:cNvSpPr>
          <p:nvPr>
            <p:ph type="title"/>
          </p:nvPr>
        </p:nvSpPr>
        <p:spPr>
          <a:xfrm>
            <a:off x="1275175" y="187400"/>
            <a:ext cx="6773100" cy="10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 b="1">
                <a:solidFill>
                  <a:srgbClr val="FFFFFF"/>
                </a:solidFill>
              </a:rPr>
              <a:t> </a:t>
            </a:r>
            <a:endParaRPr sz="2820" b="1">
              <a:solidFill>
                <a:srgbClr val="FFFFFF"/>
              </a:solidFill>
            </a:endParaRPr>
          </a:p>
        </p:txBody>
      </p:sp>
      <p:sp>
        <p:nvSpPr>
          <p:cNvPr id="275" name="Google Shape;275;p5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i="1"/>
              <a:t>Climate Action Plan p. 7 - ‘We will ensure the climate implications of our actions are a key factor in decision-making’</a:t>
            </a:r>
            <a:endParaRPr sz="1500" b="1" i="1"/>
          </a:p>
        </p:txBody>
      </p:sp>
      <p:pic>
        <p:nvPicPr>
          <p:cNvPr id="276" name="Google Shape;27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6425" y="0"/>
            <a:ext cx="54254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8625" y="0"/>
            <a:ext cx="493933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6"/>
          <p:cNvSpPr txBox="1"/>
          <p:nvPr/>
        </p:nvSpPr>
        <p:spPr>
          <a:xfrm>
            <a:off x="0" y="0"/>
            <a:ext cx="594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6"/>
              </a:rPr>
              <a:t>https://youtu.be/LwRTw_7NNJs</a:t>
            </a:r>
            <a:r>
              <a:rPr lang="en-GB" dirty="0"/>
              <a:t>  Visualisation of temperature increase</a:t>
            </a:r>
            <a:endParaRPr dirty="0"/>
          </a:p>
        </p:txBody>
      </p:sp>
      <p:pic>
        <p:nvPicPr>
          <p:cNvPr id="294" name="Google Shape;294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2600" y="4133400"/>
            <a:ext cx="858000" cy="8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325" y="2688513"/>
            <a:ext cx="2786027" cy="16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3126" y="238002"/>
            <a:ext cx="2600724" cy="17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9729" y="145622"/>
            <a:ext cx="3018101" cy="169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76425" y="1773625"/>
            <a:ext cx="1999652" cy="133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96498" y="3232050"/>
            <a:ext cx="3484104" cy="182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8"/>
          <p:cNvSpPr txBox="1">
            <a:spLocks noGrp="1"/>
          </p:cNvSpPr>
          <p:nvPr>
            <p:ph type="body" idx="1"/>
          </p:nvPr>
        </p:nvSpPr>
        <p:spPr>
          <a:xfrm>
            <a:off x="2153425" y="1044550"/>
            <a:ext cx="4752600" cy="3272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Where are we heading (by 2100)?</a:t>
            </a:r>
            <a:endParaRPr sz="15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500"/>
              <a:t>Safe limit for humanity                                       1.5</a:t>
            </a:r>
            <a:r>
              <a:rPr lang="en-GB" sz="1500">
                <a:solidFill>
                  <a:srgbClr val="4D5156"/>
                </a:solidFill>
                <a:highlight>
                  <a:srgbClr val="FFFFFF"/>
                </a:highlight>
              </a:rPr>
              <a:t>°C</a:t>
            </a:r>
            <a:endParaRPr sz="1500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500"/>
              <a:t>Policies &amp; actions                                              2.7</a:t>
            </a:r>
            <a:r>
              <a:rPr lang="en-GB" sz="1500">
                <a:solidFill>
                  <a:srgbClr val="4D5156"/>
                </a:solidFill>
                <a:highlight>
                  <a:schemeClr val="lt1"/>
                </a:highlight>
              </a:rPr>
              <a:t>°C</a:t>
            </a:r>
            <a:endParaRPr sz="1500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500">
                <a:solidFill>
                  <a:srgbClr val="4D5156"/>
                </a:solidFill>
                <a:highlight>
                  <a:srgbClr val="FFFFFF"/>
                </a:highlight>
              </a:rPr>
              <a:t>Impacts will not be equitable across the planet, countries or communities. </a:t>
            </a:r>
            <a:endParaRPr sz="1500">
              <a:solidFill>
                <a:srgbClr val="4D5156"/>
              </a:solidFill>
              <a:highlight>
                <a:srgbClr val="FFFFFF"/>
              </a:highlight>
            </a:endParaRPr>
          </a:p>
        </p:txBody>
      </p:sp>
      <p:sp>
        <p:nvSpPr>
          <p:cNvPr id="312" name="Google Shape;312;p58"/>
          <p:cNvSpPr/>
          <p:nvPr/>
        </p:nvSpPr>
        <p:spPr>
          <a:xfrm>
            <a:off x="4695975" y="2601388"/>
            <a:ext cx="949500" cy="47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D838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58"/>
          <p:cNvSpPr/>
          <p:nvPr/>
        </p:nvSpPr>
        <p:spPr>
          <a:xfrm>
            <a:off x="4695975" y="1833838"/>
            <a:ext cx="949500" cy="47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D838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9950" y="-69025"/>
            <a:ext cx="1175275" cy="11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9"/>
          <p:cNvSpPr txBox="1">
            <a:spLocks noGrp="1"/>
          </p:cNvSpPr>
          <p:nvPr>
            <p:ph type="title"/>
          </p:nvPr>
        </p:nvSpPr>
        <p:spPr>
          <a:xfrm>
            <a:off x="311700" y="156925"/>
            <a:ext cx="85206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 b="1">
                <a:solidFill>
                  <a:srgbClr val="FFFFFF"/>
                </a:solidFill>
              </a:rPr>
              <a:t>What can we expect locally</a:t>
            </a:r>
            <a:endParaRPr sz="2820" b="1">
              <a:solidFill>
                <a:srgbClr val="FFFFFF"/>
              </a:solidFill>
            </a:endParaRPr>
          </a:p>
        </p:txBody>
      </p:sp>
      <p:pic>
        <p:nvPicPr>
          <p:cNvPr id="320" name="Google Shape;32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786775"/>
            <a:ext cx="5284148" cy="396311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9"/>
          <p:cNvSpPr txBox="1">
            <a:spLocks noGrp="1"/>
          </p:cNvSpPr>
          <p:nvPr>
            <p:ph type="body" idx="2"/>
          </p:nvPr>
        </p:nvSpPr>
        <p:spPr>
          <a:xfrm>
            <a:off x="5595850" y="1152475"/>
            <a:ext cx="323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Flooding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Extreme heat and wildfires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Drought and water shortages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Health impacts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Food security impacts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International dimensions - conflict, migration, societal collapse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High impact low likelihood events, cascading impacts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3" name="Google Shape;323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60"/>
          <p:cNvSpPr/>
          <p:nvPr/>
        </p:nvSpPr>
        <p:spPr>
          <a:xfrm>
            <a:off x="4344726" y="1127975"/>
            <a:ext cx="4587900" cy="3052500"/>
          </a:xfrm>
          <a:prstGeom prst="rect">
            <a:avLst/>
          </a:prstGeom>
          <a:solidFill>
            <a:srgbClr val="009A8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3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 b="1">
                <a:solidFill>
                  <a:srgbClr val="FFFFFF"/>
                </a:solidFill>
              </a:rPr>
              <a:t>Sources of emissions - THE problem is… </a:t>
            </a:r>
            <a:endParaRPr sz="2820" b="1">
              <a:solidFill>
                <a:srgbClr val="FFFFFF"/>
              </a:solidFill>
            </a:endParaRPr>
          </a:p>
        </p:txBody>
      </p:sp>
      <p:sp>
        <p:nvSpPr>
          <p:cNvPr id="332" name="Google Shape;332;p60"/>
          <p:cNvSpPr txBox="1">
            <a:spLocks noGrp="1"/>
          </p:cNvSpPr>
          <p:nvPr>
            <p:ph type="body" idx="1"/>
          </p:nvPr>
        </p:nvSpPr>
        <p:spPr>
          <a:xfrm>
            <a:off x="207575" y="2294650"/>
            <a:ext cx="3999900" cy="19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 sz="1800">
                <a:solidFill>
                  <a:srgbClr val="000000"/>
                </a:solidFill>
                <a:highlight>
                  <a:srgbClr val="FFFF00"/>
                </a:highlight>
              </a:rPr>
              <a:t>T</a:t>
            </a:r>
            <a:r>
              <a:rPr lang="en-GB" sz="1800">
                <a:solidFill>
                  <a:srgbClr val="000000"/>
                </a:solidFill>
              </a:rPr>
              <a:t> - Transport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 sz="1800">
                <a:solidFill>
                  <a:srgbClr val="000000"/>
                </a:solidFill>
                <a:highlight>
                  <a:srgbClr val="FFFF00"/>
                </a:highlight>
              </a:rPr>
              <a:t>H</a:t>
            </a:r>
            <a:r>
              <a:rPr lang="en-GB" sz="1800">
                <a:solidFill>
                  <a:srgbClr val="000000"/>
                </a:solidFill>
              </a:rPr>
              <a:t> - Heat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 sz="1800">
                <a:solidFill>
                  <a:srgbClr val="000000"/>
                </a:solidFill>
                <a:highlight>
                  <a:srgbClr val="FFFF00"/>
                </a:highlight>
              </a:rPr>
              <a:t>E</a:t>
            </a:r>
            <a:r>
              <a:rPr lang="en-GB" sz="1800">
                <a:solidFill>
                  <a:srgbClr val="000000"/>
                </a:solidFill>
              </a:rPr>
              <a:t>-  Electricity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 sz="1800">
                <a:solidFill>
                  <a:srgbClr val="000000"/>
                </a:solidFill>
              </a:rPr>
              <a:t>Waste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 sz="1800">
                <a:solidFill>
                  <a:srgbClr val="000000"/>
                </a:solidFill>
              </a:rPr>
              <a:t>Natural environment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333" name="Google Shape;333;p60"/>
          <p:cNvPicPr preferRelativeResize="0"/>
          <p:nvPr/>
        </p:nvPicPr>
        <p:blipFill rotWithShape="1">
          <a:blip r:embed="rId4">
            <a:alphaModFix/>
          </a:blip>
          <a:srcRect b="10769"/>
          <a:stretch/>
        </p:blipFill>
        <p:spPr>
          <a:xfrm>
            <a:off x="4468025" y="1229875"/>
            <a:ext cx="4341275" cy="284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5400" y="837237"/>
            <a:ext cx="2120625" cy="119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1"/>
          <p:cNvSpPr txBox="1">
            <a:spLocks noGrp="1"/>
          </p:cNvSpPr>
          <p:nvPr>
            <p:ph type="title"/>
          </p:nvPr>
        </p:nvSpPr>
        <p:spPr>
          <a:xfrm>
            <a:off x="311700" y="156925"/>
            <a:ext cx="8520600" cy="5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 b="1">
                <a:solidFill>
                  <a:srgbClr val="FFFFFF"/>
                </a:solidFill>
              </a:rPr>
              <a:t>Acting on climate change</a:t>
            </a:r>
            <a:endParaRPr sz="2820" b="1">
              <a:solidFill>
                <a:srgbClr val="FFFFFF"/>
              </a:solidFill>
            </a:endParaRPr>
          </a:p>
        </p:txBody>
      </p:sp>
      <p:pic>
        <p:nvPicPr>
          <p:cNvPr id="340" name="Google Shape;34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1"/>
          <p:cNvSpPr txBox="1"/>
          <p:nvPr/>
        </p:nvSpPr>
        <p:spPr>
          <a:xfrm>
            <a:off x="1559100" y="1558025"/>
            <a:ext cx="6058800" cy="87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dk1"/>
                </a:solidFill>
              </a:rPr>
              <a:t>Name 3 most impactful things anyone can do to tackle climate change</a:t>
            </a:r>
            <a:endParaRPr sz="2000"/>
          </a:p>
        </p:txBody>
      </p:sp>
      <p:pic>
        <p:nvPicPr>
          <p:cNvPr id="343" name="Google Shape;343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0850" y="2882575"/>
            <a:ext cx="1607775" cy="19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2"/>
          <p:cNvSpPr txBox="1">
            <a:spLocks noGrp="1"/>
          </p:cNvSpPr>
          <p:nvPr>
            <p:ph type="title"/>
          </p:nvPr>
        </p:nvSpPr>
        <p:spPr>
          <a:xfrm>
            <a:off x="311700" y="156925"/>
            <a:ext cx="8520600" cy="5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 b="1">
                <a:solidFill>
                  <a:srgbClr val="FFFFFF"/>
                </a:solidFill>
              </a:rPr>
              <a:t>Acting on climate change</a:t>
            </a:r>
            <a:endParaRPr sz="2820" b="1">
              <a:solidFill>
                <a:srgbClr val="FFFFFF"/>
              </a:solidFill>
            </a:endParaRPr>
          </a:p>
        </p:txBody>
      </p:sp>
      <p:sp>
        <p:nvSpPr>
          <p:cNvPr id="350" name="Google Shape;350;p62"/>
          <p:cNvSpPr txBox="1">
            <a:spLocks noGrp="1"/>
          </p:cNvSpPr>
          <p:nvPr>
            <p:ph type="body" idx="1"/>
          </p:nvPr>
        </p:nvSpPr>
        <p:spPr>
          <a:xfrm>
            <a:off x="311700" y="666100"/>
            <a:ext cx="4650600" cy="3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i="1"/>
          </a:p>
        </p:txBody>
      </p:sp>
      <p:pic>
        <p:nvPicPr>
          <p:cNvPr id="351" name="Google Shape;35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62"/>
          <p:cNvSpPr txBox="1">
            <a:spLocks noGrp="1"/>
          </p:cNvSpPr>
          <p:nvPr>
            <p:ph type="body" idx="2"/>
          </p:nvPr>
        </p:nvSpPr>
        <p:spPr>
          <a:xfrm>
            <a:off x="4832400" y="996225"/>
            <a:ext cx="3999900" cy="3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036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75"/>
              <a:buAutoNum type="arabicPeriod"/>
            </a:pPr>
            <a:r>
              <a:rPr lang="en-GB" sz="2075"/>
              <a:t>Stop or reduce car use</a:t>
            </a:r>
            <a:endParaRPr sz="2075"/>
          </a:p>
          <a:p>
            <a:pPr marL="457200" lvl="0" indent="-36036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75"/>
              <a:buAutoNum type="arabicPeriod"/>
            </a:pPr>
            <a:r>
              <a:rPr lang="en-GB" sz="2075"/>
              <a:t>Stop or reduce flying</a:t>
            </a:r>
            <a:endParaRPr sz="2075"/>
          </a:p>
          <a:p>
            <a:pPr marL="457200" lvl="0" indent="-36036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75"/>
              <a:buAutoNum type="arabicPeriod"/>
            </a:pPr>
            <a:r>
              <a:rPr lang="en-GB" sz="2075"/>
              <a:t>Energy at home - green tariff or producing your own energy &amp; heat</a:t>
            </a:r>
            <a:endParaRPr sz="2075"/>
          </a:p>
          <a:p>
            <a:pPr marL="457200" lvl="0" indent="-36036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75"/>
              <a:buAutoNum type="arabicPeriod"/>
            </a:pPr>
            <a:r>
              <a:rPr lang="en-GB" sz="2075"/>
              <a:t>Plant-based eating</a:t>
            </a:r>
            <a:endParaRPr sz="2075"/>
          </a:p>
        </p:txBody>
      </p:sp>
      <p:pic>
        <p:nvPicPr>
          <p:cNvPr id="353" name="Google Shape;35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75" y="1076800"/>
            <a:ext cx="4588099" cy="258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0950" y="41737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5363" y="0"/>
            <a:ext cx="54332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</a:rPr>
              <a:t>Kingston Council and climate action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9" name="Google Shape;199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684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June 2019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/>
              <a:t>Kingston Council declared a Climate Emergency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b="1"/>
              <a:t>March 2022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Kingston’s Climate Action Plan was approved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5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3C3C3C"/>
              </a:solidFill>
            </a:endParaRPr>
          </a:p>
          <a:p>
            <a:pPr marL="45720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sz="1200">
              <a:solidFill>
                <a:srgbClr val="3C3C3C"/>
              </a:solidFill>
            </a:endParaRPr>
          </a:p>
          <a:p>
            <a:pPr marL="457200" lvl="0" indent="-228600" algn="l" rtl="0">
              <a:spcBef>
                <a:spcPts val="1400"/>
              </a:spcBef>
              <a:spcAft>
                <a:spcPts val="0"/>
              </a:spcAft>
              <a:buClr>
                <a:srgbClr val="3C3C3C"/>
              </a:buClr>
              <a:buSzPts val="1200"/>
              <a:buNone/>
            </a:pPr>
            <a:endParaRPr sz="1200">
              <a:solidFill>
                <a:srgbClr val="3C3C3C"/>
              </a:solidFill>
            </a:endParaRPr>
          </a:p>
          <a:p>
            <a:pPr marL="0" lvl="0" indent="0" algn="l" rtl="0">
              <a:spcBef>
                <a:spcPts val="1400"/>
              </a:spcBef>
              <a:spcAft>
                <a:spcPts val="1200"/>
              </a:spcAft>
              <a:buNone/>
            </a:pPr>
            <a:endParaRPr sz="1200">
              <a:solidFill>
                <a:srgbClr val="3C3C3C"/>
              </a:solidFill>
            </a:endParaRPr>
          </a:p>
        </p:txBody>
      </p:sp>
      <p:sp>
        <p:nvSpPr>
          <p:cNvPr id="200" name="Google Shape;200;p46"/>
          <p:cNvSpPr/>
          <p:nvPr/>
        </p:nvSpPr>
        <p:spPr>
          <a:xfrm>
            <a:off x="4505725" y="1259700"/>
            <a:ext cx="4380000" cy="2897700"/>
          </a:xfrm>
          <a:prstGeom prst="rect">
            <a:avLst/>
          </a:prstGeom>
          <a:solidFill>
            <a:srgbClr val="009A8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125" y="1353663"/>
            <a:ext cx="4215201" cy="27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950" y="2705800"/>
            <a:ext cx="3563375" cy="125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2600" y="4133400"/>
            <a:ext cx="858000" cy="8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7575" y="-1"/>
            <a:ext cx="3411702" cy="227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35087" y="4"/>
            <a:ext cx="2812500" cy="187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77125" y="2210736"/>
            <a:ext cx="2782152" cy="156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97125" y="2635974"/>
            <a:ext cx="1872450" cy="250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7087" y="3757887"/>
            <a:ext cx="2078424" cy="13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6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10410" y="3757875"/>
            <a:ext cx="2461140" cy="13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6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71550" y="3757872"/>
            <a:ext cx="1872450" cy="138562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4"/>
          <p:cNvSpPr txBox="1"/>
          <p:nvPr/>
        </p:nvSpPr>
        <p:spPr>
          <a:xfrm>
            <a:off x="1039825" y="138125"/>
            <a:ext cx="15393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Solutions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79" name="Google Shape;379;p6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703498"/>
            <a:ext cx="2897132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4"/>
          <p:cNvPicPr preferRelativeResize="0"/>
          <p:nvPr/>
        </p:nvPicPr>
        <p:blipFill rotWithShape="1">
          <a:blip r:embed="rId15">
            <a:alphaModFix/>
          </a:blip>
          <a:srcRect l="17945" t="1204" r="35297" b="5398"/>
          <a:stretch/>
        </p:blipFill>
        <p:spPr>
          <a:xfrm>
            <a:off x="4771201" y="2121450"/>
            <a:ext cx="1605925" cy="17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4"/>
          <p:cNvSpPr txBox="1"/>
          <p:nvPr/>
        </p:nvSpPr>
        <p:spPr>
          <a:xfrm>
            <a:off x="216150" y="2686050"/>
            <a:ext cx="25338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5700" y="303075"/>
            <a:ext cx="3469651" cy="462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6"/>
          <p:cNvSpPr txBox="1">
            <a:spLocks noGrp="1"/>
          </p:cNvSpPr>
          <p:nvPr>
            <p:ph type="body" idx="4294967295"/>
          </p:nvPr>
        </p:nvSpPr>
        <p:spPr>
          <a:xfrm>
            <a:off x="160600" y="770650"/>
            <a:ext cx="8134800" cy="3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rgbClr val="333333"/>
              </a:solidFill>
            </a:endParaRPr>
          </a:p>
        </p:txBody>
      </p:sp>
      <p:pic>
        <p:nvPicPr>
          <p:cNvPr id="395" name="Google Shape;39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720" b="1">
                <a:solidFill>
                  <a:schemeClr val="lt1"/>
                </a:solidFill>
              </a:rPr>
              <a:t>Thank you for your attention!</a:t>
            </a:r>
            <a:endParaRPr sz="272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2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720" b="1">
                <a:solidFill>
                  <a:schemeClr val="lt1"/>
                </a:solidFill>
              </a:rPr>
              <a:t>Please stay in touch:</a:t>
            </a:r>
            <a:endParaRPr sz="272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720" b="1">
                <a:solidFill>
                  <a:schemeClr val="lt1"/>
                </a:solidFill>
              </a:rPr>
              <a:t>Terezie Wickenden - Climate Action Officer</a:t>
            </a:r>
            <a:endParaRPr sz="272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720" b="1">
                <a:solidFill>
                  <a:schemeClr val="lt1"/>
                </a:solidFill>
              </a:rPr>
              <a:t>terezie.wickenden@kingston.gov.uk</a:t>
            </a:r>
            <a:endParaRPr sz="2720" b="1">
              <a:solidFill>
                <a:schemeClr val="lt1"/>
              </a:solidFill>
            </a:endParaRPr>
          </a:p>
        </p:txBody>
      </p:sp>
      <p:pic>
        <p:nvPicPr>
          <p:cNvPr id="403" name="Google Shape;403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7"/>
          <p:cNvSpPr txBox="1"/>
          <p:nvPr/>
        </p:nvSpPr>
        <p:spPr>
          <a:xfrm>
            <a:off x="213675" y="1813175"/>
            <a:ext cx="13653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Street lights converted to LED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08" name="Google Shape;20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675" y="21297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68650"/>
            <a:ext cx="4527600" cy="22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677" y="3271622"/>
            <a:ext cx="2681876" cy="16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4725" y="2704725"/>
            <a:ext cx="3339541" cy="22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7"/>
          <p:cNvSpPr txBox="1"/>
          <p:nvPr/>
        </p:nvSpPr>
        <p:spPr>
          <a:xfrm>
            <a:off x="3743700" y="583350"/>
            <a:ext cx="987300" cy="7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District Heat Network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13" name="Google Shape;213;p47"/>
          <p:cNvSpPr txBox="1"/>
          <p:nvPr/>
        </p:nvSpPr>
        <p:spPr>
          <a:xfrm>
            <a:off x="2742525" y="4393700"/>
            <a:ext cx="13653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Electrification of waste fleet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14" name="Google Shape;214;p47"/>
          <p:cNvSpPr txBox="1"/>
          <p:nvPr/>
        </p:nvSpPr>
        <p:spPr>
          <a:xfrm>
            <a:off x="7665150" y="2777525"/>
            <a:ext cx="1365300" cy="7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Rewilding of Tolworth Court Farm Fields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15" name="Google Shape;215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95553" y="2040988"/>
            <a:ext cx="1834372" cy="163397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7"/>
          <p:cNvSpPr txBox="1"/>
          <p:nvPr/>
        </p:nvSpPr>
        <p:spPr>
          <a:xfrm>
            <a:off x="3743688" y="3564725"/>
            <a:ext cx="12039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Senior Officer training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23" name="Google Shape;223;p4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4" name="Google Shape;22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200" y="-207500"/>
            <a:ext cx="9249050" cy="615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9"/>
          <p:cNvSpPr txBox="1">
            <a:spLocks noGrp="1"/>
          </p:cNvSpPr>
          <p:nvPr>
            <p:ph type="title"/>
          </p:nvPr>
        </p:nvSpPr>
        <p:spPr>
          <a:xfrm>
            <a:off x="1185450" y="370750"/>
            <a:ext cx="6773100" cy="8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 b="1">
                <a:solidFill>
                  <a:srgbClr val="FFFFFF"/>
                </a:solidFill>
              </a:rPr>
              <a:t>Climate has always been changing </a:t>
            </a:r>
            <a:endParaRPr sz="2820" b="1">
              <a:solidFill>
                <a:srgbClr val="FFFFFF"/>
              </a:solidFill>
            </a:endParaRPr>
          </a:p>
        </p:txBody>
      </p:sp>
      <p:pic>
        <p:nvPicPr>
          <p:cNvPr id="230" name="Google Shape;23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2088" y="1314025"/>
            <a:ext cx="5359825" cy="35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0"/>
          <p:cNvSpPr txBox="1">
            <a:spLocks noGrp="1"/>
          </p:cNvSpPr>
          <p:nvPr>
            <p:ph type="title"/>
          </p:nvPr>
        </p:nvSpPr>
        <p:spPr>
          <a:xfrm>
            <a:off x="3671850" y="370750"/>
            <a:ext cx="1800300" cy="8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 b="1">
                <a:solidFill>
                  <a:srgbClr val="FFFFFF"/>
                </a:solidFill>
              </a:rPr>
              <a:t>TRUE! </a:t>
            </a:r>
            <a:endParaRPr sz="2820" b="1">
              <a:solidFill>
                <a:srgbClr val="FFFFFF"/>
              </a:solidFill>
            </a:endParaRPr>
          </a:p>
        </p:txBody>
      </p:sp>
      <p:pic>
        <p:nvPicPr>
          <p:cNvPr id="239" name="Google Shape;23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i="1"/>
              <a:t>Climate Action Plan p. 7 - ‘We will ensure the climate implications of our actions are a key factor in decision-making’</a:t>
            </a:r>
            <a:endParaRPr sz="1500" b="1" i="1"/>
          </a:p>
        </p:txBody>
      </p:sp>
      <p:pic>
        <p:nvPicPr>
          <p:cNvPr id="241" name="Google Shape;24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2088" y="1314025"/>
            <a:ext cx="5359825" cy="35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1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0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20" b="1">
              <a:solidFill>
                <a:srgbClr val="FFFFFF"/>
              </a:solidFill>
            </a:endParaRPr>
          </a:p>
        </p:txBody>
      </p:sp>
      <p:pic>
        <p:nvPicPr>
          <p:cNvPr id="249" name="Google Shape;24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125" y="0"/>
            <a:ext cx="82296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2"/>
          <p:cNvSpPr txBox="1">
            <a:spLocks noGrp="1"/>
          </p:cNvSpPr>
          <p:nvPr>
            <p:ph type="title"/>
          </p:nvPr>
        </p:nvSpPr>
        <p:spPr>
          <a:xfrm>
            <a:off x="1275175" y="187400"/>
            <a:ext cx="6773100" cy="10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 b="1">
                <a:solidFill>
                  <a:srgbClr val="FFFFFF"/>
                </a:solidFill>
              </a:rPr>
              <a:t>Plants need CO</a:t>
            </a:r>
            <a:r>
              <a:rPr lang="en-GB" sz="2820" b="1" baseline="-25000">
                <a:solidFill>
                  <a:srgbClr val="FFFFFF"/>
                </a:solidFill>
              </a:rPr>
              <a:t>2</a:t>
            </a:r>
            <a:r>
              <a:rPr lang="en-GB" sz="2820" b="1">
                <a:solidFill>
                  <a:srgbClr val="FFFFFF"/>
                </a:solidFill>
              </a:rPr>
              <a:t> so more of it is a good thing.  </a:t>
            </a:r>
            <a:endParaRPr sz="2820" b="1">
              <a:solidFill>
                <a:srgbClr val="FFFFFF"/>
              </a:solidFill>
            </a:endParaRPr>
          </a:p>
        </p:txBody>
      </p:sp>
      <p:pic>
        <p:nvPicPr>
          <p:cNvPr id="255" name="Google Shape;25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i="1"/>
              <a:t>Climate Action Plan p. 7 - ‘We will ensure the climate implications of our actions are a key factor in decision-making’</a:t>
            </a:r>
            <a:endParaRPr sz="1500" b="1" i="1"/>
          </a:p>
        </p:txBody>
      </p:sp>
      <p:pic>
        <p:nvPicPr>
          <p:cNvPr id="257" name="Google Shape;25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5250" y="1421600"/>
            <a:ext cx="4432950" cy="29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3"/>
          <p:cNvSpPr txBox="1">
            <a:spLocks noGrp="1"/>
          </p:cNvSpPr>
          <p:nvPr>
            <p:ph type="title"/>
          </p:nvPr>
        </p:nvSpPr>
        <p:spPr>
          <a:xfrm>
            <a:off x="1275175" y="187400"/>
            <a:ext cx="6773100" cy="10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 b="1">
                <a:solidFill>
                  <a:srgbClr val="FFFFFF"/>
                </a:solidFill>
              </a:rPr>
              <a:t>Plants need CO</a:t>
            </a:r>
            <a:r>
              <a:rPr lang="en-GB" sz="2820" b="1" baseline="-25000">
                <a:solidFill>
                  <a:srgbClr val="FFFFFF"/>
                </a:solidFill>
              </a:rPr>
              <a:t>2</a:t>
            </a:r>
            <a:r>
              <a:rPr lang="en-GB" sz="2820" b="1">
                <a:solidFill>
                  <a:srgbClr val="FFFFFF"/>
                </a:solidFill>
              </a:rPr>
              <a:t> - TRUE! </a:t>
            </a:r>
            <a:endParaRPr sz="282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 b="1">
                <a:solidFill>
                  <a:srgbClr val="FFFFFF"/>
                </a:solidFill>
              </a:rPr>
              <a:t>so more of it is a good thing FALSE!  </a:t>
            </a:r>
            <a:endParaRPr sz="2820" b="1">
              <a:solidFill>
                <a:srgbClr val="FFFFFF"/>
              </a:solidFill>
            </a:endParaRPr>
          </a:p>
        </p:txBody>
      </p:sp>
      <p:pic>
        <p:nvPicPr>
          <p:cNvPr id="265" name="Google Shape;26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4700"/>
            <a:ext cx="253365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i="1"/>
              <a:t>Climate Action Plan p. 7 - ‘We will ensure the climate implications of our actions are a key factor in decision-making’</a:t>
            </a:r>
            <a:endParaRPr sz="1500" b="1" i="1"/>
          </a:p>
        </p:txBody>
      </p:sp>
      <p:pic>
        <p:nvPicPr>
          <p:cNvPr id="267" name="Google Shape;26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974" y="61800"/>
            <a:ext cx="662625" cy="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0100" y="1519999"/>
            <a:ext cx="4285267" cy="28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8550" y="4021325"/>
            <a:ext cx="965300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9A80"/>
      </a:dk1>
      <a:lt1>
        <a:srgbClr val="FFFFFF"/>
      </a:lt1>
      <a:dk2>
        <a:srgbClr val="5DBEBF"/>
      </a:dk2>
      <a:lt2>
        <a:srgbClr val="EEEEEE"/>
      </a:lt2>
      <a:accent1>
        <a:srgbClr val="DDC00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On-screen Show (16:9)</PresentationFormat>
  <Paragraphs>104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Georgia</vt:lpstr>
      <vt:lpstr>Source Sans Pro</vt:lpstr>
      <vt:lpstr>Simple Light</vt:lpstr>
      <vt:lpstr>Simple Light</vt:lpstr>
      <vt:lpstr>Simple Light</vt:lpstr>
      <vt:lpstr>Climate Change Awareness Taster</vt:lpstr>
      <vt:lpstr>Kingston Council and climate action</vt:lpstr>
      <vt:lpstr>PowerPoint Presentation</vt:lpstr>
      <vt:lpstr>PowerPoint Presentation</vt:lpstr>
      <vt:lpstr>Climate has always been changing </vt:lpstr>
      <vt:lpstr>TRUE! </vt:lpstr>
      <vt:lpstr>PowerPoint Presentation</vt:lpstr>
      <vt:lpstr>Plants need CO2 so more of it is a good thing.  </vt:lpstr>
      <vt:lpstr>Plants need CO2 - TRUE!  so more of it is a good thing FALSE!  </vt:lpstr>
      <vt:lpstr> </vt:lpstr>
      <vt:lpstr>PowerPoint Presentation</vt:lpstr>
      <vt:lpstr>PowerPoint Presentation</vt:lpstr>
      <vt:lpstr>PowerPoint Presentation</vt:lpstr>
      <vt:lpstr>PowerPoint Presentation</vt:lpstr>
      <vt:lpstr>What can we expect locally</vt:lpstr>
      <vt:lpstr>Sources of emissions - THE problem is… </vt:lpstr>
      <vt:lpstr>Acting on climate change</vt:lpstr>
      <vt:lpstr>Acting on climate change</vt:lpstr>
      <vt:lpstr>PowerPoint Presentation</vt:lpstr>
      <vt:lpstr>PowerPoint Presentation</vt:lpstr>
      <vt:lpstr>PowerPoint Presentation</vt:lpstr>
      <vt:lpstr>PowerPoint Presentation</vt:lpstr>
      <vt:lpstr>Thank you for your attention!  Please stay in touch: Terezie Wickenden - Climate Action Officer terezie.wickenden@kingston.gov.uk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Awareness Taster</dc:title>
  <cp:lastModifiedBy>Camilla Wheal</cp:lastModifiedBy>
  <cp:revision>1</cp:revision>
  <dcterms:modified xsi:type="dcterms:W3CDTF">2023-11-22T14:36:40Z</dcterms:modified>
</cp:coreProperties>
</file>