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9" r:id="rId4"/>
    <p:sldId id="257" r:id="rId5"/>
    <p:sldId id="258" r:id="rId6"/>
    <p:sldId id="268" r:id="rId7"/>
    <p:sldId id="273" r:id="rId8"/>
    <p:sldId id="274" r:id="rId9"/>
    <p:sldId id="272" r:id="rId10"/>
    <p:sldId id="260" r:id="rId11"/>
  </p:sldIdLst>
  <p:sldSz cx="18288000" cy="10287000"/>
  <p:notesSz cx="6858000" cy="9144000"/>
  <p:embeddedFontLst>
    <p:embeddedFont>
      <p:font typeface="Arial Bold" panose="020B0704020202020204" pitchFamily="34" charset="0"/>
      <p:bold r:id="rId13"/>
    </p:embeddedFont>
    <p:embeddedFont>
      <p:font typeface="Canva Sans" panose="020B0604020202020204" charset="0"/>
      <p:regular r:id="rId14"/>
    </p:embeddedFont>
    <p:embeddedFont>
      <p:font typeface="Frutiger" panose="020B0604020202020204" charset="0"/>
      <p:regular r:id="rId15"/>
    </p:embeddedFont>
    <p:embeddedFont>
      <p:font typeface="Frutiger Bold" panose="020B0604020202020204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1D5F"/>
    <a:srgbClr val="AA6BEF"/>
    <a:srgbClr val="CA3C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77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DBEE4-942B-4A81-8A04-07A1A5400452}" type="datetimeFigureOut">
              <a:rPr lang="en-GB" smtClean="0"/>
              <a:t>27/10/2026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5A964-F77D-48D5-98EC-EF640939D9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0295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Stephanie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715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Stephanie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98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760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989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Maleeha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35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Maleeha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761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623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240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4535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85A964-F77D-48D5-98EC-EF640939D9E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8580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cancerresearchuk.org/about-cancer/causes-of-cancer/smoking-and-cancer/what-is-passive-smoking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hyperlink" Target="https://stopsmokinglondon.com/smokefree-app-for-london/" TargetMode="External"/><Relationship Id="rId4" Type="http://schemas.openxmlformats.org/officeDocument/2006/relationships/hyperlink" Target="https://stopsmokinglondon.com/suppor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135" t="-4813" r="-5135" b="-5458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1524545" y="2207344"/>
            <a:ext cx="7619455" cy="12159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037"/>
              </a:lnSpc>
            </a:pPr>
            <a:r>
              <a:rPr lang="en-US" sz="8000" b="1" spc="-651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It Still Counts.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524544" y="3690076"/>
            <a:ext cx="6933655" cy="117981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609"/>
              </a:lnSpc>
            </a:pPr>
            <a:r>
              <a:rPr lang="en-US" sz="4400" spc="-299" dirty="0">
                <a:solidFill>
                  <a:srgbClr val="FFFFFF"/>
                </a:solidFill>
                <a:latin typeface="Frutiger"/>
                <a:ea typeface="Frutiger"/>
                <a:cs typeface="Frutiger"/>
                <a:sym typeface="Frutiger"/>
              </a:rPr>
              <a:t>Shisha, Paan with tobacco, </a:t>
            </a:r>
            <a:r>
              <a:rPr lang="en-US" sz="4400" spc="-299" dirty="0" err="1">
                <a:solidFill>
                  <a:srgbClr val="FFFFFF"/>
                </a:solidFill>
                <a:latin typeface="Frutiger"/>
                <a:ea typeface="Frutiger"/>
                <a:cs typeface="Frutiger"/>
                <a:sym typeface="Frutiger"/>
              </a:rPr>
              <a:t>Naswar</a:t>
            </a:r>
            <a:r>
              <a:rPr lang="en-US" sz="4400" spc="-299" dirty="0">
                <a:solidFill>
                  <a:srgbClr val="FFFFFF"/>
                </a:solidFill>
                <a:latin typeface="Frutiger"/>
                <a:ea typeface="Frutiger"/>
                <a:cs typeface="Frutiger"/>
                <a:sym typeface="Frutiger"/>
              </a:rPr>
              <a:t>, Gutkha, Bidi, Cigars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524545" y="7400331"/>
            <a:ext cx="5964380" cy="853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5"/>
              </a:lnSpc>
            </a:pPr>
            <a:r>
              <a:rPr lang="en-US" sz="3559" b="1" spc="-217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If it contains tobacco, it increases your risk of cancer.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332BDB-4FDE-4140-28C2-068A5ED36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2594339-BF38-97DE-BB2C-CEEF5FFB6A99}"/>
              </a:ext>
            </a:extLst>
          </p:cNvPr>
          <p:cNvSpPr/>
          <p:nvPr/>
        </p:nvSpPr>
        <p:spPr>
          <a:xfrm rot="5400000">
            <a:off x="2337105" y="-2722502"/>
            <a:ext cx="10677648" cy="15899815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C6F7380-A174-FA8E-4E2D-143F8D21E10D}"/>
              </a:ext>
            </a:extLst>
          </p:cNvPr>
          <p:cNvSpPr/>
          <p:nvPr/>
        </p:nvSpPr>
        <p:spPr>
          <a:xfrm rot="-5400000">
            <a:off x="6564216" y="-1386158"/>
            <a:ext cx="10677648" cy="13227120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69681D9C-F1F0-9F88-5A4F-D444537DE502}"/>
              </a:ext>
            </a:extLst>
          </p:cNvPr>
          <p:cNvGrpSpPr/>
          <p:nvPr/>
        </p:nvGrpSpPr>
        <p:grpSpPr>
          <a:xfrm>
            <a:off x="-273978" y="-111419"/>
            <a:ext cx="16123582" cy="10677648"/>
            <a:chOff x="0" y="0"/>
            <a:chExt cx="2918507" cy="24384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1E00A032-511D-ACA7-998B-094AD11473B1}"/>
                </a:ext>
              </a:extLst>
            </p:cNvPr>
            <p:cNvSpPr/>
            <p:nvPr/>
          </p:nvSpPr>
          <p:spPr>
            <a:xfrm>
              <a:off x="0" y="0"/>
              <a:ext cx="2918507" cy="2438400"/>
            </a:xfrm>
            <a:custGeom>
              <a:avLst/>
              <a:gdLst/>
              <a:ahLst/>
              <a:cxnLst/>
              <a:rect l="l" t="t" r="r" b="b"/>
              <a:pathLst>
                <a:path w="2918507" h="2438400">
                  <a:moveTo>
                    <a:pt x="0" y="0"/>
                  </a:moveTo>
                  <a:lnTo>
                    <a:pt x="2918507" y="0"/>
                  </a:lnTo>
                  <a:lnTo>
                    <a:pt x="2918507" y="243840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6" name="TextBox 6">
              <a:extLst>
                <a:ext uri="{FF2B5EF4-FFF2-40B4-BE49-F238E27FC236}">
                  <a16:creationId xmlns:a16="http://schemas.microsoft.com/office/drawing/2014/main" id="{A889FBAD-C404-2C09-8B6C-C4845768BB3F}"/>
                </a:ext>
              </a:extLst>
            </p:cNvPr>
            <p:cNvSpPr txBox="1"/>
            <p:nvPr/>
          </p:nvSpPr>
          <p:spPr>
            <a:xfrm>
              <a:off x="0" y="-38100"/>
              <a:ext cx="2918507" cy="2476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56D921DD-2D94-9EC6-22F6-C87C1447BFAE}"/>
              </a:ext>
            </a:extLst>
          </p:cNvPr>
          <p:cNvSpPr txBox="1"/>
          <p:nvPr/>
        </p:nvSpPr>
        <p:spPr>
          <a:xfrm>
            <a:off x="127294" y="1972602"/>
            <a:ext cx="15321038" cy="7417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sz="3200" b="1" i="0" dirty="0">
                <a:solidFill>
                  <a:srgbClr val="3F1D5F"/>
                </a:solidFill>
                <a:effectLst/>
                <a:latin typeface="Frutiger" panose="020B0604020202020204" charset="0"/>
              </a:rPr>
              <a:t>It Still Counts </a:t>
            </a:r>
            <a:r>
              <a:rPr lang="en-GB" sz="3200" b="0" i="0" dirty="0">
                <a:effectLst/>
                <a:latin typeface="Frutiger" panose="020B0604020202020204" charset="0"/>
              </a:rPr>
              <a:t>is an RM Partners awareness campaign, supported by Cancer Research UK, focusing on all forms of tobacco products including shisha, paan with tobacco, gutkha, </a:t>
            </a:r>
            <a:r>
              <a:rPr lang="en-GB" sz="3200" b="0" i="0" dirty="0" err="1">
                <a:effectLst/>
                <a:latin typeface="Frutiger" panose="020B0604020202020204" charset="0"/>
              </a:rPr>
              <a:t>naswar</a:t>
            </a:r>
            <a:r>
              <a:rPr lang="en-GB" sz="3200" b="0" i="0" dirty="0">
                <a:effectLst/>
                <a:latin typeface="Frutiger" panose="020B0604020202020204" charset="0"/>
              </a:rPr>
              <a:t>, bidis and cigars. </a:t>
            </a:r>
          </a:p>
          <a:p>
            <a:pPr fontAlgn="t">
              <a:lnSpc>
                <a:spcPct val="100000"/>
              </a:lnSpc>
              <a:buNone/>
            </a:pPr>
            <a:endParaRPr lang="en-GB" sz="3200" dirty="0">
              <a:latin typeface="Frutiger" panose="020B0604020202020204" charset="0"/>
            </a:endParaRPr>
          </a:p>
          <a:p>
            <a:pPr fontAlgn="t">
              <a:lnSpc>
                <a:spcPct val="100000"/>
              </a:lnSpc>
              <a:buNone/>
            </a:pPr>
            <a:r>
              <a:rPr lang="en-GB" sz="3200" b="0" i="0" dirty="0">
                <a:effectLst/>
                <a:latin typeface="Frutiger" panose="020B0604020202020204" charset="0"/>
              </a:rPr>
              <a:t>The campaign will run across </a:t>
            </a:r>
            <a:r>
              <a:rPr lang="en-GB" sz="3200" dirty="0">
                <a:latin typeface="Frutiger" panose="020B0604020202020204" charset="0"/>
              </a:rPr>
              <a:t>n</a:t>
            </a:r>
            <a:r>
              <a:rPr lang="en-GB" sz="3200" b="0" i="0" dirty="0">
                <a:effectLst/>
                <a:latin typeface="Frutiger" panose="020B0604020202020204" charset="0"/>
              </a:rPr>
              <a:t>orth </a:t>
            </a:r>
            <a:r>
              <a:rPr lang="en-GB" sz="3200" dirty="0">
                <a:latin typeface="Frutiger" panose="020B0604020202020204" charset="0"/>
              </a:rPr>
              <a:t>w</a:t>
            </a:r>
            <a:r>
              <a:rPr lang="en-GB" sz="3200" b="0" i="0" dirty="0">
                <a:effectLst/>
                <a:latin typeface="Frutiger" panose="020B0604020202020204" charset="0"/>
              </a:rPr>
              <a:t>est and </a:t>
            </a:r>
            <a:r>
              <a:rPr lang="en-GB" sz="3200" dirty="0">
                <a:latin typeface="Frutiger" panose="020B0604020202020204" charset="0"/>
              </a:rPr>
              <a:t>s</a:t>
            </a:r>
            <a:r>
              <a:rPr lang="en-GB" sz="3200" b="0" i="0" dirty="0">
                <a:effectLst/>
                <a:latin typeface="Frutiger" panose="020B0604020202020204" charset="0"/>
              </a:rPr>
              <a:t>outh </a:t>
            </a:r>
            <a:r>
              <a:rPr lang="en-GB" sz="3200" dirty="0">
                <a:latin typeface="Frutiger" panose="020B0604020202020204" charset="0"/>
              </a:rPr>
              <a:t>w</a:t>
            </a:r>
            <a:r>
              <a:rPr lang="en-GB" sz="3200" b="0" i="0" dirty="0">
                <a:effectLst/>
                <a:latin typeface="Frutiger" panose="020B0604020202020204" charset="0"/>
              </a:rPr>
              <a:t>est London from </a:t>
            </a:r>
            <a:r>
              <a:rPr lang="en-GB" sz="3200" b="1" i="0" dirty="0">
                <a:solidFill>
                  <a:srgbClr val="3F1D5F"/>
                </a:solidFill>
                <a:effectLst/>
                <a:latin typeface="Frutiger" panose="020B0604020202020204" charset="0"/>
              </a:rPr>
              <a:t>November 2026 to March 2027 </a:t>
            </a:r>
            <a:r>
              <a:rPr lang="en-GB" sz="3200" b="0" i="0" dirty="0">
                <a:effectLst/>
                <a:latin typeface="Frutiger" panose="020B0604020202020204" charset="0"/>
              </a:rPr>
              <a:t>using community engagement, primary care, community pharmacy, dentistry, outdoor advertising, social media and digital channels. </a:t>
            </a:r>
          </a:p>
          <a:p>
            <a:pPr fontAlgn="t">
              <a:lnSpc>
                <a:spcPct val="100000"/>
              </a:lnSpc>
              <a:buNone/>
            </a:pPr>
            <a:endParaRPr lang="en-GB" sz="3200" dirty="0">
              <a:latin typeface="Frutiger" panose="020B0604020202020204" charset="0"/>
            </a:endParaRPr>
          </a:p>
          <a:p>
            <a:pPr fontAlgn="t">
              <a:lnSpc>
                <a:spcPct val="100000"/>
              </a:lnSpc>
              <a:buNone/>
            </a:pPr>
            <a:r>
              <a:rPr lang="en-GB" sz="3200" b="0" i="0" dirty="0">
                <a:effectLst/>
                <a:latin typeface="Frutiger" panose="020B0604020202020204" charset="0"/>
              </a:rPr>
              <a:t>The campaign is designed to:</a:t>
            </a:r>
          </a:p>
          <a:p>
            <a:pPr fontAlgn="t">
              <a:lnSpc>
                <a:spcPct val="100000"/>
              </a:lnSpc>
              <a:buNone/>
            </a:pPr>
            <a:endParaRPr lang="en-GB" sz="3200" b="0" i="0" dirty="0">
              <a:effectLst/>
              <a:latin typeface="Frutiger" panose="020B0604020202020204" charset="0"/>
            </a:endParaRPr>
          </a:p>
          <a:p>
            <a:pPr marL="457200" indent="-4572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3200" b="0" i="0" dirty="0">
                <a:effectLst/>
                <a:latin typeface="Frutiger" panose="020B0604020202020204" charset="0"/>
              </a:rPr>
              <a:t>increase recognition of different tobacco products</a:t>
            </a:r>
          </a:p>
          <a:p>
            <a:pPr marL="457200" indent="-4572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3200" b="0" i="0" dirty="0">
                <a:effectLst/>
                <a:latin typeface="Frutiger" panose="020B0604020202020204" charset="0"/>
              </a:rPr>
              <a:t>promote conversations about tobacco use</a:t>
            </a:r>
          </a:p>
          <a:p>
            <a:pPr marL="457200" indent="-457200" fontAlgn="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3200" b="0" i="0" dirty="0">
                <a:effectLst/>
                <a:latin typeface="Frutiger" panose="020B0604020202020204" charset="0"/>
              </a:rPr>
              <a:t>support access to local cessation services</a:t>
            </a:r>
          </a:p>
          <a:p>
            <a:pPr fontAlgn="t">
              <a:lnSpc>
                <a:spcPct val="100000"/>
              </a:lnSpc>
              <a:buNone/>
            </a:pPr>
            <a:endParaRPr lang="en-GB" sz="2800" b="0" i="0" dirty="0">
              <a:effectLst/>
              <a:latin typeface="Frutiger" panose="020B0604020202020204" charset="0"/>
            </a:endParaRPr>
          </a:p>
        </p:txBody>
      </p:sp>
      <p:sp>
        <p:nvSpPr>
          <p:cNvPr id="9" name="TextBox 3">
            <a:extLst>
              <a:ext uri="{FF2B5EF4-FFF2-40B4-BE49-F238E27FC236}">
                <a16:creationId xmlns:a16="http://schemas.microsoft.com/office/drawing/2014/main" id="{68ED12DF-EC0F-6A35-DFF7-7059A79C0FCC}"/>
              </a:ext>
            </a:extLst>
          </p:cNvPr>
          <p:cNvSpPr txBox="1"/>
          <p:nvPr/>
        </p:nvSpPr>
        <p:spPr>
          <a:xfrm>
            <a:off x="228600" y="364603"/>
            <a:ext cx="9676855" cy="1131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3F1D5F"/>
                </a:solidFill>
                <a:latin typeface="Frutiger Bold"/>
                <a:ea typeface="Frutiger Bold"/>
                <a:cs typeface="Frutiger Bold"/>
                <a:sym typeface="Frutiger Bold"/>
              </a:rPr>
              <a:t>Campaign Overview</a:t>
            </a:r>
          </a:p>
        </p:txBody>
      </p:sp>
    </p:spTree>
    <p:extLst>
      <p:ext uri="{BB962C8B-B14F-4D97-AF65-F5344CB8AC3E}">
        <p14:creationId xmlns:p14="http://schemas.microsoft.com/office/powerpoint/2010/main" val="2668404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2532430" y="-2820445"/>
            <a:ext cx="10287000" cy="15899815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 rot="-5400000">
            <a:off x="6351618" y="-1703419"/>
            <a:ext cx="10286999" cy="13693831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8001000" y="0"/>
            <a:ext cx="10341030" cy="10287000"/>
            <a:chOff x="0" y="0"/>
            <a:chExt cx="2918507" cy="243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918507" cy="2438400"/>
            </a:xfrm>
            <a:custGeom>
              <a:avLst/>
              <a:gdLst/>
              <a:ahLst/>
              <a:cxnLst/>
              <a:rect l="l" t="t" r="r" b="b"/>
              <a:pathLst>
                <a:path w="2918507" h="2438400">
                  <a:moveTo>
                    <a:pt x="0" y="0"/>
                  </a:moveTo>
                  <a:lnTo>
                    <a:pt x="2918507" y="0"/>
                  </a:lnTo>
                  <a:lnTo>
                    <a:pt x="2918507" y="2438400"/>
                  </a:lnTo>
                  <a:lnTo>
                    <a:pt x="0" y="24384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918507" cy="2476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8209220" y="448522"/>
            <a:ext cx="10078779" cy="634680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sym typeface="Frutiger Bold"/>
              </a:rPr>
              <a:t>Tobacco smoking is linked to 16 different cancer types</a:t>
            </a:r>
          </a:p>
          <a:p>
            <a:endParaRPr lang="en-US" sz="2988" b="1" spc="-182" dirty="0">
              <a:solidFill>
                <a:srgbClr val="31224C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2988" b="1" spc="-182" dirty="0">
                <a:solidFill>
                  <a:schemeClr val="accent4"/>
                </a:solidFill>
                <a:latin typeface="Frutiger Bold"/>
                <a:ea typeface="Frutiger Bold"/>
                <a:cs typeface="Frutiger Bold"/>
                <a:sym typeface="Frutiger Bold"/>
              </a:rPr>
              <a:t>Smoking shisha at least doubles the risk of lung cancer compared with non-users </a:t>
            </a:r>
          </a:p>
          <a:p>
            <a:endParaRPr lang="en-US" sz="2988" b="1" spc="-182" dirty="0">
              <a:solidFill>
                <a:srgbClr val="31224C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ea typeface="Frutiger Bold"/>
                <a:cs typeface="Frutiger Bold"/>
                <a:sym typeface="Frutiger Bold"/>
              </a:rPr>
              <a:t>Some communities experience higher exposure to non-cigarette tobacco products </a:t>
            </a:r>
          </a:p>
          <a:p>
            <a:endParaRPr lang="en-US" sz="2988" b="1" spc="-182" dirty="0">
              <a:solidFill>
                <a:schemeClr val="accent4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2988" b="1" spc="-182" dirty="0">
                <a:solidFill>
                  <a:schemeClr val="accent4"/>
                </a:solidFill>
                <a:latin typeface="Frutiger Bold"/>
                <a:ea typeface="Frutiger Bold"/>
                <a:cs typeface="Frutiger Bold"/>
                <a:sym typeface="Frutiger Bold"/>
              </a:rPr>
              <a:t>Cancer incidence remains higher in more deprived communities, largely driven by higher rates of tobacco use</a:t>
            </a:r>
          </a:p>
          <a:p>
            <a:endParaRPr lang="en-US" sz="2988" b="1" spc="-182" dirty="0">
              <a:solidFill>
                <a:srgbClr val="31224C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ea typeface="Frutiger Bold"/>
                <a:cs typeface="Frutiger Bold"/>
                <a:sym typeface="Frutiger Bold"/>
              </a:rPr>
              <a:t>Identifying non-cigarette tobacco can be challenging. Many users do not consider themselves as smokers </a:t>
            </a:r>
          </a:p>
          <a:p>
            <a:r>
              <a:rPr lang="en-GB" sz="2400" b="1" dirty="0">
                <a:latin typeface="Frutiger" panose="020B0604020202020204" charset="0"/>
              </a:rPr>
              <a:t>	</a:t>
            </a:r>
            <a:endParaRPr lang="en-US" sz="3600" b="1" spc="-182" dirty="0">
              <a:solidFill>
                <a:srgbClr val="31224C"/>
              </a:solidFill>
              <a:latin typeface="Frutiger" panose="020B0604020202020204" charset="0"/>
              <a:ea typeface="Frutiger Bold"/>
              <a:cs typeface="Frutiger Bold"/>
              <a:sym typeface="Frutiger Bold"/>
            </a:endParaRPr>
          </a:p>
        </p:txBody>
      </p:sp>
      <p:sp>
        <p:nvSpPr>
          <p:cNvPr id="27" name="TextBox 3">
            <a:extLst>
              <a:ext uri="{FF2B5EF4-FFF2-40B4-BE49-F238E27FC236}">
                <a16:creationId xmlns:a16="http://schemas.microsoft.com/office/drawing/2014/main" id="{9951C4B3-D9A0-3F20-DD79-30DFE52FE249}"/>
              </a:ext>
            </a:extLst>
          </p:cNvPr>
          <p:cNvSpPr txBox="1"/>
          <p:nvPr/>
        </p:nvSpPr>
        <p:spPr>
          <a:xfrm>
            <a:off x="185382" y="449171"/>
            <a:ext cx="7355409" cy="1131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Why this matters</a:t>
            </a:r>
          </a:p>
        </p:txBody>
      </p:sp>
      <p:sp>
        <p:nvSpPr>
          <p:cNvPr id="31" name="TextBox 19">
            <a:extLst>
              <a:ext uri="{FF2B5EF4-FFF2-40B4-BE49-F238E27FC236}">
                <a16:creationId xmlns:a16="http://schemas.microsoft.com/office/drawing/2014/main" id="{4B3B73BB-B85B-8E35-7C62-D52256F73958}"/>
              </a:ext>
            </a:extLst>
          </p:cNvPr>
          <p:cNvSpPr txBox="1"/>
          <p:nvPr/>
        </p:nvSpPr>
        <p:spPr>
          <a:xfrm>
            <a:off x="220639" y="2171700"/>
            <a:ext cx="6629400" cy="7107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Frutiger" panose="020B0604020202020204" charset="0"/>
              </a:rPr>
              <a:t>Tobacco in all forms is harmful and increases your risk of cancer.</a:t>
            </a:r>
            <a:endParaRPr lang="en-US" sz="3600" b="1" spc="-182" dirty="0">
              <a:solidFill>
                <a:schemeClr val="bg1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endParaRPr lang="en-US" sz="3600" b="1" spc="-182" dirty="0">
              <a:solidFill>
                <a:schemeClr val="bg1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3600" b="1" spc="-182" dirty="0">
                <a:solidFill>
                  <a:schemeClr val="bg1"/>
                </a:solidFill>
                <a:latin typeface="Frutiger Bold"/>
                <a:ea typeface="Frutiger Bold"/>
                <a:cs typeface="Frutiger Bold"/>
                <a:sym typeface="Frutiger Bold"/>
              </a:rPr>
              <a:t>Research has shown that you can inhale the same amount of smoke in a 45-minute shisha session as if you smoked 100 cigarettes. </a:t>
            </a:r>
          </a:p>
          <a:p>
            <a:endParaRPr lang="en-US" sz="3600" b="1" spc="-182" dirty="0">
              <a:solidFill>
                <a:schemeClr val="bg1"/>
              </a:solidFill>
              <a:latin typeface="Frutiger Bold"/>
              <a:ea typeface="Frutiger Bold"/>
              <a:cs typeface="Frutiger Bold"/>
              <a:sym typeface="Frutiger Bold"/>
            </a:endParaRPr>
          </a:p>
          <a:p>
            <a:r>
              <a:rPr lang="en-US" sz="3600" b="1" spc="-182" dirty="0">
                <a:solidFill>
                  <a:schemeClr val="bg1"/>
                </a:solidFill>
                <a:latin typeface="Frutiger Bold"/>
                <a:ea typeface="Frutiger Bold"/>
                <a:cs typeface="Frutiger Bold"/>
                <a:sym typeface="Frutiger Bold"/>
              </a:rPr>
              <a:t>This means high amounts of toxic substances are taken in, even during one session.</a:t>
            </a:r>
          </a:p>
          <a:p>
            <a:endParaRPr lang="en-US" sz="2988" b="1" spc="-182" dirty="0">
              <a:solidFill>
                <a:srgbClr val="31224C"/>
              </a:solidFill>
              <a:latin typeface="Frutiger Bold"/>
              <a:ea typeface="Frutiger Bold"/>
              <a:cs typeface="Frutiger Bold"/>
              <a:sym typeface="Frutiger Bold"/>
            </a:endParaRPr>
          </a:p>
        </p:txBody>
      </p:sp>
      <p:grpSp>
        <p:nvGrpSpPr>
          <p:cNvPr id="32" name="Group 15">
            <a:extLst>
              <a:ext uri="{FF2B5EF4-FFF2-40B4-BE49-F238E27FC236}">
                <a16:creationId xmlns:a16="http://schemas.microsoft.com/office/drawing/2014/main" id="{DD8C668F-A385-54B9-B323-886E210E8035}"/>
              </a:ext>
            </a:extLst>
          </p:cNvPr>
          <p:cNvGrpSpPr/>
          <p:nvPr/>
        </p:nvGrpSpPr>
        <p:grpSpPr>
          <a:xfrm>
            <a:off x="8028015" y="6887057"/>
            <a:ext cx="10287000" cy="91115"/>
            <a:chOff x="0" y="0"/>
            <a:chExt cx="3253654" cy="36388"/>
          </a:xfrm>
        </p:grpSpPr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id="{2B58FBCC-D426-2F09-0611-1425E1F2EA6B}"/>
                </a:ext>
              </a:extLst>
            </p:cNvPr>
            <p:cNvSpPr/>
            <p:nvPr/>
          </p:nvSpPr>
          <p:spPr>
            <a:xfrm>
              <a:off x="0" y="0"/>
              <a:ext cx="3253655" cy="36388"/>
            </a:xfrm>
            <a:custGeom>
              <a:avLst/>
              <a:gdLst/>
              <a:ahLst/>
              <a:cxnLst/>
              <a:rect l="l" t="t" r="r" b="b"/>
              <a:pathLst>
                <a:path w="3253655" h="36388">
                  <a:moveTo>
                    <a:pt x="0" y="0"/>
                  </a:moveTo>
                  <a:lnTo>
                    <a:pt x="3253655" y="0"/>
                  </a:lnTo>
                  <a:lnTo>
                    <a:pt x="3253655" y="36388"/>
                  </a:lnTo>
                  <a:lnTo>
                    <a:pt x="0" y="36388"/>
                  </a:lnTo>
                  <a:close/>
                </a:path>
              </a:pathLst>
            </a:custGeom>
            <a:solidFill>
              <a:srgbClr val="33045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TextBox 17">
              <a:extLst>
                <a:ext uri="{FF2B5EF4-FFF2-40B4-BE49-F238E27FC236}">
                  <a16:creationId xmlns:a16="http://schemas.microsoft.com/office/drawing/2014/main" id="{5FBFD134-022E-EF22-8947-D068BD667343}"/>
                </a:ext>
              </a:extLst>
            </p:cNvPr>
            <p:cNvSpPr txBox="1"/>
            <p:nvPr/>
          </p:nvSpPr>
          <p:spPr>
            <a:xfrm>
              <a:off x="0" y="-38100"/>
              <a:ext cx="3253654" cy="74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966221A3-5DF2-EA1D-754E-32052BE5B5C8}"/>
              </a:ext>
            </a:extLst>
          </p:cNvPr>
          <p:cNvSpPr txBox="1"/>
          <p:nvPr/>
        </p:nvSpPr>
        <p:spPr>
          <a:xfrm>
            <a:off x="8184487" y="7112277"/>
            <a:ext cx="4973377" cy="2762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spc="-182" dirty="0">
                <a:solidFill>
                  <a:schemeClr val="accent4"/>
                </a:solidFill>
                <a:latin typeface="Frutiger Bold"/>
                <a:ea typeface="Frutiger Bold"/>
                <a:cs typeface="Frutiger Bold"/>
                <a:sym typeface="Frutiger Bold"/>
              </a:rPr>
              <a:t>4 x </a:t>
            </a:r>
            <a:r>
              <a:rPr lang="en-US" sz="2988" b="1" spc="-182" dirty="0">
                <a:solidFill>
                  <a:srgbClr val="31224C"/>
                </a:solidFill>
                <a:latin typeface="Frutiger Bold"/>
                <a:ea typeface="Frutiger Bold"/>
                <a:cs typeface="Frutiger Bold"/>
                <a:sym typeface="Frutiger Bold"/>
              </a:rPr>
              <a:t>increase in the number of people in England exclusively use non-cigarette tobacco products from 2013-2023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B3CD8EF-D8FA-2E2B-4426-259841B0B294}"/>
              </a:ext>
            </a:extLst>
          </p:cNvPr>
          <p:cNvSpPr txBox="1"/>
          <p:nvPr/>
        </p:nvSpPr>
        <p:spPr>
          <a:xfrm>
            <a:off x="13248609" y="7163355"/>
            <a:ext cx="4973377" cy="23027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spc="-182" dirty="0">
                <a:solidFill>
                  <a:schemeClr val="accent4"/>
                </a:solidFill>
                <a:latin typeface="Frutiger Bold"/>
                <a:ea typeface="Frutiger Bold"/>
                <a:cs typeface="Frutiger Bold"/>
                <a:sym typeface="Frutiger Bold"/>
              </a:rPr>
              <a:t>33% </a:t>
            </a:r>
            <a:r>
              <a:rPr lang="en-US" sz="2988" b="1" spc="-182" dirty="0">
                <a:solidFill>
                  <a:srgbClr val="31224C"/>
                </a:solidFill>
                <a:latin typeface="Frutiger Bold"/>
                <a:ea typeface="Frutiger Bold"/>
                <a:cs typeface="Frutiger Bold"/>
                <a:sym typeface="Frutiger Bold"/>
              </a:rPr>
              <a:t>increase in shisha cafes has been observed across the UK in the past five years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2707377" y="-2745620"/>
            <a:ext cx="10211082" cy="15625839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" name="TextBox 3"/>
          <p:cNvSpPr txBox="1"/>
          <p:nvPr/>
        </p:nvSpPr>
        <p:spPr>
          <a:xfrm>
            <a:off x="724175" y="419100"/>
            <a:ext cx="9676855" cy="1131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Learning objectives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49452" y="2781300"/>
            <a:ext cx="9351578" cy="581697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sz="3600" dirty="0">
                <a:solidFill>
                  <a:schemeClr val="bg1"/>
                </a:solidFill>
                <a:latin typeface="Frutiger" panose="020B0604020202020204" charset="0"/>
              </a:rPr>
              <a:t>By the end of the session participants will be able to:</a:t>
            </a:r>
          </a:p>
          <a:p>
            <a:pPr fontAlgn="t">
              <a:lnSpc>
                <a:spcPct val="100000"/>
              </a:lnSpc>
              <a:buNone/>
            </a:pPr>
            <a:endParaRPr lang="en-GB" sz="3600" dirty="0">
              <a:solidFill>
                <a:schemeClr val="bg1"/>
              </a:solidFill>
              <a:latin typeface="Frutiger" panose="020B0604020202020204" charset="0"/>
            </a:endParaRPr>
          </a:p>
          <a:p>
            <a:pPr marL="342900" lvl="0" indent="-342900" fontAlgn="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Frutiger" panose="020B0604020202020204" charset="0"/>
              </a:rPr>
              <a:t>Recognise common forms of non-cigarette tobacco</a:t>
            </a:r>
          </a:p>
          <a:p>
            <a:pPr marL="342900" lvl="0" indent="-342900" fontAlgn="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Frutiger" panose="020B0604020202020204" charset="0"/>
              </a:rPr>
              <a:t>Understand associated cancer risks</a:t>
            </a:r>
          </a:p>
          <a:p>
            <a:pPr marL="342900" lvl="0" indent="-342900" fontAlgn="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latin typeface="Frutiger" panose="020B0604020202020204" charset="0"/>
              </a:rPr>
              <a:t>Support conversations in their communities about tobacco use</a:t>
            </a:r>
          </a:p>
        </p:txBody>
      </p:sp>
      <p:sp>
        <p:nvSpPr>
          <p:cNvPr id="5" name="Freeform 5"/>
          <p:cNvSpPr/>
          <p:nvPr/>
        </p:nvSpPr>
        <p:spPr>
          <a:xfrm rot="-5400000">
            <a:off x="6819762" y="-1257160"/>
            <a:ext cx="10211082" cy="12725400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4F0526D-EE4F-61E1-54F4-8A30D95AE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0"/>
            <a:ext cx="5105400" cy="1021108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2447088" y="-2804971"/>
            <a:ext cx="10457683" cy="15899815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304800" y="429145"/>
            <a:ext cx="17144455" cy="22476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What products are we talking about? </a:t>
            </a:r>
            <a:r>
              <a:rPr lang="en-US" sz="8000" b="1" i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Smoked</a:t>
            </a: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 </a:t>
            </a:r>
          </a:p>
        </p:txBody>
      </p:sp>
      <p:sp>
        <p:nvSpPr>
          <p:cNvPr id="4" name="Freeform 4"/>
          <p:cNvSpPr/>
          <p:nvPr/>
        </p:nvSpPr>
        <p:spPr>
          <a:xfrm rot="-5400000">
            <a:off x="6808430" y="-1487043"/>
            <a:ext cx="10457682" cy="13495585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/>
          <p:cNvGrpSpPr/>
          <p:nvPr/>
        </p:nvGrpSpPr>
        <p:grpSpPr>
          <a:xfrm>
            <a:off x="-499957" y="7422154"/>
            <a:ext cx="19285021" cy="2983358"/>
            <a:chOff x="0" y="0"/>
            <a:chExt cx="5079183" cy="78574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079183" cy="785741"/>
            </a:xfrm>
            <a:custGeom>
              <a:avLst/>
              <a:gdLst/>
              <a:ahLst/>
              <a:cxnLst/>
              <a:rect l="l" t="t" r="r" b="b"/>
              <a:pathLst>
                <a:path w="5079183" h="785741">
                  <a:moveTo>
                    <a:pt x="0" y="0"/>
                  </a:moveTo>
                  <a:lnTo>
                    <a:pt x="5079183" y="0"/>
                  </a:lnTo>
                  <a:lnTo>
                    <a:pt x="5079183" y="785741"/>
                  </a:lnTo>
                  <a:lnTo>
                    <a:pt x="0" y="7857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5079183" cy="8238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1864813" y="3066132"/>
            <a:ext cx="4250504" cy="3914454"/>
            <a:chOff x="0" y="0"/>
            <a:chExt cx="1119474" cy="103096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119474" cy="1030967"/>
            </a:xfrm>
            <a:custGeom>
              <a:avLst/>
              <a:gdLst/>
              <a:ahLst/>
              <a:cxnLst/>
              <a:rect l="l" t="t" r="r" b="b"/>
              <a:pathLst>
                <a:path w="1119474" h="1030967">
                  <a:moveTo>
                    <a:pt x="0" y="0"/>
                  </a:moveTo>
                  <a:lnTo>
                    <a:pt x="1119474" y="0"/>
                  </a:lnTo>
                  <a:lnTo>
                    <a:pt x="1119474" y="1030967"/>
                  </a:lnTo>
                  <a:lnTo>
                    <a:pt x="0" y="1030967"/>
                  </a:ln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1119474" cy="1069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Image Potential</a:t>
              </a:r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7017303" y="3066132"/>
            <a:ext cx="4250504" cy="3914454"/>
            <a:chOff x="0" y="0"/>
            <a:chExt cx="1119474" cy="103096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19474" cy="1030967"/>
            </a:xfrm>
            <a:custGeom>
              <a:avLst/>
              <a:gdLst/>
              <a:ahLst/>
              <a:cxnLst/>
              <a:rect l="l" t="t" r="r" b="b"/>
              <a:pathLst>
                <a:path w="1119474" h="1030967">
                  <a:moveTo>
                    <a:pt x="0" y="0"/>
                  </a:moveTo>
                  <a:lnTo>
                    <a:pt x="1119474" y="0"/>
                  </a:lnTo>
                  <a:lnTo>
                    <a:pt x="1119474" y="1030967"/>
                  </a:lnTo>
                  <a:lnTo>
                    <a:pt x="0" y="1030967"/>
                  </a:ln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119474" cy="1069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Image Potential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172682" y="3066132"/>
            <a:ext cx="4250504" cy="3914454"/>
            <a:chOff x="0" y="0"/>
            <a:chExt cx="1119474" cy="1030967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119474" cy="1030967"/>
            </a:xfrm>
            <a:custGeom>
              <a:avLst/>
              <a:gdLst/>
              <a:ahLst/>
              <a:cxnLst/>
              <a:rect l="l" t="t" r="r" b="b"/>
              <a:pathLst>
                <a:path w="1119474" h="1030967">
                  <a:moveTo>
                    <a:pt x="0" y="0"/>
                  </a:moveTo>
                  <a:lnTo>
                    <a:pt x="1119474" y="0"/>
                  </a:lnTo>
                  <a:lnTo>
                    <a:pt x="1119474" y="1030967"/>
                  </a:lnTo>
                  <a:lnTo>
                    <a:pt x="0" y="1030967"/>
                  </a:lnTo>
                  <a:close/>
                </a:path>
              </a:pathLst>
            </a:custGeom>
            <a:ln w="3810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119474" cy="10690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r>
                <a:rPr lang="en-US" sz="1899">
                  <a:solidFill>
                    <a:srgbClr val="000000"/>
                  </a:solidFill>
                  <a:latin typeface="Canva Sans"/>
                  <a:ea typeface="Canva Sans"/>
                  <a:cs typeface="Canva Sans"/>
                  <a:sym typeface="Canva Sans"/>
                </a:rPr>
                <a:t>Image Potential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-273978" y="7594683"/>
            <a:ext cx="6722583" cy="26604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sz="2000" b="1" dirty="0">
                <a:latin typeface="Frutiger" panose="020B0604020202020204" charset="0"/>
              </a:rPr>
              <a:t>Shisha</a:t>
            </a:r>
            <a:r>
              <a:rPr lang="en-GB" sz="2000" dirty="0">
                <a:latin typeface="Frutiger" panose="020B0604020202020204" charset="0"/>
              </a:rPr>
              <a:t>: Smoking device used to inhale heated, flavoured tobacco through a waterpipe. Products include tobacco-based mixtures and “herbal” alternatives. </a:t>
            </a:r>
          </a:p>
          <a:p>
            <a:pPr marL="344473" lvl="1">
              <a:lnSpc>
                <a:spcPts val="2999"/>
              </a:lnSpc>
            </a:pPr>
            <a:endParaRPr lang="en-GB" sz="32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  <a:p>
            <a:pPr marL="344473" lvl="1">
              <a:lnSpc>
                <a:spcPts val="2999"/>
              </a:lnSpc>
            </a:pPr>
            <a:r>
              <a:rPr lang="en-GB" sz="2000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</a:t>
            </a:r>
            <a:r>
              <a:rPr lang="en-GB" sz="2000" dirty="0">
                <a:latin typeface="Frutiger" panose="020B0604020202020204" charset="0"/>
              </a:rPr>
              <a:t>• Arab • Pakistani • Bangladeshi • Popular among younger people in the UK </a:t>
            </a:r>
            <a:endParaRPr lang="en-US" sz="32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grpSp>
        <p:nvGrpSpPr>
          <p:cNvPr id="19" name="Group 7"/>
          <p:cNvGrpSpPr/>
          <p:nvPr/>
        </p:nvGrpSpPr>
        <p:grpSpPr>
          <a:xfrm>
            <a:off x="1864813" y="3029869"/>
            <a:ext cx="14665900" cy="3950717"/>
            <a:chOff x="0" y="0"/>
            <a:chExt cx="15969504" cy="4743226"/>
          </a:xfrm>
        </p:grpSpPr>
        <p:sp>
          <p:nvSpPr>
            <p:cNvPr id="20" name="Freeform 8"/>
            <p:cNvSpPr/>
            <p:nvPr/>
          </p:nvSpPr>
          <p:spPr>
            <a:xfrm>
              <a:off x="0" y="0"/>
              <a:ext cx="3148040" cy="4743226"/>
            </a:xfrm>
            <a:custGeom>
              <a:avLst/>
              <a:gdLst/>
              <a:ahLst/>
              <a:cxnLst/>
              <a:rect l="l" t="t" r="r" b="b"/>
              <a:pathLst>
                <a:path w="3148040" h="4743226">
                  <a:moveTo>
                    <a:pt x="0" y="0"/>
                  </a:moveTo>
                  <a:lnTo>
                    <a:pt x="3148040" y="0"/>
                  </a:lnTo>
                  <a:lnTo>
                    <a:pt x="3148040" y="4743226"/>
                  </a:lnTo>
                  <a:lnTo>
                    <a:pt x="0" y="4743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1" r="-11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/>
            <p:cNvSpPr/>
            <p:nvPr/>
          </p:nvSpPr>
          <p:spPr>
            <a:xfrm>
              <a:off x="3148040" y="0"/>
              <a:ext cx="5993583" cy="4743226"/>
            </a:xfrm>
            <a:custGeom>
              <a:avLst/>
              <a:gdLst/>
              <a:ahLst/>
              <a:cxnLst/>
              <a:rect l="l" t="t" r="r" b="b"/>
              <a:pathLst>
                <a:path w="5993583" h="4743226">
                  <a:moveTo>
                    <a:pt x="0" y="0"/>
                  </a:moveTo>
                  <a:lnTo>
                    <a:pt x="5993583" y="0"/>
                  </a:lnTo>
                  <a:lnTo>
                    <a:pt x="5993583" y="4743226"/>
                  </a:lnTo>
                  <a:lnTo>
                    <a:pt x="0" y="4743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9535" r="-9535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0"/>
            <p:cNvSpPr/>
            <p:nvPr/>
          </p:nvSpPr>
          <p:spPr>
            <a:xfrm>
              <a:off x="9141623" y="0"/>
              <a:ext cx="6827881" cy="4743226"/>
            </a:xfrm>
            <a:custGeom>
              <a:avLst/>
              <a:gdLst/>
              <a:ahLst/>
              <a:cxnLst/>
              <a:rect l="l" t="t" r="r" b="b"/>
              <a:pathLst>
                <a:path w="6827881" h="4743226">
                  <a:moveTo>
                    <a:pt x="0" y="0"/>
                  </a:moveTo>
                  <a:lnTo>
                    <a:pt x="6827881" y="0"/>
                  </a:lnTo>
                  <a:lnTo>
                    <a:pt x="6827881" y="4743226"/>
                  </a:lnTo>
                  <a:lnTo>
                    <a:pt x="0" y="47432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11" r="-4191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09E3ED35-3BF5-DC9A-60C6-2A21CDE8267B}"/>
              </a:ext>
            </a:extLst>
          </p:cNvPr>
          <p:cNvSpPr txBox="1"/>
          <p:nvPr/>
        </p:nvSpPr>
        <p:spPr>
          <a:xfrm>
            <a:off x="4117751" y="3574554"/>
            <a:ext cx="3881020" cy="55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sym typeface="Frutiger Bold"/>
              </a:rPr>
              <a:t>Shisha (waterpipe) </a:t>
            </a:r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EF98FE5-0B50-B3CE-687F-5E4CC6D6EA03}"/>
              </a:ext>
            </a:extLst>
          </p:cNvPr>
          <p:cNvSpPr txBox="1"/>
          <p:nvPr/>
        </p:nvSpPr>
        <p:spPr>
          <a:xfrm>
            <a:off x="6912780" y="5854211"/>
            <a:ext cx="3106673" cy="55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sym typeface="Frutiger Bold"/>
              </a:rPr>
              <a:t>Cigars 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B24AA8C-7FE6-CDEB-DF33-09808202999C}"/>
              </a:ext>
            </a:extLst>
          </p:cNvPr>
          <p:cNvSpPr txBox="1"/>
          <p:nvPr/>
        </p:nvSpPr>
        <p:spPr>
          <a:xfrm>
            <a:off x="10500943" y="3260715"/>
            <a:ext cx="3881020" cy="5521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88" b="1" spc="-182" dirty="0">
                <a:solidFill>
                  <a:srgbClr val="31224C"/>
                </a:solidFill>
                <a:latin typeface="Frutiger Bold"/>
                <a:sym typeface="Frutiger Bold"/>
              </a:rPr>
              <a:t>Bidi</a:t>
            </a:r>
            <a:endParaRPr lang="en-GB" dirty="0"/>
          </a:p>
        </p:txBody>
      </p:sp>
      <p:sp>
        <p:nvSpPr>
          <p:cNvPr id="34" name="TextBox 17">
            <a:extLst>
              <a:ext uri="{FF2B5EF4-FFF2-40B4-BE49-F238E27FC236}">
                <a16:creationId xmlns:a16="http://schemas.microsoft.com/office/drawing/2014/main" id="{FA68E317-661E-6F6F-B1A2-4BAA3E4D4CCE}"/>
              </a:ext>
            </a:extLst>
          </p:cNvPr>
          <p:cNvSpPr txBox="1"/>
          <p:nvPr/>
        </p:nvSpPr>
        <p:spPr>
          <a:xfrm>
            <a:off x="6045270" y="7651675"/>
            <a:ext cx="6423466" cy="23138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sz="2000" b="1" dirty="0">
                <a:latin typeface="Frutiger" panose="020B0604020202020204" charset="0"/>
              </a:rPr>
              <a:t>Cigars:</a:t>
            </a:r>
            <a:r>
              <a:rPr lang="en-GB" sz="2000" dirty="0">
                <a:latin typeface="Frutiger" panose="020B0604020202020204" charset="0"/>
              </a:rPr>
              <a:t> are made primarily from fermented and dried tobacco leaves. It is typically smoked by drawing smoke into the mouth rather than inhaling deeply. </a:t>
            </a:r>
          </a:p>
          <a:p>
            <a:pPr marL="344473" lvl="1">
              <a:lnSpc>
                <a:spcPts val="2999"/>
              </a:lnSpc>
            </a:pPr>
            <a:endParaRPr lang="en-GB" sz="20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  <a:p>
            <a:pPr marL="344473" lvl="1">
              <a:lnSpc>
                <a:spcPts val="2999"/>
              </a:lnSpc>
            </a:pPr>
            <a:r>
              <a:rPr lang="en-GB" sz="2000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</a:t>
            </a:r>
            <a:r>
              <a:rPr lang="en-GB" sz="2000" dirty="0">
                <a:latin typeface="Frutiger" panose="020B0604020202020204" charset="0"/>
              </a:rPr>
              <a:t>Used across all ethnic groups </a:t>
            </a:r>
            <a:endParaRPr lang="en-US" sz="32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sp>
        <p:nvSpPr>
          <p:cNvPr id="36" name="TextBox 17">
            <a:extLst>
              <a:ext uri="{FF2B5EF4-FFF2-40B4-BE49-F238E27FC236}">
                <a16:creationId xmlns:a16="http://schemas.microsoft.com/office/drawing/2014/main" id="{D130F2CC-98E4-5085-D367-C35824B72FB1}"/>
              </a:ext>
            </a:extLst>
          </p:cNvPr>
          <p:cNvSpPr txBox="1"/>
          <p:nvPr/>
        </p:nvSpPr>
        <p:spPr>
          <a:xfrm>
            <a:off x="12336690" y="7723439"/>
            <a:ext cx="6329878" cy="19291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sz="2000" b="1" dirty="0">
                <a:latin typeface="Frutiger" panose="020B0604020202020204" charset="0"/>
              </a:rPr>
              <a:t>Bidi: </a:t>
            </a:r>
            <a:r>
              <a:rPr lang="en-GB" sz="2000" dirty="0">
                <a:latin typeface="Frutiger" panose="020B0604020202020204" charset="0"/>
              </a:rPr>
              <a:t>Thin, hand-rolled cigarette made from tobacco wrapped in a dried brown tendu leaf. Smoked like a conventional cigarette.</a:t>
            </a:r>
          </a:p>
          <a:p>
            <a:pPr marL="344473" lvl="1">
              <a:lnSpc>
                <a:spcPts val="2999"/>
              </a:lnSpc>
            </a:pPr>
            <a:endParaRPr lang="en-GB" sz="20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  <a:p>
            <a:pPr marL="344473" lvl="1">
              <a:lnSpc>
                <a:spcPts val="2999"/>
              </a:lnSpc>
            </a:pPr>
            <a:r>
              <a:rPr lang="en-GB" sz="2000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 </a:t>
            </a:r>
            <a:r>
              <a:rPr lang="en-GB" sz="2000" dirty="0">
                <a:latin typeface="Frutiger" panose="020B0604020202020204" charset="0"/>
              </a:rPr>
              <a:t>• Indian • Pakistani • Bangladeshi </a:t>
            </a:r>
            <a:endParaRPr lang="en-US" sz="32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grpSp>
        <p:nvGrpSpPr>
          <p:cNvPr id="37" name="Group 15">
            <a:extLst>
              <a:ext uri="{FF2B5EF4-FFF2-40B4-BE49-F238E27FC236}">
                <a16:creationId xmlns:a16="http://schemas.microsoft.com/office/drawing/2014/main" id="{90075E29-AD95-6A70-1269-7ECD5EB2F3A6}"/>
              </a:ext>
            </a:extLst>
          </p:cNvPr>
          <p:cNvGrpSpPr/>
          <p:nvPr/>
        </p:nvGrpSpPr>
        <p:grpSpPr>
          <a:xfrm rot="5400000">
            <a:off x="4930389" y="8958932"/>
            <a:ext cx="2606405" cy="45719"/>
            <a:chOff x="0" y="0"/>
            <a:chExt cx="3253654" cy="36388"/>
          </a:xfrm>
        </p:grpSpPr>
        <p:sp>
          <p:nvSpPr>
            <p:cNvPr id="38" name="Freeform 16">
              <a:extLst>
                <a:ext uri="{FF2B5EF4-FFF2-40B4-BE49-F238E27FC236}">
                  <a16:creationId xmlns:a16="http://schemas.microsoft.com/office/drawing/2014/main" id="{DA8659A0-DB0B-B4A2-9A19-74A086E5CBC4}"/>
                </a:ext>
              </a:extLst>
            </p:cNvPr>
            <p:cNvSpPr/>
            <p:nvPr/>
          </p:nvSpPr>
          <p:spPr>
            <a:xfrm>
              <a:off x="0" y="0"/>
              <a:ext cx="3253655" cy="36388"/>
            </a:xfrm>
            <a:custGeom>
              <a:avLst/>
              <a:gdLst/>
              <a:ahLst/>
              <a:cxnLst/>
              <a:rect l="l" t="t" r="r" b="b"/>
              <a:pathLst>
                <a:path w="3253655" h="36388">
                  <a:moveTo>
                    <a:pt x="0" y="0"/>
                  </a:moveTo>
                  <a:lnTo>
                    <a:pt x="3253655" y="0"/>
                  </a:lnTo>
                  <a:lnTo>
                    <a:pt x="3253655" y="36388"/>
                  </a:lnTo>
                  <a:lnTo>
                    <a:pt x="0" y="36388"/>
                  </a:lnTo>
                  <a:close/>
                </a:path>
              </a:pathLst>
            </a:custGeom>
            <a:solidFill>
              <a:srgbClr val="33045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TextBox 17">
              <a:extLst>
                <a:ext uri="{FF2B5EF4-FFF2-40B4-BE49-F238E27FC236}">
                  <a16:creationId xmlns:a16="http://schemas.microsoft.com/office/drawing/2014/main" id="{8AD32E18-9455-4F1A-BFF3-BCC0817C81B6}"/>
                </a:ext>
              </a:extLst>
            </p:cNvPr>
            <p:cNvSpPr txBox="1"/>
            <p:nvPr/>
          </p:nvSpPr>
          <p:spPr>
            <a:xfrm>
              <a:off x="0" y="-38100"/>
              <a:ext cx="3253654" cy="74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0" name="Group 15">
            <a:extLst>
              <a:ext uri="{FF2B5EF4-FFF2-40B4-BE49-F238E27FC236}">
                <a16:creationId xmlns:a16="http://schemas.microsoft.com/office/drawing/2014/main" id="{0CB735A3-DAB2-3DB3-6F05-FE07001017E5}"/>
              </a:ext>
            </a:extLst>
          </p:cNvPr>
          <p:cNvGrpSpPr/>
          <p:nvPr/>
        </p:nvGrpSpPr>
        <p:grpSpPr>
          <a:xfrm rot="5400000">
            <a:off x="11236262" y="9047714"/>
            <a:ext cx="2606405" cy="45719"/>
            <a:chOff x="0" y="0"/>
            <a:chExt cx="3253654" cy="36388"/>
          </a:xfrm>
        </p:grpSpPr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id="{26009318-A1A2-DD88-8326-6A1C6872E780}"/>
                </a:ext>
              </a:extLst>
            </p:cNvPr>
            <p:cNvSpPr/>
            <p:nvPr/>
          </p:nvSpPr>
          <p:spPr>
            <a:xfrm>
              <a:off x="0" y="0"/>
              <a:ext cx="3253655" cy="36388"/>
            </a:xfrm>
            <a:custGeom>
              <a:avLst/>
              <a:gdLst/>
              <a:ahLst/>
              <a:cxnLst/>
              <a:rect l="l" t="t" r="r" b="b"/>
              <a:pathLst>
                <a:path w="3253655" h="36388">
                  <a:moveTo>
                    <a:pt x="0" y="0"/>
                  </a:moveTo>
                  <a:lnTo>
                    <a:pt x="3253655" y="0"/>
                  </a:lnTo>
                  <a:lnTo>
                    <a:pt x="3253655" y="36388"/>
                  </a:lnTo>
                  <a:lnTo>
                    <a:pt x="0" y="36388"/>
                  </a:lnTo>
                  <a:close/>
                </a:path>
              </a:pathLst>
            </a:custGeom>
            <a:solidFill>
              <a:srgbClr val="33045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TextBox 17">
              <a:extLst>
                <a:ext uri="{FF2B5EF4-FFF2-40B4-BE49-F238E27FC236}">
                  <a16:creationId xmlns:a16="http://schemas.microsoft.com/office/drawing/2014/main" id="{2C0A57CD-381B-2922-6CB0-C52EA5D7C616}"/>
                </a:ext>
              </a:extLst>
            </p:cNvPr>
            <p:cNvSpPr txBox="1"/>
            <p:nvPr/>
          </p:nvSpPr>
          <p:spPr>
            <a:xfrm>
              <a:off x="0" y="-38100"/>
              <a:ext cx="3253654" cy="74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773098-98DB-1987-B952-EB340E53B7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F482025-E9C0-5911-C264-021A085B3251}"/>
              </a:ext>
            </a:extLst>
          </p:cNvPr>
          <p:cNvSpPr/>
          <p:nvPr/>
        </p:nvSpPr>
        <p:spPr>
          <a:xfrm rot="5400000">
            <a:off x="2473172" y="-2747151"/>
            <a:ext cx="10405515" cy="15899815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387BAE31-24B0-74E3-473D-92E5EB373F13}"/>
              </a:ext>
            </a:extLst>
          </p:cNvPr>
          <p:cNvSpPr txBox="1"/>
          <p:nvPr/>
        </p:nvSpPr>
        <p:spPr>
          <a:xfrm>
            <a:off x="304800" y="368469"/>
            <a:ext cx="17144455" cy="22476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What products are we talking about? </a:t>
            </a:r>
            <a:r>
              <a:rPr lang="en-US" sz="8000" b="1" i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Smokeless/chewed </a:t>
            </a:r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E850B6A0-AAD5-8AE7-6441-E281AC137C16}"/>
              </a:ext>
            </a:extLst>
          </p:cNvPr>
          <p:cNvSpPr/>
          <p:nvPr/>
        </p:nvSpPr>
        <p:spPr>
          <a:xfrm rot="-5400000">
            <a:off x="6526726" y="-1237250"/>
            <a:ext cx="10524027" cy="12998521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" name="Group 5">
            <a:extLst>
              <a:ext uri="{FF2B5EF4-FFF2-40B4-BE49-F238E27FC236}">
                <a16:creationId xmlns:a16="http://schemas.microsoft.com/office/drawing/2014/main" id="{2A1EA13E-97AA-CB8C-D97C-ED32A3C4369A}"/>
              </a:ext>
            </a:extLst>
          </p:cNvPr>
          <p:cNvGrpSpPr/>
          <p:nvPr/>
        </p:nvGrpSpPr>
        <p:grpSpPr>
          <a:xfrm>
            <a:off x="-273978" y="7422154"/>
            <a:ext cx="18561978" cy="2983358"/>
            <a:chOff x="0" y="0"/>
            <a:chExt cx="5079183" cy="785740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3D2954BA-5349-724E-CE5F-1F8BB5EF416B}"/>
                </a:ext>
              </a:extLst>
            </p:cNvPr>
            <p:cNvSpPr/>
            <p:nvPr/>
          </p:nvSpPr>
          <p:spPr>
            <a:xfrm>
              <a:off x="0" y="0"/>
              <a:ext cx="5079183" cy="785741"/>
            </a:xfrm>
            <a:custGeom>
              <a:avLst/>
              <a:gdLst/>
              <a:ahLst/>
              <a:cxnLst/>
              <a:rect l="l" t="t" r="r" b="b"/>
              <a:pathLst>
                <a:path w="5079183" h="785741">
                  <a:moveTo>
                    <a:pt x="0" y="0"/>
                  </a:moveTo>
                  <a:lnTo>
                    <a:pt x="5079183" y="0"/>
                  </a:lnTo>
                  <a:lnTo>
                    <a:pt x="5079183" y="785741"/>
                  </a:lnTo>
                  <a:lnTo>
                    <a:pt x="0" y="78574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6D910D3B-FF0A-C134-CF60-38CEF6E90409}"/>
                </a:ext>
              </a:extLst>
            </p:cNvPr>
            <p:cNvSpPr txBox="1"/>
            <p:nvPr/>
          </p:nvSpPr>
          <p:spPr>
            <a:xfrm>
              <a:off x="0" y="-38100"/>
              <a:ext cx="5079183" cy="8238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>
            <a:extLst>
              <a:ext uri="{FF2B5EF4-FFF2-40B4-BE49-F238E27FC236}">
                <a16:creationId xmlns:a16="http://schemas.microsoft.com/office/drawing/2014/main" id="{641FC466-14BB-02B1-EA32-0167D7675DED}"/>
              </a:ext>
            </a:extLst>
          </p:cNvPr>
          <p:cNvSpPr txBox="1"/>
          <p:nvPr/>
        </p:nvSpPr>
        <p:spPr>
          <a:xfrm>
            <a:off x="-485531" y="7514472"/>
            <a:ext cx="7049215" cy="265406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b="1" dirty="0">
                <a:latin typeface="Frutiger" panose="020B0604020202020204" charset="0"/>
              </a:rPr>
              <a:t>Paan: </a:t>
            </a:r>
            <a:r>
              <a:rPr lang="en-GB" dirty="0">
                <a:latin typeface="Frutiger" panose="020B0604020202020204" charset="0"/>
              </a:rPr>
              <a:t>Preparation made by wrapping areca nut (betel nut), slaked lime, and sometimes tobacco or sweeteners in a betel leaf. When it contains tobacco, it is known as </a:t>
            </a:r>
            <a:r>
              <a:rPr lang="en-GB" dirty="0" err="1">
                <a:latin typeface="Frutiger" panose="020B0604020202020204" charset="0"/>
              </a:rPr>
              <a:t>tambaku</a:t>
            </a:r>
            <a:r>
              <a:rPr lang="en-GB" dirty="0">
                <a:latin typeface="Frutiger" panose="020B0604020202020204" charset="0"/>
              </a:rPr>
              <a:t> paan. Paan is associated with an increased risk of cancer even when it does not contain tobacco </a:t>
            </a:r>
            <a:r>
              <a:rPr lang="en-GB" b="1" dirty="0">
                <a:latin typeface="Frutiger" panose="020B0604020202020204" charset="0"/>
              </a:rPr>
              <a:t>as areca nut is also a recognised carcinogen.</a:t>
            </a:r>
            <a:endParaRPr lang="en-GB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  <a:p>
            <a:pPr marL="344473" lvl="1">
              <a:lnSpc>
                <a:spcPts val="2999"/>
              </a:lnSpc>
            </a:pPr>
            <a:r>
              <a:rPr lang="en-GB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</a:t>
            </a:r>
            <a:r>
              <a:rPr lang="en-GB" dirty="0">
                <a:latin typeface="Frutiger" panose="020B0604020202020204" charset="0"/>
              </a:rPr>
              <a:t>Indian • Pakistani • Bangladeshi • Sri Lankan • Nepalese</a:t>
            </a:r>
            <a:endParaRPr lang="en-US" sz="28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sp>
        <p:nvSpPr>
          <p:cNvPr id="34" name="TextBox 17">
            <a:extLst>
              <a:ext uri="{FF2B5EF4-FFF2-40B4-BE49-F238E27FC236}">
                <a16:creationId xmlns:a16="http://schemas.microsoft.com/office/drawing/2014/main" id="{3B968CFC-7B61-C660-7329-253AABE58016}"/>
              </a:ext>
            </a:extLst>
          </p:cNvPr>
          <p:cNvSpPr txBox="1"/>
          <p:nvPr/>
        </p:nvSpPr>
        <p:spPr>
          <a:xfrm>
            <a:off x="6515874" y="7651675"/>
            <a:ext cx="5952862" cy="22693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b="1" dirty="0" err="1">
                <a:latin typeface="Frutiger" panose="020B0604020202020204" charset="0"/>
              </a:rPr>
              <a:t>Naswar</a:t>
            </a:r>
            <a:r>
              <a:rPr lang="en-GB" b="1" dirty="0">
                <a:latin typeface="Frutiger" panose="020B0604020202020204" charset="0"/>
              </a:rPr>
              <a:t>: </a:t>
            </a:r>
            <a:r>
              <a:rPr lang="en-GB" dirty="0">
                <a:latin typeface="Frutiger" panose="020B0604020202020204" charset="0"/>
              </a:rPr>
              <a:t>A moist, green, powdered smokeless tobacco made from sun-dried tobacco leaves with slaked lime, ash, and occasionally flavourings or colourants. Consumed orally, often as small balls placed under the tongue to absorb nicotine. </a:t>
            </a:r>
          </a:p>
          <a:p>
            <a:pPr marL="344473" lvl="1">
              <a:lnSpc>
                <a:spcPts val="2999"/>
              </a:lnSpc>
            </a:pPr>
            <a:r>
              <a:rPr lang="en-GB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</a:t>
            </a:r>
            <a:r>
              <a:rPr lang="fi-FI" dirty="0">
                <a:latin typeface="Frutiger" panose="020B0604020202020204" charset="0"/>
              </a:rPr>
              <a:t>• Afghan • Pakistani • Uzbek • Tajik • Iranian </a:t>
            </a:r>
            <a:endParaRPr lang="en-US" sz="28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sp>
        <p:nvSpPr>
          <p:cNvPr id="36" name="TextBox 17">
            <a:extLst>
              <a:ext uri="{FF2B5EF4-FFF2-40B4-BE49-F238E27FC236}">
                <a16:creationId xmlns:a16="http://schemas.microsoft.com/office/drawing/2014/main" id="{1E4C29E4-FCF0-1029-8FD8-A2C3E66421F6}"/>
              </a:ext>
            </a:extLst>
          </p:cNvPr>
          <p:cNvSpPr txBox="1"/>
          <p:nvPr/>
        </p:nvSpPr>
        <p:spPr>
          <a:xfrm>
            <a:off x="12336690" y="7723439"/>
            <a:ext cx="5814150" cy="22693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4473" lvl="1">
              <a:lnSpc>
                <a:spcPts val="2999"/>
              </a:lnSpc>
            </a:pPr>
            <a:r>
              <a:rPr lang="en-GB" b="1" dirty="0">
                <a:latin typeface="Frutiger" panose="020B0604020202020204" charset="0"/>
              </a:rPr>
              <a:t>Gutkha: </a:t>
            </a:r>
            <a:r>
              <a:rPr lang="en-GB" dirty="0">
                <a:latin typeface="Frutiger" panose="020B0604020202020204" charset="0"/>
              </a:rPr>
              <a:t>Product made from tobacco, areca nut, slaked lime, and flavourings. Chewed and held in the mouth to release nicotine and stimulant effects. </a:t>
            </a:r>
          </a:p>
          <a:p>
            <a:pPr marL="344473" lvl="1">
              <a:lnSpc>
                <a:spcPts val="2999"/>
              </a:lnSpc>
            </a:pPr>
            <a:endParaRPr lang="en-GB" sz="20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  <a:p>
            <a:pPr marL="344473" lvl="1">
              <a:lnSpc>
                <a:spcPts val="2999"/>
              </a:lnSpc>
            </a:pPr>
            <a:r>
              <a:rPr lang="en-GB" spc="-134" dirty="0">
                <a:solidFill>
                  <a:srgbClr val="000000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Users:  </a:t>
            </a:r>
            <a:r>
              <a:rPr lang="en-GB" dirty="0">
                <a:latin typeface="Frutiger" panose="020B0604020202020204" charset="0"/>
              </a:rPr>
              <a:t>Indian • Pakistani • Bangladeshi </a:t>
            </a:r>
            <a:endParaRPr lang="en-US" sz="3200" spc="-13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grpSp>
        <p:nvGrpSpPr>
          <p:cNvPr id="37" name="Group 15">
            <a:extLst>
              <a:ext uri="{FF2B5EF4-FFF2-40B4-BE49-F238E27FC236}">
                <a16:creationId xmlns:a16="http://schemas.microsoft.com/office/drawing/2014/main" id="{BF356709-4223-03D6-53D9-B640055599E5}"/>
              </a:ext>
            </a:extLst>
          </p:cNvPr>
          <p:cNvGrpSpPr/>
          <p:nvPr/>
        </p:nvGrpSpPr>
        <p:grpSpPr>
          <a:xfrm rot="5400000">
            <a:off x="5033369" y="8947989"/>
            <a:ext cx="3106352" cy="45719"/>
            <a:chOff x="0" y="0"/>
            <a:chExt cx="3253654" cy="36388"/>
          </a:xfrm>
        </p:grpSpPr>
        <p:sp>
          <p:nvSpPr>
            <p:cNvPr id="38" name="Freeform 16">
              <a:extLst>
                <a:ext uri="{FF2B5EF4-FFF2-40B4-BE49-F238E27FC236}">
                  <a16:creationId xmlns:a16="http://schemas.microsoft.com/office/drawing/2014/main" id="{335AC733-7F2C-DB92-761E-1A14218011E3}"/>
                </a:ext>
              </a:extLst>
            </p:cNvPr>
            <p:cNvSpPr/>
            <p:nvPr/>
          </p:nvSpPr>
          <p:spPr>
            <a:xfrm>
              <a:off x="0" y="0"/>
              <a:ext cx="3253655" cy="36388"/>
            </a:xfrm>
            <a:custGeom>
              <a:avLst/>
              <a:gdLst/>
              <a:ahLst/>
              <a:cxnLst/>
              <a:rect l="l" t="t" r="r" b="b"/>
              <a:pathLst>
                <a:path w="3253655" h="36388">
                  <a:moveTo>
                    <a:pt x="0" y="0"/>
                  </a:moveTo>
                  <a:lnTo>
                    <a:pt x="3253655" y="0"/>
                  </a:lnTo>
                  <a:lnTo>
                    <a:pt x="3253655" y="36388"/>
                  </a:lnTo>
                  <a:lnTo>
                    <a:pt x="0" y="36388"/>
                  </a:lnTo>
                  <a:close/>
                </a:path>
              </a:pathLst>
            </a:custGeom>
            <a:solidFill>
              <a:srgbClr val="33045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TextBox 17">
              <a:extLst>
                <a:ext uri="{FF2B5EF4-FFF2-40B4-BE49-F238E27FC236}">
                  <a16:creationId xmlns:a16="http://schemas.microsoft.com/office/drawing/2014/main" id="{CDC4AAE6-8971-1BBA-2E70-7BBD6A43B941}"/>
                </a:ext>
              </a:extLst>
            </p:cNvPr>
            <p:cNvSpPr txBox="1"/>
            <p:nvPr/>
          </p:nvSpPr>
          <p:spPr>
            <a:xfrm>
              <a:off x="0" y="-38100"/>
              <a:ext cx="3253654" cy="74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40" name="Group 15">
            <a:extLst>
              <a:ext uri="{FF2B5EF4-FFF2-40B4-BE49-F238E27FC236}">
                <a16:creationId xmlns:a16="http://schemas.microsoft.com/office/drawing/2014/main" id="{C262DA3C-48EF-001D-C90A-9D64AB2282A9}"/>
              </a:ext>
            </a:extLst>
          </p:cNvPr>
          <p:cNvGrpSpPr/>
          <p:nvPr/>
        </p:nvGrpSpPr>
        <p:grpSpPr>
          <a:xfrm rot="5400000">
            <a:off x="11236262" y="9047714"/>
            <a:ext cx="2606405" cy="45719"/>
            <a:chOff x="0" y="0"/>
            <a:chExt cx="3253654" cy="36388"/>
          </a:xfrm>
        </p:grpSpPr>
        <p:sp>
          <p:nvSpPr>
            <p:cNvPr id="41" name="Freeform 16">
              <a:extLst>
                <a:ext uri="{FF2B5EF4-FFF2-40B4-BE49-F238E27FC236}">
                  <a16:creationId xmlns:a16="http://schemas.microsoft.com/office/drawing/2014/main" id="{299BDAF6-A902-F371-1415-4FD6311942B1}"/>
                </a:ext>
              </a:extLst>
            </p:cNvPr>
            <p:cNvSpPr/>
            <p:nvPr/>
          </p:nvSpPr>
          <p:spPr>
            <a:xfrm>
              <a:off x="0" y="0"/>
              <a:ext cx="3253655" cy="36388"/>
            </a:xfrm>
            <a:custGeom>
              <a:avLst/>
              <a:gdLst/>
              <a:ahLst/>
              <a:cxnLst/>
              <a:rect l="l" t="t" r="r" b="b"/>
              <a:pathLst>
                <a:path w="3253655" h="36388">
                  <a:moveTo>
                    <a:pt x="0" y="0"/>
                  </a:moveTo>
                  <a:lnTo>
                    <a:pt x="3253655" y="0"/>
                  </a:lnTo>
                  <a:lnTo>
                    <a:pt x="3253655" y="36388"/>
                  </a:lnTo>
                  <a:lnTo>
                    <a:pt x="0" y="36388"/>
                  </a:lnTo>
                  <a:close/>
                </a:path>
              </a:pathLst>
            </a:custGeom>
            <a:solidFill>
              <a:srgbClr val="33045E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TextBox 17">
              <a:extLst>
                <a:ext uri="{FF2B5EF4-FFF2-40B4-BE49-F238E27FC236}">
                  <a16:creationId xmlns:a16="http://schemas.microsoft.com/office/drawing/2014/main" id="{79902504-744C-E9B1-6795-4F790EC1FCCA}"/>
                </a:ext>
              </a:extLst>
            </p:cNvPr>
            <p:cNvSpPr txBox="1"/>
            <p:nvPr/>
          </p:nvSpPr>
          <p:spPr>
            <a:xfrm>
              <a:off x="0" y="-38100"/>
              <a:ext cx="3253654" cy="744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D4F7C2B-5515-BB61-2118-5EAD0AE9493C}"/>
              </a:ext>
            </a:extLst>
          </p:cNvPr>
          <p:cNvGrpSpPr/>
          <p:nvPr/>
        </p:nvGrpSpPr>
        <p:grpSpPr>
          <a:xfrm>
            <a:off x="1427433" y="2899022"/>
            <a:ext cx="14899188" cy="4130952"/>
            <a:chOff x="1864812" y="3028028"/>
            <a:chExt cx="14899188" cy="4130952"/>
          </a:xfrm>
        </p:grpSpPr>
        <p:grpSp>
          <p:nvGrpSpPr>
            <p:cNvPr id="18" name="Group 11">
              <a:extLst>
                <a:ext uri="{FF2B5EF4-FFF2-40B4-BE49-F238E27FC236}">
                  <a16:creationId xmlns:a16="http://schemas.microsoft.com/office/drawing/2014/main" id="{CD4ED265-FF46-1F0F-5A5F-19150D73FFC7}"/>
                </a:ext>
              </a:extLst>
            </p:cNvPr>
            <p:cNvGrpSpPr/>
            <p:nvPr/>
          </p:nvGrpSpPr>
          <p:grpSpPr>
            <a:xfrm>
              <a:off x="1864812" y="3028028"/>
              <a:ext cx="14899188" cy="4130952"/>
              <a:chOff x="0" y="0"/>
              <a:chExt cx="15969504" cy="4117067"/>
            </a:xfrm>
          </p:grpSpPr>
          <p:sp>
            <p:nvSpPr>
              <p:cNvPr id="23" name="Freeform 12">
                <a:extLst>
                  <a:ext uri="{FF2B5EF4-FFF2-40B4-BE49-F238E27FC236}">
                    <a16:creationId xmlns:a16="http://schemas.microsoft.com/office/drawing/2014/main" id="{BDDAF80C-A893-C400-82EA-C7394753F11A}"/>
                  </a:ext>
                </a:extLst>
              </p:cNvPr>
              <p:cNvSpPr/>
              <p:nvPr/>
            </p:nvSpPr>
            <p:spPr>
              <a:xfrm>
                <a:off x="0" y="16925"/>
                <a:ext cx="5463068" cy="4100142"/>
              </a:xfrm>
              <a:custGeom>
                <a:avLst/>
                <a:gdLst/>
                <a:ahLst/>
                <a:cxnLst/>
                <a:rect l="l" t="t" r="r" b="b"/>
                <a:pathLst>
                  <a:path w="5463068" h="4100142">
                    <a:moveTo>
                      <a:pt x="0" y="0"/>
                    </a:moveTo>
                    <a:lnTo>
                      <a:pt x="5463068" y="0"/>
                    </a:lnTo>
                    <a:lnTo>
                      <a:pt x="5463068" y="4100142"/>
                    </a:lnTo>
                    <a:lnTo>
                      <a:pt x="0" y="410014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4"/>
                <a:stretch>
                  <a:fillRect l="-10375" r="-4741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13">
                <a:extLst>
                  <a:ext uri="{FF2B5EF4-FFF2-40B4-BE49-F238E27FC236}">
                    <a16:creationId xmlns:a16="http://schemas.microsoft.com/office/drawing/2014/main" id="{4E2946FA-B581-30A1-5CD3-11447DAA9E9E}"/>
                  </a:ext>
                </a:extLst>
              </p:cNvPr>
              <p:cNvSpPr/>
              <p:nvPr/>
            </p:nvSpPr>
            <p:spPr>
              <a:xfrm>
                <a:off x="5463068" y="0"/>
                <a:ext cx="5538062" cy="4100142"/>
              </a:xfrm>
              <a:custGeom>
                <a:avLst/>
                <a:gdLst/>
                <a:ahLst/>
                <a:cxnLst/>
                <a:rect l="l" t="t" r="r" b="b"/>
                <a:pathLst>
                  <a:path w="5538062" h="4100142">
                    <a:moveTo>
                      <a:pt x="0" y="0"/>
                    </a:moveTo>
                    <a:lnTo>
                      <a:pt x="5538061" y="0"/>
                    </a:lnTo>
                    <a:lnTo>
                      <a:pt x="5538061" y="4100142"/>
                    </a:lnTo>
                    <a:lnTo>
                      <a:pt x="0" y="4100142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5"/>
                <a:stretch>
                  <a:fillRect l="-11" r="-10517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id="{17C2CAC3-222E-706E-F076-A1E90BE40350}"/>
                  </a:ext>
                </a:extLst>
              </p:cNvPr>
              <p:cNvSpPr/>
              <p:nvPr/>
            </p:nvSpPr>
            <p:spPr>
              <a:xfrm>
                <a:off x="10676741" y="0"/>
                <a:ext cx="5292763" cy="4117067"/>
              </a:xfrm>
              <a:custGeom>
                <a:avLst/>
                <a:gdLst/>
                <a:ahLst/>
                <a:cxnLst/>
                <a:rect l="l" t="t" r="r" b="b"/>
                <a:pathLst>
                  <a:path w="5292763" h="4117067">
                    <a:moveTo>
                      <a:pt x="0" y="0"/>
                    </a:moveTo>
                    <a:lnTo>
                      <a:pt x="5292763" y="0"/>
                    </a:lnTo>
                    <a:lnTo>
                      <a:pt x="5292763" y="4117067"/>
                    </a:lnTo>
                    <a:lnTo>
                      <a:pt x="0" y="4117067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 r:embed="rId6"/>
                <a:stretch>
                  <a:fillRect l="-427" r="-15888"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6E8ED45-7F76-D5E4-B3E8-F2C99EA693D3}"/>
                </a:ext>
              </a:extLst>
            </p:cNvPr>
            <p:cNvSpPr txBox="1"/>
            <p:nvPr/>
          </p:nvSpPr>
          <p:spPr>
            <a:xfrm>
              <a:off x="1980492" y="3120090"/>
              <a:ext cx="3881020" cy="5521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88" b="1" spc="-182" dirty="0">
                  <a:solidFill>
                    <a:srgbClr val="31224C"/>
                  </a:solidFill>
                  <a:latin typeface="Frutiger Bold"/>
                  <a:sym typeface="Frutiger Bold"/>
                </a:rPr>
                <a:t>Paan </a:t>
              </a:r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697E1E2-602D-C93B-0BDB-A04C6500DE5E}"/>
                </a:ext>
              </a:extLst>
            </p:cNvPr>
            <p:cNvSpPr txBox="1"/>
            <p:nvPr/>
          </p:nvSpPr>
          <p:spPr>
            <a:xfrm>
              <a:off x="7173285" y="3239228"/>
              <a:ext cx="3881020" cy="5521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88" b="1" spc="-182" dirty="0" err="1">
                  <a:solidFill>
                    <a:srgbClr val="31224C"/>
                  </a:solidFill>
                  <a:latin typeface="Frutiger Bold"/>
                  <a:sym typeface="Frutiger Bold"/>
                </a:rPr>
                <a:t>Naswar</a:t>
              </a:r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BE1B859-9465-4FFD-DD5A-D34C8E67763B}"/>
                </a:ext>
              </a:extLst>
            </p:cNvPr>
            <p:cNvSpPr txBox="1"/>
            <p:nvPr/>
          </p:nvSpPr>
          <p:spPr>
            <a:xfrm>
              <a:off x="11959180" y="3298484"/>
              <a:ext cx="3881020" cy="5521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88" b="1" spc="-182" dirty="0">
                  <a:solidFill>
                    <a:schemeClr val="bg1"/>
                  </a:solidFill>
                  <a:latin typeface="Frutiger Bold"/>
                  <a:sym typeface="Frutiger Bold"/>
                </a:rPr>
                <a:t>Gutkha</a:t>
              </a:r>
              <a:endParaRPr lang="en-GB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6892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63EF83-56B3-96B5-169E-F450D42FDA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4DF663F-DDAA-1833-6E95-95DB5CCA995B}"/>
              </a:ext>
            </a:extLst>
          </p:cNvPr>
          <p:cNvSpPr/>
          <p:nvPr/>
        </p:nvSpPr>
        <p:spPr>
          <a:xfrm rot="5400000">
            <a:off x="2707377" y="-2745620"/>
            <a:ext cx="10211082" cy="15625839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Oral (Mouth) Cancer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mouth ulcer that has not healed after    3 weeks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lump on the lip, in the mouth or in the neck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 or white patches in the mouth that do not go away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E693FCC1-FDA3-FE0F-9EA6-923A0E3BC41C}"/>
              </a:ext>
            </a:extLst>
          </p:cNvPr>
          <p:cNvSpPr txBox="1"/>
          <p:nvPr/>
        </p:nvSpPr>
        <p:spPr>
          <a:xfrm>
            <a:off x="491082" y="311923"/>
            <a:ext cx="12725400" cy="22313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87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-566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utiger Bold"/>
                <a:ea typeface="Frutiger Bold"/>
                <a:cs typeface="Frutiger Bold"/>
                <a:sym typeface="Frutiger Bold"/>
              </a:rPr>
              <a:t>Symptoms of tobacco related cancer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D6C60E62-D05A-2EB0-0E1E-004005B1BFA0}"/>
              </a:ext>
            </a:extLst>
          </p:cNvPr>
          <p:cNvSpPr txBox="1"/>
          <p:nvPr/>
        </p:nvSpPr>
        <p:spPr>
          <a:xfrm>
            <a:off x="694899" y="2742223"/>
            <a:ext cx="11608660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fontAlgn="t"/>
            <a:r>
              <a:rPr lang="en-US" sz="280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Anyone who uses tobacco, including shisha, </a:t>
            </a:r>
            <a:r>
              <a:rPr lang="en-US" sz="2800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naswar</a:t>
            </a:r>
            <a:r>
              <a:rPr lang="en-US" sz="2800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, gutka, paan with tobacco, bidis or cigars, should be aware of possible cancer symptoms.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rutiger" panose="020B0604020202020204" charset="0"/>
              <a:ea typeface="+mn-ea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CC9DDA31-391D-4C0A-43B2-2C0917BCA05D}"/>
              </a:ext>
            </a:extLst>
          </p:cNvPr>
          <p:cNvSpPr/>
          <p:nvPr/>
        </p:nvSpPr>
        <p:spPr>
          <a:xfrm rot="-5400000">
            <a:off x="6819762" y="-1257160"/>
            <a:ext cx="10211082" cy="12725400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062A2DC-52EB-A53A-6781-BCF2E12F7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0"/>
            <a:ext cx="5105400" cy="102110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BEAB7A5-644B-2A44-86F9-3D2C9847FE2C}"/>
              </a:ext>
            </a:extLst>
          </p:cNvPr>
          <p:cNvSpPr txBox="1"/>
          <p:nvPr/>
        </p:nvSpPr>
        <p:spPr>
          <a:xfrm>
            <a:off x="862053" y="4372913"/>
            <a:ext cx="4302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Oral (Mouth) Cancer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mouth ulcer that has not healed after 3 weeks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lump on the lip, in the mouth or in the neck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Red or white patches in the mouth that do not go away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46E5BC-5D23-1ECD-6B3C-A7ED73D5B0B5}"/>
              </a:ext>
            </a:extLst>
          </p:cNvPr>
          <p:cNvSpPr txBox="1"/>
          <p:nvPr/>
        </p:nvSpPr>
        <p:spPr>
          <a:xfrm>
            <a:off x="6436159" y="4372913"/>
            <a:ext cx="58674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Throat or Voice Box Cancer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hoarse voice that does not improve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lump in the neck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Persistent sore throat or difficulty swallowing</a:t>
            </a:r>
          </a:p>
        </p:txBody>
      </p:sp>
    </p:spTree>
    <p:extLst>
      <p:ext uri="{BB962C8B-B14F-4D97-AF65-F5344CB8AC3E}">
        <p14:creationId xmlns:p14="http://schemas.microsoft.com/office/powerpoint/2010/main" val="2787953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126782-1EEE-D200-251C-E07767515F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4D84362-10AE-EA6E-5CAE-E8DB00F659E5}"/>
              </a:ext>
            </a:extLst>
          </p:cNvPr>
          <p:cNvSpPr/>
          <p:nvPr/>
        </p:nvSpPr>
        <p:spPr>
          <a:xfrm rot="5400000">
            <a:off x="2707377" y="-2745620"/>
            <a:ext cx="10211082" cy="15625839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Oral (Mouth) Cancer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mouth ulcer that has not healed after    3 weeks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lump on the lip, in the mouth or in the neck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 or white patches in the mouth that do not go away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7A09408-3C57-28BB-96BA-6A28D6B74B40}"/>
              </a:ext>
            </a:extLst>
          </p:cNvPr>
          <p:cNvSpPr/>
          <p:nvPr/>
        </p:nvSpPr>
        <p:spPr>
          <a:xfrm rot="-5400000">
            <a:off x="6819762" y="-1257160"/>
            <a:ext cx="10211082" cy="12725400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5"/>
                </a:lnTo>
                <a:lnTo>
                  <a:pt x="0" y="1589981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5F492BA-3970-281D-825D-BD0EACCFF7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2600" y="0"/>
            <a:ext cx="5105400" cy="102110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36B4247-14E3-2BD3-DA47-DCA9F4412A35}"/>
              </a:ext>
            </a:extLst>
          </p:cNvPr>
          <p:cNvSpPr txBox="1"/>
          <p:nvPr/>
        </p:nvSpPr>
        <p:spPr>
          <a:xfrm>
            <a:off x="749038" y="665525"/>
            <a:ext cx="43028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Food Pipe (Oesophageal) Cancer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Difficulty swallowing food or drinks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Pain when swallowing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Persistent indigestion or heartburn, especially if accompanied by weight loss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FA41F6-9297-00A0-3875-0311A56BEBA6}"/>
              </a:ext>
            </a:extLst>
          </p:cNvPr>
          <p:cNvSpPr txBox="1"/>
          <p:nvPr/>
        </p:nvSpPr>
        <p:spPr>
          <a:xfrm>
            <a:off x="6705600" y="1562100"/>
            <a:ext cx="5867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Lung Cancer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cough lasting more than 3 weeks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Shortness of breath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Chest pain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Unexplained weight loss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Loss of appetite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Repeated chest infections</a:t>
            </a: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8D7E6D-A246-8795-73E1-0AEA02BD11D5}"/>
              </a:ext>
            </a:extLst>
          </p:cNvPr>
          <p:cNvSpPr txBox="1"/>
          <p:nvPr/>
        </p:nvSpPr>
        <p:spPr>
          <a:xfrm>
            <a:off x="749038" y="6397955"/>
            <a:ext cx="8110353" cy="3544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711"/>
              </a:lnSpc>
            </a:pPr>
            <a:r>
              <a:rPr lang="en-US" sz="2800" b="1" dirty="0">
                <a:solidFill>
                  <a:schemeClr val="bg1"/>
                </a:solidFill>
                <a:sym typeface="Arial Bold"/>
              </a:rPr>
              <a:t>Stomach Cancer</a:t>
            </a:r>
          </a:p>
          <a:p>
            <a:pPr marL="457200" indent="-457200">
              <a:lnSpc>
                <a:spcPts val="1711"/>
              </a:lnSpc>
              <a:buFont typeface="Arial" panose="020B0604020202020204" pitchFamily="34" charset="0"/>
              <a:buChar char="•"/>
            </a:pPr>
            <a:endParaRPr lang="en-US" sz="2800" b="1" dirty="0">
              <a:solidFill>
                <a:schemeClr val="bg1"/>
              </a:solidFill>
              <a:sym typeface="Arial Bold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Ongoing indigestion that does not improve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Persistent pain in the upper abdomen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Feeling or being sick regularly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Difficulty swallowing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Unexplained weight loss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</a:rPr>
              <a:t>A lump in the upper abdomen</a:t>
            </a:r>
          </a:p>
          <a:p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4183AFE-37C2-025C-18F9-2455A504BD5F}"/>
              </a:ext>
            </a:extLst>
          </p:cNvPr>
          <p:cNvSpPr/>
          <p:nvPr/>
        </p:nvSpPr>
        <p:spPr>
          <a:xfrm>
            <a:off x="7801545" y="5753100"/>
            <a:ext cx="5529335" cy="40900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B94F43-36ED-9093-29AA-AC645FE04F9D}"/>
              </a:ext>
            </a:extLst>
          </p:cNvPr>
          <p:cNvSpPr txBox="1"/>
          <p:nvPr/>
        </p:nvSpPr>
        <p:spPr>
          <a:xfrm>
            <a:off x="8087963" y="5967051"/>
            <a:ext cx="495649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3F1D5F"/>
                </a:solidFill>
              </a:rPr>
              <a:t>Passive smoking, or second-hand smoking, </a:t>
            </a:r>
            <a:r>
              <a:rPr lang="en-GB" sz="2400" dirty="0">
                <a:solidFill>
                  <a:srgbClr val="3F1D5F"/>
                </a:solidFill>
              </a:rPr>
              <a:t>means breathing in other people’s tobacco smoke, also known as second hand smoke.</a:t>
            </a:r>
          </a:p>
          <a:p>
            <a:endParaRPr lang="en-GB" sz="2400" dirty="0">
              <a:solidFill>
                <a:srgbClr val="3F1D5F"/>
              </a:solidFill>
            </a:endParaRPr>
          </a:p>
          <a:p>
            <a:r>
              <a:rPr lang="en-GB" sz="2400" dirty="0">
                <a:solidFill>
                  <a:srgbClr val="3F1D5F"/>
                </a:solidFill>
              </a:rPr>
              <a:t>For further information about the risks of passive smoking, visit: </a:t>
            </a:r>
            <a:r>
              <a:rPr lang="en-GB" sz="2400" dirty="0">
                <a:solidFill>
                  <a:srgbClr val="3F1D5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What is passive smoking? | Health risks of second hand smoke | Cancer Research UK</a:t>
            </a:r>
            <a:endParaRPr lang="en-GB" sz="2400" dirty="0">
              <a:solidFill>
                <a:srgbClr val="3F1D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998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96FAD6-E2B6-AB6F-3FC8-1CE674DD026F}"/>
              </a:ext>
            </a:extLst>
          </p:cNvPr>
          <p:cNvSpPr txBox="1"/>
          <p:nvPr/>
        </p:nvSpPr>
        <p:spPr>
          <a:xfrm>
            <a:off x="4572000" y="4960540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</p:txBody>
      </p:sp>
      <p:sp>
        <p:nvSpPr>
          <p:cNvPr id="14" name="TextBox 3">
            <a:extLst>
              <a:ext uri="{FF2B5EF4-FFF2-40B4-BE49-F238E27FC236}">
                <a16:creationId xmlns:a16="http://schemas.microsoft.com/office/drawing/2014/main" id="{F47B90B8-62BB-1BCF-86A6-C496113A7312}"/>
              </a:ext>
            </a:extLst>
          </p:cNvPr>
          <p:cNvSpPr txBox="1"/>
          <p:nvPr/>
        </p:nvSpPr>
        <p:spPr>
          <a:xfrm>
            <a:off x="533400" y="419100"/>
            <a:ext cx="13716000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3F1D5F"/>
                </a:solidFill>
                <a:latin typeface="Frutiger Bold"/>
                <a:ea typeface="Frutiger Bold"/>
                <a:cs typeface="Frutiger Bold"/>
                <a:sym typeface="Frutiger Bold"/>
              </a:rPr>
              <a:t> A Simple Conversation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9687EE8-1EB8-2AF0-547D-140B7BE70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1800" y="1714500"/>
            <a:ext cx="10647085" cy="78466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215053-E874-CD59-F0A8-2798A48B1D45}"/>
              </a:ext>
            </a:extLst>
          </p:cNvPr>
          <p:cNvSpPr txBox="1"/>
          <p:nvPr/>
        </p:nvSpPr>
        <p:spPr>
          <a:xfrm>
            <a:off x="685800" y="2329050"/>
            <a:ext cx="51054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Community leaders are trusted voices within their communities and can play an important role in raising awareness of the harms of all forms of tobacco use. </a:t>
            </a:r>
          </a:p>
          <a:p>
            <a:endParaRPr lang="en-GB" sz="2800" dirty="0"/>
          </a:p>
          <a:p>
            <a:r>
              <a:rPr lang="en-GB" sz="2800" dirty="0"/>
              <a:t>Simple, supportive conversations can help people understand the risks, challenge common misconceptions, and encourage those who use tobacco to seek support when they are ready.</a:t>
            </a:r>
          </a:p>
        </p:txBody>
      </p:sp>
    </p:spTree>
    <p:extLst>
      <p:ext uri="{BB962C8B-B14F-4D97-AF65-F5344CB8AC3E}">
        <p14:creationId xmlns:p14="http://schemas.microsoft.com/office/powerpoint/2010/main" val="25647763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213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2532427" y="-2806407"/>
            <a:ext cx="10287001" cy="15899818"/>
          </a:xfrm>
          <a:custGeom>
            <a:avLst/>
            <a:gdLst/>
            <a:ahLst/>
            <a:cxnLst/>
            <a:rect l="l" t="t" r="r" b="b"/>
            <a:pathLst>
              <a:path w="16230600" h="15899815">
                <a:moveTo>
                  <a:pt x="0" y="0"/>
                </a:moveTo>
                <a:lnTo>
                  <a:pt x="16230600" y="0"/>
                </a:lnTo>
                <a:lnTo>
                  <a:pt x="16230600" y="15899814"/>
                </a:lnTo>
                <a:lnTo>
                  <a:pt x="0" y="158998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8846" r="-58846"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9" name="TextBox 3">
            <a:extLst>
              <a:ext uri="{FF2B5EF4-FFF2-40B4-BE49-F238E27FC236}">
                <a16:creationId xmlns:a16="http://schemas.microsoft.com/office/drawing/2014/main" id="{D0FC3A21-C23B-CA32-C17D-97548E58DAED}"/>
              </a:ext>
            </a:extLst>
          </p:cNvPr>
          <p:cNvSpPr txBox="1"/>
          <p:nvPr/>
        </p:nvSpPr>
        <p:spPr>
          <a:xfrm>
            <a:off x="304800" y="522766"/>
            <a:ext cx="17972314" cy="11156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8733"/>
              </a:lnSpc>
            </a:pPr>
            <a:r>
              <a:rPr lang="en-US" sz="8000" b="1" spc="-566" dirty="0">
                <a:solidFill>
                  <a:srgbClr val="FFFFFF"/>
                </a:solidFill>
                <a:latin typeface="Frutiger Bold"/>
                <a:ea typeface="Frutiger Bold"/>
                <a:cs typeface="Frutiger Bold"/>
                <a:sym typeface="Frutiger Bold"/>
              </a:rPr>
              <a:t>Referral pathways and support services</a:t>
            </a: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id="{7C4FEDB3-4D6A-5016-F95D-3993F385CC51}"/>
              </a:ext>
            </a:extLst>
          </p:cNvPr>
          <p:cNvSpPr txBox="1"/>
          <p:nvPr/>
        </p:nvSpPr>
        <p:spPr>
          <a:xfrm>
            <a:off x="533400" y="2476500"/>
            <a:ext cx="9218737" cy="5663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Frutiger" panose="020B0604020202020204" charset="0"/>
              </a:rPr>
              <a:t>Actively refer people to local tobacco cessation services</a:t>
            </a:r>
          </a:p>
          <a:p>
            <a:endParaRPr lang="en-GB" sz="2400" b="1" dirty="0">
              <a:solidFill>
                <a:schemeClr val="bg1"/>
              </a:solidFill>
              <a:latin typeface="Frutiger" panose="020B0604020202020204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Frutiger" panose="020B0604020202020204" charset="0"/>
              </a:rPr>
              <a:t>Every London borough has a local tobacco cessation service. Some of these may support people who use either smoked or smokeless tobacco products, including paan with tobacco, chewing tobacco and shisha.</a:t>
            </a:r>
          </a:p>
          <a:p>
            <a:endParaRPr lang="en-GB" sz="2400" dirty="0">
              <a:solidFill>
                <a:schemeClr val="bg1"/>
              </a:solidFill>
              <a:latin typeface="Frutiger" panose="020B0604020202020204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Frutiger" panose="020B0604020202020204" charset="0"/>
              </a:rPr>
              <a:t>Find local services and further information at: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  <a:latin typeface="Frutiger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latin typeface="Frutiger" panose="020B0604020202020204" charset="0"/>
              </a:rPr>
              <a:t>Stop Smoking London</a:t>
            </a:r>
          </a:p>
          <a:p>
            <a:r>
              <a:rPr lang="en-GB" sz="2400" dirty="0">
                <a:solidFill>
                  <a:schemeClr val="bg1"/>
                </a:solidFill>
                <a:latin typeface="Frutiger" panose="020B060402020202020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https://stopsmokinglondon.com/support/</a:t>
            </a:r>
            <a:endParaRPr lang="en-GB" sz="2400" dirty="0">
              <a:solidFill>
                <a:schemeClr val="bg1"/>
              </a:solidFill>
              <a:latin typeface="Frutiger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i="1" dirty="0">
              <a:latin typeface="Frutiger" panose="020B060402020202020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  <a:latin typeface="Frutiger" panose="020B0604020202020204" charset="0"/>
              </a:rPr>
              <a:t>Smoke Free App for London</a:t>
            </a:r>
          </a:p>
          <a:p>
            <a:r>
              <a:rPr lang="en-US" sz="2400" spc="-194" dirty="0">
                <a:solidFill>
                  <a:schemeClr val="bg1"/>
                </a:solidFill>
                <a:latin typeface="Frutiger" panose="020B0604020202020204" charset="0"/>
                <a:ea typeface="Frutiger"/>
                <a:cs typeface="Frutiger"/>
                <a:sym typeface="Frutiger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https://stopsmokinglondon.com/smokefree-app-for-london/</a:t>
            </a:r>
            <a:r>
              <a:rPr lang="en-US" sz="2400" spc="-194" dirty="0">
                <a:solidFill>
                  <a:schemeClr val="bg1"/>
                </a:solidFill>
                <a:latin typeface="Frutiger" panose="020B0604020202020204" charset="0"/>
                <a:ea typeface="Frutiger"/>
                <a:cs typeface="Frutiger"/>
                <a:sym typeface="Frutiger"/>
              </a:rPr>
              <a:t> </a:t>
            </a:r>
          </a:p>
          <a:p>
            <a:endParaRPr lang="en-US" sz="3200" i="1" spc="-194" dirty="0">
              <a:solidFill>
                <a:srgbClr val="000000"/>
              </a:solidFill>
              <a:latin typeface="Frutiger" panose="020B0604020202020204" charset="0"/>
              <a:ea typeface="Frutiger"/>
              <a:cs typeface="Frutiger"/>
              <a:sym typeface="Frutiger"/>
            </a:endParaRPr>
          </a:p>
        </p:txBody>
      </p:sp>
      <p:pic>
        <p:nvPicPr>
          <p:cNvPr id="8" name="Picture 7" descr="Stop Smoking London - We're Here to Help You Quit Smoking">
            <a:extLst>
              <a:ext uri="{FF2B5EF4-FFF2-40B4-BE49-F238E27FC236}">
                <a16:creationId xmlns:a16="http://schemas.microsoft.com/office/drawing/2014/main" id="{A11CDEC5-B2C8-C524-FEFF-BC946CD15A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6815" y="3801031"/>
            <a:ext cx="2684938" cy="2684938"/>
          </a:xfrm>
          <a:prstGeom prst="rect">
            <a:avLst/>
          </a:prstGeom>
        </p:spPr>
      </p:pic>
      <p:pic>
        <p:nvPicPr>
          <p:cNvPr id="10" name="Picture 9" descr="Smoke Free App for London - Stop Smoking London">
            <a:extLst>
              <a:ext uri="{FF2B5EF4-FFF2-40B4-BE49-F238E27FC236}">
                <a16:creationId xmlns:a16="http://schemas.microsoft.com/office/drawing/2014/main" id="{7C3B88AF-7674-EC7B-B290-C8CDF4A3CA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13823" y="6633973"/>
            <a:ext cx="4204322" cy="201457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1083</Words>
  <Application>Microsoft Office PowerPoint</Application>
  <PresentationFormat>Custom</PresentationFormat>
  <Paragraphs>150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Aptos</vt:lpstr>
      <vt:lpstr>Arial Bold</vt:lpstr>
      <vt:lpstr>Canva Sans</vt:lpstr>
      <vt:lpstr>Frutiger</vt:lpstr>
      <vt:lpstr>Frutiger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TobaccoRM_PPP_Template</dc:title>
  <dc:creator>Stephanie Ferguswood</dc:creator>
  <cp:lastModifiedBy>FERGUSWOOD, Stephanie (RM PARTNERS)</cp:lastModifiedBy>
  <cp:revision>25</cp:revision>
  <dcterms:created xsi:type="dcterms:W3CDTF">2006-08-16T00:00:00Z</dcterms:created>
  <dcterms:modified xsi:type="dcterms:W3CDTF">2026-10-27T14:01:19Z</dcterms:modified>
  <dc:identifier>DAHX5ZZJcSA</dc:identifier>
</cp:coreProperties>
</file>