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26" r:id="rId2"/>
    <p:sldId id="428" r:id="rId3"/>
    <p:sldId id="359" r:id="rId4"/>
    <p:sldId id="429" r:id="rId5"/>
    <p:sldId id="432" r:id="rId6"/>
    <p:sldId id="430" r:id="rId7"/>
    <p:sldId id="431" r:id="rId8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66ED92D-DA00-4A0F-8AA2-B14871971E08}">
          <p14:sldIdLst>
            <p14:sldId id="426"/>
            <p14:sldId id="428"/>
            <p14:sldId id="359"/>
            <p14:sldId id="429"/>
            <p14:sldId id="432"/>
            <p14:sldId id="430"/>
            <p14:sldId id="4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th Martin" initials="RM" lastIdx="14" clrIdx="0">
    <p:extLst>
      <p:ext uri="{19B8F6BF-5375-455C-9EA6-DF929625EA0E}">
        <p15:presenceInfo xmlns:p15="http://schemas.microsoft.com/office/powerpoint/2012/main" userId="S-1-5-21-3835786000-2358902214-2061207089-42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42"/>
    <a:srgbClr val="FF7900"/>
    <a:srgbClr val="E6007E"/>
    <a:srgbClr val="009FE3"/>
    <a:srgbClr val="FF00FF"/>
    <a:srgbClr val="00B8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5845" autoAdjust="0"/>
  </p:normalViewPr>
  <p:slideViewPr>
    <p:cSldViewPr>
      <p:cViewPr varScale="1">
        <p:scale>
          <a:sx n="55" d="100"/>
          <a:sy n="55" d="100"/>
        </p:scale>
        <p:origin x="1570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4008" y="114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092A0-9FC1-4ABF-8E83-2FBC0AAC7C76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33668-0C12-4E3C-97F7-81555D998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988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r">
              <a:defRPr sz="1200"/>
            </a:lvl1pPr>
          </a:lstStyle>
          <a:p>
            <a:fld id="{514CC14F-54F8-4EE0-BBE6-039DC1124C50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8" tIns="47429" rIns="94858" bIns="4742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4858" tIns="47429" rIns="94858" bIns="4742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r">
              <a:defRPr sz="1200"/>
            </a:lvl1pPr>
          </a:lstStyle>
          <a:p>
            <a:fld id="{66F57EDF-FFD7-4232-8337-AB14B5A339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709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57EDF-FFD7-4232-8337-AB14B5A339C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139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57EDF-FFD7-4232-8337-AB14B5A339C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856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D61C4-6553-48FA-95D0-E1C905B9E59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437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57EDF-FFD7-4232-8337-AB14B5A339C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181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57EDF-FFD7-4232-8337-AB14B5A339C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568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57EDF-FFD7-4232-8337-AB14B5A339C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922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48C0B-99A9-41D9-91EF-594449E9AF41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4821F4-2F6E-4B8F-8545-0A19840A327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252520" cy="6957392"/>
          </a:xfrm>
          <a:prstGeom prst="rect">
            <a:avLst/>
          </a:prstGeom>
          <a:solidFill>
            <a:srgbClr val="00A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-36512" y="5445224"/>
            <a:ext cx="92890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641624"/>
            <a:ext cx="811211" cy="97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7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48C0B-99A9-41D9-91EF-594449E9AF41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4821F4-2F6E-4B8F-8545-0A19840A327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252520" cy="6957392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-36512" y="5445224"/>
            <a:ext cx="92890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641624"/>
            <a:ext cx="811211" cy="97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83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48C0B-99A9-41D9-91EF-594449E9AF41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4821F4-2F6E-4B8F-8545-0A19840A327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252520" cy="6957392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-36512" y="5445224"/>
            <a:ext cx="92890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641624"/>
            <a:ext cx="811211" cy="97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B050"/>
                </a:solidFill>
                <a:latin typeface="Lato Heavy" panose="020F0902020204030203" pitchFamily="34" charset="0"/>
                <a:cs typeface="Lato Heavy" panose="020F090202020403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73016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445224"/>
            <a:ext cx="9144000" cy="1512168"/>
          </a:xfrm>
          <a:prstGeom prst="rect">
            <a:avLst/>
          </a:prstGeom>
          <a:solidFill>
            <a:srgbClr val="00A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641624"/>
            <a:ext cx="811211" cy="97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3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F7900"/>
                </a:solidFill>
                <a:latin typeface="Lato Heavy" panose="020F0902020204030203" pitchFamily="34" charset="0"/>
                <a:cs typeface="Lato Heavy" panose="020F090202020403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73016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5445224"/>
            <a:ext cx="9144000" cy="1512168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641624"/>
            <a:ext cx="811211" cy="97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65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9FE3"/>
                </a:solidFill>
                <a:latin typeface="Lato Heavy" panose="020F0902020204030203" pitchFamily="34" charset="0"/>
                <a:cs typeface="Lato Heavy" panose="020F090202020403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73016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5445224"/>
            <a:ext cx="9144000" cy="1512168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641624"/>
            <a:ext cx="811211" cy="97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18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E6007E"/>
                </a:solidFill>
                <a:latin typeface="Lato Heavy" panose="020F0902020204030203" pitchFamily="34" charset="0"/>
                <a:cs typeface="Lato Heavy" panose="020F090202020403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73016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5445224"/>
            <a:ext cx="9144000" cy="1512168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641624"/>
            <a:ext cx="811211" cy="97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79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48C0B-99A9-41D9-91EF-594449E9AF41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4821F4-2F6E-4B8F-8545-0A19840A327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252520" cy="6957392"/>
          </a:xfrm>
          <a:prstGeom prst="rect">
            <a:avLst/>
          </a:prstGeom>
          <a:solidFill>
            <a:srgbClr val="00A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-36512" y="5445224"/>
            <a:ext cx="92890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931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48C0B-99A9-41D9-91EF-594449E9AF41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4821F4-2F6E-4B8F-8545-0A19840A327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5445224"/>
            <a:ext cx="9144000" cy="1512168"/>
          </a:xfrm>
          <a:prstGeom prst="rect">
            <a:avLst/>
          </a:prstGeom>
          <a:solidFill>
            <a:srgbClr val="00A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641624"/>
            <a:ext cx="811211" cy="97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38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48C0B-99A9-41D9-91EF-594449E9AF41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4821F4-2F6E-4B8F-8545-0A19840A327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5445224"/>
            <a:ext cx="9144000" cy="1512168"/>
          </a:xfrm>
          <a:prstGeom prst="rect">
            <a:avLst/>
          </a:prstGeom>
          <a:solidFill>
            <a:srgbClr val="00A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246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48C0B-99A9-41D9-91EF-594449E9AF41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4821F4-2F6E-4B8F-8545-0A19840A327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5445224"/>
            <a:ext cx="9144000" cy="1512168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641624"/>
            <a:ext cx="811211" cy="97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4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48C0B-99A9-41D9-91EF-594449E9AF41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4821F4-2F6E-4B8F-8545-0A19840A327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5445224"/>
            <a:ext cx="9144000" cy="1512168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641624"/>
            <a:ext cx="811211" cy="97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49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48C0B-99A9-41D9-91EF-594449E9AF41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4821F4-2F6E-4B8F-8545-0A19840A327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5445224"/>
            <a:ext cx="9144000" cy="1512168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641624"/>
            <a:ext cx="811211" cy="97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67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1520" y="5445224"/>
            <a:ext cx="1368152" cy="1412776"/>
          </a:xfrm>
          <a:prstGeom prst="rect">
            <a:avLst/>
          </a:prstGeom>
          <a:solidFill>
            <a:srgbClr val="00A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641624"/>
            <a:ext cx="811211" cy="97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67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48C0B-99A9-41D9-91EF-594449E9AF41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4821F4-2F6E-4B8F-8545-0A19840A327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252520" cy="6957392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-36512" y="5445224"/>
            <a:ext cx="92890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641624"/>
            <a:ext cx="811211" cy="97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58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9788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64" r:id="rId3"/>
    <p:sldLayoutId id="2147483674" r:id="rId4"/>
    <p:sldLayoutId id="2147483666" r:id="rId5"/>
    <p:sldLayoutId id="2147483667" r:id="rId6"/>
    <p:sldLayoutId id="2147483668" r:id="rId7"/>
    <p:sldLayoutId id="2147483665" r:id="rId8"/>
    <p:sldLayoutId id="2147483660" r:id="rId9"/>
    <p:sldLayoutId id="2147483662" r:id="rId10"/>
    <p:sldLayoutId id="2147483663" r:id="rId11"/>
    <p:sldLayoutId id="2147483650" r:id="rId12"/>
    <p:sldLayoutId id="2147483670" r:id="rId13"/>
    <p:sldLayoutId id="2147483671" r:id="rId14"/>
    <p:sldLayoutId id="2147483672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my.brevo.com/users/subscribe/js_id/3ka09/id/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cgl.london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groundwork.org.uk/london/shared-endeavour-fund/" TargetMode="External"/><Relationship Id="rId4" Type="http://schemas.openxmlformats.org/officeDocument/2006/relationships/hyperlink" Target="https://wcgl.london/what-we-fun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cgl.london/project-map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16222"/>
            <a:ext cx="3420663" cy="41044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67944" y="1337290"/>
            <a:ext cx="49685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Tom Lowe,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Senior </a:t>
            </a:r>
            <a:r>
              <a:rPr lang="en-US" sz="2400" dirty="0" err="1"/>
              <a:t>Programmes</a:t>
            </a:r>
            <a:r>
              <a:rPr lang="en-US" sz="2400" dirty="0"/>
              <a:t> Officer (Grants)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Kamrul</a:t>
            </a:r>
            <a:r>
              <a:rPr lang="en-US" sz="2400" dirty="0"/>
              <a:t> Islam, 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Programmes</a:t>
            </a:r>
            <a:r>
              <a:rPr lang="en-US" sz="2400" dirty="0"/>
              <a:t> Officer (Grants)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72051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371599" y="5517232"/>
            <a:ext cx="6400800" cy="1752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Community charity, </a:t>
            </a: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including grant management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309962"/>
            <a:ext cx="4104456" cy="3601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n-GB" sz="2000" dirty="0">
                <a:solidFill>
                  <a:schemeClr val="tx1"/>
                </a:solidFill>
              </a:rPr>
              <a:t>Social and environmental regeneration charity.</a:t>
            </a:r>
          </a:p>
          <a:p>
            <a:pPr algn="l">
              <a:lnSpc>
                <a:spcPct val="110000"/>
              </a:lnSpc>
            </a:pPr>
            <a:endParaRPr lang="en-GB" sz="2000" dirty="0">
              <a:solidFill>
                <a:schemeClr val="tx1"/>
              </a:solidFill>
            </a:endParaRPr>
          </a:p>
          <a:p>
            <a:pPr algn="l">
              <a:lnSpc>
                <a:spcPct val="110000"/>
              </a:lnSpc>
            </a:pPr>
            <a:r>
              <a:rPr lang="en-GB" sz="2000" dirty="0">
                <a:solidFill>
                  <a:schemeClr val="tx1"/>
                </a:solidFill>
              </a:rPr>
              <a:t>Work with communities across Greater London to:</a:t>
            </a:r>
          </a:p>
          <a:p>
            <a:pPr marL="457200" indent="-4572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Create Better Places</a:t>
            </a:r>
          </a:p>
          <a:p>
            <a:pPr marL="457200" indent="-4572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Promote Greener Living and Working</a:t>
            </a:r>
          </a:p>
          <a:p>
            <a:pPr marL="457200" indent="-4572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Improve people’s prospects</a:t>
            </a:r>
          </a:p>
          <a:p>
            <a:pPr algn="l">
              <a:lnSpc>
                <a:spcPct val="110000"/>
              </a:lnSpc>
            </a:pPr>
            <a:endParaRPr lang="en-GB" sz="2000" dirty="0">
              <a:solidFill>
                <a:schemeClr val="tx1"/>
              </a:solidFill>
            </a:endParaRPr>
          </a:p>
          <a:p>
            <a:pPr lvl="1">
              <a:lnSpc>
                <a:spcPct val="110000"/>
              </a:lnSpc>
            </a:pPr>
            <a:endParaRPr lang="en-GB" sz="2000" dirty="0"/>
          </a:p>
          <a:p>
            <a:pPr>
              <a:lnSpc>
                <a:spcPct val="110000"/>
              </a:lnSpc>
            </a:pPr>
            <a:endParaRPr lang="en-GB" sz="2000" dirty="0"/>
          </a:p>
        </p:txBody>
      </p:sp>
      <p:pic>
        <p:nvPicPr>
          <p:cNvPr id="8" name="Picture 7" descr="01292-GWL-22-03-201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8" r="7951"/>
          <a:stretch/>
        </p:blipFill>
        <p:spPr bwMode="auto">
          <a:xfrm>
            <a:off x="4211960" y="1345967"/>
            <a:ext cx="4932040" cy="352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23989" y="260649"/>
            <a:ext cx="7772400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AE42"/>
                </a:solidFill>
              </a:rPr>
              <a:t>Groundwork London</a:t>
            </a:r>
            <a:endParaRPr lang="en-GB" dirty="0">
              <a:solidFill>
                <a:srgbClr val="00AE4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4989495"/>
            <a:ext cx="7348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rgbClr val="0070C0"/>
                </a:solidFill>
              </a:rPr>
              <a:t>https://www.groundwork.org.uk/london/grants-london/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355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+mj-lt"/>
              </a:rPr>
              <a:t>Grants Team</a:t>
            </a:r>
            <a:endParaRPr lang="en-GB" sz="4000" dirty="0">
              <a:latin typeface="+mj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6C97C0-22DF-4C06-9ECD-3E35A6B50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30995"/>
            <a:ext cx="4906888" cy="441422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Support environment and conservation aims, including equality of access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Promote democratic engagement</a:t>
            </a:r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Engage individuals with physical activities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Promote social integration, tolerance and wellbeing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Support community-led cultural events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Help communities create greener, healthier places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Support and advice to migrants</a:t>
            </a:r>
          </a:p>
          <a:p>
            <a:pPr marL="0" indent="0">
              <a:buNone/>
            </a:pPr>
            <a:endParaRPr lang="en-US" sz="2000" b="1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000" b="1" u="sng" dirty="0">
                <a:solidFill>
                  <a:srgbClr val="0070C0"/>
                </a:solidFill>
              </a:rPr>
              <a:t>londonprogrammes@groundwork.org.uk</a:t>
            </a:r>
            <a:endParaRPr lang="en-GB" sz="2000" b="1" u="sng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2" r="35011"/>
          <a:stretch/>
        </p:blipFill>
        <p:spPr>
          <a:xfrm>
            <a:off x="5364088" y="1030995"/>
            <a:ext cx="3779912" cy="41629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15716" y="5950255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Sign up to our mailing list! </a:t>
            </a:r>
            <a:r>
              <a:rPr lang="en-GB" dirty="0">
                <a:hlinkClick r:id="rId4"/>
              </a:rPr>
              <a:t>my.brevo.com/users/subscribe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601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Funding Opportunities in 2025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468" y="1196752"/>
            <a:ext cx="8229600" cy="403244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2400" dirty="0"/>
              <a:t>Walking &amp; Cycling Grants London, July 2025 - September 2025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>
                <a:hlinkClick r:id="rId3"/>
              </a:rPr>
              <a:t>wcgl.London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endParaRPr lang="en-GB" sz="2400" dirty="0"/>
          </a:p>
          <a:p>
            <a:pPr>
              <a:spcBef>
                <a:spcPts val="0"/>
              </a:spcBef>
            </a:pPr>
            <a:r>
              <a:rPr lang="en-GB" sz="2400" dirty="0"/>
              <a:t>Community Ideas Grants, July 2025 - September 2025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>
                <a:hlinkClick r:id="rId4"/>
              </a:rPr>
              <a:t>wcgl.london</a:t>
            </a:r>
            <a:r>
              <a:rPr lang="en-US" sz="2400" dirty="0">
                <a:hlinkClick r:id="rId4"/>
              </a:rPr>
              <a:t>/what-we-fund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GB" sz="2400" dirty="0"/>
              <a:t>Shared Endeavour Fund, Call 6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hlinkClick r:id="rId5"/>
              </a:rPr>
              <a:t>https://www.groundwork.org.uk/london/shared-endeavour-fund/</a:t>
            </a:r>
            <a:r>
              <a:rPr lang="en-GB" sz="24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58763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0"/>
            <a:ext cx="8530851" cy="54452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9712" y="5949280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WCGL Project Map - </a:t>
            </a:r>
            <a:r>
              <a:rPr lang="en-GB" dirty="0">
                <a:hlinkClick r:id="rId4"/>
              </a:rPr>
              <a:t>https://wcgl.london/project-map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281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funders looking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372"/>
            <a:ext cx="8229600" cy="3911828"/>
          </a:xfrm>
        </p:spPr>
        <p:txBody>
          <a:bodyPr/>
          <a:lstStyle/>
          <a:p>
            <a:r>
              <a:rPr lang="en-GB" sz="2400" dirty="0"/>
              <a:t>Funding criteria: Does the project meet the funder’s criteria?</a:t>
            </a:r>
          </a:p>
          <a:p>
            <a:r>
              <a:rPr lang="en-GB" sz="2400" dirty="0"/>
              <a:t>Identified need: Will the project meet an identified need? Does this project address a gap in service provision? </a:t>
            </a:r>
          </a:p>
          <a:p>
            <a:r>
              <a:rPr lang="en-GB" sz="2400" dirty="0"/>
              <a:t>Network: Does the organisation have a presence within the community / borough and established network?</a:t>
            </a:r>
          </a:p>
          <a:p>
            <a:r>
              <a:rPr lang="en-GB" sz="2400" dirty="0"/>
              <a:t>Budget: Is the budget realistic, cost effective and good value for money?</a:t>
            </a:r>
          </a:p>
          <a:p>
            <a:r>
              <a:rPr lang="en-GB" sz="2400" dirty="0"/>
              <a:t>Sustainability: How will the project benefits be sustained / Who will maintain the project?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8816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229600" cy="864096"/>
          </a:xfrm>
        </p:spPr>
        <p:txBody>
          <a:bodyPr/>
          <a:lstStyle/>
          <a:p>
            <a:pPr algn="ctr"/>
            <a:r>
              <a:rPr lang="en-GB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08595268"/>
      </p:ext>
    </p:extLst>
  </p:cSld>
  <p:clrMapOvr>
    <a:masterClrMapping/>
  </p:clrMapOvr>
</p:sld>
</file>

<file path=ppt/theme/theme1.xml><?xml version="1.0" encoding="utf-8"?>
<a:theme xmlns:a="http://schemas.openxmlformats.org/drawingml/2006/main" name="Groundwork 2016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6352</TotalTime>
  <Words>287</Words>
  <Application>Microsoft Office PowerPoint</Application>
  <PresentationFormat>On-screen Show (4:3)</PresentationFormat>
  <Paragraphs>50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Lato</vt:lpstr>
      <vt:lpstr>Lato Heavy</vt:lpstr>
      <vt:lpstr>Groundwork 2016 PowerPoint Template</vt:lpstr>
      <vt:lpstr>PowerPoint Presentation</vt:lpstr>
      <vt:lpstr>PowerPoint Presentation</vt:lpstr>
      <vt:lpstr>Grants Team</vt:lpstr>
      <vt:lpstr>Funding Opportunities in 2025</vt:lpstr>
      <vt:lpstr>PowerPoint Presentation</vt:lpstr>
      <vt:lpstr>What are funders looking for?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Coles</dc:creator>
  <cp:lastModifiedBy>Camilla Wheal</cp:lastModifiedBy>
  <cp:revision>295</cp:revision>
  <cp:lastPrinted>2016-04-19T08:29:42Z</cp:lastPrinted>
  <dcterms:created xsi:type="dcterms:W3CDTF">2016-04-18T12:46:25Z</dcterms:created>
  <dcterms:modified xsi:type="dcterms:W3CDTF">2025-04-07T10:06:27Z</dcterms:modified>
</cp:coreProperties>
</file>