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4"/>
    <p:sldMasterId id="2147483681" r:id="rId5"/>
    <p:sldMasterId id="2147483685" r:id="rId6"/>
    <p:sldMasterId id="2147483705" r:id="rId7"/>
    <p:sldMasterId id="2147483726" r:id="rId8"/>
  </p:sldMasterIdLst>
  <p:notesMasterIdLst>
    <p:notesMasterId r:id="rId23"/>
  </p:notesMasterIdLst>
  <p:sldIdLst>
    <p:sldId id="257" r:id="rId9"/>
    <p:sldId id="279" r:id="rId10"/>
    <p:sldId id="2147377724" r:id="rId11"/>
    <p:sldId id="2147377723" r:id="rId12"/>
    <p:sldId id="286" r:id="rId13"/>
    <p:sldId id="269" r:id="rId14"/>
    <p:sldId id="2145872228" r:id="rId15"/>
    <p:sldId id="2145872248" r:id="rId16"/>
    <p:sldId id="2145872212" r:id="rId17"/>
    <p:sldId id="2145872213" r:id="rId18"/>
    <p:sldId id="2145872214" r:id="rId19"/>
    <p:sldId id="2145872290" r:id="rId20"/>
    <p:sldId id="262" r:id="rId21"/>
    <p:sldId id="26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A1D1"/>
    <a:srgbClr val="5099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A0CCAC-B6B4-4749-A605-4FE4C6CF8FF8}" v="19" dt="2023-09-29T10:46:28.3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736" autoAdjust="0"/>
  </p:normalViewPr>
  <p:slideViewPr>
    <p:cSldViewPr snapToGrid="0">
      <p:cViewPr varScale="1">
        <p:scale>
          <a:sx n="66" d="100"/>
          <a:sy n="66" d="100"/>
        </p:scale>
        <p:origin x="1301"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B62567-3CB3-4509-AC88-2FB4045F5AE2}" type="datetimeFigureOut">
              <a:t>10/3/2023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5FDC01-138C-483B-9294-217AB1681622}" type="slidenum">
              <a:t>‹#›</a:t>
            </a:fld>
            <a:endParaRPr lang="en-US"/>
          </a:p>
        </p:txBody>
      </p:sp>
    </p:spTree>
    <p:extLst>
      <p:ext uri="{BB962C8B-B14F-4D97-AF65-F5344CB8AC3E}">
        <p14:creationId xmlns:p14="http://schemas.microsoft.com/office/powerpoint/2010/main" val="3767749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33D0A1-FF62-5BF6-61E4-1283BBD689F6}"/>
              </a:ext>
            </a:extLst>
          </p:cNvPr>
          <p:cNvSpPr>
            <a:spLocks noGrp="1" noRot="1" noChangeAspect="1"/>
          </p:cNvSpPr>
          <p:nvPr>
            <p:ph type="sldImg"/>
          </p:nvPr>
        </p:nvSpPr>
        <p:spPr>
          <a:xfrm>
            <a:off x="685800" y="1143000"/>
            <a:ext cx="5486400" cy="3086100"/>
          </a:xfrm>
          <a:noFill/>
          <a:ln w="12701">
            <a:solidFill>
              <a:srgbClr val="000000"/>
            </a:solidFill>
            <a:prstDash val="solid"/>
          </a:ln>
        </p:spPr>
      </p:sp>
      <p:sp>
        <p:nvSpPr>
          <p:cNvPr id="3" name="Notes Placeholder 2">
            <a:extLst>
              <a:ext uri="{FF2B5EF4-FFF2-40B4-BE49-F238E27FC236}">
                <a16:creationId xmlns:a16="http://schemas.microsoft.com/office/drawing/2014/main" id="{C466FC60-24EA-9B37-B9C8-343C2C78A120}"/>
              </a:ext>
            </a:extLst>
          </p:cNvPr>
          <p:cNvSpPr txBox="1">
            <a:spLocks noGrp="1"/>
          </p:cNvSpPr>
          <p:nvPr>
            <p:ph type="body" sz="quarter" idx="1"/>
          </p:nvPr>
        </p:nvSpPr>
        <p:spPr>
          <a:xfrm>
            <a:off x="685800" y="4400549"/>
            <a:ext cx="5486400" cy="3600450"/>
          </a:xfrm>
          <a:noFill/>
          <a:ln>
            <a:noFill/>
          </a:ln>
        </p:spPr>
        <p:txBody>
          <a:bodyPr wrap="square" anchor="t" anchorCtr="0" compatLnSpc="1">
            <a:noAutofit/>
          </a:bodyPr>
          <a:lstStyle/>
          <a:p>
            <a:endParaRPr lang="en-US"/>
          </a:p>
        </p:txBody>
      </p:sp>
      <p:sp>
        <p:nvSpPr>
          <p:cNvPr id="4" name="Slide Number Placeholder 3">
            <a:extLst>
              <a:ext uri="{FF2B5EF4-FFF2-40B4-BE49-F238E27FC236}">
                <a16:creationId xmlns:a16="http://schemas.microsoft.com/office/drawing/2014/main" id="{12DE4FCC-9AD9-3537-4A5F-F0D6E8ACD271}"/>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1E56E2A-5B3A-4422-8E47-50F5823ED4AC}" type="slidenum">
              <a:t>1</a:t>
            </a:fld>
            <a:endParaRPr lang="en-US" sz="1200" b="0" i="0" u="none" strike="noStrike" kern="1200" cap="none" spc="0" baseline="0">
              <a:solidFill>
                <a:srgbClr val="000000"/>
              </a:solidFill>
              <a:uFillTx/>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Projects included this quarter where: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Engagement around LD and autism to inform the SWL JFP working with Kingston all age LD partnership and Kingston eco-op.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Working with HWK – Youth Out Loud and K&amp;R Youth Council to hear from YP about online mental health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Review of post diagnostic services for Autism and ADHD working with local groups and parent forums to gather experiences of these service to make improvements.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Ends with a case study of the great partnership working with voluntary sector,. NHS, and GP practices to support carers.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A959DD-C0B5-4504-9AB7-F8830A76814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4244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Projects included this quarter where: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Engagement around LD and autism to inform the SWL JFP working with Kingston all age LD partnership and Kingston eco-op.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Working with HWK – Youth Out Loud and K&amp;R Youth Council to hear from YP about online mental health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Review of post diagnostic services for Autism and ADHD working with local groups and parent forums to gather experiences of these service to make improvements.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Ends with a case study of the great partnership working with voluntary sector,. NHS, and GP practices to support carers.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A959DD-C0B5-4504-9AB7-F8830A76814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673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Projects included this quarter where: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Engagement around LD and autism to inform the SWL JFP working with Kingston all age LD partnership and Kingston eco-op.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Working with HWK – Youth Out Loud and K&amp;R Youth Council to hear from YP about online mental health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Review of post diagnostic services for Autism and ADHD working with local groups and parent forums to gather experiences of these service to make improvements.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Ends with a case study of the great partnership working with voluntary sector,. NHS, and GP practices to support carers. </a:t>
            </a:r>
          </a:p>
          <a:p>
            <a:endParaRPr lang="en-GB" dirty="0"/>
          </a:p>
        </p:txBody>
      </p:sp>
      <p:sp>
        <p:nvSpPr>
          <p:cNvPr id="4" name="Slide Number Placeholder 3"/>
          <p:cNvSpPr>
            <a:spLocks noGrp="1"/>
          </p:cNvSpPr>
          <p:nvPr>
            <p:ph type="sldNum" sz="quarter" idx="5"/>
          </p:nvPr>
        </p:nvSpPr>
        <p:spPr/>
        <p:txBody>
          <a:bodyPr/>
          <a:lstStyle/>
          <a:p>
            <a:fld id="{BC5FDC01-138C-483B-9294-217AB1681622}" type="slidenum">
              <a:rPr lang="en-GB" smtClean="0"/>
              <a:t>12</a:t>
            </a:fld>
            <a:endParaRPr lang="en-GB"/>
          </a:p>
        </p:txBody>
      </p:sp>
    </p:spTree>
    <p:extLst>
      <p:ext uri="{BB962C8B-B14F-4D97-AF65-F5344CB8AC3E}">
        <p14:creationId xmlns:p14="http://schemas.microsoft.com/office/powerpoint/2010/main" val="220199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33D0A1-FF62-5BF6-61E4-1283BBD689F6}"/>
              </a:ext>
            </a:extLst>
          </p:cNvPr>
          <p:cNvSpPr>
            <a:spLocks noGrp="1" noRot="1" noChangeAspect="1"/>
          </p:cNvSpPr>
          <p:nvPr>
            <p:ph type="sldImg"/>
          </p:nvPr>
        </p:nvSpPr>
        <p:spPr>
          <a:xfrm>
            <a:off x="685800" y="1143000"/>
            <a:ext cx="5486400" cy="3086100"/>
          </a:xfrm>
          <a:noFill/>
          <a:ln w="12701">
            <a:solidFill>
              <a:srgbClr val="000000"/>
            </a:solidFill>
            <a:prstDash val="solid"/>
          </a:ln>
        </p:spPr>
      </p:sp>
      <p:sp>
        <p:nvSpPr>
          <p:cNvPr id="3" name="Notes Placeholder 2">
            <a:extLst>
              <a:ext uri="{FF2B5EF4-FFF2-40B4-BE49-F238E27FC236}">
                <a16:creationId xmlns:a16="http://schemas.microsoft.com/office/drawing/2014/main" id="{C466FC60-24EA-9B37-B9C8-343C2C78A120}"/>
              </a:ext>
            </a:extLst>
          </p:cNvPr>
          <p:cNvSpPr txBox="1">
            <a:spLocks noGrp="1"/>
          </p:cNvSpPr>
          <p:nvPr>
            <p:ph type="body" sz="quarter" idx="1"/>
          </p:nvPr>
        </p:nvSpPr>
        <p:spPr>
          <a:xfrm>
            <a:off x="685800" y="4400549"/>
            <a:ext cx="5486400" cy="3600450"/>
          </a:xfrm>
          <a:noFill/>
          <a:ln>
            <a:noFill/>
          </a:ln>
        </p:spPr>
        <p:txBody>
          <a:bodyPr wrap="square" anchor="t" anchorCtr="0" compatLnSpc="1">
            <a:noAutofit/>
          </a:bodyPr>
          <a:lstStyle/>
          <a:p>
            <a:r>
              <a:rPr lang="en-US" dirty="0"/>
              <a:t>CVK is about hearing from you.  Share what you are hearing about local services (the good and the not so good) to help us improve services and showcase services that are working well for local people.</a:t>
            </a:r>
          </a:p>
          <a:p>
            <a:r>
              <a:rPr lang="en-US" dirty="0"/>
              <a:t>The next CVK session will be part of HWK open meeting in January – share more information nearer the time.</a:t>
            </a:r>
          </a:p>
          <a:p>
            <a:endParaRPr lang="en-US" dirty="0"/>
          </a:p>
        </p:txBody>
      </p:sp>
      <p:sp>
        <p:nvSpPr>
          <p:cNvPr id="4" name="Slide Number Placeholder 3">
            <a:extLst>
              <a:ext uri="{FF2B5EF4-FFF2-40B4-BE49-F238E27FC236}">
                <a16:creationId xmlns:a16="http://schemas.microsoft.com/office/drawing/2014/main" id="{12DE4FCC-9AD9-3537-4A5F-F0D6E8ACD271}"/>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1E56E2A-5B3A-4422-8E47-50F5823ED4AC}" type="slidenum">
              <a:t>13</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4121543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33D0A1-FF62-5BF6-61E4-1283BBD689F6}"/>
              </a:ext>
            </a:extLst>
          </p:cNvPr>
          <p:cNvSpPr>
            <a:spLocks noGrp="1" noRot="1" noChangeAspect="1"/>
          </p:cNvSpPr>
          <p:nvPr>
            <p:ph type="sldImg"/>
          </p:nvPr>
        </p:nvSpPr>
        <p:spPr>
          <a:xfrm>
            <a:off x="685800" y="1143000"/>
            <a:ext cx="5486400" cy="3086100"/>
          </a:xfrm>
          <a:noFill/>
          <a:ln w="12701">
            <a:solidFill>
              <a:srgbClr val="000000"/>
            </a:solidFill>
            <a:prstDash val="solid"/>
          </a:ln>
        </p:spPr>
      </p:sp>
      <p:sp>
        <p:nvSpPr>
          <p:cNvPr id="3" name="Notes Placeholder 2">
            <a:extLst>
              <a:ext uri="{FF2B5EF4-FFF2-40B4-BE49-F238E27FC236}">
                <a16:creationId xmlns:a16="http://schemas.microsoft.com/office/drawing/2014/main" id="{C466FC60-24EA-9B37-B9C8-343C2C78A120}"/>
              </a:ext>
            </a:extLst>
          </p:cNvPr>
          <p:cNvSpPr txBox="1">
            <a:spLocks noGrp="1"/>
          </p:cNvSpPr>
          <p:nvPr>
            <p:ph type="body" sz="quarter" idx="1"/>
          </p:nvPr>
        </p:nvSpPr>
        <p:spPr>
          <a:xfrm>
            <a:off x="685800" y="4400549"/>
            <a:ext cx="5486400" cy="3600450"/>
          </a:xfrm>
          <a:noFill/>
          <a:ln>
            <a:noFill/>
          </a:ln>
        </p:spPr>
        <p:txBody>
          <a:bodyPr wrap="square" anchor="t" anchorCtr="0" compatLnSpc="1">
            <a:noAutofit/>
          </a:bodyPr>
          <a:lstStyle/>
          <a:p>
            <a:r>
              <a:rPr lang="en-US" dirty="0"/>
              <a:t>How to stay in contact with us.</a:t>
            </a:r>
          </a:p>
          <a:p>
            <a:r>
              <a:rPr lang="en-US" dirty="0"/>
              <a:t>Also how to sign up to receive monthly Place newsletter.</a:t>
            </a:r>
          </a:p>
        </p:txBody>
      </p:sp>
      <p:sp>
        <p:nvSpPr>
          <p:cNvPr id="4" name="Slide Number Placeholder 3">
            <a:extLst>
              <a:ext uri="{FF2B5EF4-FFF2-40B4-BE49-F238E27FC236}">
                <a16:creationId xmlns:a16="http://schemas.microsoft.com/office/drawing/2014/main" id="{12DE4FCC-9AD9-3537-4A5F-F0D6E8ACD271}"/>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1E56E2A-5B3A-4422-8E47-50F5823ED4AC}" type="slidenum">
              <a:t>14</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917017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33D0A1-FF62-5BF6-61E4-1283BBD689F6}"/>
              </a:ext>
            </a:extLst>
          </p:cNvPr>
          <p:cNvSpPr>
            <a:spLocks noGrp="1" noRot="1" noChangeAspect="1"/>
          </p:cNvSpPr>
          <p:nvPr>
            <p:ph type="sldImg"/>
          </p:nvPr>
        </p:nvSpPr>
        <p:spPr>
          <a:xfrm>
            <a:off x="685800" y="1143000"/>
            <a:ext cx="5486400" cy="3086100"/>
          </a:xfrm>
          <a:noFill/>
          <a:ln w="12701">
            <a:solidFill>
              <a:srgbClr val="000000"/>
            </a:solidFill>
            <a:prstDash val="solid"/>
          </a:ln>
        </p:spPr>
      </p:sp>
      <p:sp>
        <p:nvSpPr>
          <p:cNvPr id="3" name="Notes Placeholder 2">
            <a:extLst>
              <a:ext uri="{FF2B5EF4-FFF2-40B4-BE49-F238E27FC236}">
                <a16:creationId xmlns:a16="http://schemas.microsoft.com/office/drawing/2014/main" id="{C466FC60-24EA-9B37-B9C8-343C2C78A120}"/>
              </a:ext>
            </a:extLst>
          </p:cNvPr>
          <p:cNvSpPr txBox="1">
            <a:spLocks noGrp="1"/>
          </p:cNvSpPr>
          <p:nvPr>
            <p:ph type="body" sz="quarter" idx="1"/>
          </p:nvPr>
        </p:nvSpPr>
        <p:spPr>
          <a:xfrm>
            <a:off x="685800" y="4400549"/>
            <a:ext cx="5486400" cy="3600450"/>
          </a:xfrm>
          <a:noFill/>
          <a:ln>
            <a:noFill/>
          </a:ln>
        </p:spPr>
        <p:txBody>
          <a:bodyPr wrap="square" anchor="t" anchorCtr="0" compatLnSpc="1">
            <a:noAutofit/>
          </a:bodyPr>
          <a:lstStyle/>
          <a:p>
            <a:r>
              <a:rPr lang="en-US" dirty="0"/>
              <a:t>Tara – run through what we will be covering with you this morning.</a:t>
            </a:r>
          </a:p>
          <a:p>
            <a:r>
              <a:rPr lang="en-US" dirty="0"/>
              <a:t>Last item – keen to hear from you what you are hearing from your clients about local health and care services.</a:t>
            </a:r>
          </a:p>
        </p:txBody>
      </p:sp>
      <p:sp>
        <p:nvSpPr>
          <p:cNvPr id="4" name="Slide Number Placeholder 3">
            <a:extLst>
              <a:ext uri="{FF2B5EF4-FFF2-40B4-BE49-F238E27FC236}">
                <a16:creationId xmlns:a16="http://schemas.microsoft.com/office/drawing/2014/main" id="{12DE4FCC-9AD9-3537-4A5F-F0D6E8ACD271}"/>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1E56E2A-5B3A-4422-8E47-50F5823ED4AC}" type="slidenum">
              <a:t>2</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656909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a:t>Reminder:</a:t>
            </a:r>
          </a:p>
          <a:p>
            <a:pPr marL="0" indent="0">
              <a:buFont typeface="Arial"/>
              <a:buNone/>
            </a:pPr>
            <a:endParaRPr lang="en-US" dirty="0"/>
          </a:p>
          <a:p>
            <a:pPr marL="171450" indent="-171450">
              <a:buFont typeface="Arial"/>
              <a:buChar char="•"/>
            </a:pPr>
            <a:r>
              <a:rPr lang="en-US" dirty="0"/>
              <a:t>South West London Integrated Care System (ICS) launched on 1 July 2022 alongside NHS South West London. The ICS replaced the South West London Health and Care Partnership, taking on new statutory roles and responsibilities</a:t>
            </a:r>
          </a:p>
          <a:p>
            <a:pPr marL="171450" indent="-171450">
              <a:buFont typeface="Arial"/>
              <a:buChar char="•"/>
            </a:pPr>
            <a:endParaRPr lang="en-US" dirty="0"/>
          </a:p>
          <a:p>
            <a:pPr marL="171450" indent="-171450">
              <a:buFont typeface="Arial"/>
              <a:buChar char="•"/>
            </a:pPr>
            <a:r>
              <a:rPr lang="en-US" dirty="0"/>
              <a:t>Our ICS is a partnership of primary care, hospital, social care, mental health and voluntary and community health and care services. </a:t>
            </a:r>
          </a:p>
          <a:p>
            <a:pPr marL="171450" indent="-171450">
              <a:buFont typeface="Arial"/>
              <a:buChar char="•"/>
            </a:pPr>
            <a:endParaRPr lang="en-US" dirty="0"/>
          </a:p>
          <a:p>
            <a:pPr marL="171450" indent="-171450">
              <a:buFont typeface="Arial"/>
              <a:buChar char="•"/>
            </a:pPr>
            <a:r>
              <a:rPr lang="en-US" dirty="0"/>
              <a:t>Together we plan and deliver joined-up services to improve access and quality and to reduce health inequalities.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98551F-9201-6F41-9067-2CF16A723A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657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a:t>As NHS South West London Integrated Care Board (ICB).</a:t>
            </a:r>
          </a:p>
          <a:p>
            <a:pPr marL="0" indent="0">
              <a:buFont typeface="Arial"/>
              <a:buNone/>
            </a:pPr>
            <a:endParaRPr lang="en-US" dirty="0">
              <a:cs typeface="Calibri"/>
            </a:endParaRPr>
          </a:p>
          <a:p>
            <a:pPr marL="285750" indent="-285750">
              <a:buFont typeface="Arial"/>
              <a:buChar char="•"/>
            </a:pPr>
            <a:r>
              <a:rPr lang="en-US" dirty="0">
                <a:cs typeface="Calibri"/>
              </a:rPr>
              <a:t>We serve around 1.5 million people across our 6 diverse boroughs, Croydon, Kingston, Merton, Richmond, Sutton and Wandsworth. Each borough has established a Place based partnership covering </a:t>
            </a:r>
            <a:r>
              <a:rPr lang="en-GB" dirty="0">
                <a:cs typeface="Calibri"/>
              </a:rPr>
              <a:t>primary care, local hospitals and community services, Council - social care, mental health and voluntary and community health and care services. </a:t>
            </a:r>
            <a:endParaRPr lang="en-US" dirty="0"/>
          </a:p>
          <a:p>
            <a:pPr marL="285750" indent="-285750">
              <a:buFont typeface="Arial"/>
              <a:buChar char="•"/>
            </a:pPr>
            <a:r>
              <a:rPr lang="en-US" dirty="0"/>
              <a:t>We are responsible for investing the funding we receive from the government to </a:t>
            </a:r>
            <a:r>
              <a:rPr lang="en-US" dirty="0" err="1"/>
              <a:t>maximise</a:t>
            </a:r>
            <a:r>
              <a:rPr lang="en-US" dirty="0"/>
              <a:t> the health of the local population and overseeing the delivery of NHS services in South West London.</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98551F-9201-6F41-9067-2CF16A723A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0454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Reminder of which organisations are involved in our Kingston placed based partnership.</a:t>
            </a:r>
          </a:p>
          <a:p>
            <a:r>
              <a:rPr lang="en-GB" dirty="0"/>
              <a:t>List on the slide and you can find out more about the Place committee using this link.</a:t>
            </a:r>
          </a:p>
          <a:p>
            <a:r>
              <a:rPr lang="en-GB" dirty="0"/>
              <a:t>Sanja is the Kingston VSC lead on the Place Committee and I am the C&amp;E lead.</a:t>
            </a:r>
          </a:p>
        </p:txBody>
      </p:sp>
      <p:sp>
        <p:nvSpPr>
          <p:cNvPr id="4" name="Slide Number Placeholder 3"/>
          <p:cNvSpPr>
            <a:spLocks noGrp="1"/>
          </p:cNvSpPr>
          <p:nvPr>
            <p:ph type="sldNum" sz="quarter" idx="5"/>
          </p:nvPr>
        </p:nvSpPr>
        <p:spPr/>
        <p:txBody>
          <a:bodyPr/>
          <a:lstStyle/>
          <a:p>
            <a:fld id="{BC5FDC01-138C-483B-9294-217AB1681622}" type="slidenum">
              <a:rPr lang="en-GB" smtClean="0"/>
              <a:t>5</a:t>
            </a:fld>
            <a:endParaRPr lang="en-GB"/>
          </a:p>
        </p:txBody>
      </p:sp>
    </p:spTree>
    <p:extLst>
      <p:ext uri="{BB962C8B-B14F-4D97-AF65-F5344CB8AC3E}">
        <p14:creationId xmlns:p14="http://schemas.microsoft.com/office/powerpoint/2010/main" val="1923659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33D0A1-FF62-5BF6-61E4-1283BBD689F6}"/>
              </a:ext>
            </a:extLst>
          </p:cNvPr>
          <p:cNvSpPr>
            <a:spLocks noGrp="1" noRot="1" noChangeAspect="1"/>
          </p:cNvSpPr>
          <p:nvPr>
            <p:ph type="sldImg"/>
          </p:nvPr>
        </p:nvSpPr>
        <p:spPr>
          <a:xfrm>
            <a:off x="685800" y="1143000"/>
            <a:ext cx="5486400" cy="3086100"/>
          </a:xfrm>
          <a:noFill/>
          <a:ln w="12701">
            <a:solidFill>
              <a:srgbClr val="000000"/>
            </a:solidFill>
            <a:prstDash val="solid"/>
          </a:ln>
        </p:spPr>
      </p:sp>
      <p:sp>
        <p:nvSpPr>
          <p:cNvPr id="3" name="Notes Placeholder 2">
            <a:extLst>
              <a:ext uri="{FF2B5EF4-FFF2-40B4-BE49-F238E27FC236}">
                <a16:creationId xmlns:a16="http://schemas.microsoft.com/office/drawing/2014/main" id="{C466FC60-24EA-9B37-B9C8-343C2C78A120}"/>
              </a:ext>
            </a:extLst>
          </p:cNvPr>
          <p:cNvSpPr txBox="1">
            <a:spLocks noGrp="1"/>
          </p:cNvSpPr>
          <p:nvPr>
            <p:ph type="body" sz="quarter" idx="1"/>
          </p:nvPr>
        </p:nvSpPr>
        <p:spPr>
          <a:xfrm>
            <a:off x="685800" y="4400549"/>
            <a:ext cx="5486400" cy="3600450"/>
          </a:xfrm>
          <a:noFill/>
          <a:ln>
            <a:noFill/>
          </a:ln>
        </p:spPr>
        <p:txBody>
          <a:bodyPr wrap="square" anchor="t" anchorCtr="0" compatLnSpc="1">
            <a:noAutofit/>
          </a:bodyPr>
          <a:lstStyle/>
          <a:p>
            <a:r>
              <a:rPr lang="en-US" dirty="0" err="1"/>
              <a:t>Reinder</a:t>
            </a:r>
            <a:r>
              <a:rPr lang="en-US" dirty="0"/>
              <a:t> of what we are trying to achieve by establishing Community Voices Kingston.</a:t>
            </a:r>
          </a:p>
          <a:p>
            <a:r>
              <a:rPr lang="en-US" dirty="0"/>
              <a:t>Also about helping us test ideas about how to engage with communities and particular patient groups.</a:t>
            </a:r>
          </a:p>
          <a:p>
            <a:r>
              <a:rPr lang="en-US" dirty="0"/>
              <a:t>It is one way of involving local people and communities but there will be other opportunities to get involved in project specific work and we are working on a forward plan for engagement which we will share with Emma.</a:t>
            </a:r>
          </a:p>
          <a:p>
            <a:r>
              <a:rPr lang="en-US" dirty="0"/>
              <a:t> </a:t>
            </a:r>
          </a:p>
        </p:txBody>
      </p:sp>
      <p:sp>
        <p:nvSpPr>
          <p:cNvPr id="4" name="Slide Number Placeholder 3">
            <a:extLst>
              <a:ext uri="{FF2B5EF4-FFF2-40B4-BE49-F238E27FC236}">
                <a16:creationId xmlns:a16="http://schemas.microsoft.com/office/drawing/2014/main" id="{12DE4FCC-9AD9-3537-4A5F-F0D6E8ACD271}"/>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1E56E2A-5B3A-4422-8E47-50F5823ED4AC}" type="slidenum">
              <a:t>6</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497939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next few slides are taken from our quarterly engagement assurance report which is reviewed by our Place Committee and then by SWL </a:t>
            </a:r>
            <a:r>
              <a:rPr lang="en-GB" dirty="0" err="1"/>
              <a:t>engameent</a:t>
            </a:r>
            <a:r>
              <a:rPr lang="en-GB" dirty="0"/>
              <a:t> assurance group.</a:t>
            </a:r>
          </a:p>
          <a:p>
            <a:r>
              <a:rPr lang="en-GB" dirty="0"/>
              <a:t>It provides some worked through examples of Place based engagement demonstrating the impact and difference it is making for local people.</a:t>
            </a:r>
          </a:p>
          <a:p>
            <a:r>
              <a:rPr lang="en-GB" dirty="0"/>
              <a:t>I don’t intend to go through each slide but happy to take questions.</a:t>
            </a:r>
          </a:p>
          <a:p>
            <a:r>
              <a:rPr lang="en-GB" dirty="0"/>
              <a:t>Projects included this quarter where:</a:t>
            </a:r>
          </a:p>
          <a:p>
            <a:pPr marL="171450" indent="-171450">
              <a:buFont typeface="Arial" panose="020B0604020202020204" pitchFamily="34" charset="0"/>
              <a:buChar char="•"/>
            </a:pPr>
            <a:r>
              <a:rPr lang="en-GB" dirty="0"/>
              <a:t>Engagement around LD and autism to inform the SWL JFP working with Kingston all age LD partnership and Kingston eco-op.</a:t>
            </a:r>
          </a:p>
          <a:p>
            <a:pPr marL="171450" indent="-171450">
              <a:buFont typeface="Arial" panose="020B0604020202020204" pitchFamily="34" charset="0"/>
              <a:buChar char="•"/>
            </a:pPr>
            <a:r>
              <a:rPr lang="en-GB" dirty="0"/>
              <a:t>Working with HWK – Youth Out Loud and K&amp;R Youth Council to hear from YP about online mental health resources</a:t>
            </a:r>
          </a:p>
          <a:p>
            <a:pPr marL="171450" indent="-171450">
              <a:buFont typeface="Arial" panose="020B0604020202020204" pitchFamily="34" charset="0"/>
              <a:buChar char="•"/>
            </a:pPr>
            <a:r>
              <a:rPr lang="en-GB" dirty="0"/>
              <a:t>Review of post diagnostic services for Autism and ADHD working with local groups and parent forums to gather experiences of these service to make improvements.</a:t>
            </a:r>
          </a:p>
          <a:p>
            <a:pPr marL="171450" indent="-171450">
              <a:buFont typeface="Arial" panose="020B0604020202020204" pitchFamily="34" charset="0"/>
              <a:buChar char="•"/>
            </a:pPr>
            <a:r>
              <a:rPr lang="en-GB" dirty="0"/>
              <a:t>Ends with a case study of the great partnership working with voluntary sector,. NHS, and GP practices to support carers. </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A959DD-C0B5-4504-9AB7-F8830A76814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0774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E662D2-3952-1C40-A359-FE169C5D37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0566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Projects included this quarter where: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Engagement around LD and autism to inform the SWL JFP working with Kingston all age LD partnership and Kingston eco-op.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Working with HWK – Youth Out Loud and K&amp;R Youth Council to hear from YP about online mental health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Review of post diagnostic services for Autism and ADHD working with local groups and parent forums to gather experiences of these service to make improvements.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Ends with a case study of the great partnership working with voluntary sector,. NHS, and GP practices to support carers.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A959DD-C0B5-4504-9AB7-F8830A76814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5123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Master" Target="../slideMasters/slideMaster4.xml"/><Relationship Id="rId4" Type="http://schemas.openxmlformats.org/officeDocument/2006/relationships/image" Target="../media/image1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1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4.xml"/><Relationship Id="rId4" Type="http://schemas.openxmlformats.org/officeDocument/2006/relationships/image" Target="../media/image1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png"/><Relationship Id="rId1" Type="http://schemas.openxmlformats.org/officeDocument/2006/relationships/slideMaster" Target="../slideMasters/slideMaster5.xml"/><Relationship Id="rId4" Type="http://schemas.openxmlformats.org/officeDocument/2006/relationships/image" Target="../media/image19.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jpeg"/><Relationship Id="rId1" Type="http://schemas.openxmlformats.org/officeDocument/2006/relationships/slideMaster" Target="../slideMasters/slideMaster5.xml"/><Relationship Id="rId4" Type="http://schemas.openxmlformats.org/officeDocument/2006/relationships/image" Target="../media/image19.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1.jpeg"/><Relationship Id="rId1" Type="http://schemas.openxmlformats.org/officeDocument/2006/relationships/slideMaster" Target="../slideMasters/slideMaster5.xml"/><Relationship Id="rId4" Type="http://schemas.openxmlformats.org/officeDocument/2006/relationships/image" Target="../media/image32.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3.jpe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4.jpeg"/><Relationship Id="rId1" Type="http://schemas.openxmlformats.org/officeDocument/2006/relationships/slideMaster" Target="../slideMasters/slideMaster5.xml"/><Relationship Id="rId4" Type="http://schemas.openxmlformats.org/officeDocument/2006/relationships/image" Target="../media/image32.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5.jpeg"/><Relationship Id="rId1" Type="http://schemas.openxmlformats.org/officeDocument/2006/relationships/slideMaster" Target="../slideMasters/slideMaster5.xml"/><Relationship Id="rId4" Type="http://schemas.openxmlformats.org/officeDocument/2006/relationships/image" Target="../media/image19.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6.jpeg"/><Relationship Id="rId1" Type="http://schemas.openxmlformats.org/officeDocument/2006/relationships/slideMaster" Target="../slideMasters/slideMaster5.xml"/><Relationship Id="rId4" Type="http://schemas.openxmlformats.org/officeDocument/2006/relationships/image" Target="../media/image19.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5.xml"/><Relationship Id="rId1" Type="http://schemas.openxmlformats.org/officeDocument/2006/relationships/tags" Target="../tags/tag1.xml"/><Relationship Id="rId4" Type="http://schemas.openxmlformats.org/officeDocument/2006/relationships/image" Target="../media/image37.emf"/></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6DDF9A7D-610C-DD18-ECCA-19A2281B39DE}"/>
              </a:ext>
            </a:extLst>
          </p:cNvPr>
          <p:cNvSpPr txBox="1">
            <a:spLocks noGrp="1"/>
          </p:cNvSpPr>
          <p:nvPr>
            <p:ph type="sldNum" sz="quarter" idx="8"/>
          </p:nvPr>
        </p:nvSpPr>
        <p:spPr/>
        <p:txBody>
          <a:bodyPr/>
          <a:lstStyle>
            <a:lvl1pPr>
              <a:defRPr/>
            </a:lvl1pPr>
          </a:lstStyle>
          <a:p>
            <a:pPr lvl="0"/>
            <a:fld id="{3551773E-1BE1-4BEA-A98A-79F690137FBF}" type="slidenum">
              <a:t>‹#›</a:t>
            </a:fld>
            <a:endParaRPr lang="en-US"/>
          </a:p>
        </p:txBody>
      </p:sp>
    </p:spTree>
    <p:extLst>
      <p:ext uri="{BB962C8B-B14F-4D97-AF65-F5344CB8AC3E}">
        <p14:creationId xmlns:p14="http://schemas.microsoft.com/office/powerpoint/2010/main" val="229520458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06EBD-7B90-0640-84FF-786300D32ED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19DDFC6-2670-D74D-9DD1-AA5FAF3C259F}"/>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42D16B98-9A5B-9348-BEAB-455BC9B0225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CD93A5-7FB5-F34B-88AC-BE8009B574D6}"/>
              </a:ext>
            </a:extLst>
          </p:cNvPr>
          <p:cNvSpPr>
            <a:spLocks noGrp="1"/>
          </p:cNvSpPr>
          <p:nvPr>
            <p:ph type="sldNum" sz="quarter" idx="12"/>
          </p:nvPr>
        </p:nvSpPr>
        <p:spPr/>
        <p:txBody>
          <a:bodyPr/>
          <a:lstStyle/>
          <a:p>
            <a:fld id="{C7D1D1F5-296E-1745-B60D-86A157F51B16}" type="slidenum">
              <a:rPr lang="en-US" smtClean="0"/>
              <a:t>‹#›</a:t>
            </a:fld>
            <a:endParaRPr lang="en-US" dirty="0"/>
          </a:p>
        </p:txBody>
      </p:sp>
    </p:spTree>
    <p:extLst>
      <p:ext uri="{BB962C8B-B14F-4D97-AF65-F5344CB8AC3E}">
        <p14:creationId xmlns:p14="http://schemas.microsoft.com/office/powerpoint/2010/main" val="2338903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BE8354-72CB-5742-80E0-6D78E8AEB30F}"/>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12CF8BC5-BD29-F748-BE3B-A134C22FCD5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D6D09D0-9850-434C-A6B6-28D53206895D}"/>
              </a:ext>
            </a:extLst>
          </p:cNvPr>
          <p:cNvSpPr>
            <a:spLocks noGrp="1"/>
          </p:cNvSpPr>
          <p:nvPr>
            <p:ph type="sldNum" sz="quarter" idx="12"/>
          </p:nvPr>
        </p:nvSpPr>
        <p:spPr/>
        <p:txBody>
          <a:bodyPr/>
          <a:lstStyle/>
          <a:p>
            <a:fld id="{C7D1D1F5-296E-1745-B60D-86A157F51B16}" type="slidenum">
              <a:rPr lang="en-US" smtClean="0"/>
              <a:t>‹#›</a:t>
            </a:fld>
            <a:endParaRPr lang="en-US" dirty="0"/>
          </a:p>
        </p:txBody>
      </p:sp>
      <p:pic>
        <p:nvPicPr>
          <p:cNvPr id="6" name="Picture 5">
            <a:extLst>
              <a:ext uri="{FF2B5EF4-FFF2-40B4-BE49-F238E27FC236}">
                <a16:creationId xmlns:a16="http://schemas.microsoft.com/office/drawing/2014/main" id="{B470955E-C73E-CDB0-4A2D-478D79978C8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272406" y="101533"/>
            <a:ext cx="1647837" cy="853099"/>
          </a:xfrm>
          <a:prstGeom prst="rect">
            <a:avLst/>
          </a:prstGeom>
        </p:spPr>
      </p:pic>
    </p:spTree>
    <p:extLst>
      <p:ext uri="{BB962C8B-B14F-4D97-AF65-F5344CB8AC3E}">
        <p14:creationId xmlns:p14="http://schemas.microsoft.com/office/powerpoint/2010/main" val="2751143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roydon case stud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BE8354-72CB-5742-80E0-6D78E8AEB30F}"/>
              </a:ext>
            </a:extLst>
          </p:cNvPr>
          <p:cNvSpPr>
            <a:spLocks noGrp="1"/>
          </p:cNvSpPr>
          <p:nvPr>
            <p:ph type="dt" sz="half" idx="10"/>
          </p:nvPr>
        </p:nvSpPr>
        <p:spPr/>
        <p:txBody>
          <a:bodyPr/>
          <a:lstStyle/>
          <a:p>
            <a:endParaRPr lang="en-US" dirty="0"/>
          </a:p>
        </p:txBody>
      </p:sp>
      <p:pic>
        <p:nvPicPr>
          <p:cNvPr id="5" name="Picture 4">
            <a:extLst>
              <a:ext uri="{FF2B5EF4-FFF2-40B4-BE49-F238E27FC236}">
                <a16:creationId xmlns:a16="http://schemas.microsoft.com/office/drawing/2014/main" id="{AD3B6BDB-6470-5144-962B-F687E60DA94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272406" y="101533"/>
            <a:ext cx="1647837" cy="853099"/>
          </a:xfrm>
          <a:prstGeom prst="rect">
            <a:avLst/>
          </a:prstGeom>
        </p:spPr>
      </p:pic>
      <p:pic>
        <p:nvPicPr>
          <p:cNvPr id="6" name="Picture 5">
            <a:extLst>
              <a:ext uri="{FF2B5EF4-FFF2-40B4-BE49-F238E27FC236}">
                <a16:creationId xmlns:a16="http://schemas.microsoft.com/office/drawing/2014/main" id="{F957B8D7-1C39-9B40-BFBB-6CA0D2BD4329}"/>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54" y="54"/>
            <a:ext cx="6972087" cy="6857894"/>
          </a:xfrm>
          <a:prstGeom prst="rect">
            <a:avLst/>
          </a:prstGeom>
        </p:spPr>
      </p:pic>
    </p:spTree>
    <p:extLst>
      <p:ext uri="{BB962C8B-B14F-4D97-AF65-F5344CB8AC3E}">
        <p14:creationId xmlns:p14="http://schemas.microsoft.com/office/powerpoint/2010/main" val="23446150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Kingston case stud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BE8354-72CB-5742-80E0-6D78E8AEB30F}"/>
              </a:ext>
            </a:extLst>
          </p:cNvPr>
          <p:cNvSpPr>
            <a:spLocks noGrp="1"/>
          </p:cNvSpPr>
          <p:nvPr>
            <p:ph type="dt" sz="half" idx="10"/>
          </p:nvPr>
        </p:nvSpPr>
        <p:spPr/>
        <p:txBody>
          <a:bodyPr/>
          <a:lstStyle/>
          <a:p>
            <a:endParaRPr lang="en-US" dirty="0"/>
          </a:p>
        </p:txBody>
      </p:sp>
      <p:pic>
        <p:nvPicPr>
          <p:cNvPr id="6" name="Picture 5">
            <a:extLst>
              <a:ext uri="{FF2B5EF4-FFF2-40B4-BE49-F238E27FC236}">
                <a16:creationId xmlns:a16="http://schemas.microsoft.com/office/drawing/2014/main" id="{05566F4B-C159-034C-BD7B-D538FEA35469}"/>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54" y="54"/>
            <a:ext cx="6972087" cy="6857894"/>
          </a:xfrm>
          <a:prstGeom prst="rect">
            <a:avLst/>
          </a:prstGeom>
        </p:spPr>
      </p:pic>
      <p:pic>
        <p:nvPicPr>
          <p:cNvPr id="7" name="Picture 6">
            <a:extLst>
              <a:ext uri="{FF2B5EF4-FFF2-40B4-BE49-F238E27FC236}">
                <a16:creationId xmlns:a16="http://schemas.microsoft.com/office/drawing/2014/main" id="{E99CB276-1FE0-53CB-D1E5-91BA04EAE3C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72406" y="101533"/>
            <a:ext cx="1647837" cy="853099"/>
          </a:xfrm>
          <a:prstGeom prst="rect">
            <a:avLst/>
          </a:prstGeom>
        </p:spPr>
      </p:pic>
    </p:spTree>
    <p:extLst>
      <p:ext uri="{BB962C8B-B14F-4D97-AF65-F5344CB8AC3E}">
        <p14:creationId xmlns:p14="http://schemas.microsoft.com/office/powerpoint/2010/main" val="3520746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Meron case stud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BE8354-72CB-5742-80E0-6D78E8AEB30F}"/>
              </a:ext>
            </a:extLst>
          </p:cNvPr>
          <p:cNvSpPr>
            <a:spLocks noGrp="1"/>
          </p:cNvSpPr>
          <p:nvPr>
            <p:ph type="dt" sz="half" idx="10"/>
          </p:nvPr>
        </p:nvSpPr>
        <p:spPr/>
        <p:txBody>
          <a:bodyPr/>
          <a:lstStyle/>
          <a:p>
            <a:endParaRPr lang="en-US" dirty="0"/>
          </a:p>
        </p:txBody>
      </p:sp>
      <p:pic>
        <p:nvPicPr>
          <p:cNvPr id="6" name="Picture 5">
            <a:extLst>
              <a:ext uri="{FF2B5EF4-FFF2-40B4-BE49-F238E27FC236}">
                <a16:creationId xmlns:a16="http://schemas.microsoft.com/office/drawing/2014/main" id="{A259088E-5315-4E4C-867C-C2572749B61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0941" y="2820"/>
            <a:ext cx="7017592" cy="6852770"/>
          </a:xfrm>
          <a:prstGeom prst="rect">
            <a:avLst/>
          </a:prstGeom>
        </p:spPr>
      </p:pic>
      <p:pic>
        <p:nvPicPr>
          <p:cNvPr id="7" name="Picture 6">
            <a:extLst>
              <a:ext uri="{FF2B5EF4-FFF2-40B4-BE49-F238E27FC236}">
                <a16:creationId xmlns:a16="http://schemas.microsoft.com/office/drawing/2014/main" id="{07655929-201A-B931-95E0-6458935628F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72406" y="101533"/>
            <a:ext cx="1647837" cy="853099"/>
          </a:xfrm>
          <a:prstGeom prst="rect">
            <a:avLst/>
          </a:prstGeom>
        </p:spPr>
      </p:pic>
    </p:spTree>
    <p:extLst>
      <p:ext uri="{BB962C8B-B14F-4D97-AF65-F5344CB8AC3E}">
        <p14:creationId xmlns:p14="http://schemas.microsoft.com/office/powerpoint/2010/main" val="6602032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Richmond case stud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BE8354-72CB-5742-80E0-6D78E8AEB30F}"/>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12CF8BC5-BD29-F748-BE3B-A134C22FCD5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D6D09D0-9850-434C-A6B6-28D53206895D}"/>
              </a:ext>
            </a:extLst>
          </p:cNvPr>
          <p:cNvSpPr>
            <a:spLocks noGrp="1"/>
          </p:cNvSpPr>
          <p:nvPr>
            <p:ph type="sldNum" sz="quarter" idx="12"/>
          </p:nvPr>
        </p:nvSpPr>
        <p:spPr/>
        <p:txBody>
          <a:bodyPr/>
          <a:lstStyle/>
          <a:p>
            <a:fld id="{C7D1D1F5-296E-1745-B60D-86A157F51B16}" type="slidenum">
              <a:rPr lang="en-US" smtClean="0"/>
              <a:t>‹#›</a:t>
            </a:fld>
            <a:endParaRPr lang="en-US" dirty="0"/>
          </a:p>
        </p:txBody>
      </p:sp>
      <p:pic>
        <p:nvPicPr>
          <p:cNvPr id="7" name="Picture 6">
            <a:extLst>
              <a:ext uri="{FF2B5EF4-FFF2-40B4-BE49-F238E27FC236}">
                <a16:creationId xmlns:a16="http://schemas.microsoft.com/office/drawing/2014/main" id="{4382CB5E-3DF6-154F-AD31-37033505F8B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77" y="0"/>
            <a:ext cx="7022947" cy="6857999"/>
          </a:xfrm>
          <a:prstGeom prst="rect">
            <a:avLst/>
          </a:prstGeom>
        </p:spPr>
      </p:pic>
      <p:pic>
        <p:nvPicPr>
          <p:cNvPr id="8" name="Picture 7">
            <a:extLst>
              <a:ext uri="{FF2B5EF4-FFF2-40B4-BE49-F238E27FC236}">
                <a16:creationId xmlns:a16="http://schemas.microsoft.com/office/drawing/2014/main" id="{9AB9062C-041F-6CDB-575F-3CF8C80DB8D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72406" y="101533"/>
            <a:ext cx="1647837" cy="853099"/>
          </a:xfrm>
          <a:prstGeom prst="rect">
            <a:avLst/>
          </a:prstGeom>
        </p:spPr>
      </p:pic>
    </p:spTree>
    <p:extLst>
      <p:ext uri="{BB962C8B-B14F-4D97-AF65-F5344CB8AC3E}">
        <p14:creationId xmlns:p14="http://schemas.microsoft.com/office/powerpoint/2010/main" val="3833020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Sutton case stud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BE8354-72CB-5742-80E0-6D78E8AEB30F}"/>
              </a:ext>
            </a:extLst>
          </p:cNvPr>
          <p:cNvSpPr>
            <a:spLocks noGrp="1"/>
          </p:cNvSpPr>
          <p:nvPr>
            <p:ph type="dt" sz="half" idx="10"/>
          </p:nvPr>
        </p:nvSpPr>
        <p:spPr/>
        <p:txBody>
          <a:bodyPr/>
          <a:lstStyle/>
          <a:p>
            <a:endParaRPr lang="en-US" dirty="0"/>
          </a:p>
        </p:txBody>
      </p:sp>
      <p:pic>
        <p:nvPicPr>
          <p:cNvPr id="6" name="Picture 5">
            <a:extLst>
              <a:ext uri="{FF2B5EF4-FFF2-40B4-BE49-F238E27FC236}">
                <a16:creationId xmlns:a16="http://schemas.microsoft.com/office/drawing/2014/main" id="{B5EF5990-54AE-B04E-9A2C-B430FB4259D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54" y="53"/>
            <a:ext cx="6972087" cy="6857894"/>
          </a:xfrm>
          <a:prstGeom prst="rect">
            <a:avLst/>
          </a:prstGeom>
        </p:spPr>
      </p:pic>
      <p:pic>
        <p:nvPicPr>
          <p:cNvPr id="7" name="Picture 6">
            <a:extLst>
              <a:ext uri="{FF2B5EF4-FFF2-40B4-BE49-F238E27FC236}">
                <a16:creationId xmlns:a16="http://schemas.microsoft.com/office/drawing/2014/main" id="{B0BE0A08-0490-4944-3151-4718C959833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72406" y="101533"/>
            <a:ext cx="1647837" cy="853099"/>
          </a:xfrm>
          <a:prstGeom prst="rect">
            <a:avLst/>
          </a:prstGeom>
        </p:spPr>
      </p:pic>
    </p:spTree>
    <p:extLst>
      <p:ext uri="{BB962C8B-B14F-4D97-AF65-F5344CB8AC3E}">
        <p14:creationId xmlns:p14="http://schemas.microsoft.com/office/powerpoint/2010/main" val="2023732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Wandsworth case stud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BE8354-72CB-5742-80E0-6D78E8AEB30F}"/>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12CF8BC5-BD29-F748-BE3B-A134C22FCD5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D6D09D0-9850-434C-A6B6-28D53206895D}"/>
              </a:ext>
            </a:extLst>
          </p:cNvPr>
          <p:cNvSpPr>
            <a:spLocks noGrp="1"/>
          </p:cNvSpPr>
          <p:nvPr>
            <p:ph type="sldNum" sz="quarter" idx="12"/>
          </p:nvPr>
        </p:nvSpPr>
        <p:spPr/>
        <p:txBody>
          <a:bodyPr/>
          <a:lstStyle/>
          <a:p>
            <a:fld id="{C7D1D1F5-296E-1745-B60D-86A157F51B16}" type="slidenum">
              <a:rPr lang="en-US" smtClean="0"/>
              <a:t>‹#›</a:t>
            </a:fld>
            <a:endParaRPr lang="en-US" dirty="0"/>
          </a:p>
        </p:txBody>
      </p:sp>
      <p:pic>
        <p:nvPicPr>
          <p:cNvPr id="7" name="Picture 6">
            <a:extLst>
              <a:ext uri="{FF2B5EF4-FFF2-40B4-BE49-F238E27FC236}">
                <a16:creationId xmlns:a16="http://schemas.microsoft.com/office/drawing/2014/main" id="{0FCE0F0E-6185-3442-83B2-92AD6405D61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0" y="0"/>
            <a:ext cx="6921441" cy="6857999"/>
          </a:xfrm>
          <a:prstGeom prst="rect">
            <a:avLst/>
          </a:prstGeom>
        </p:spPr>
      </p:pic>
      <p:pic>
        <p:nvPicPr>
          <p:cNvPr id="8" name="Picture 7">
            <a:extLst>
              <a:ext uri="{FF2B5EF4-FFF2-40B4-BE49-F238E27FC236}">
                <a16:creationId xmlns:a16="http://schemas.microsoft.com/office/drawing/2014/main" id="{00B8F524-E290-ABCA-3A2B-495460F46F6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72406" y="101533"/>
            <a:ext cx="1647837" cy="853099"/>
          </a:xfrm>
          <a:prstGeom prst="rect">
            <a:avLst/>
          </a:prstGeom>
        </p:spPr>
      </p:pic>
    </p:spTree>
    <p:extLst>
      <p:ext uri="{BB962C8B-B14F-4D97-AF65-F5344CB8AC3E}">
        <p14:creationId xmlns:p14="http://schemas.microsoft.com/office/powerpoint/2010/main" val="2686356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General SWL case stud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BE8354-72CB-5742-80E0-6D78E8AEB30F}"/>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12CF8BC5-BD29-F748-BE3B-A134C22FCD5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D6D09D0-9850-434C-A6B6-28D53206895D}"/>
              </a:ext>
            </a:extLst>
          </p:cNvPr>
          <p:cNvSpPr>
            <a:spLocks noGrp="1"/>
          </p:cNvSpPr>
          <p:nvPr>
            <p:ph type="sldNum" sz="quarter" idx="12"/>
          </p:nvPr>
        </p:nvSpPr>
        <p:spPr/>
        <p:txBody>
          <a:bodyPr/>
          <a:lstStyle/>
          <a:p>
            <a:fld id="{C7D1D1F5-296E-1745-B60D-86A157F51B16}" type="slidenum">
              <a:rPr lang="en-US" smtClean="0"/>
              <a:t>‹#›</a:t>
            </a:fld>
            <a:endParaRPr lang="en-US" dirty="0"/>
          </a:p>
        </p:txBody>
      </p:sp>
      <p:pic>
        <p:nvPicPr>
          <p:cNvPr id="7" name="Picture 6">
            <a:extLst>
              <a:ext uri="{FF2B5EF4-FFF2-40B4-BE49-F238E27FC236}">
                <a16:creationId xmlns:a16="http://schemas.microsoft.com/office/drawing/2014/main" id="{DF5BCF90-2AC5-2147-B5DE-675EDEDE3CB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54" y="0"/>
            <a:ext cx="6972194" cy="6857999"/>
          </a:xfrm>
          <a:prstGeom prst="rect">
            <a:avLst/>
          </a:prstGeom>
        </p:spPr>
      </p:pic>
      <p:pic>
        <p:nvPicPr>
          <p:cNvPr id="8" name="Picture 7">
            <a:extLst>
              <a:ext uri="{FF2B5EF4-FFF2-40B4-BE49-F238E27FC236}">
                <a16:creationId xmlns:a16="http://schemas.microsoft.com/office/drawing/2014/main" id="{7A48BBA3-288F-9531-060A-851EEDAC842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72406" y="101533"/>
            <a:ext cx="1647837" cy="853099"/>
          </a:xfrm>
          <a:prstGeom prst="rect">
            <a:avLst/>
          </a:prstGeom>
        </p:spPr>
      </p:pic>
    </p:spTree>
    <p:extLst>
      <p:ext uri="{BB962C8B-B14F-4D97-AF65-F5344CB8AC3E}">
        <p14:creationId xmlns:p14="http://schemas.microsoft.com/office/powerpoint/2010/main" val="36017926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C6B52-6D82-554D-A627-0C165048D39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576C9D7-2FC9-A44F-8002-F51247246C6A}"/>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4C55671-81FD-DB46-B344-A6E63331AFD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5435A81-19F7-554B-A0CB-4B1A790796D6}"/>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7D093495-5CF5-2D4C-BD20-9745D833C64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3CAA142-C625-6B43-96D0-776FCB24B96F}"/>
              </a:ext>
            </a:extLst>
          </p:cNvPr>
          <p:cNvSpPr>
            <a:spLocks noGrp="1"/>
          </p:cNvSpPr>
          <p:nvPr>
            <p:ph type="sldNum" sz="quarter" idx="12"/>
          </p:nvPr>
        </p:nvSpPr>
        <p:spPr/>
        <p:txBody>
          <a:bodyPr/>
          <a:lstStyle/>
          <a:p>
            <a:fld id="{C7D1D1F5-296E-1745-B60D-86A157F51B16}" type="slidenum">
              <a:rPr lang="en-US" smtClean="0"/>
              <a:t>‹#›</a:t>
            </a:fld>
            <a:endParaRPr lang="en-US" dirty="0"/>
          </a:p>
        </p:txBody>
      </p:sp>
    </p:spTree>
    <p:extLst>
      <p:ext uri="{BB962C8B-B14F-4D97-AF65-F5344CB8AC3E}">
        <p14:creationId xmlns:p14="http://schemas.microsoft.com/office/powerpoint/2010/main" val="1796682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3D246649-DBAB-7C2D-6CD8-1343145590CF}"/>
              </a:ext>
            </a:extLst>
          </p:cNvPr>
          <p:cNvSpPr txBox="1">
            <a:spLocks noGrp="1"/>
          </p:cNvSpPr>
          <p:nvPr>
            <p:ph type="sldNum" sz="quarter" idx="8"/>
          </p:nvPr>
        </p:nvSpPr>
        <p:spPr/>
        <p:txBody>
          <a:bodyPr/>
          <a:lstStyle>
            <a:lvl1pPr>
              <a:defRPr/>
            </a:lvl1pPr>
          </a:lstStyle>
          <a:p>
            <a:pPr lvl="0"/>
            <a:fld id="{709A2480-8DF6-4669-8239-F41FA535B99F}" type="slidenum">
              <a:t>‹#›</a:t>
            </a:fld>
            <a:endParaRPr lang="en-US"/>
          </a:p>
        </p:txBody>
      </p:sp>
    </p:spTree>
    <p:extLst>
      <p:ext uri="{BB962C8B-B14F-4D97-AF65-F5344CB8AC3E}">
        <p14:creationId xmlns:p14="http://schemas.microsoft.com/office/powerpoint/2010/main" val="980664216"/>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7947-2121-7240-9915-43F8B18B8EC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B5A1EE4-41C3-414E-9D54-EF7CDFA7CFCE}"/>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a:extLst>
              <a:ext uri="{FF2B5EF4-FFF2-40B4-BE49-F238E27FC236}">
                <a16:creationId xmlns:a16="http://schemas.microsoft.com/office/drawing/2014/main" id="{27D2EC72-34B4-3145-8414-9ECEE0CED95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3B51EA6-F9F4-944B-A92C-C2A3084B0A35}"/>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C29ABE5E-0FAE-2B46-801C-26BD0BAD0A6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6BB60AB-CC48-E943-94F3-4AD8CF2AF8B9}"/>
              </a:ext>
            </a:extLst>
          </p:cNvPr>
          <p:cNvSpPr>
            <a:spLocks noGrp="1"/>
          </p:cNvSpPr>
          <p:nvPr>
            <p:ph type="sldNum" sz="quarter" idx="12"/>
          </p:nvPr>
        </p:nvSpPr>
        <p:spPr/>
        <p:txBody>
          <a:bodyPr/>
          <a:lstStyle/>
          <a:p>
            <a:fld id="{C7D1D1F5-296E-1745-B60D-86A157F51B16}" type="slidenum">
              <a:rPr lang="en-US" smtClean="0"/>
              <a:t>‹#›</a:t>
            </a:fld>
            <a:endParaRPr lang="en-US" dirty="0"/>
          </a:p>
        </p:txBody>
      </p:sp>
    </p:spTree>
    <p:extLst>
      <p:ext uri="{BB962C8B-B14F-4D97-AF65-F5344CB8AC3E}">
        <p14:creationId xmlns:p14="http://schemas.microsoft.com/office/powerpoint/2010/main" val="42296103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21F91-A551-4C49-B427-364B3C75352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2EA8E7C-845F-C44D-8E14-9E91BCC02FD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3328F30-9A93-3D43-95CE-E70022E07A3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707ABD0A-4982-734B-890D-28602783938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32890B8-4080-AE4B-BBDB-858736BD0036}"/>
              </a:ext>
            </a:extLst>
          </p:cNvPr>
          <p:cNvSpPr>
            <a:spLocks noGrp="1"/>
          </p:cNvSpPr>
          <p:nvPr>
            <p:ph type="sldNum" sz="quarter" idx="12"/>
          </p:nvPr>
        </p:nvSpPr>
        <p:spPr/>
        <p:txBody>
          <a:bodyPr/>
          <a:lstStyle/>
          <a:p>
            <a:fld id="{C7D1D1F5-296E-1745-B60D-86A157F51B16}" type="slidenum">
              <a:rPr lang="en-US" smtClean="0"/>
              <a:t>‹#›</a:t>
            </a:fld>
            <a:endParaRPr lang="en-US" dirty="0"/>
          </a:p>
        </p:txBody>
      </p:sp>
    </p:spTree>
    <p:extLst>
      <p:ext uri="{BB962C8B-B14F-4D97-AF65-F5344CB8AC3E}">
        <p14:creationId xmlns:p14="http://schemas.microsoft.com/office/powerpoint/2010/main" val="5251084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408CF8-250B-D748-A38B-B8767333BCB2}"/>
              </a:ext>
            </a:extLst>
          </p:cNvPr>
          <p:cNvSpPr>
            <a:spLocks noGrp="1"/>
          </p:cNvSpPr>
          <p:nvPr>
            <p:ph type="title" orient="vert"/>
          </p:nvPr>
        </p:nvSpPr>
        <p:spPr>
          <a:xfrm>
            <a:off x="8724901" y="365126"/>
            <a:ext cx="2628900" cy="5811839"/>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CEAC3D1-8D74-E047-B3DA-97A9ACD8F59B}"/>
              </a:ext>
            </a:extLst>
          </p:cNvPr>
          <p:cNvSpPr>
            <a:spLocks noGrp="1"/>
          </p:cNvSpPr>
          <p:nvPr>
            <p:ph type="body" orient="vert" idx="1"/>
          </p:nvPr>
        </p:nvSpPr>
        <p:spPr>
          <a:xfrm>
            <a:off x="838201" y="365126"/>
            <a:ext cx="7734300" cy="581183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6F8D818-00B3-164A-8796-5DB4D826D9DA}"/>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416E7027-707B-6C43-85C0-C73E7E9CD7F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139C0D4-E128-F843-8BAC-37B5083413BA}"/>
              </a:ext>
            </a:extLst>
          </p:cNvPr>
          <p:cNvSpPr>
            <a:spLocks noGrp="1"/>
          </p:cNvSpPr>
          <p:nvPr>
            <p:ph type="sldNum" sz="quarter" idx="12"/>
          </p:nvPr>
        </p:nvSpPr>
        <p:spPr/>
        <p:txBody>
          <a:bodyPr/>
          <a:lstStyle/>
          <a:p>
            <a:fld id="{C7D1D1F5-296E-1745-B60D-86A157F51B16}" type="slidenum">
              <a:rPr lang="en-US" smtClean="0"/>
              <a:t>‹#›</a:t>
            </a:fld>
            <a:endParaRPr lang="en-US" dirty="0"/>
          </a:p>
        </p:txBody>
      </p:sp>
    </p:spTree>
    <p:extLst>
      <p:ext uri="{BB962C8B-B14F-4D97-AF65-F5344CB8AC3E}">
        <p14:creationId xmlns:p14="http://schemas.microsoft.com/office/powerpoint/2010/main" val="6041505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8968C-3784-5B9B-20BE-46E42641B31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E7AB1086-8557-8767-DC3E-B5B2330419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6A0FABCC-DE57-4E50-E121-66992D2C55CC}"/>
              </a:ext>
            </a:extLst>
          </p:cNvPr>
          <p:cNvSpPr>
            <a:spLocks noGrp="1"/>
          </p:cNvSpPr>
          <p:nvPr>
            <p:ph type="dt" sz="half" idx="10"/>
          </p:nvPr>
        </p:nvSpPr>
        <p:spPr/>
        <p:txBody>
          <a:bodyPr/>
          <a:lstStyle/>
          <a:p>
            <a:fld id="{A6195000-2A74-5E45-96E4-29D304DE45E1}" type="datetime1">
              <a:rPr lang="en-GB" smtClean="0"/>
              <a:t>03/10/2023</a:t>
            </a:fld>
            <a:endParaRPr lang="en-GB" dirty="0"/>
          </a:p>
        </p:txBody>
      </p:sp>
      <p:sp>
        <p:nvSpPr>
          <p:cNvPr id="5" name="Footer Placeholder 4">
            <a:extLst>
              <a:ext uri="{FF2B5EF4-FFF2-40B4-BE49-F238E27FC236}">
                <a16:creationId xmlns:a16="http://schemas.microsoft.com/office/drawing/2014/main" id="{CAE6576E-452C-C262-E5B0-6A03B556AD6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71A436D-08DC-C732-8EAD-38A35FCC57ED}"/>
              </a:ext>
            </a:extLst>
          </p:cNvPr>
          <p:cNvSpPr>
            <a:spLocks noGrp="1"/>
          </p:cNvSpPr>
          <p:nvPr>
            <p:ph type="sldNum" sz="quarter" idx="12"/>
          </p:nvPr>
        </p:nvSpPr>
        <p:spPr/>
        <p:txBody>
          <a:bodyPr/>
          <a:lstStyle/>
          <a:p>
            <a:fld id="{97EE8412-344B-4A62-BD9B-853B63951050}" type="slidenum">
              <a:rPr lang="en-GB" smtClean="0"/>
              <a:t>‹#›</a:t>
            </a:fld>
            <a:endParaRPr lang="en-GB" dirty="0"/>
          </a:p>
        </p:txBody>
      </p:sp>
      <p:pic>
        <p:nvPicPr>
          <p:cNvPr id="10" name="Picture 9" descr="Graphical user interface&#10;&#10;Description automatically generated">
            <a:extLst>
              <a:ext uri="{FF2B5EF4-FFF2-40B4-BE49-F238E27FC236}">
                <a16:creationId xmlns:a16="http://schemas.microsoft.com/office/drawing/2014/main" id="{5E1607CE-FF7E-0134-E349-EEE7694F74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81046" y="278485"/>
            <a:ext cx="2419358" cy="1361440"/>
          </a:xfrm>
          <a:prstGeom prst="rect">
            <a:avLst/>
          </a:prstGeom>
        </p:spPr>
      </p:pic>
      <p:pic>
        <p:nvPicPr>
          <p:cNvPr id="8" name="Picture 7" descr="Icon&#10;&#10;Description automatically generated with low confidence">
            <a:extLst>
              <a:ext uri="{FF2B5EF4-FFF2-40B4-BE49-F238E27FC236}">
                <a16:creationId xmlns:a16="http://schemas.microsoft.com/office/drawing/2014/main" id="{84515607-1F08-1D10-9030-6680D88F468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306" y="3276001"/>
            <a:ext cx="4406987" cy="3581999"/>
          </a:xfrm>
          <a:prstGeom prst="rect">
            <a:avLst/>
          </a:prstGeom>
        </p:spPr>
      </p:pic>
    </p:spTree>
    <p:extLst>
      <p:ext uri="{BB962C8B-B14F-4D97-AF65-F5344CB8AC3E}">
        <p14:creationId xmlns:p14="http://schemas.microsoft.com/office/powerpoint/2010/main" val="3722771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8968C-3784-5B9B-20BE-46E42641B313}"/>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E7AB1086-8557-8767-DC3E-B5B233041929}"/>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6A0FABCC-DE57-4E50-E121-66992D2C55CC}"/>
              </a:ext>
            </a:extLst>
          </p:cNvPr>
          <p:cNvSpPr>
            <a:spLocks noGrp="1"/>
          </p:cNvSpPr>
          <p:nvPr>
            <p:ph type="dt" sz="half" idx="10"/>
          </p:nvPr>
        </p:nvSpPr>
        <p:spPr/>
        <p:txBody>
          <a:bodyPr/>
          <a:lstStyle/>
          <a:p>
            <a:fld id="{BB9B9593-FC0C-BA47-9F1F-13AE8A0B11F0}" type="datetime1">
              <a:rPr lang="en-GB" smtClean="0"/>
              <a:t>03/10/2023</a:t>
            </a:fld>
            <a:endParaRPr lang="en-GB" dirty="0"/>
          </a:p>
        </p:txBody>
      </p:sp>
      <p:sp>
        <p:nvSpPr>
          <p:cNvPr id="5" name="Footer Placeholder 4">
            <a:extLst>
              <a:ext uri="{FF2B5EF4-FFF2-40B4-BE49-F238E27FC236}">
                <a16:creationId xmlns:a16="http://schemas.microsoft.com/office/drawing/2014/main" id="{CAE6576E-452C-C262-E5B0-6A03B556AD6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71A436D-08DC-C732-8EAD-38A35FCC57ED}"/>
              </a:ext>
            </a:extLst>
          </p:cNvPr>
          <p:cNvSpPr>
            <a:spLocks noGrp="1"/>
          </p:cNvSpPr>
          <p:nvPr>
            <p:ph type="sldNum" sz="quarter" idx="12"/>
          </p:nvPr>
        </p:nvSpPr>
        <p:spPr/>
        <p:txBody>
          <a:bodyPr/>
          <a:lstStyle/>
          <a:p>
            <a:fld id="{97EE8412-344B-4A62-BD9B-853B63951050}" type="slidenum">
              <a:rPr lang="en-GB" smtClean="0"/>
              <a:t>‹#›</a:t>
            </a:fld>
            <a:endParaRPr lang="en-GB" dirty="0"/>
          </a:p>
        </p:txBody>
      </p:sp>
      <p:pic>
        <p:nvPicPr>
          <p:cNvPr id="11" name="Picture 10" descr="Logo, company name&#10;&#10;Description automatically generated">
            <a:extLst>
              <a:ext uri="{FF2B5EF4-FFF2-40B4-BE49-F238E27FC236}">
                <a16:creationId xmlns:a16="http://schemas.microsoft.com/office/drawing/2014/main" id="{FEB66B16-EF9A-F160-EED3-99DA3055BF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91877" y="278485"/>
            <a:ext cx="2419358" cy="1361440"/>
          </a:xfrm>
          <a:prstGeom prst="rect">
            <a:avLst/>
          </a:prstGeom>
        </p:spPr>
      </p:pic>
      <p:pic>
        <p:nvPicPr>
          <p:cNvPr id="15" name="Picture 14" descr="Icon&#10;&#10;Description automatically generated">
            <a:extLst>
              <a:ext uri="{FF2B5EF4-FFF2-40B4-BE49-F238E27FC236}">
                <a16:creationId xmlns:a16="http://schemas.microsoft.com/office/drawing/2014/main" id="{8A441DAA-A2E9-76F1-276D-D74CF4E31E6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3207600"/>
            <a:ext cx="4438716" cy="3650400"/>
          </a:xfrm>
          <a:prstGeom prst="rect">
            <a:avLst/>
          </a:prstGeom>
        </p:spPr>
      </p:pic>
    </p:spTree>
    <p:extLst>
      <p:ext uri="{BB962C8B-B14F-4D97-AF65-F5344CB8AC3E}">
        <p14:creationId xmlns:p14="http://schemas.microsoft.com/office/powerpoint/2010/main" val="23815298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F9702-661C-8C8B-B0E3-262CBA96ED2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6A86671-490A-897D-53E0-BBF3EF6226E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CD82DB2-FC72-0A1B-4DE8-58746AC5960B}"/>
              </a:ext>
            </a:extLst>
          </p:cNvPr>
          <p:cNvSpPr>
            <a:spLocks noGrp="1"/>
          </p:cNvSpPr>
          <p:nvPr>
            <p:ph type="dt" sz="half" idx="10"/>
          </p:nvPr>
        </p:nvSpPr>
        <p:spPr/>
        <p:txBody>
          <a:bodyPr/>
          <a:lstStyle/>
          <a:p>
            <a:fld id="{FCD1D9FD-437A-A645-A4E2-A9E05559B059}" type="datetime1">
              <a:rPr lang="en-GB" smtClean="0"/>
              <a:t>03/10/2023</a:t>
            </a:fld>
            <a:endParaRPr lang="en-GB" dirty="0"/>
          </a:p>
        </p:txBody>
      </p:sp>
      <p:sp>
        <p:nvSpPr>
          <p:cNvPr id="5" name="Footer Placeholder 4">
            <a:extLst>
              <a:ext uri="{FF2B5EF4-FFF2-40B4-BE49-F238E27FC236}">
                <a16:creationId xmlns:a16="http://schemas.microsoft.com/office/drawing/2014/main" id="{D8F3B4BA-F8A6-6ABE-C86B-5313CC7DFCD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3002209-1FDB-E23D-24F1-0C6AF9F93F58}"/>
              </a:ext>
            </a:extLst>
          </p:cNvPr>
          <p:cNvSpPr>
            <a:spLocks noGrp="1"/>
          </p:cNvSpPr>
          <p:nvPr>
            <p:ph type="sldNum" sz="quarter" idx="12"/>
          </p:nvPr>
        </p:nvSpPr>
        <p:spPr/>
        <p:txBody>
          <a:bodyPr/>
          <a:lstStyle/>
          <a:p>
            <a:fld id="{97EE8412-344B-4A62-BD9B-853B63951050}" type="slidenum">
              <a:rPr lang="en-GB" smtClean="0"/>
              <a:t>‹#›</a:t>
            </a:fld>
            <a:endParaRPr lang="en-GB" dirty="0"/>
          </a:p>
        </p:txBody>
      </p:sp>
      <p:pic>
        <p:nvPicPr>
          <p:cNvPr id="8" name="Picture 7" descr="Icon&#10;&#10;Description automatically generated">
            <a:extLst>
              <a:ext uri="{FF2B5EF4-FFF2-40B4-BE49-F238E27FC236}">
                <a16:creationId xmlns:a16="http://schemas.microsoft.com/office/drawing/2014/main" id="{44226EDC-6156-50DC-15DD-4FBBAF09D1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16557" y="4910667"/>
            <a:ext cx="2375443" cy="1947333"/>
          </a:xfrm>
          <a:prstGeom prst="rect">
            <a:avLst/>
          </a:prstGeom>
        </p:spPr>
      </p:pic>
    </p:spTree>
    <p:extLst>
      <p:ext uri="{BB962C8B-B14F-4D97-AF65-F5344CB8AC3E}">
        <p14:creationId xmlns:p14="http://schemas.microsoft.com/office/powerpoint/2010/main" val="36231426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Pills sml NHS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F9702-661C-8C8B-B0E3-262CBA96ED21}"/>
              </a:ext>
            </a:extLst>
          </p:cNvPr>
          <p:cNvSpPr>
            <a:spLocks noGrp="1"/>
          </p:cNvSpPr>
          <p:nvPr>
            <p:ph type="title"/>
          </p:nvPr>
        </p:nvSpPr>
        <p:spPr>
          <a:xfrm>
            <a:off x="291596" y="234000"/>
            <a:ext cx="9092101" cy="760874"/>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C6A86671-490A-897D-53E0-BBF3EF6226E3}"/>
              </a:ext>
            </a:extLst>
          </p:cNvPr>
          <p:cNvSpPr>
            <a:spLocks noGrp="1"/>
          </p:cNvSpPr>
          <p:nvPr>
            <p:ph idx="1"/>
          </p:nvPr>
        </p:nvSpPr>
        <p:spPr>
          <a:xfrm>
            <a:off x="291596" y="1189608"/>
            <a:ext cx="11608808" cy="498735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CD82DB2-FC72-0A1B-4DE8-58746AC5960B}"/>
              </a:ext>
            </a:extLst>
          </p:cNvPr>
          <p:cNvSpPr>
            <a:spLocks noGrp="1"/>
          </p:cNvSpPr>
          <p:nvPr>
            <p:ph type="dt" sz="half" idx="10"/>
          </p:nvPr>
        </p:nvSpPr>
        <p:spPr/>
        <p:txBody>
          <a:bodyPr/>
          <a:lstStyle/>
          <a:p>
            <a:fld id="{FCD1D9FD-437A-A645-A4E2-A9E05559B059}" type="datetime1">
              <a:rPr lang="en-GB" smtClean="0"/>
              <a:t>03/10/2023</a:t>
            </a:fld>
            <a:endParaRPr lang="en-GB" dirty="0"/>
          </a:p>
        </p:txBody>
      </p:sp>
      <p:sp>
        <p:nvSpPr>
          <p:cNvPr id="5" name="Footer Placeholder 4">
            <a:extLst>
              <a:ext uri="{FF2B5EF4-FFF2-40B4-BE49-F238E27FC236}">
                <a16:creationId xmlns:a16="http://schemas.microsoft.com/office/drawing/2014/main" id="{D8F3B4BA-F8A6-6ABE-C86B-5313CC7DFCD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3002209-1FDB-E23D-24F1-0C6AF9F93F58}"/>
              </a:ext>
            </a:extLst>
          </p:cNvPr>
          <p:cNvSpPr>
            <a:spLocks noGrp="1"/>
          </p:cNvSpPr>
          <p:nvPr>
            <p:ph type="sldNum" sz="quarter" idx="12"/>
          </p:nvPr>
        </p:nvSpPr>
        <p:spPr/>
        <p:txBody>
          <a:bodyPr/>
          <a:lstStyle/>
          <a:p>
            <a:fld id="{97EE8412-344B-4A62-BD9B-853B63951050}" type="slidenum">
              <a:rPr lang="en-GB" smtClean="0"/>
              <a:t>‹#›</a:t>
            </a:fld>
            <a:endParaRPr lang="en-GB" dirty="0"/>
          </a:p>
        </p:txBody>
      </p:sp>
      <p:pic>
        <p:nvPicPr>
          <p:cNvPr id="8" name="Picture 7" descr="Icon&#10;&#10;Description automatically generated">
            <a:extLst>
              <a:ext uri="{FF2B5EF4-FFF2-40B4-BE49-F238E27FC236}">
                <a16:creationId xmlns:a16="http://schemas.microsoft.com/office/drawing/2014/main" id="{44226EDC-6156-50DC-15DD-4FBBAF09D1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16557" y="4910667"/>
            <a:ext cx="2375443" cy="1947333"/>
          </a:xfrm>
          <a:prstGeom prst="rect">
            <a:avLst/>
          </a:prstGeom>
        </p:spPr>
      </p:pic>
      <p:sp>
        <p:nvSpPr>
          <p:cNvPr id="7" name="Rectangle 6">
            <a:extLst>
              <a:ext uri="{FF2B5EF4-FFF2-40B4-BE49-F238E27FC236}">
                <a16:creationId xmlns:a16="http://schemas.microsoft.com/office/drawing/2014/main" id="{039DF46C-B2B1-8736-EA85-D56F81A38782}"/>
              </a:ext>
            </a:extLst>
          </p:cNvPr>
          <p:cNvSpPr/>
          <p:nvPr userDrawn="1"/>
        </p:nvSpPr>
        <p:spPr>
          <a:xfrm>
            <a:off x="9481046" y="150920"/>
            <a:ext cx="2487090" cy="88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descr="Graphical user interface&#10;&#10;Description automatically generated">
            <a:extLst>
              <a:ext uri="{FF2B5EF4-FFF2-40B4-BE49-F238E27FC236}">
                <a16:creationId xmlns:a16="http://schemas.microsoft.com/office/drawing/2014/main" id="{669123D5-AC1E-A359-13D6-42D9F02C21B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31245"/>
          <a:stretch/>
        </p:blipFill>
        <p:spPr>
          <a:xfrm>
            <a:off x="10140427" y="278485"/>
            <a:ext cx="1759977" cy="680937"/>
          </a:xfrm>
          <a:prstGeom prst="rect">
            <a:avLst/>
          </a:prstGeom>
        </p:spPr>
      </p:pic>
    </p:spTree>
    <p:extLst>
      <p:ext uri="{BB962C8B-B14F-4D97-AF65-F5344CB8AC3E}">
        <p14:creationId xmlns:p14="http://schemas.microsoft.com/office/powerpoint/2010/main" val="30278575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Blank sml NHS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F9702-661C-8C8B-B0E3-262CBA96ED21}"/>
              </a:ext>
            </a:extLst>
          </p:cNvPr>
          <p:cNvSpPr>
            <a:spLocks noGrp="1"/>
          </p:cNvSpPr>
          <p:nvPr>
            <p:ph type="title"/>
          </p:nvPr>
        </p:nvSpPr>
        <p:spPr>
          <a:xfrm>
            <a:off x="291596" y="234000"/>
            <a:ext cx="9092101" cy="760874"/>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C6A86671-490A-897D-53E0-BBF3EF6226E3}"/>
              </a:ext>
            </a:extLst>
          </p:cNvPr>
          <p:cNvSpPr>
            <a:spLocks noGrp="1"/>
          </p:cNvSpPr>
          <p:nvPr>
            <p:ph idx="1"/>
          </p:nvPr>
        </p:nvSpPr>
        <p:spPr>
          <a:xfrm>
            <a:off x="291596" y="1189608"/>
            <a:ext cx="11608808" cy="498735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CD82DB2-FC72-0A1B-4DE8-58746AC5960B}"/>
              </a:ext>
            </a:extLst>
          </p:cNvPr>
          <p:cNvSpPr>
            <a:spLocks noGrp="1"/>
          </p:cNvSpPr>
          <p:nvPr>
            <p:ph type="dt" sz="half" idx="10"/>
          </p:nvPr>
        </p:nvSpPr>
        <p:spPr/>
        <p:txBody>
          <a:bodyPr/>
          <a:lstStyle/>
          <a:p>
            <a:fld id="{FCD1D9FD-437A-A645-A4E2-A9E05559B059}" type="datetime1">
              <a:rPr lang="en-GB" smtClean="0"/>
              <a:t>03/10/2023</a:t>
            </a:fld>
            <a:endParaRPr lang="en-GB" dirty="0"/>
          </a:p>
        </p:txBody>
      </p:sp>
      <p:sp>
        <p:nvSpPr>
          <p:cNvPr id="5" name="Footer Placeholder 4">
            <a:extLst>
              <a:ext uri="{FF2B5EF4-FFF2-40B4-BE49-F238E27FC236}">
                <a16:creationId xmlns:a16="http://schemas.microsoft.com/office/drawing/2014/main" id="{D8F3B4BA-F8A6-6ABE-C86B-5313CC7DFCD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3002209-1FDB-E23D-24F1-0C6AF9F93F58}"/>
              </a:ext>
            </a:extLst>
          </p:cNvPr>
          <p:cNvSpPr>
            <a:spLocks noGrp="1"/>
          </p:cNvSpPr>
          <p:nvPr>
            <p:ph type="sldNum" sz="quarter" idx="12"/>
          </p:nvPr>
        </p:nvSpPr>
        <p:spPr/>
        <p:txBody>
          <a:bodyPr/>
          <a:lstStyle/>
          <a:p>
            <a:fld id="{97EE8412-344B-4A62-BD9B-853B63951050}" type="slidenum">
              <a:rPr lang="en-GB" smtClean="0"/>
              <a:t>‹#›</a:t>
            </a:fld>
            <a:endParaRPr lang="en-GB" dirty="0"/>
          </a:p>
        </p:txBody>
      </p:sp>
      <p:sp>
        <p:nvSpPr>
          <p:cNvPr id="7" name="Rectangle 6">
            <a:extLst>
              <a:ext uri="{FF2B5EF4-FFF2-40B4-BE49-F238E27FC236}">
                <a16:creationId xmlns:a16="http://schemas.microsoft.com/office/drawing/2014/main" id="{039DF46C-B2B1-8736-EA85-D56F81A38782}"/>
              </a:ext>
            </a:extLst>
          </p:cNvPr>
          <p:cNvSpPr/>
          <p:nvPr userDrawn="1"/>
        </p:nvSpPr>
        <p:spPr>
          <a:xfrm>
            <a:off x="9481046" y="150920"/>
            <a:ext cx="2487090" cy="88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descr="Graphical user interface&#10;&#10;Description automatically generated">
            <a:extLst>
              <a:ext uri="{FF2B5EF4-FFF2-40B4-BE49-F238E27FC236}">
                <a16:creationId xmlns:a16="http://schemas.microsoft.com/office/drawing/2014/main" id="{669123D5-AC1E-A359-13D6-42D9F02C21B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31245"/>
          <a:stretch/>
        </p:blipFill>
        <p:spPr>
          <a:xfrm>
            <a:off x="10140427" y="278485"/>
            <a:ext cx="1759977" cy="680937"/>
          </a:xfrm>
          <a:prstGeom prst="rect">
            <a:avLst/>
          </a:prstGeom>
        </p:spPr>
      </p:pic>
    </p:spTree>
    <p:extLst>
      <p:ext uri="{BB962C8B-B14F-4D97-AF65-F5344CB8AC3E}">
        <p14:creationId xmlns:p14="http://schemas.microsoft.com/office/powerpoint/2010/main" val="31343266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F9702-661C-8C8B-B0E3-262CBA96ED2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6A86671-490A-897D-53E0-BBF3EF6226E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CD82DB2-FC72-0A1B-4DE8-58746AC5960B}"/>
              </a:ext>
            </a:extLst>
          </p:cNvPr>
          <p:cNvSpPr>
            <a:spLocks noGrp="1"/>
          </p:cNvSpPr>
          <p:nvPr>
            <p:ph type="dt" sz="half" idx="10"/>
          </p:nvPr>
        </p:nvSpPr>
        <p:spPr/>
        <p:txBody>
          <a:bodyPr/>
          <a:lstStyle/>
          <a:p>
            <a:fld id="{7184D3E8-EB16-7049-8CFD-BBCB2D70B026}" type="datetime1">
              <a:rPr lang="en-GB" smtClean="0"/>
              <a:t>03/10/2023</a:t>
            </a:fld>
            <a:endParaRPr lang="en-GB" dirty="0"/>
          </a:p>
        </p:txBody>
      </p:sp>
      <p:sp>
        <p:nvSpPr>
          <p:cNvPr id="5" name="Footer Placeholder 4">
            <a:extLst>
              <a:ext uri="{FF2B5EF4-FFF2-40B4-BE49-F238E27FC236}">
                <a16:creationId xmlns:a16="http://schemas.microsoft.com/office/drawing/2014/main" id="{D8F3B4BA-F8A6-6ABE-C86B-5313CC7DFCD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3002209-1FDB-E23D-24F1-0C6AF9F93F58}"/>
              </a:ext>
            </a:extLst>
          </p:cNvPr>
          <p:cNvSpPr>
            <a:spLocks noGrp="1"/>
          </p:cNvSpPr>
          <p:nvPr>
            <p:ph type="sldNum" sz="quarter" idx="12"/>
          </p:nvPr>
        </p:nvSpPr>
        <p:spPr/>
        <p:txBody>
          <a:bodyPr/>
          <a:lstStyle/>
          <a:p>
            <a:fld id="{97EE8412-344B-4A62-BD9B-853B63951050}" type="slidenum">
              <a:rPr lang="en-GB" smtClean="0"/>
              <a:t>‹#›</a:t>
            </a:fld>
            <a:endParaRPr lang="en-GB" dirty="0"/>
          </a:p>
        </p:txBody>
      </p:sp>
    </p:spTree>
    <p:extLst>
      <p:ext uri="{BB962C8B-B14F-4D97-AF65-F5344CB8AC3E}">
        <p14:creationId xmlns:p14="http://schemas.microsoft.com/office/powerpoint/2010/main" val="4512393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9C666D-C54F-0908-5AC1-6BA6367EA717}"/>
              </a:ext>
            </a:extLst>
          </p:cNvPr>
          <p:cNvSpPr/>
          <p:nvPr userDrawn="1"/>
        </p:nvSpPr>
        <p:spPr>
          <a:xfrm>
            <a:off x="9448801" y="85727"/>
            <a:ext cx="2743200" cy="1325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1F0F9702-661C-8C8B-B0E3-262CBA96ED21}"/>
              </a:ext>
            </a:extLst>
          </p:cNvPr>
          <p:cNvSpPr>
            <a:spLocks noGrp="1"/>
          </p:cNvSpPr>
          <p:nvPr>
            <p:ph type="title"/>
          </p:nvPr>
        </p:nvSpPr>
        <p:spPr>
          <a:xfrm>
            <a:off x="291596" y="365125"/>
            <a:ext cx="9847502" cy="1325563"/>
          </a:xfrm>
        </p:spPr>
        <p:txBody>
          <a:bodyPr>
            <a:normAutofit/>
          </a:bodyPr>
          <a:lstStyle>
            <a:lvl1pPr>
              <a:defRPr sz="4000">
                <a:solidFill>
                  <a:schemeClr val="accent2">
                    <a:lumMod val="75000"/>
                  </a:schemeClr>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C6A86671-490A-897D-53E0-BBF3EF6226E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CD82DB2-FC72-0A1B-4DE8-58746AC5960B}"/>
              </a:ext>
            </a:extLst>
          </p:cNvPr>
          <p:cNvSpPr>
            <a:spLocks noGrp="1"/>
          </p:cNvSpPr>
          <p:nvPr>
            <p:ph type="dt" sz="half" idx="10"/>
          </p:nvPr>
        </p:nvSpPr>
        <p:spPr/>
        <p:txBody>
          <a:bodyPr/>
          <a:lstStyle/>
          <a:p>
            <a:fld id="{7184D3E8-EB16-7049-8CFD-BBCB2D70B026}" type="datetime1">
              <a:rPr lang="en-GB" smtClean="0"/>
              <a:t>03/10/2023</a:t>
            </a:fld>
            <a:endParaRPr lang="en-GB" dirty="0"/>
          </a:p>
        </p:txBody>
      </p:sp>
      <p:sp>
        <p:nvSpPr>
          <p:cNvPr id="5" name="Footer Placeholder 4">
            <a:extLst>
              <a:ext uri="{FF2B5EF4-FFF2-40B4-BE49-F238E27FC236}">
                <a16:creationId xmlns:a16="http://schemas.microsoft.com/office/drawing/2014/main" id="{D8F3B4BA-F8A6-6ABE-C86B-5313CC7DFCD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3002209-1FDB-E23D-24F1-0C6AF9F93F58}"/>
              </a:ext>
            </a:extLst>
          </p:cNvPr>
          <p:cNvSpPr>
            <a:spLocks noGrp="1"/>
          </p:cNvSpPr>
          <p:nvPr>
            <p:ph type="sldNum" sz="quarter" idx="12"/>
          </p:nvPr>
        </p:nvSpPr>
        <p:spPr/>
        <p:txBody>
          <a:bodyPr/>
          <a:lstStyle/>
          <a:p>
            <a:fld id="{97EE8412-344B-4A62-BD9B-853B63951050}" type="slidenum">
              <a:rPr lang="en-GB" smtClean="0"/>
              <a:t>‹#›</a:t>
            </a:fld>
            <a:endParaRPr lang="en-GB" dirty="0"/>
          </a:p>
        </p:txBody>
      </p:sp>
      <p:pic>
        <p:nvPicPr>
          <p:cNvPr id="7" name="Picture 6">
            <a:extLst>
              <a:ext uri="{FF2B5EF4-FFF2-40B4-BE49-F238E27FC236}">
                <a16:creationId xmlns:a16="http://schemas.microsoft.com/office/drawing/2014/main" id="{75DBE37B-FFA1-292F-8B6F-7D4CED79C025}"/>
              </a:ext>
            </a:extLst>
          </p:cNvPr>
          <p:cNvPicPr>
            <a:picLocks noChangeAspect="1"/>
          </p:cNvPicPr>
          <p:nvPr userDrawn="1"/>
        </p:nvPicPr>
        <p:blipFill>
          <a:blip r:embed="rId2"/>
          <a:stretch>
            <a:fillRect/>
          </a:stretch>
        </p:blipFill>
        <p:spPr>
          <a:xfrm>
            <a:off x="540285" y="6589711"/>
            <a:ext cx="11017297" cy="80861"/>
          </a:xfrm>
          <a:prstGeom prst="rect">
            <a:avLst/>
          </a:prstGeom>
        </p:spPr>
      </p:pic>
      <p:pic>
        <p:nvPicPr>
          <p:cNvPr id="8" name="Picture 7">
            <a:extLst>
              <a:ext uri="{FF2B5EF4-FFF2-40B4-BE49-F238E27FC236}">
                <a16:creationId xmlns:a16="http://schemas.microsoft.com/office/drawing/2014/main" id="{98460B2B-B2E5-5F80-1487-0A1B4F6DEA90}"/>
              </a:ext>
            </a:extLst>
          </p:cNvPr>
          <p:cNvPicPr>
            <a:picLocks noChangeAspect="1"/>
          </p:cNvPicPr>
          <p:nvPr userDrawn="1"/>
        </p:nvPicPr>
        <p:blipFill>
          <a:blip r:embed="rId3"/>
          <a:stretch>
            <a:fillRect/>
          </a:stretch>
        </p:blipFill>
        <p:spPr>
          <a:xfrm>
            <a:off x="10524066" y="328777"/>
            <a:ext cx="1282967" cy="666640"/>
          </a:xfrm>
          <a:prstGeom prst="rect">
            <a:avLst/>
          </a:prstGeom>
        </p:spPr>
      </p:pic>
    </p:spTree>
    <p:extLst>
      <p:ext uri="{BB962C8B-B14F-4D97-AF65-F5344CB8AC3E}">
        <p14:creationId xmlns:p14="http://schemas.microsoft.com/office/powerpoint/2010/main" val="2428067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58FCE-7EB6-DE02-DCE7-04206109F608}"/>
              </a:ext>
            </a:extLst>
          </p:cNvPr>
          <p:cNvSpPr txBox="1">
            <a:spLocks noGrp="1"/>
          </p:cNvSpPr>
          <p:nvPr>
            <p:ph type="title"/>
          </p:nvPr>
        </p:nvSpPr>
        <p:spPr>
          <a:xfrm>
            <a:off x="831847" y="1709735"/>
            <a:ext cx="10515600" cy="2852735"/>
          </a:xfrm>
        </p:spPr>
        <p:txBody>
          <a:bodyPr anchor="b"/>
          <a:lstStyle>
            <a:lvl1pPr>
              <a:defRPr sz="6000"/>
            </a:lvl1pPr>
          </a:lstStyle>
          <a:p>
            <a:pPr lvl="0"/>
            <a:r>
              <a:rPr lang="en-GB"/>
              <a:t>Click to edit Master title style</a:t>
            </a:r>
            <a:endParaRPr lang="en-US"/>
          </a:p>
        </p:txBody>
      </p:sp>
      <p:sp>
        <p:nvSpPr>
          <p:cNvPr id="3" name="Text Placeholder 2">
            <a:extLst>
              <a:ext uri="{FF2B5EF4-FFF2-40B4-BE49-F238E27FC236}">
                <a16:creationId xmlns:a16="http://schemas.microsoft.com/office/drawing/2014/main" id="{6E35C841-9DD0-AEC0-E3F4-9526A9169D70}"/>
              </a:ext>
            </a:extLst>
          </p:cNvPr>
          <p:cNvSpPr txBox="1">
            <a:spLocks noGrp="1"/>
          </p:cNvSpPr>
          <p:nvPr>
            <p:ph type="body" idx="1"/>
          </p:nvPr>
        </p:nvSpPr>
        <p:spPr>
          <a:xfrm>
            <a:off x="831847" y="4589465"/>
            <a:ext cx="10515600" cy="1500182"/>
          </a:xfrm>
        </p:spPr>
        <p:txBody>
          <a:bodyPr/>
          <a:lstStyle>
            <a:lvl1pPr marL="0" indent="0">
              <a:buNone/>
              <a:defRPr>
                <a:solidFill>
                  <a:srgbClr val="898989"/>
                </a:solidFill>
              </a:defRPr>
            </a:lvl1pPr>
          </a:lstStyle>
          <a:p>
            <a:pPr lvl="0"/>
            <a:r>
              <a:rPr lang="en-GB"/>
              <a:t>Click to edit Master text styles</a:t>
            </a:r>
          </a:p>
        </p:txBody>
      </p:sp>
      <p:sp>
        <p:nvSpPr>
          <p:cNvPr id="4" name="Date Placeholder 3">
            <a:extLst>
              <a:ext uri="{FF2B5EF4-FFF2-40B4-BE49-F238E27FC236}">
                <a16:creationId xmlns:a16="http://schemas.microsoft.com/office/drawing/2014/main" id="{6BFDA4F8-F685-BFBD-708E-16D346BB7A9C}"/>
              </a:ext>
            </a:extLst>
          </p:cNvPr>
          <p:cNvSpPr txBox="1">
            <a:spLocks noGrp="1"/>
          </p:cNvSpPr>
          <p:nvPr>
            <p:ph type="dt" sz="quarter" idx="7"/>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000000"/>
                </a:solidFill>
                <a:uFillTx/>
                <a:latin typeface="Calibri"/>
              </a:defRPr>
            </a:lvl1pPr>
          </a:lstStyle>
          <a:p>
            <a:pPr lvl="0"/>
            <a:fld id="{74D202BF-996F-425C-9740-E211C11F2FEB}" type="datetime1">
              <a:rPr lang="en-GB"/>
              <a:pPr lvl="0"/>
              <a:t>03/10/2023</a:t>
            </a:fld>
            <a:endParaRPr lang="en-GB"/>
          </a:p>
        </p:txBody>
      </p:sp>
      <p:sp>
        <p:nvSpPr>
          <p:cNvPr id="5" name="Footer Placeholder 4">
            <a:extLst>
              <a:ext uri="{FF2B5EF4-FFF2-40B4-BE49-F238E27FC236}">
                <a16:creationId xmlns:a16="http://schemas.microsoft.com/office/drawing/2014/main" id="{53C017A8-487D-9C70-0968-3864125E5FD4}"/>
              </a:ext>
            </a:extLst>
          </p:cNvPr>
          <p:cNvSpPr txBox="1">
            <a:spLocks noGrp="1"/>
          </p:cNvSpPr>
          <p:nvPr>
            <p:ph type="ftr" sz="quarter" idx="9"/>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000000"/>
                </a:solidFill>
                <a:uFillTx/>
                <a:latin typeface="Calibri"/>
              </a:defRPr>
            </a:lvl1pPr>
          </a:lstStyle>
          <a:p>
            <a:pPr lvl="0"/>
            <a:endParaRPr lang="en-GB"/>
          </a:p>
        </p:txBody>
      </p:sp>
      <p:sp>
        <p:nvSpPr>
          <p:cNvPr id="6" name="Slide Number Placeholder 5">
            <a:extLst>
              <a:ext uri="{FF2B5EF4-FFF2-40B4-BE49-F238E27FC236}">
                <a16:creationId xmlns:a16="http://schemas.microsoft.com/office/drawing/2014/main" id="{70E798F2-89C6-C0E6-6CC8-FA45163CD671}"/>
              </a:ext>
            </a:extLst>
          </p:cNvPr>
          <p:cNvSpPr txBox="1">
            <a:spLocks noGrp="1"/>
          </p:cNvSpPr>
          <p:nvPr>
            <p:ph type="sldNum" sz="quarter" idx="8"/>
          </p:nvPr>
        </p:nvSpPr>
        <p:spPr/>
        <p:txBody>
          <a:bodyPr/>
          <a:lstStyle>
            <a:lvl1pPr>
              <a:defRPr lang="en-GB"/>
            </a:lvl1pPr>
          </a:lstStyle>
          <a:p>
            <a:pPr lvl="0"/>
            <a:fld id="{D214F7BB-5760-4BB9-A5F5-6731EA3C1BA5}" type="slidenum">
              <a:t>‹#›</a:t>
            </a:fld>
            <a:endParaRPr lang="en-GB"/>
          </a:p>
        </p:txBody>
      </p:sp>
      <p:sp>
        <p:nvSpPr>
          <p:cNvPr id="7" name="Rectangle 6">
            <a:extLst>
              <a:ext uri="{FF2B5EF4-FFF2-40B4-BE49-F238E27FC236}">
                <a16:creationId xmlns:a16="http://schemas.microsoft.com/office/drawing/2014/main" id="{EF0C88D0-6A1F-E140-F426-27E4C24B988E}"/>
              </a:ext>
            </a:extLst>
          </p:cNvPr>
          <p:cNvSpPr/>
          <p:nvPr/>
        </p:nvSpPr>
        <p:spPr>
          <a:xfrm>
            <a:off x="-2002" y="0"/>
            <a:ext cx="347444" cy="6858000"/>
          </a:xfrm>
          <a:prstGeom prst="rect">
            <a:avLst/>
          </a:prstGeom>
          <a:solidFill>
            <a:srgbClr val="52525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919699883"/>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352C-6184-0155-8D78-A79AA1A3B69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21D4DCAC-7BA9-7E29-2AA9-38E4623AFE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C1162F3-61A8-06C9-6EE4-9F05C92D0A78}"/>
              </a:ext>
            </a:extLst>
          </p:cNvPr>
          <p:cNvSpPr>
            <a:spLocks noGrp="1"/>
          </p:cNvSpPr>
          <p:nvPr>
            <p:ph type="dt" sz="half" idx="10"/>
          </p:nvPr>
        </p:nvSpPr>
        <p:spPr/>
        <p:txBody>
          <a:bodyPr/>
          <a:lstStyle/>
          <a:p>
            <a:fld id="{78C90D07-D7AC-8245-8B92-EC4BA3A145AF}" type="datetime1">
              <a:rPr lang="en-GB" smtClean="0"/>
              <a:t>03/10/2023</a:t>
            </a:fld>
            <a:endParaRPr lang="en-GB" dirty="0"/>
          </a:p>
        </p:txBody>
      </p:sp>
      <p:sp>
        <p:nvSpPr>
          <p:cNvPr id="5" name="Footer Placeholder 4">
            <a:extLst>
              <a:ext uri="{FF2B5EF4-FFF2-40B4-BE49-F238E27FC236}">
                <a16:creationId xmlns:a16="http://schemas.microsoft.com/office/drawing/2014/main" id="{23089DF0-E08D-75E4-20D9-FBDA84699B8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C943E23-6493-4492-893D-F36D04014C2F}"/>
              </a:ext>
            </a:extLst>
          </p:cNvPr>
          <p:cNvSpPr>
            <a:spLocks noGrp="1"/>
          </p:cNvSpPr>
          <p:nvPr>
            <p:ph type="sldNum" sz="quarter" idx="12"/>
          </p:nvPr>
        </p:nvSpPr>
        <p:spPr/>
        <p:txBody>
          <a:bodyPr/>
          <a:lstStyle/>
          <a:p>
            <a:fld id="{97EE8412-344B-4A62-BD9B-853B63951050}" type="slidenum">
              <a:rPr lang="en-GB" smtClean="0"/>
              <a:t>‹#›</a:t>
            </a:fld>
            <a:endParaRPr lang="en-GB" dirty="0"/>
          </a:p>
        </p:txBody>
      </p:sp>
    </p:spTree>
    <p:extLst>
      <p:ext uri="{BB962C8B-B14F-4D97-AF65-F5344CB8AC3E}">
        <p14:creationId xmlns:p14="http://schemas.microsoft.com/office/powerpoint/2010/main" val="38931124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7_Section Header">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8344695-A726-AFDC-391D-229BC7BEA0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058" t="6609" r="1928" b="4119"/>
          <a:stretch/>
        </p:blipFill>
        <p:spPr>
          <a:xfrm>
            <a:off x="0" y="0"/>
            <a:ext cx="12192000" cy="6857999"/>
          </a:xfrm>
          <a:prstGeom prst="rect">
            <a:avLst/>
          </a:prstGeom>
        </p:spPr>
      </p:pic>
      <p:sp>
        <p:nvSpPr>
          <p:cNvPr id="4" name="Date Placeholder 3">
            <a:extLst>
              <a:ext uri="{FF2B5EF4-FFF2-40B4-BE49-F238E27FC236}">
                <a16:creationId xmlns:a16="http://schemas.microsoft.com/office/drawing/2014/main" id="{9C1162F3-61A8-06C9-6EE4-9F05C92D0A78}"/>
              </a:ext>
            </a:extLst>
          </p:cNvPr>
          <p:cNvSpPr>
            <a:spLocks noGrp="1"/>
          </p:cNvSpPr>
          <p:nvPr>
            <p:ph type="dt" sz="half" idx="10"/>
          </p:nvPr>
        </p:nvSpPr>
        <p:spPr/>
        <p:txBody>
          <a:bodyPr/>
          <a:lstStyle/>
          <a:p>
            <a:fld id="{038C0A2D-36AD-F54D-8FA1-4A8C17B48214}" type="datetime1">
              <a:rPr lang="en-GB" smtClean="0"/>
              <a:t>03/10/2023</a:t>
            </a:fld>
            <a:endParaRPr lang="en-GB" dirty="0"/>
          </a:p>
        </p:txBody>
      </p:sp>
      <p:sp>
        <p:nvSpPr>
          <p:cNvPr id="5" name="Footer Placeholder 4">
            <a:extLst>
              <a:ext uri="{FF2B5EF4-FFF2-40B4-BE49-F238E27FC236}">
                <a16:creationId xmlns:a16="http://schemas.microsoft.com/office/drawing/2014/main" id="{23089DF0-E08D-75E4-20D9-FBDA84699B8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C943E23-6493-4492-893D-F36D04014C2F}"/>
              </a:ext>
            </a:extLst>
          </p:cNvPr>
          <p:cNvSpPr>
            <a:spLocks noGrp="1"/>
          </p:cNvSpPr>
          <p:nvPr>
            <p:ph type="sldNum" sz="quarter" idx="12"/>
          </p:nvPr>
        </p:nvSpPr>
        <p:spPr/>
        <p:txBody>
          <a:bodyPr/>
          <a:lstStyle/>
          <a:p>
            <a:fld id="{97EE8412-344B-4A62-BD9B-853B63951050}" type="slidenum">
              <a:rPr lang="en-GB" smtClean="0"/>
              <a:t>‹#›</a:t>
            </a:fld>
            <a:endParaRPr lang="en-GB" dirty="0"/>
          </a:p>
        </p:txBody>
      </p:sp>
      <p:pic>
        <p:nvPicPr>
          <p:cNvPr id="8" name="Picture 7" descr="Graphical user interface&#10;&#10;Description automatically generated">
            <a:extLst>
              <a:ext uri="{FF2B5EF4-FFF2-40B4-BE49-F238E27FC236}">
                <a16:creationId xmlns:a16="http://schemas.microsoft.com/office/drawing/2014/main" id="{D40E9D08-E00F-BA58-2164-9F1C4844FD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81046" y="278485"/>
            <a:ext cx="2419358" cy="1361440"/>
          </a:xfrm>
          <a:prstGeom prst="rect">
            <a:avLst/>
          </a:prstGeom>
        </p:spPr>
      </p:pic>
      <p:sp>
        <p:nvSpPr>
          <p:cNvPr id="9" name="Rounded Rectangle 8">
            <a:extLst>
              <a:ext uri="{FF2B5EF4-FFF2-40B4-BE49-F238E27FC236}">
                <a16:creationId xmlns:a16="http://schemas.microsoft.com/office/drawing/2014/main" id="{959DFCB0-1EE9-4A0E-9FA6-9269595F121D}"/>
              </a:ext>
            </a:extLst>
          </p:cNvPr>
          <p:cNvSpPr/>
          <p:nvPr userDrawn="1"/>
        </p:nvSpPr>
        <p:spPr>
          <a:xfrm>
            <a:off x="5493193" y="4176271"/>
            <a:ext cx="6407209" cy="2331161"/>
          </a:xfrm>
          <a:prstGeom prst="roundRect">
            <a:avLst>
              <a:gd name="adj" fmla="val 2962"/>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solidFill>
            </a:endParaRPr>
          </a:p>
        </p:txBody>
      </p:sp>
      <p:sp>
        <p:nvSpPr>
          <p:cNvPr id="2" name="Title 1">
            <a:extLst>
              <a:ext uri="{FF2B5EF4-FFF2-40B4-BE49-F238E27FC236}">
                <a16:creationId xmlns:a16="http://schemas.microsoft.com/office/drawing/2014/main" id="{A94F352C-6184-0155-8D78-A79AA1A3B69B}"/>
              </a:ext>
            </a:extLst>
          </p:cNvPr>
          <p:cNvSpPr>
            <a:spLocks noGrp="1"/>
          </p:cNvSpPr>
          <p:nvPr>
            <p:ph type="title"/>
          </p:nvPr>
        </p:nvSpPr>
        <p:spPr>
          <a:xfrm>
            <a:off x="5673688" y="4546362"/>
            <a:ext cx="6226716" cy="1221217"/>
          </a:xfrm>
        </p:spPr>
        <p:txBody>
          <a:bodyPr anchor="b">
            <a:noAutofit/>
          </a:bodyPr>
          <a:lstStyle>
            <a:lvl1pPr>
              <a:defRPr sz="4400">
                <a:solidFill>
                  <a:schemeClr val="bg1"/>
                </a:solidFill>
              </a:defRPr>
            </a:lvl1pPr>
          </a:lstStyle>
          <a:p>
            <a:r>
              <a:rPr lang="en-GB"/>
              <a:t>Click to edit Master title style</a:t>
            </a:r>
          </a:p>
        </p:txBody>
      </p:sp>
      <p:sp>
        <p:nvSpPr>
          <p:cNvPr id="3" name="Text Placeholder 2">
            <a:extLst>
              <a:ext uri="{FF2B5EF4-FFF2-40B4-BE49-F238E27FC236}">
                <a16:creationId xmlns:a16="http://schemas.microsoft.com/office/drawing/2014/main" id="{21D4DCAC-7BA9-7E29-2AA9-38E4623AFE6A}"/>
              </a:ext>
            </a:extLst>
          </p:cNvPr>
          <p:cNvSpPr>
            <a:spLocks noGrp="1"/>
          </p:cNvSpPr>
          <p:nvPr>
            <p:ph type="body" idx="1"/>
          </p:nvPr>
        </p:nvSpPr>
        <p:spPr>
          <a:xfrm>
            <a:off x="5673687" y="5886553"/>
            <a:ext cx="6226715" cy="715949"/>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16" name="Picture 15" descr="Icon&#10;&#10;Description automatically generated with medium confidence">
            <a:extLst>
              <a:ext uri="{FF2B5EF4-FFF2-40B4-BE49-F238E27FC236}">
                <a16:creationId xmlns:a16="http://schemas.microsoft.com/office/drawing/2014/main" id="{E589B117-F60B-FE5A-752E-2303DFA2A290}"/>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600" y="3276478"/>
            <a:ext cx="4406400" cy="3581522"/>
          </a:xfrm>
          <a:prstGeom prst="rect">
            <a:avLst/>
          </a:prstGeom>
        </p:spPr>
      </p:pic>
    </p:spTree>
    <p:extLst>
      <p:ext uri="{BB962C8B-B14F-4D97-AF65-F5344CB8AC3E}">
        <p14:creationId xmlns:p14="http://schemas.microsoft.com/office/powerpoint/2010/main" val="30904773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8344695-A726-AFDC-391D-229BC7BEA02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1624"/>
            <a:ext cx="12224544" cy="6856375"/>
          </a:xfrm>
          <a:prstGeom prst="rect">
            <a:avLst/>
          </a:prstGeom>
        </p:spPr>
      </p:pic>
      <p:sp>
        <p:nvSpPr>
          <p:cNvPr id="4" name="Date Placeholder 3">
            <a:extLst>
              <a:ext uri="{FF2B5EF4-FFF2-40B4-BE49-F238E27FC236}">
                <a16:creationId xmlns:a16="http://schemas.microsoft.com/office/drawing/2014/main" id="{9C1162F3-61A8-06C9-6EE4-9F05C92D0A78}"/>
              </a:ext>
            </a:extLst>
          </p:cNvPr>
          <p:cNvSpPr>
            <a:spLocks noGrp="1"/>
          </p:cNvSpPr>
          <p:nvPr>
            <p:ph type="dt" sz="half" idx="10"/>
          </p:nvPr>
        </p:nvSpPr>
        <p:spPr/>
        <p:txBody>
          <a:bodyPr/>
          <a:lstStyle/>
          <a:p>
            <a:fld id="{038C0A2D-36AD-F54D-8FA1-4A8C17B48214}" type="datetime1">
              <a:rPr lang="en-GB" smtClean="0"/>
              <a:t>03/10/2023</a:t>
            </a:fld>
            <a:endParaRPr lang="en-GB" dirty="0"/>
          </a:p>
        </p:txBody>
      </p:sp>
      <p:sp>
        <p:nvSpPr>
          <p:cNvPr id="5" name="Footer Placeholder 4">
            <a:extLst>
              <a:ext uri="{FF2B5EF4-FFF2-40B4-BE49-F238E27FC236}">
                <a16:creationId xmlns:a16="http://schemas.microsoft.com/office/drawing/2014/main" id="{23089DF0-E08D-75E4-20D9-FBDA84699B8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C943E23-6493-4492-893D-F36D04014C2F}"/>
              </a:ext>
            </a:extLst>
          </p:cNvPr>
          <p:cNvSpPr>
            <a:spLocks noGrp="1"/>
          </p:cNvSpPr>
          <p:nvPr>
            <p:ph type="sldNum" sz="quarter" idx="12"/>
          </p:nvPr>
        </p:nvSpPr>
        <p:spPr/>
        <p:txBody>
          <a:bodyPr/>
          <a:lstStyle/>
          <a:p>
            <a:fld id="{97EE8412-344B-4A62-BD9B-853B63951050}" type="slidenum">
              <a:rPr lang="en-GB" smtClean="0"/>
              <a:t>‹#›</a:t>
            </a:fld>
            <a:endParaRPr lang="en-GB" dirty="0"/>
          </a:p>
        </p:txBody>
      </p:sp>
      <p:pic>
        <p:nvPicPr>
          <p:cNvPr id="8" name="Picture 7" descr="Graphical user interface&#10;&#10;Description automatically generated">
            <a:extLst>
              <a:ext uri="{FF2B5EF4-FFF2-40B4-BE49-F238E27FC236}">
                <a16:creationId xmlns:a16="http://schemas.microsoft.com/office/drawing/2014/main" id="{D40E9D08-E00F-BA58-2164-9F1C4844FD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81046" y="278485"/>
            <a:ext cx="2419358" cy="1361440"/>
          </a:xfrm>
          <a:prstGeom prst="rect">
            <a:avLst/>
          </a:prstGeom>
        </p:spPr>
      </p:pic>
      <p:sp>
        <p:nvSpPr>
          <p:cNvPr id="9" name="Rounded Rectangle 8">
            <a:extLst>
              <a:ext uri="{FF2B5EF4-FFF2-40B4-BE49-F238E27FC236}">
                <a16:creationId xmlns:a16="http://schemas.microsoft.com/office/drawing/2014/main" id="{959DFCB0-1EE9-4A0E-9FA6-9269595F121D}"/>
              </a:ext>
            </a:extLst>
          </p:cNvPr>
          <p:cNvSpPr/>
          <p:nvPr userDrawn="1"/>
        </p:nvSpPr>
        <p:spPr>
          <a:xfrm>
            <a:off x="5493193" y="4176271"/>
            <a:ext cx="6407209" cy="2331161"/>
          </a:xfrm>
          <a:prstGeom prst="roundRect">
            <a:avLst>
              <a:gd name="adj" fmla="val 2962"/>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solidFill>
            </a:endParaRPr>
          </a:p>
        </p:txBody>
      </p:sp>
      <p:sp>
        <p:nvSpPr>
          <p:cNvPr id="2" name="Title 1">
            <a:extLst>
              <a:ext uri="{FF2B5EF4-FFF2-40B4-BE49-F238E27FC236}">
                <a16:creationId xmlns:a16="http://schemas.microsoft.com/office/drawing/2014/main" id="{A94F352C-6184-0155-8D78-A79AA1A3B69B}"/>
              </a:ext>
            </a:extLst>
          </p:cNvPr>
          <p:cNvSpPr>
            <a:spLocks noGrp="1"/>
          </p:cNvSpPr>
          <p:nvPr>
            <p:ph type="title"/>
          </p:nvPr>
        </p:nvSpPr>
        <p:spPr>
          <a:xfrm>
            <a:off x="5673688" y="4546362"/>
            <a:ext cx="6226716" cy="1221217"/>
          </a:xfrm>
        </p:spPr>
        <p:txBody>
          <a:bodyPr anchor="b">
            <a:noAutofit/>
          </a:bodyPr>
          <a:lstStyle>
            <a:lvl1pPr>
              <a:defRPr sz="4400">
                <a:solidFill>
                  <a:schemeClr val="bg1"/>
                </a:solidFill>
              </a:defRPr>
            </a:lvl1pPr>
          </a:lstStyle>
          <a:p>
            <a:r>
              <a:rPr lang="en-GB"/>
              <a:t>Click to edit Master title style</a:t>
            </a:r>
          </a:p>
        </p:txBody>
      </p:sp>
      <p:sp>
        <p:nvSpPr>
          <p:cNvPr id="3" name="Text Placeholder 2">
            <a:extLst>
              <a:ext uri="{FF2B5EF4-FFF2-40B4-BE49-F238E27FC236}">
                <a16:creationId xmlns:a16="http://schemas.microsoft.com/office/drawing/2014/main" id="{21D4DCAC-7BA9-7E29-2AA9-38E4623AFE6A}"/>
              </a:ext>
            </a:extLst>
          </p:cNvPr>
          <p:cNvSpPr>
            <a:spLocks noGrp="1"/>
          </p:cNvSpPr>
          <p:nvPr>
            <p:ph type="body" idx="1"/>
          </p:nvPr>
        </p:nvSpPr>
        <p:spPr>
          <a:xfrm>
            <a:off x="5673687" y="5886553"/>
            <a:ext cx="6226715" cy="715949"/>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16" name="Picture 15" descr="Icon&#10;&#10;Description automatically generated with medium confidence">
            <a:extLst>
              <a:ext uri="{FF2B5EF4-FFF2-40B4-BE49-F238E27FC236}">
                <a16:creationId xmlns:a16="http://schemas.microsoft.com/office/drawing/2014/main" id="{E589B117-F60B-FE5A-752E-2303DFA2A290}"/>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600" y="3276478"/>
            <a:ext cx="4406400" cy="3581522"/>
          </a:xfrm>
          <a:prstGeom prst="rect">
            <a:avLst/>
          </a:prstGeom>
        </p:spPr>
      </p:pic>
    </p:spTree>
    <p:extLst>
      <p:ext uri="{BB962C8B-B14F-4D97-AF65-F5344CB8AC3E}">
        <p14:creationId xmlns:p14="http://schemas.microsoft.com/office/powerpoint/2010/main" val="6657828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6_Section Header">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8344695-A726-AFDC-391D-229BC7BEA02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1624"/>
            <a:ext cx="12224544" cy="6856374"/>
          </a:xfrm>
          <a:prstGeom prst="rect">
            <a:avLst/>
          </a:prstGeom>
        </p:spPr>
      </p:pic>
      <p:sp>
        <p:nvSpPr>
          <p:cNvPr id="4" name="Date Placeholder 3">
            <a:extLst>
              <a:ext uri="{FF2B5EF4-FFF2-40B4-BE49-F238E27FC236}">
                <a16:creationId xmlns:a16="http://schemas.microsoft.com/office/drawing/2014/main" id="{9C1162F3-61A8-06C9-6EE4-9F05C92D0A78}"/>
              </a:ext>
            </a:extLst>
          </p:cNvPr>
          <p:cNvSpPr>
            <a:spLocks noGrp="1"/>
          </p:cNvSpPr>
          <p:nvPr>
            <p:ph type="dt" sz="half" idx="10"/>
          </p:nvPr>
        </p:nvSpPr>
        <p:spPr/>
        <p:txBody>
          <a:bodyPr/>
          <a:lstStyle/>
          <a:p>
            <a:fld id="{038C0A2D-36AD-F54D-8FA1-4A8C17B48214}" type="datetime1">
              <a:rPr lang="en-GB" smtClean="0"/>
              <a:t>03/10/2023</a:t>
            </a:fld>
            <a:endParaRPr lang="en-GB" dirty="0"/>
          </a:p>
        </p:txBody>
      </p:sp>
      <p:sp>
        <p:nvSpPr>
          <p:cNvPr id="5" name="Footer Placeholder 4">
            <a:extLst>
              <a:ext uri="{FF2B5EF4-FFF2-40B4-BE49-F238E27FC236}">
                <a16:creationId xmlns:a16="http://schemas.microsoft.com/office/drawing/2014/main" id="{23089DF0-E08D-75E4-20D9-FBDA84699B8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C943E23-6493-4492-893D-F36D04014C2F}"/>
              </a:ext>
            </a:extLst>
          </p:cNvPr>
          <p:cNvSpPr>
            <a:spLocks noGrp="1"/>
          </p:cNvSpPr>
          <p:nvPr>
            <p:ph type="sldNum" sz="quarter" idx="12"/>
          </p:nvPr>
        </p:nvSpPr>
        <p:spPr/>
        <p:txBody>
          <a:bodyPr/>
          <a:lstStyle/>
          <a:p>
            <a:fld id="{97EE8412-344B-4A62-BD9B-853B63951050}" type="slidenum">
              <a:rPr lang="en-GB" smtClean="0"/>
              <a:t>‹#›</a:t>
            </a:fld>
            <a:endParaRPr lang="en-GB" dirty="0"/>
          </a:p>
        </p:txBody>
      </p:sp>
      <p:pic>
        <p:nvPicPr>
          <p:cNvPr id="8" name="Picture 7" descr="Graphical user interface&#10;&#10;Description automatically generated">
            <a:extLst>
              <a:ext uri="{FF2B5EF4-FFF2-40B4-BE49-F238E27FC236}">
                <a16:creationId xmlns:a16="http://schemas.microsoft.com/office/drawing/2014/main" id="{D40E9D08-E00F-BA58-2164-9F1C4844FD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81046" y="278485"/>
            <a:ext cx="2419358" cy="1361440"/>
          </a:xfrm>
          <a:prstGeom prst="rect">
            <a:avLst/>
          </a:prstGeom>
        </p:spPr>
      </p:pic>
      <p:sp>
        <p:nvSpPr>
          <p:cNvPr id="9" name="Rounded Rectangle 8">
            <a:extLst>
              <a:ext uri="{FF2B5EF4-FFF2-40B4-BE49-F238E27FC236}">
                <a16:creationId xmlns:a16="http://schemas.microsoft.com/office/drawing/2014/main" id="{959DFCB0-1EE9-4A0E-9FA6-9269595F121D}"/>
              </a:ext>
            </a:extLst>
          </p:cNvPr>
          <p:cNvSpPr/>
          <p:nvPr userDrawn="1"/>
        </p:nvSpPr>
        <p:spPr>
          <a:xfrm>
            <a:off x="223864" y="4176271"/>
            <a:ext cx="6539645" cy="2331161"/>
          </a:xfrm>
          <a:prstGeom prst="roundRect">
            <a:avLst>
              <a:gd name="adj" fmla="val 3907"/>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solidFill>
            </a:endParaRPr>
          </a:p>
        </p:txBody>
      </p:sp>
      <p:sp>
        <p:nvSpPr>
          <p:cNvPr id="2" name="Title 1">
            <a:extLst>
              <a:ext uri="{FF2B5EF4-FFF2-40B4-BE49-F238E27FC236}">
                <a16:creationId xmlns:a16="http://schemas.microsoft.com/office/drawing/2014/main" id="{A94F352C-6184-0155-8D78-A79AA1A3B69B}"/>
              </a:ext>
            </a:extLst>
          </p:cNvPr>
          <p:cNvSpPr>
            <a:spLocks noGrp="1"/>
          </p:cNvSpPr>
          <p:nvPr>
            <p:ph type="title"/>
          </p:nvPr>
        </p:nvSpPr>
        <p:spPr>
          <a:xfrm>
            <a:off x="411101" y="4546362"/>
            <a:ext cx="6165970" cy="1221217"/>
          </a:xfrm>
        </p:spPr>
        <p:txBody>
          <a:bodyPr anchor="b">
            <a:noAutofit/>
          </a:bodyPr>
          <a:lstStyle>
            <a:lvl1pPr>
              <a:defRPr sz="4400">
                <a:solidFill>
                  <a:schemeClr val="bg1"/>
                </a:solidFill>
              </a:defRPr>
            </a:lvl1pPr>
          </a:lstStyle>
          <a:p>
            <a:r>
              <a:rPr lang="en-GB"/>
              <a:t>Click to edit Master title style</a:t>
            </a:r>
          </a:p>
        </p:txBody>
      </p:sp>
      <p:sp>
        <p:nvSpPr>
          <p:cNvPr id="3" name="Text Placeholder 2">
            <a:extLst>
              <a:ext uri="{FF2B5EF4-FFF2-40B4-BE49-F238E27FC236}">
                <a16:creationId xmlns:a16="http://schemas.microsoft.com/office/drawing/2014/main" id="{21D4DCAC-7BA9-7E29-2AA9-38E4623AFE6A}"/>
              </a:ext>
            </a:extLst>
          </p:cNvPr>
          <p:cNvSpPr>
            <a:spLocks noGrp="1"/>
          </p:cNvSpPr>
          <p:nvPr>
            <p:ph type="body" idx="1"/>
          </p:nvPr>
        </p:nvSpPr>
        <p:spPr>
          <a:xfrm>
            <a:off x="411100" y="5886553"/>
            <a:ext cx="6165969" cy="715949"/>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10" name="Picture 9" descr="Icon&#10;&#10;Description automatically generated">
            <a:extLst>
              <a:ext uri="{FF2B5EF4-FFF2-40B4-BE49-F238E27FC236}">
                <a16:creationId xmlns:a16="http://schemas.microsoft.com/office/drawing/2014/main" id="{1F464F95-97B7-721F-3362-8FBEDB5C9DBA}"/>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861663" y="3276001"/>
            <a:ext cx="4369481" cy="3581999"/>
          </a:xfrm>
          <a:prstGeom prst="rect">
            <a:avLst/>
          </a:prstGeom>
        </p:spPr>
      </p:pic>
    </p:spTree>
    <p:extLst>
      <p:ext uri="{BB962C8B-B14F-4D97-AF65-F5344CB8AC3E}">
        <p14:creationId xmlns:p14="http://schemas.microsoft.com/office/powerpoint/2010/main" val="22132361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8344695-A726-AFDC-391D-229BC7BEA02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1624"/>
            <a:ext cx="12224544" cy="6856374"/>
          </a:xfrm>
          <a:prstGeom prst="rect">
            <a:avLst/>
          </a:prstGeom>
        </p:spPr>
      </p:pic>
      <p:sp>
        <p:nvSpPr>
          <p:cNvPr id="7" name="Rounded Rectangle 6">
            <a:extLst>
              <a:ext uri="{FF2B5EF4-FFF2-40B4-BE49-F238E27FC236}">
                <a16:creationId xmlns:a16="http://schemas.microsoft.com/office/drawing/2014/main" id="{DDAE406F-BF6B-618A-BC77-08E277A34454}"/>
              </a:ext>
            </a:extLst>
          </p:cNvPr>
          <p:cNvSpPr/>
          <p:nvPr userDrawn="1"/>
        </p:nvSpPr>
        <p:spPr>
          <a:xfrm>
            <a:off x="5493193" y="4176271"/>
            <a:ext cx="6407209" cy="2331161"/>
          </a:xfrm>
          <a:prstGeom prst="roundRect">
            <a:avLst>
              <a:gd name="adj" fmla="val 296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2"/>
              </a:solidFill>
            </a:endParaRPr>
          </a:p>
        </p:txBody>
      </p:sp>
      <p:sp>
        <p:nvSpPr>
          <p:cNvPr id="4" name="Date Placeholder 3">
            <a:extLst>
              <a:ext uri="{FF2B5EF4-FFF2-40B4-BE49-F238E27FC236}">
                <a16:creationId xmlns:a16="http://schemas.microsoft.com/office/drawing/2014/main" id="{9C1162F3-61A8-06C9-6EE4-9F05C92D0A78}"/>
              </a:ext>
            </a:extLst>
          </p:cNvPr>
          <p:cNvSpPr>
            <a:spLocks noGrp="1"/>
          </p:cNvSpPr>
          <p:nvPr>
            <p:ph type="dt" sz="half" idx="10"/>
          </p:nvPr>
        </p:nvSpPr>
        <p:spPr/>
        <p:txBody>
          <a:bodyPr/>
          <a:lstStyle/>
          <a:p>
            <a:fld id="{B1EC059E-8816-1547-A353-69F003641E52}" type="datetime1">
              <a:rPr lang="en-GB" smtClean="0"/>
              <a:t>03/10/2023</a:t>
            </a:fld>
            <a:endParaRPr lang="en-GB" dirty="0"/>
          </a:p>
        </p:txBody>
      </p:sp>
      <p:sp>
        <p:nvSpPr>
          <p:cNvPr id="5" name="Footer Placeholder 4">
            <a:extLst>
              <a:ext uri="{FF2B5EF4-FFF2-40B4-BE49-F238E27FC236}">
                <a16:creationId xmlns:a16="http://schemas.microsoft.com/office/drawing/2014/main" id="{23089DF0-E08D-75E4-20D9-FBDA84699B8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C943E23-6493-4492-893D-F36D04014C2F}"/>
              </a:ext>
            </a:extLst>
          </p:cNvPr>
          <p:cNvSpPr>
            <a:spLocks noGrp="1"/>
          </p:cNvSpPr>
          <p:nvPr>
            <p:ph type="sldNum" sz="quarter" idx="12"/>
          </p:nvPr>
        </p:nvSpPr>
        <p:spPr/>
        <p:txBody>
          <a:bodyPr/>
          <a:lstStyle/>
          <a:p>
            <a:fld id="{97EE8412-344B-4A62-BD9B-853B63951050}" type="slidenum">
              <a:rPr lang="en-GB" smtClean="0"/>
              <a:t>‹#›</a:t>
            </a:fld>
            <a:endParaRPr lang="en-GB" dirty="0"/>
          </a:p>
        </p:txBody>
      </p:sp>
      <p:pic>
        <p:nvPicPr>
          <p:cNvPr id="8" name="Picture 7">
            <a:extLst>
              <a:ext uri="{FF2B5EF4-FFF2-40B4-BE49-F238E27FC236}">
                <a16:creationId xmlns:a16="http://schemas.microsoft.com/office/drawing/2014/main" id="{D40E9D08-E00F-BA58-2164-9F1C4844FD6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481046" y="278485"/>
            <a:ext cx="2419358" cy="1361439"/>
          </a:xfrm>
          <a:prstGeom prst="rect">
            <a:avLst/>
          </a:prstGeom>
        </p:spPr>
      </p:pic>
      <p:sp>
        <p:nvSpPr>
          <p:cNvPr id="2" name="Title 1">
            <a:extLst>
              <a:ext uri="{FF2B5EF4-FFF2-40B4-BE49-F238E27FC236}">
                <a16:creationId xmlns:a16="http://schemas.microsoft.com/office/drawing/2014/main" id="{A94F352C-6184-0155-8D78-A79AA1A3B69B}"/>
              </a:ext>
            </a:extLst>
          </p:cNvPr>
          <p:cNvSpPr>
            <a:spLocks noGrp="1"/>
          </p:cNvSpPr>
          <p:nvPr>
            <p:ph type="title"/>
          </p:nvPr>
        </p:nvSpPr>
        <p:spPr>
          <a:xfrm>
            <a:off x="5673686" y="4546362"/>
            <a:ext cx="6226717" cy="1221217"/>
          </a:xfrm>
        </p:spPr>
        <p:txBody>
          <a:bodyPr anchor="b">
            <a:noAutofit/>
          </a:bodyPr>
          <a:lstStyle>
            <a:lvl1pPr>
              <a:defRPr sz="4400">
                <a:solidFill>
                  <a:schemeClr val="bg1"/>
                </a:solidFill>
              </a:defRPr>
            </a:lvl1pPr>
          </a:lstStyle>
          <a:p>
            <a:r>
              <a:rPr lang="en-GB"/>
              <a:t>Click to edit Master title style</a:t>
            </a:r>
          </a:p>
        </p:txBody>
      </p:sp>
      <p:sp>
        <p:nvSpPr>
          <p:cNvPr id="3" name="Text Placeholder 2">
            <a:extLst>
              <a:ext uri="{FF2B5EF4-FFF2-40B4-BE49-F238E27FC236}">
                <a16:creationId xmlns:a16="http://schemas.microsoft.com/office/drawing/2014/main" id="{21D4DCAC-7BA9-7E29-2AA9-38E4623AFE6A}"/>
              </a:ext>
            </a:extLst>
          </p:cNvPr>
          <p:cNvSpPr>
            <a:spLocks noGrp="1"/>
          </p:cNvSpPr>
          <p:nvPr>
            <p:ph type="body" idx="1"/>
          </p:nvPr>
        </p:nvSpPr>
        <p:spPr>
          <a:xfrm>
            <a:off x="5673686" y="5886553"/>
            <a:ext cx="6226716" cy="715949"/>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16" name="Picture 15" descr="Icon&#10;&#10;Description automatically generated with medium confidence">
            <a:extLst>
              <a:ext uri="{FF2B5EF4-FFF2-40B4-BE49-F238E27FC236}">
                <a16:creationId xmlns:a16="http://schemas.microsoft.com/office/drawing/2014/main" id="{E589B117-F60B-FE5A-752E-2303DFA2A290}"/>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600" y="3276478"/>
            <a:ext cx="4406400" cy="3581522"/>
          </a:xfrm>
          <a:prstGeom prst="rect">
            <a:avLst/>
          </a:prstGeom>
        </p:spPr>
      </p:pic>
    </p:spTree>
    <p:extLst>
      <p:ext uri="{BB962C8B-B14F-4D97-AF65-F5344CB8AC3E}">
        <p14:creationId xmlns:p14="http://schemas.microsoft.com/office/powerpoint/2010/main" val="9334791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8344695-A726-AFDC-391D-229BC7BEA02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1624"/>
            <a:ext cx="12224544" cy="6856374"/>
          </a:xfrm>
          <a:prstGeom prst="rect">
            <a:avLst/>
          </a:prstGeom>
        </p:spPr>
      </p:pic>
      <p:sp>
        <p:nvSpPr>
          <p:cNvPr id="4" name="Date Placeholder 3">
            <a:extLst>
              <a:ext uri="{FF2B5EF4-FFF2-40B4-BE49-F238E27FC236}">
                <a16:creationId xmlns:a16="http://schemas.microsoft.com/office/drawing/2014/main" id="{9C1162F3-61A8-06C9-6EE4-9F05C92D0A78}"/>
              </a:ext>
            </a:extLst>
          </p:cNvPr>
          <p:cNvSpPr>
            <a:spLocks noGrp="1"/>
          </p:cNvSpPr>
          <p:nvPr>
            <p:ph type="dt" sz="half" idx="10"/>
          </p:nvPr>
        </p:nvSpPr>
        <p:spPr/>
        <p:txBody>
          <a:bodyPr/>
          <a:lstStyle/>
          <a:p>
            <a:fld id="{AC0275F5-3E22-394C-9CAD-6467BBE2795F}" type="datetime1">
              <a:rPr lang="en-GB" smtClean="0"/>
              <a:t>03/10/2023</a:t>
            </a:fld>
            <a:endParaRPr lang="en-GB" dirty="0"/>
          </a:p>
        </p:txBody>
      </p:sp>
      <p:sp>
        <p:nvSpPr>
          <p:cNvPr id="5" name="Footer Placeholder 4">
            <a:extLst>
              <a:ext uri="{FF2B5EF4-FFF2-40B4-BE49-F238E27FC236}">
                <a16:creationId xmlns:a16="http://schemas.microsoft.com/office/drawing/2014/main" id="{23089DF0-E08D-75E4-20D9-FBDA84699B8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C943E23-6493-4492-893D-F36D04014C2F}"/>
              </a:ext>
            </a:extLst>
          </p:cNvPr>
          <p:cNvSpPr>
            <a:spLocks noGrp="1"/>
          </p:cNvSpPr>
          <p:nvPr>
            <p:ph type="sldNum" sz="quarter" idx="12"/>
          </p:nvPr>
        </p:nvSpPr>
        <p:spPr/>
        <p:txBody>
          <a:bodyPr/>
          <a:lstStyle/>
          <a:p>
            <a:fld id="{97EE8412-344B-4A62-BD9B-853B63951050}" type="slidenum">
              <a:rPr lang="en-GB" smtClean="0"/>
              <a:t>‹#›</a:t>
            </a:fld>
            <a:endParaRPr lang="en-GB" dirty="0"/>
          </a:p>
        </p:txBody>
      </p:sp>
      <p:pic>
        <p:nvPicPr>
          <p:cNvPr id="8" name="Picture 7" descr="Graphical user interface&#10;&#10;Description automatically generated">
            <a:extLst>
              <a:ext uri="{FF2B5EF4-FFF2-40B4-BE49-F238E27FC236}">
                <a16:creationId xmlns:a16="http://schemas.microsoft.com/office/drawing/2014/main" id="{D40E9D08-E00F-BA58-2164-9F1C4844FD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81046" y="278485"/>
            <a:ext cx="2419358" cy="1361440"/>
          </a:xfrm>
          <a:prstGeom prst="rect">
            <a:avLst/>
          </a:prstGeom>
        </p:spPr>
      </p:pic>
      <p:sp>
        <p:nvSpPr>
          <p:cNvPr id="9" name="Rounded Rectangle 8">
            <a:extLst>
              <a:ext uri="{FF2B5EF4-FFF2-40B4-BE49-F238E27FC236}">
                <a16:creationId xmlns:a16="http://schemas.microsoft.com/office/drawing/2014/main" id="{959DFCB0-1EE9-4A0E-9FA6-9269595F121D}"/>
              </a:ext>
            </a:extLst>
          </p:cNvPr>
          <p:cNvSpPr/>
          <p:nvPr userDrawn="1"/>
        </p:nvSpPr>
        <p:spPr>
          <a:xfrm>
            <a:off x="307650" y="1090421"/>
            <a:ext cx="5460762" cy="5417011"/>
          </a:xfrm>
          <a:prstGeom prst="roundRect">
            <a:avLst>
              <a:gd name="adj" fmla="val 1821"/>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A94F352C-6184-0155-8D78-A79AA1A3B69B}"/>
              </a:ext>
            </a:extLst>
          </p:cNvPr>
          <p:cNvSpPr>
            <a:spLocks noGrp="1"/>
          </p:cNvSpPr>
          <p:nvPr>
            <p:ph type="title"/>
          </p:nvPr>
        </p:nvSpPr>
        <p:spPr>
          <a:xfrm>
            <a:off x="606753" y="1350235"/>
            <a:ext cx="4854012" cy="1781351"/>
          </a:xfrm>
        </p:spPr>
        <p:txBody>
          <a:bodyPr anchor="b">
            <a:noAutofit/>
          </a:bodyPr>
          <a:lstStyle>
            <a:lvl1pPr>
              <a:defRPr sz="4400">
                <a:solidFill>
                  <a:schemeClr val="bg1"/>
                </a:solidFill>
              </a:defRPr>
            </a:lvl1pPr>
          </a:lstStyle>
          <a:p>
            <a:r>
              <a:rPr lang="en-GB"/>
              <a:t>Click to edit Master title style</a:t>
            </a:r>
          </a:p>
        </p:txBody>
      </p:sp>
      <p:sp>
        <p:nvSpPr>
          <p:cNvPr id="3" name="Text Placeholder 2">
            <a:extLst>
              <a:ext uri="{FF2B5EF4-FFF2-40B4-BE49-F238E27FC236}">
                <a16:creationId xmlns:a16="http://schemas.microsoft.com/office/drawing/2014/main" id="{21D4DCAC-7BA9-7E29-2AA9-38E4623AFE6A}"/>
              </a:ext>
            </a:extLst>
          </p:cNvPr>
          <p:cNvSpPr>
            <a:spLocks noGrp="1"/>
          </p:cNvSpPr>
          <p:nvPr>
            <p:ph type="body" idx="1"/>
          </p:nvPr>
        </p:nvSpPr>
        <p:spPr>
          <a:xfrm>
            <a:off x="606752" y="3788656"/>
            <a:ext cx="4854012" cy="2443970"/>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7" name="Picture 6">
            <a:extLst>
              <a:ext uri="{FF2B5EF4-FFF2-40B4-BE49-F238E27FC236}">
                <a16:creationId xmlns:a16="http://schemas.microsoft.com/office/drawing/2014/main" id="{7D1ACE45-E771-C6E1-0D2D-9581663EE7F3}"/>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855064" y="3276001"/>
            <a:ext cx="4369480" cy="3581999"/>
          </a:xfrm>
          <a:prstGeom prst="rect">
            <a:avLst/>
          </a:prstGeom>
        </p:spPr>
      </p:pic>
    </p:spTree>
    <p:extLst>
      <p:ext uri="{BB962C8B-B14F-4D97-AF65-F5344CB8AC3E}">
        <p14:creationId xmlns:p14="http://schemas.microsoft.com/office/powerpoint/2010/main" val="41473732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8344695-A726-AFDC-391D-229BC7BEA0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24542" cy="6858000"/>
          </a:xfrm>
          <a:prstGeom prst="rect">
            <a:avLst/>
          </a:prstGeom>
        </p:spPr>
      </p:pic>
      <p:sp>
        <p:nvSpPr>
          <p:cNvPr id="4" name="Date Placeholder 3">
            <a:extLst>
              <a:ext uri="{FF2B5EF4-FFF2-40B4-BE49-F238E27FC236}">
                <a16:creationId xmlns:a16="http://schemas.microsoft.com/office/drawing/2014/main" id="{9C1162F3-61A8-06C9-6EE4-9F05C92D0A78}"/>
              </a:ext>
            </a:extLst>
          </p:cNvPr>
          <p:cNvSpPr>
            <a:spLocks noGrp="1"/>
          </p:cNvSpPr>
          <p:nvPr>
            <p:ph type="dt" sz="half" idx="10"/>
          </p:nvPr>
        </p:nvSpPr>
        <p:spPr/>
        <p:txBody>
          <a:bodyPr/>
          <a:lstStyle/>
          <a:p>
            <a:fld id="{20B00D32-5FCA-6043-8D7E-6B3C81A108AE}" type="datetime1">
              <a:rPr lang="en-GB" smtClean="0"/>
              <a:t>03/10/2023</a:t>
            </a:fld>
            <a:endParaRPr lang="en-GB" dirty="0"/>
          </a:p>
        </p:txBody>
      </p:sp>
      <p:sp>
        <p:nvSpPr>
          <p:cNvPr id="5" name="Footer Placeholder 4">
            <a:extLst>
              <a:ext uri="{FF2B5EF4-FFF2-40B4-BE49-F238E27FC236}">
                <a16:creationId xmlns:a16="http://schemas.microsoft.com/office/drawing/2014/main" id="{23089DF0-E08D-75E4-20D9-FBDA84699B8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C943E23-6493-4492-893D-F36D04014C2F}"/>
              </a:ext>
            </a:extLst>
          </p:cNvPr>
          <p:cNvSpPr>
            <a:spLocks noGrp="1"/>
          </p:cNvSpPr>
          <p:nvPr>
            <p:ph type="sldNum" sz="quarter" idx="12"/>
          </p:nvPr>
        </p:nvSpPr>
        <p:spPr/>
        <p:txBody>
          <a:bodyPr/>
          <a:lstStyle/>
          <a:p>
            <a:fld id="{97EE8412-344B-4A62-BD9B-853B63951050}" type="slidenum">
              <a:rPr lang="en-GB" smtClean="0"/>
              <a:t>‹#›</a:t>
            </a:fld>
            <a:endParaRPr lang="en-GB" dirty="0"/>
          </a:p>
        </p:txBody>
      </p:sp>
      <p:pic>
        <p:nvPicPr>
          <p:cNvPr id="8" name="Picture 7" descr="Graphical user interface&#10;&#10;Description automatically generated">
            <a:extLst>
              <a:ext uri="{FF2B5EF4-FFF2-40B4-BE49-F238E27FC236}">
                <a16:creationId xmlns:a16="http://schemas.microsoft.com/office/drawing/2014/main" id="{D40E9D08-E00F-BA58-2164-9F1C4844FD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81046" y="278485"/>
            <a:ext cx="2419358" cy="1361440"/>
          </a:xfrm>
          <a:prstGeom prst="rect">
            <a:avLst/>
          </a:prstGeom>
        </p:spPr>
      </p:pic>
      <p:sp>
        <p:nvSpPr>
          <p:cNvPr id="9" name="Rounded Rectangle 8">
            <a:extLst>
              <a:ext uri="{FF2B5EF4-FFF2-40B4-BE49-F238E27FC236}">
                <a16:creationId xmlns:a16="http://schemas.microsoft.com/office/drawing/2014/main" id="{959DFCB0-1EE9-4A0E-9FA6-9269595F121D}"/>
              </a:ext>
            </a:extLst>
          </p:cNvPr>
          <p:cNvSpPr/>
          <p:nvPr userDrawn="1"/>
        </p:nvSpPr>
        <p:spPr>
          <a:xfrm>
            <a:off x="307650" y="1090421"/>
            <a:ext cx="5460762" cy="5417011"/>
          </a:xfrm>
          <a:prstGeom prst="roundRect">
            <a:avLst>
              <a:gd name="adj" fmla="val 2024"/>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A94F352C-6184-0155-8D78-A79AA1A3B69B}"/>
              </a:ext>
            </a:extLst>
          </p:cNvPr>
          <p:cNvSpPr>
            <a:spLocks noGrp="1"/>
          </p:cNvSpPr>
          <p:nvPr>
            <p:ph type="title"/>
          </p:nvPr>
        </p:nvSpPr>
        <p:spPr>
          <a:xfrm>
            <a:off x="606753" y="1350235"/>
            <a:ext cx="4854012" cy="1781351"/>
          </a:xfrm>
        </p:spPr>
        <p:txBody>
          <a:bodyPr anchor="b">
            <a:noAutofit/>
          </a:bodyPr>
          <a:lstStyle>
            <a:lvl1pPr>
              <a:defRPr sz="4400">
                <a:solidFill>
                  <a:schemeClr val="bg1"/>
                </a:solidFill>
              </a:defRPr>
            </a:lvl1pPr>
          </a:lstStyle>
          <a:p>
            <a:r>
              <a:rPr lang="en-GB"/>
              <a:t>Click to edit Master title style</a:t>
            </a:r>
          </a:p>
        </p:txBody>
      </p:sp>
      <p:sp>
        <p:nvSpPr>
          <p:cNvPr id="3" name="Text Placeholder 2">
            <a:extLst>
              <a:ext uri="{FF2B5EF4-FFF2-40B4-BE49-F238E27FC236}">
                <a16:creationId xmlns:a16="http://schemas.microsoft.com/office/drawing/2014/main" id="{21D4DCAC-7BA9-7E29-2AA9-38E4623AFE6A}"/>
              </a:ext>
            </a:extLst>
          </p:cNvPr>
          <p:cNvSpPr>
            <a:spLocks noGrp="1"/>
          </p:cNvSpPr>
          <p:nvPr>
            <p:ph type="body" idx="1"/>
          </p:nvPr>
        </p:nvSpPr>
        <p:spPr>
          <a:xfrm>
            <a:off x="606752" y="3788656"/>
            <a:ext cx="4854012" cy="2443970"/>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7" name="Picture 6">
            <a:extLst>
              <a:ext uri="{FF2B5EF4-FFF2-40B4-BE49-F238E27FC236}">
                <a16:creationId xmlns:a16="http://schemas.microsoft.com/office/drawing/2014/main" id="{7D1ACE45-E771-C6E1-0D2D-9581663EE7F3}"/>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855064" y="3276001"/>
            <a:ext cx="4369480" cy="3581999"/>
          </a:xfrm>
          <a:prstGeom prst="rect">
            <a:avLst/>
          </a:prstGeom>
        </p:spPr>
      </p:pic>
    </p:spTree>
    <p:extLst>
      <p:ext uri="{BB962C8B-B14F-4D97-AF65-F5344CB8AC3E}">
        <p14:creationId xmlns:p14="http://schemas.microsoft.com/office/powerpoint/2010/main" val="13465651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8344695-A726-AFDC-391D-229BC7BEA02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624"/>
            <a:ext cx="12224542" cy="6856374"/>
          </a:xfrm>
          <a:prstGeom prst="rect">
            <a:avLst/>
          </a:prstGeom>
        </p:spPr>
      </p:pic>
      <p:sp>
        <p:nvSpPr>
          <p:cNvPr id="4" name="Date Placeholder 3">
            <a:extLst>
              <a:ext uri="{FF2B5EF4-FFF2-40B4-BE49-F238E27FC236}">
                <a16:creationId xmlns:a16="http://schemas.microsoft.com/office/drawing/2014/main" id="{9C1162F3-61A8-06C9-6EE4-9F05C92D0A78}"/>
              </a:ext>
            </a:extLst>
          </p:cNvPr>
          <p:cNvSpPr>
            <a:spLocks noGrp="1"/>
          </p:cNvSpPr>
          <p:nvPr>
            <p:ph type="dt" sz="half" idx="10"/>
          </p:nvPr>
        </p:nvSpPr>
        <p:spPr/>
        <p:txBody>
          <a:bodyPr/>
          <a:lstStyle/>
          <a:p>
            <a:fld id="{F3029BE2-B7BE-0647-986B-3752BDA4C32D}" type="datetime1">
              <a:rPr lang="en-GB" smtClean="0"/>
              <a:t>03/10/2023</a:t>
            </a:fld>
            <a:endParaRPr lang="en-GB" dirty="0"/>
          </a:p>
        </p:txBody>
      </p:sp>
      <p:sp>
        <p:nvSpPr>
          <p:cNvPr id="5" name="Footer Placeholder 4">
            <a:extLst>
              <a:ext uri="{FF2B5EF4-FFF2-40B4-BE49-F238E27FC236}">
                <a16:creationId xmlns:a16="http://schemas.microsoft.com/office/drawing/2014/main" id="{23089DF0-E08D-75E4-20D9-FBDA84699B8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C943E23-6493-4492-893D-F36D04014C2F}"/>
              </a:ext>
            </a:extLst>
          </p:cNvPr>
          <p:cNvSpPr>
            <a:spLocks noGrp="1"/>
          </p:cNvSpPr>
          <p:nvPr>
            <p:ph type="sldNum" sz="quarter" idx="12"/>
          </p:nvPr>
        </p:nvSpPr>
        <p:spPr/>
        <p:txBody>
          <a:bodyPr/>
          <a:lstStyle/>
          <a:p>
            <a:fld id="{97EE8412-344B-4A62-BD9B-853B63951050}" type="slidenum">
              <a:rPr lang="en-GB" smtClean="0"/>
              <a:t>‹#›</a:t>
            </a:fld>
            <a:endParaRPr lang="en-GB" dirty="0"/>
          </a:p>
        </p:txBody>
      </p:sp>
      <p:pic>
        <p:nvPicPr>
          <p:cNvPr id="8" name="Picture 7" descr="Graphical user interface&#10;&#10;Description automatically generated">
            <a:extLst>
              <a:ext uri="{FF2B5EF4-FFF2-40B4-BE49-F238E27FC236}">
                <a16:creationId xmlns:a16="http://schemas.microsoft.com/office/drawing/2014/main" id="{D40E9D08-E00F-BA58-2164-9F1C4844FD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81046" y="278485"/>
            <a:ext cx="2419358" cy="1361440"/>
          </a:xfrm>
          <a:prstGeom prst="rect">
            <a:avLst/>
          </a:prstGeom>
        </p:spPr>
      </p:pic>
      <p:sp>
        <p:nvSpPr>
          <p:cNvPr id="9" name="Rounded Rectangle 8">
            <a:extLst>
              <a:ext uri="{FF2B5EF4-FFF2-40B4-BE49-F238E27FC236}">
                <a16:creationId xmlns:a16="http://schemas.microsoft.com/office/drawing/2014/main" id="{959DFCB0-1EE9-4A0E-9FA6-9269595F121D}"/>
              </a:ext>
            </a:extLst>
          </p:cNvPr>
          <p:cNvSpPr/>
          <p:nvPr userDrawn="1"/>
        </p:nvSpPr>
        <p:spPr>
          <a:xfrm>
            <a:off x="307650" y="1090421"/>
            <a:ext cx="5460762" cy="4773484"/>
          </a:xfrm>
          <a:prstGeom prst="roundRect">
            <a:avLst>
              <a:gd name="adj" fmla="val 1896"/>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A94F352C-6184-0155-8D78-A79AA1A3B69B}"/>
              </a:ext>
            </a:extLst>
          </p:cNvPr>
          <p:cNvSpPr>
            <a:spLocks noGrp="1"/>
          </p:cNvSpPr>
          <p:nvPr>
            <p:ph type="title"/>
          </p:nvPr>
        </p:nvSpPr>
        <p:spPr>
          <a:xfrm>
            <a:off x="606753" y="1350235"/>
            <a:ext cx="4854012" cy="2273809"/>
          </a:xfrm>
        </p:spPr>
        <p:txBody>
          <a:bodyPr anchor="b">
            <a:noAutofit/>
          </a:bodyPr>
          <a:lstStyle>
            <a:lvl1pPr algn="l">
              <a:defRPr sz="4400">
                <a:solidFill>
                  <a:schemeClr val="bg1"/>
                </a:solidFill>
              </a:defRPr>
            </a:lvl1pPr>
          </a:lstStyle>
          <a:p>
            <a:r>
              <a:rPr lang="en-GB"/>
              <a:t>Click to edit Master title style</a:t>
            </a:r>
          </a:p>
        </p:txBody>
      </p:sp>
      <p:sp>
        <p:nvSpPr>
          <p:cNvPr id="3" name="Text Placeholder 2">
            <a:extLst>
              <a:ext uri="{FF2B5EF4-FFF2-40B4-BE49-F238E27FC236}">
                <a16:creationId xmlns:a16="http://schemas.microsoft.com/office/drawing/2014/main" id="{21D4DCAC-7BA9-7E29-2AA9-38E4623AFE6A}"/>
              </a:ext>
            </a:extLst>
          </p:cNvPr>
          <p:cNvSpPr>
            <a:spLocks noGrp="1"/>
          </p:cNvSpPr>
          <p:nvPr>
            <p:ph type="body" idx="1"/>
          </p:nvPr>
        </p:nvSpPr>
        <p:spPr>
          <a:xfrm>
            <a:off x="606752" y="3934437"/>
            <a:ext cx="4854012" cy="1277431"/>
          </a:xfrm>
        </p:spPr>
        <p:txBody>
          <a:bodyPr/>
          <a:lstStyle>
            <a:lvl1pPr marL="0" indent="0" algn="l">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7" name="Picture 6">
            <a:extLst>
              <a:ext uri="{FF2B5EF4-FFF2-40B4-BE49-F238E27FC236}">
                <a16:creationId xmlns:a16="http://schemas.microsoft.com/office/drawing/2014/main" id="{7D1ACE45-E771-C6E1-0D2D-9581663EE7F3}"/>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855064" y="3276001"/>
            <a:ext cx="4369480" cy="3581999"/>
          </a:xfrm>
          <a:prstGeom prst="rect">
            <a:avLst/>
          </a:prstGeom>
        </p:spPr>
      </p:pic>
    </p:spTree>
    <p:extLst>
      <p:ext uri="{BB962C8B-B14F-4D97-AF65-F5344CB8AC3E}">
        <p14:creationId xmlns:p14="http://schemas.microsoft.com/office/powerpoint/2010/main" val="40699790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D8DE0-C179-948E-7905-1C1F84D9A28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6176AA1-BA1D-1C3D-1F5E-97E40BCCCD2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0249F6EA-408A-D7DC-881F-1F922A77763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44AAF160-B167-B2DE-9F61-09CC9F84DFE4}"/>
              </a:ext>
            </a:extLst>
          </p:cNvPr>
          <p:cNvSpPr>
            <a:spLocks noGrp="1"/>
          </p:cNvSpPr>
          <p:nvPr>
            <p:ph type="dt" sz="half" idx="10"/>
          </p:nvPr>
        </p:nvSpPr>
        <p:spPr/>
        <p:txBody>
          <a:bodyPr/>
          <a:lstStyle/>
          <a:p>
            <a:fld id="{A2FA2192-F0FF-0C49-8BE2-13608EF1E438}" type="datetime1">
              <a:rPr lang="en-GB" smtClean="0"/>
              <a:t>03/10/2023</a:t>
            </a:fld>
            <a:endParaRPr lang="en-GB" dirty="0"/>
          </a:p>
        </p:txBody>
      </p:sp>
      <p:sp>
        <p:nvSpPr>
          <p:cNvPr id="6" name="Footer Placeholder 5">
            <a:extLst>
              <a:ext uri="{FF2B5EF4-FFF2-40B4-BE49-F238E27FC236}">
                <a16:creationId xmlns:a16="http://schemas.microsoft.com/office/drawing/2014/main" id="{647C1AE0-89A3-B997-F978-17B7F3ED242E}"/>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D43E44E5-A15E-98AE-6669-9BD9E0DDD9C1}"/>
              </a:ext>
            </a:extLst>
          </p:cNvPr>
          <p:cNvSpPr>
            <a:spLocks noGrp="1"/>
          </p:cNvSpPr>
          <p:nvPr>
            <p:ph type="sldNum" sz="quarter" idx="12"/>
          </p:nvPr>
        </p:nvSpPr>
        <p:spPr/>
        <p:txBody>
          <a:bodyPr/>
          <a:lstStyle/>
          <a:p>
            <a:fld id="{97EE8412-344B-4A62-BD9B-853B63951050}" type="slidenum">
              <a:rPr lang="en-GB" smtClean="0"/>
              <a:t>‹#›</a:t>
            </a:fld>
            <a:endParaRPr lang="en-GB" dirty="0"/>
          </a:p>
        </p:txBody>
      </p:sp>
    </p:spTree>
    <p:extLst>
      <p:ext uri="{BB962C8B-B14F-4D97-AF65-F5344CB8AC3E}">
        <p14:creationId xmlns:p14="http://schemas.microsoft.com/office/powerpoint/2010/main" val="26295745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D036D-FF17-47F9-C352-0B7DBC72451E}"/>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62255254-53AD-9713-C808-3319DDA8AE21}"/>
              </a:ext>
            </a:extLst>
          </p:cNvPr>
          <p:cNvSpPr>
            <a:spLocks noGrp="1"/>
          </p:cNvSpPr>
          <p:nvPr>
            <p:ph type="dt" sz="half" idx="10"/>
          </p:nvPr>
        </p:nvSpPr>
        <p:spPr/>
        <p:txBody>
          <a:bodyPr/>
          <a:lstStyle/>
          <a:p>
            <a:fld id="{B3D73F0D-CF18-3143-BA52-647BCBC9527C}" type="datetime1">
              <a:rPr lang="en-GB" smtClean="0"/>
              <a:t>03/10/2023</a:t>
            </a:fld>
            <a:endParaRPr lang="en-GB" dirty="0"/>
          </a:p>
        </p:txBody>
      </p:sp>
      <p:sp>
        <p:nvSpPr>
          <p:cNvPr id="4" name="Footer Placeholder 3">
            <a:extLst>
              <a:ext uri="{FF2B5EF4-FFF2-40B4-BE49-F238E27FC236}">
                <a16:creationId xmlns:a16="http://schemas.microsoft.com/office/drawing/2014/main" id="{4A83D2D8-B71B-09B3-0C62-DE36C3F396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8A6280D0-47B2-6580-0267-A698F9B2E120}"/>
              </a:ext>
            </a:extLst>
          </p:cNvPr>
          <p:cNvSpPr>
            <a:spLocks noGrp="1"/>
          </p:cNvSpPr>
          <p:nvPr>
            <p:ph type="sldNum" sz="quarter" idx="12"/>
          </p:nvPr>
        </p:nvSpPr>
        <p:spPr/>
        <p:txBody>
          <a:bodyPr/>
          <a:lstStyle/>
          <a:p>
            <a:fld id="{97EE8412-344B-4A62-BD9B-853B63951050}" type="slidenum">
              <a:rPr lang="en-GB" smtClean="0"/>
              <a:t>‹#›</a:t>
            </a:fld>
            <a:endParaRPr lang="en-GB" dirty="0"/>
          </a:p>
        </p:txBody>
      </p:sp>
    </p:spTree>
    <p:extLst>
      <p:ext uri="{BB962C8B-B14F-4D97-AF65-F5344CB8AC3E}">
        <p14:creationId xmlns:p14="http://schemas.microsoft.com/office/powerpoint/2010/main" val="3685908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22B85-342D-D680-466C-69008FFB7871}"/>
              </a:ext>
            </a:extLst>
          </p:cNvPr>
          <p:cNvSpPr txBox="1">
            <a:spLocks noGrp="1"/>
          </p:cNvSpPr>
          <p:nvPr>
            <p:ph type="title"/>
          </p:nvPr>
        </p:nvSpPr>
        <p:spPr>
          <a:xfrm>
            <a:off x="532802" y="-7196"/>
            <a:ext cx="10515600" cy="1325559"/>
          </a:xfrm>
        </p:spPr>
        <p:txBody>
          <a:bodyPr/>
          <a:lstStyle>
            <a:lvl1pPr>
              <a:defRPr/>
            </a:lvl1pPr>
          </a:lstStyle>
          <a:p>
            <a:pPr lvl="0"/>
            <a:r>
              <a:rPr lang="en-GB"/>
              <a:t>Click to edit Master title style</a:t>
            </a:r>
            <a:endParaRPr lang="en-US"/>
          </a:p>
        </p:txBody>
      </p:sp>
      <p:sp>
        <p:nvSpPr>
          <p:cNvPr id="3" name="Content Placeholder 2">
            <a:extLst>
              <a:ext uri="{FF2B5EF4-FFF2-40B4-BE49-F238E27FC236}">
                <a16:creationId xmlns:a16="http://schemas.microsoft.com/office/drawing/2014/main" id="{E6B47536-BC87-8AE4-3F85-D05F9FCE5D44}"/>
              </a:ext>
            </a:extLst>
          </p:cNvPr>
          <p:cNvSpPr txBox="1">
            <a:spLocks noGrp="1"/>
          </p:cNvSpPr>
          <p:nvPr>
            <p:ph idx="1"/>
          </p:nvPr>
        </p:nvSpPr>
        <p:spPr>
          <a:xfrm>
            <a:off x="532802" y="1825627"/>
            <a:ext cx="10515600" cy="4351336"/>
          </a:xfrm>
        </p:spPr>
        <p:txBody>
          <a:bodyPr/>
          <a:lstStyle>
            <a:lvl1pPr>
              <a:defRPr/>
            </a:lvl1pPr>
            <a:lvl2pPr marR="0" lvl="1" fontAlgn="auto">
              <a:spcAft>
                <a:spcPts val="0"/>
              </a:spcAft>
              <a:buSzPct val="100000"/>
              <a:buFont typeface="Arial" pitchFamily="34"/>
              <a:tabLst/>
              <a:defRPr lang="en-GB" b="0" i="0" u="none" strike="noStrike" cap="none" spc="0" baseline="0">
                <a:solidFill>
                  <a:srgbClr val="000000"/>
                </a:solidFill>
                <a:uFillTx/>
                <a:latin typeface="Calibri"/>
              </a:defRPr>
            </a:lvl2pPr>
            <a:lvl3pPr marR="0" lvl="2" fontAlgn="auto">
              <a:spcAft>
                <a:spcPts val="0"/>
              </a:spcAft>
              <a:buSzPct val="100000"/>
              <a:buFont typeface="Arial" pitchFamily="34"/>
              <a:tabLst/>
              <a:defRPr lang="en-GB" b="0" i="0" u="none" strike="noStrike" cap="none" spc="0" baseline="0">
                <a:solidFill>
                  <a:srgbClr val="000000"/>
                </a:solidFill>
                <a:uFillTx/>
                <a:latin typeface="Calibri"/>
              </a:defRPr>
            </a:lvl3pPr>
            <a:lvl4pPr marR="0" lvl="3" fontAlgn="auto">
              <a:spcAft>
                <a:spcPts val="0"/>
              </a:spcAft>
              <a:buSzPct val="100000"/>
              <a:buFont typeface="Arial" pitchFamily="34"/>
              <a:tabLst/>
              <a:defRPr lang="en-GB" b="0" i="0" u="none" strike="noStrike" cap="none" spc="0" baseline="0">
                <a:solidFill>
                  <a:srgbClr val="000000"/>
                </a:solidFill>
                <a:uFillTx/>
                <a:latin typeface="Calibri"/>
              </a:defRPr>
            </a:lvl4pPr>
            <a:lvl5pPr marR="0" lvl="4" fontAlgn="auto">
              <a:spcAft>
                <a:spcPts val="0"/>
              </a:spcAft>
              <a:buSzPct val="100000"/>
              <a:buFont typeface="Arial" pitchFamily="34"/>
              <a:tabLst/>
              <a:defRPr lang="en-GB" b="0" i="0" u="none" strike="noStrike" cap="none" spc="0" baseline="0">
                <a:solidFill>
                  <a:srgbClr val="000000"/>
                </a:solidFill>
                <a:uFillTx/>
                <a:latin typeface="Calibri"/>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6EE58B2-AF33-37FC-16CC-D9ABBBF5857E}"/>
              </a:ext>
            </a:extLst>
          </p:cNvPr>
          <p:cNvSpPr txBox="1">
            <a:spLocks noGrp="1"/>
          </p:cNvSpPr>
          <p:nvPr>
            <p:ph type="dt" sz="quarter" idx="7"/>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000000"/>
                </a:solidFill>
                <a:uFillTx/>
                <a:latin typeface="Calibri"/>
              </a:defRPr>
            </a:lvl1pPr>
          </a:lstStyle>
          <a:p>
            <a:pPr lvl="0"/>
            <a:fld id="{86E344DB-E4E9-4723-B0F9-63CFC23C4566}" type="datetime1">
              <a:rPr lang="en-GB"/>
              <a:pPr lvl="0"/>
              <a:t>03/10/2023</a:t>
            </a:fld>
            <a:endParaRPr lang="en-GB"/>
          </a:p>
        </p:txBody>
      </p:sp>
      <p:sp>
        <p:nvSpPr>
          <p:cNvPr id="5" name="Footer Placeholder 4">
            <a:extLst>
              <a:ext uri="{FF2B5EF4-FFF2-40B4-BE49-F238E27FC236}">
                <a16:creationId xmlns:a16="http://schemas.microsoft.com/office/drawing/2014/main" id="{CC877BF1-AD20-7A3F-F06F-302D0877F293}"/>
              </a:ext>
            </a:extLst>
          </p:cNvPr>
          <p:cNvSpPr txBox="1">
            <a:spLocks noGrp="1"/>
          </p:cNvSpPr>
          <p:nvPr>
            <p:ph type="ftr" sz="quarter" idx="9"/>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000000"/>
                </a:solidFill>
                <a:uFillTx/>
                <a:latin typeface="Calibri"/>
              </a:defRPr>
            </a:lvl1pPr>
          </a:lstStyle>
          <a:p>
            <a:pPr lvl="0"/>
            <a:endParaRPr lang="en-GB"/>
          </a:p>
        </p:txBody>
      </p:sp>
      <p:sp>
        <p:nvSpPr>
          <p:cNvPr id="6" name="Slide Number Placeholder 5">
            <a:extLst>
              <a:ext uri="{FF2B5EF4-FFF2-40B4-BE49-F238E27FC236}">
                <a16:creationId xmlns:a16="http://schemas.microsoft.com/office/drawing/2014/main" id="{AFE5CC1D-DDF9-6179-FE3E-94C213CB60C8}"/>
              </a:ext>
            </a:extLst>
          </p:cNvPr>
          <p:cNvSpPr txBox="1">
            <a:spLocks noGrp="1"/>
          </p:cNvSpPr>
          <p:nvPr>
            <p:ph type="sldNum" sz="quarter" idx="8"/>
          </p:nvPr>
        </p:nvSpPr>
        <p:spPr/>
        <p:txBody>
          <a:bodyPr/>
          <a:lstStyle>
            <a:lvl1pPr>
              <a:defRPr lang="en-GB"/>
            </a:lvl1pPr>
          </a:lstStyle>
          <a:p>
            <a:pPr lvl="0"/>
            <a:fld id="{0DA0FE2F-F873-4F23-8B1B-0A49BB4CB463}" type="slidenum">
              <a:t>‹#›</a:t>
            </a:fld>
            <a:endParaRPr lang="en-GB"/>
          </a:p>
        </p:txBody>
      </p:sp>
      <p:pic>
        <p:nvPicPr>
          <p:cNvPr id="7" name="Picture 6" descr="A picture containing text&#10;&#10;Description automatically generated">
            <a:extLst>
              <a:ext uri="{FF2B5EF4-FFF2-40B4-BE49-F238E27FC236}">
                <a16:creationId xmlns:a16="http://schemas.microsoft.com/office/drawing/2014/main" id="{9BF75013-BA9E-F9F3-A6F3-9A9A8BBEBD82}"/>
              </a:ext>
            </a:extLst>
          </p:cNvPr>
          <p:cNvPicPr>
            <a:picLocks noChangeAspect="1"/>
          </p:cNvPicPr>
          <p:nvPr/>
        </p:nvPicPr>
        <p:blipFill>
          <a:blip r:embed="rId2"/>
          <a:stretch>
            <a:fillRect/>
          </a:stretch>
        </p:blipFill>
        <p:spPr>
          <a:xfrm>
            <a:off x="10040651" y="136529"/>
            <a:ext cx="2015493" cy="883886"/>
          </a:xfrm>
          <a:prstGeom prst="rect">
            <a:avLst/>
          </a:prstGeom>
          <a:noFill/>
          <a:ln cap="flat">
            <a:noFill/>
          </a:ln>
        </p:spPr>
      </p:pic>
      <p:pic>
        <p:nvPicPr>
          <p:cNvPr id="8" name="Picture 8">
            <a:extLst>
              <a:ext uri="{FF2B5EF4-FFF2-40B4-BE49-F238E27FC236}">
                <a16:creationId xmlns:a16="http://schemas.microsoft.com/office/drawing/2014/main" id="{9257494C-F4AE-A7A1-AC3F-0500EB34513F}"/>
              </a:ext>
            </a:extLst>
          </p:cNvPr>
          <p:cNvPicPr>
            <a:picLocks noChangeAspect="1"/>
          </p:cNvPicPr>
          <p:nvPr/>
        </p:nvPicPr>
        <p:blipFill>
          <a:blip r:embed="rId3"/>
          <a:stretch>
            <a:fillRect/>
          </a:stretch>
        </p:blipFill>
        <p:spPr>
          <a:xfrm>
            <a:off x="439195" y="6338529"/>
            <a:ext cx="11534497" cy="88724"/>
          </a:xfrm>
          <a:prstGeom prst="rect">
            <a:avLst/>
          </a:prstGeom>
          <a:noFill/>
          <a:ln cap="flat">
            <a:noFill/>
          </a:ln>
        </p:spPr>
      </p:pic>
    </p:spTree>
    <p:extLst>
      <p:ext uri="{BB962C8B-B14F-4D97-AF65-F5344CB8AC3E}">
        <p14:creationId xmlns:p14="http://schemas.microsoft.com/office/powerpoint/2010/main" val="1389688333"/>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151088-74DB-A03D-4C1E-34BFC3B4E887}"/>
              </a:ext>
            </a:extLst>
          </p:cNvPr>
          <p:cNvSpPr>
            <a:spLocks noGrp="1"/>
          </p:cNvSpPr>
          <p:nvPr>
            <p:ph type="dt" sz="half" idx="10"/>
          </p:nvPr>
        </p:nvSpPr>
        <p:spPr/>
        <p:txBody>
          <a:bodyPr/>
          <a:lstStyle/>
          <a:p>
            <a:fld id="{DC1C77B9-CB98-8D4C-92B6-82D5CB495E6B}" type="datetime1">
              <a:rPr lang="en-GB" smtClean="0"/>
              <a:t>03/10/2023</a:t>
            </a:fld>
            <a:endParaRPr lang="en-GB" dirty="0"/>
          </a:p>
        </p:txBody>
      </p:sp>
      <p:sp>
        <p:nvSpPr>
          <p:cNvPr id="3" name="Footer Placeholder 2">
            <a:extLst>
              <a:ext uri="{FF2B5EF4-FFF2-40B4-BE49-F238E27FC236}">
                <a16:creationId xmlns:a16="http://schemas.microsoft.com/office/drawing/2014/main" id="{D0CB9403-183F-DCD3-8EC6-B3C6B423423C}"/>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C6A2E1A3-830D-A47A-CF14-3BDCF2780B3D}"/>
              </a:ext>
            </a:extLst>
          </p:cNvPr>
          <p:cNvSpPr>
            <a:spLocks noGrp="1"/>
          </p:cNvSpPr>
          <p:nvPr>
            <p:ph type="sldNum" sz="quarter" idx="12"/>
          </p:nvPr>
        </p:nvSpPr>
        <p:spPr/>
        <p:txBody>
          <a:bodyPr/>
          <a:lstStyle/>
          <a:p>
            <a:fld id="{97EE8412-344B-4A62-BD9B-853B63951050}" type="slidenum">
              <a:rPr lang="en-GB" smtClean="0"/>
              <a:t>‹#›</a:t>
            </a:fld>
            <a:endParaRPr lang="en-GB" dirty="0"/>
          </a:p>
        </p:txBody>
      </p:sp>
    </p:spTree>
    <p:extLst>
      <p:ext uri="{BB962C8B-B14F-4D97-AF65-F5344CB8AC3E}">
        <p14:creationId xmlns:p14="http://schemas.microsoft.com/office/powerpoint/2010/main" val="22855180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Slide 3">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7016D6BC-21CE-9D46-BC9F-EF95D3A20907}"/>
              </a:ext>
            </a:extLst>
          </p:cNvPr>
          <p:cNvSpPr>
            <a:spLocks noGrp="1"/>
          </p:cNvSpPr>
          <p:nvPr>
            <p:ph type="sldNum" sz="quarter" idx="4"/>
          </p:nvPr>
        </p:nvSpPr>
        <p:spPr>
          <a:xfrm>
            <a:off x="8719125" y="5982112"/>
            <a:ext cx="2844800" cy="365125"/>
          </a:xfrm>
          <a:prstGeom prst="rect">
            <a:avLst/>
          </a:prstGeom>
        </p:spPr>
        <p:txBody>
          <a:bodyPr vert="horz" lIns="91440" tIns="45720" rIns="91440" bIns="45720" rtlCol="0" anchor="ctr"/>
          <a:lstStyle>
            <a:lvl1pPr algn="r">
              <a:defRPr sz="1200">
                <a:solidFill>
                  <a:schemeClr val="tx2"/>
                </a:solidFill>
                <a:latin typeface="Arial"/>
                <a:cs typeface="Arial"/>
              </a:defRPr>
            </a:lvl1pPr>
          </a:lstStyle>
          <a:p>
            <a:fld id="{902D5018-2030-2046-84FC-87E41EA86E42}" type="slidenum">
              <a:rPr lang="en-US" smtClean="0"/>
              <a:pPr/>
              <a:t>‹#›</a:t>
            </a:fld>
            <a:endParaRPr lang="en-US" dirty="0"/>
          </a:p>
        </p:txBody>
      </p:sp>
    </p:spTree>
    <p:extLst>
      <p:ext uri="{BB962C8B-B14F-4D97-AF65-F5344CB8AC3E}">
        <p14:creationId xmlns:p14="http://schemas.microsoft.com/office/powerpoint/2010/main" val="20810860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BLANK sml 2 LINE NHS logo">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CD82DB2-FC72-0A1B-4DE8-58746AC5960B}"/>
              </a:ext>
            </a:extLst>
          </p:cNvPr>
          <p:cNvSpPr>
            <a:spLocks noGrp="1"/>
          </p:cNvSpPr>
          <p:nvPr>
            <p:ph type="dt" sz="half" idx="10"/>
          </p:nvPr>
        </p:nvSpPr>
        <p:spPr/>
        <p:txBody>
          <a:bodyPr/>
          <a:lstStyle/>
          <a:p>
            <a:fld id="{FCD1D9FD-437A-A645-A4E2-A9E05559B059}" type="datetime1">
              <a:rPr lang="en-GB" smtClean="0"/>
              <a:t>03/10/2023</a:t>
            </a:fld>
            <a:endParaRPr lang="en-GB" dirty="0"/>
          </a:p>
        </p:txBody>
      </p:sp>
      <p:sp>
        <p:nvSpPr>
          <p:cNvPr id="5" name="Footer Placeholder 4">
            <a:extLst>
              <a:ext uri="{FF2B5EF4-FFF2-40B4-BE49-F238E27FC236}">
                <a16:creationId xmlns:a16="http://schemas.microsoft.com/office/drawing/2014/main" id="{D8F3B4BA-F8A6-6ABE-C86B-5313CC7DFCD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3002209-1FDB-E23D-24F1-0C6AF9F93F58}"/>
              </a:ext>
            </a:extLst>
          </p:cNvPr>
          <p:cNvSpPr>
            <a:spLocks noGrp="1"/>
          </p:cNvSpPr>
          <p:nvPr>
            <p:ph type="sldNum" sz="quarter" idx="12"/>
          </p:nvPr>
        </p:nvSpPr>
        <p:spPr/>
        <p:txBody>
          <a:bodyPr/>
          <a:lstStyle/>
          <a:p>
            <a:fld id="{97EE8412-344B-4A62-BD9B-853B63951050}" type="slidenum">
              <a:rPr lang="en-GB" smtClean="0"/>
              <a:t>‹#›</a:t>
            </a:fld>
            <a:endParaRPr lang="en-GB" dirty="0"/>
          </a:p>
        </p:txBody>
      </p:sp>
      <p:sp>
        <p:nvSpPr>
          <p:cNvPr id="7" name="Rectangle 6">
            <a:extLst>
              <a:ext uri="{FF2B5EF4-FFF2-40B4-BE49-F238E27FC236}">
                <a16:creationId xmlns:a16="http://schemas.microsoft.com/office/drawing/2014/main" id="{039DF46C-B2B1-8736-EA85-D56F81A38782}"/>
              </a:ext>
            </a:extLst>
          </p:cNvPr>
          <p:cNvSpPr/>
          <p:nvPr userDrawn="1"/>
        </p:nvSpPr>
        <p:spPr>
          <a:xfrm>
            <a:off x="9481046" y="150920"/>
            <a:ext cx="2487090" cy="88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Picture 14" descr="Graphical user interface&#10;&#10;Description automatically generated">
            <a:extLst>
              <a:ext uri="{FF2B5EF4-FFF2-40B4-BE49-F238E27FC236}">
                <a16:creationId xmlns:a16="http://schemas.microsoft.com/office/drawing/2014/main" id="{74E94745-779C-E3EF-BFFA-8F4E32CBE63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779593" y="278485"/>
            <a:ext cx="1120811" cy="757725"/>
          </a:xfrm>
          <a:prstGeom prst="rect">
            <a:avLst/>
          </a:prstGeom>
        </p:spPr>
      </p:pic>
    </p:spTree>
    <p:extLst>
      <p:ext uri="{BB962C8B-B14F-4D97-AF65-F5344CB8AC3E}">
        <p14:creationId xmlns:p14="http://schemas.microsoft.com/office/powerpoint/2010/main" val="42618116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8968C-3784-5B9B-20BE-46E42641B31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E7AB1086-8557-8767-DC3E-B5B2330419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6A0FABCC-DE57-4E50-E121-66992D2C55CC}"/>
              </a:ext>
            </a:extLst>
          </p:cNvPr>
          <p:cNvSpPr>
            <a:spLocks noGrp="1"/>
          </p:cNvSpPr>
          <p:nvPr>
            <p:ph type="dt" sz="half" idx="10"/>
          </p:nvPr>
        </p:nvSpPr>
        <p:spPr/>
        <p:txBody>
          <a:bodyPr/>
          <a:lstStyle/>
          <a:p>
            <a:fld id="{A6195000-2A74-5E45-96E4-29D304DE45E1}" type="datetime1">
              <a:rPr lang="en-GB" smtClean="0"/>
              <a:t>03/10/2023</a:t>
            </a:fld>
            <a:endParaRPr lang="en-GB"/>
          </a:p>
        </p:txBody>
      </p:sp>
      <p:sp>
        <p:nvSpPr>
          <p:cNvPr id="5" name="Footer Placeholder 4">
            <a:extLst>
              <a:ext uri="{FF2B5EF4-FFF2-40B4-BE49-F238E27FC236}">
                <a16:creationId xmlns:a16="http://schemas.microsoft.com/office/drawing/2014/main" id="{CAE6576E-452C-C262-E5B0-6A03B556AD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1A436D-08DC-C732-8EAD-38A35FCC57ED}"/>
              </a:ext>
            </a:extLst>
          </p:cNvPr>
          <p:cNvSpPr>
            <a:spLocks noGrp="1"/>
          </p:cNvSpPr>
          <p:nvPr>
            <p:ph type="sldNum" sz="quarter" idx="12"/>
          </p:nvPr>
        </p:nvSpPr>
        <p:spPr/>
        <p:txBody>
          <a:bodyPr/>
          <a:lstStyle/>
          <a:p>
            <a:fld id="{97EE8412-344B-4A62-BD9B-853B63951050}" type="slidenum">
              <a:rPr lang="en-GB" smtClean="0"/>
              <a:t>‹#›</a:t>
            </a:fld>
            <a:endParaRPr lang="en-GB"/>
          </a:p>
        </p:txBody>
      </p:sp>
      <p:pic>
        <p:nvPicPr>
          <p:cNvPr id="10" name="Picture 9" descr="Graphical user interface&#10;&#10;Description automatically generated">
            <a:extLst>
              <a:ext uri="{FF2B5EF4-FFF2-40B4-BE49-F238E27FC236}">
                <a16:creationId xmlns:a16="http://schemas.microsoft.com/office/drawing/2014/main" id="{5E1607CE-FF7E-0134-E349-EEE7694F74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81046" y="278485"/>
            <a:ext cx="2419358" cy="1361440"/>
          </a:xfrm>
          <a:prstGeom prst="rect">
            <a:avLst/>
          </a:prstGeom>
        </p:spPr>
      </p:pic>
      <p:pic>
        <p:nvPicPr>
          <p:cNvPr id="8" name="Picture 7" descr="Icon&#10;&#10;Description automatically generated with low confidence">
            <a:extLst>
              <a:ext uri="{FF2B5EF4-FFF2-40B4-BE49-F238E27FC236}">
                <a16:creationId xmlns:a16="http://schemas.microsoft.com/office/drawing/2014/main" id="{84515607-1F08-1D10-9030-6680D88F468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306" y="3276001"/>
            <a:ext cx="4406987" cy="3581999"/>
          </a:xfrm>
          <a:prstGeom prst="rect">
            <a:avLst/>
          </a:prstGeom>
        </p:spPr>
      </p:pic>
    </p:spTree>
    <p:extLst>
      <p:ext uri="{BB962C8B-B14F-4D97-AF65-F5344CB8AC3E}">
        <p14:creationId xmlns:p14="http://schemas.microsoft.com/office/powerpoint/2010/main" val="10386531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8968C-3784-5B9B-20BE-46E42641B313}"/>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E7AB1086-8557-8767-DC3E-B5B233041929}"/>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6A0FABCC-DE57-4E50-E121-66992D2C55CC}"/>
              </a:ext>
            </a:extLst>
          </p:cNvPr>
          <p:cNvSpPr>
            <a:spLocks noGrp="1"/>
          </p:cNvSpPr>
          <p:nvPr>
            <p:ph type="dt" sz="half" idx="10"/>
          </p:nvPr>
        </p:nvSpPr>
        <p:spPr/>
        <p:txBody>
          <a:bodyPr/>
          <a:lstStyle/>
          <a:p>
            <a:fld id="{BB9B9593-FC0C-BA47-9F1F-13AE8A0B11F0}" type="datetime1">
              <a:rPr lang="en-GB" smtClean="0"/>
              <a:t>03/10/2023</a:t>
            </a:fld>
            <a:endParaRPr lang="en-GB"/>
          </a:p>
        </p:txBody>
      </p:sp>
      <p:sp>
        <p:nvSpPr>
          <p:cNvPr id="5" name="Footer Placeholder 4">
            <a:extLst>
              <a:ext uri="{FF2B5EF4-FFF2-40B4-BE49-F238E27FC236}">
                <a16:creationId xmlns:a16="http://schemas.microsoft.com/office/drawing/2014/main" id="{CAE6576E-452C-C262-E5B0-6A03B556AD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1A436D-08DC-C732-8EAD-38A35FCC57ED}"/>
              </a:ext>
            </a:extLst>
          </p:cNvPr>
          <p:cNvSpPr>
            <a:spLocks noGrp="1"/>
          </p:cNvSpPr>
          <p:nvPr>
            <p:ph type="sldNum" sz="quarter" idx="12"/>
          </p:nvPr>
        </p:nvSpPr>
        <p:spPr/>
        <p:txBody>
          <a:bodyPr/>
          <a:lstStyle/>
          <a:p>
            <a:fld id="{97EE8412-344B-4A62-BD9B-853B63951050}" type="slidenum">
              <a:rPr lang="en-GB" smtClean="0"/>
              <a:t>‹#›</a:t>
            </a:fld>
            <a:endParaRPr lang="en-GB"/>
          </a:p>
        </p:txBody>
      </p:sp>
      <p:pic>
        <p:nvPicPr>
          <p:cNvPr id="11" name="Picture 10" descr="Logo, company name&#10;&#10;Description automatically generated">
            <a:extLst>
              <a:ext uri="{FF2B5EF4-FFF2-40B4-BE49-F238E27FC236}">
                <a16:creationId xmlns:a16="http://schemas.microsoft.com/office/drawing/2014/main" id="{FEB66B16-EF9A-F160-EED3-99DA3055BF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91877" y="278485"/>
            <a:ext cx="2419358" cy="1361440"/>
          </a:xfrm>
          <a:prstGeom prst="rect">
            <a:avLst/>
          </a:prstGeom>
        </p:spPr>
      </p:pic>
      <p:pic>
        <p:nvPicPr>
          <p:cNvPr id="15" name="Picture 14" descr="Icon&#10;&#10;Description automatically generated">
            <a:extLst>
              <a:ext uri="{FF2B5EF4-FFF2-40B4-BE49-F238E27FC236}">
                <a16:creationId xmlns:a16="http://schemas.microsoft.com/office/drawing/2014/main" id="{8A441DAA-A2E9-76F1-276D-D74CF4E31E6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3207600"/>
            <a:ext cx="4438716" cy="3650400"/>
          </a:xfrm>
          <a:prstGeom prst="rect">
            <a:avLst/>
          </a:prstGeom>
        </p:spPr>
      </p:pic>
    </p:spTree>
    <p:extLst>
      <p:ext uri="{BB962C8B-B14F-4D97-AF65-F5344CB8AC3E}">
        <p14:creationId xmlns:p14="http://schemas.microsoft.com/office/powerpoint/2010/main" val="3524165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F9702-661C-8C8B-B0E3-262CBA96ED2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6A86671-490A-897D-53E0-BBF3EF6226E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CD82DB2-FC72-0A1B-4DE8-58746AC5960B}"/>
              </a:ext>
            </a:extLst>
          </p:cNvPr>
          <p:cNvSpPr>
            <a:spLocks noGrp="1"/>
          </p:cNvSpPr>
          <p:nvPr>
            <p:ph type="dt" sz="half" idx="10"/>
          </p:nvPr>
        </p:nvSpPr>
        <p:spPr/>
        <p:txBody>
          <a:bodyPr/>
          <a:lstStyle/>
          <a:p>
            <a:fld id="{FCD1D9FD-437A-A645-A4E2-A9E05559B059}" type="datetime1">
              <a:rPr lang="en-GB" smtClean="0"/>
              <a:t>03/10/2023</a:t>
            </a:fld>
            <a:endParaRPr lang="en-GB"/>
          </a:p>
        </p:txBody>
      </p:sp>
      <p:sp>
        <p:nvSpPr>
          <p:cNvPr id="5" name="Footer Placeholder 4">
            <a:extLst>
              <a:ext uri="{FF2B5EF4-FFF2-40B4-BE49-F238E27FC236}">
                <a16:creationId xmlns:a16="http://schemas.microsoft.com/office/drawing/2014/main" id="{D8F3B4BA-F8A6-6ABE-C86B-5313CC7DFC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002209-1FDB-E23D-24F1-0C6AF9F93F58}"/>
              </a:ext>
            </a:extLst>
          </p:cNvPr>
          <p:cNvSpPr>
            <a:spLocks noGrp="1"/>
          </p:cNvSpPr>
          <p:nvPr>
            <p:ph type="sldNum" sz="quarter" idx="12"/>
          </p:nvPr>
        </p:nvSpPr>
        <p:spPr/>
        <p:txBody>
          <a:bodyPr/>
          <a:lstStyle/>
          <a:p>
            <a:fld id="{97EE8412-344B-4A62-BD9B-853B63951050}" type="slidenum">
              <a:rPr lang="en-GB" smtClean="0"/>
              <a:t>‹#›</a:t>
            </a:fld>
            <a:endParaRPr lang="en-GB"/>
          </a:p>
        </p:txBody>
      </p:sp>
      <p:pic>
        <p:nvPicPr>
          <p:cNvPr id="8" name="Picture 7" descr="Icon&#10;&#10;Description automatically generated">
            <a:extLst>
              <a:ext uri="{FF2B5EF4-FFF2-40B4-BE49-F238E27FC236}">
                <a16:creationId xmlns:a16="http://schemas.microsoft.com/office/drawing/2014/main" id="{44226EDC-6156-50DC-15DD-4FBBAF09D1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16557" y="4910667"/>
            <a:ext cx="2375443" cy="1947333"/>
          </a:xfrm>
          <a:prstGeom prst="rect">
            <a:avLst/>
          </a:prstGeom>
        </p:spPr>
      </p:pic>
    </p:spTree>
    <p:extLst>
      <p:ext uri="{BB962C8B-B14F-4D97-AF65-F5344CB8AC3E}">
        <p14:creationId xmlns:p14="http://schemas.microsoft.com/office/powerpoint/2010/main" val="9397437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F9702-661C-8C8B-B0E3-262CBA96ED2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6A86671-490A-897D-53E0-BBF3EF6226E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CD82DB2-FC72-0A1B-4DE8-58746AC5960B}"/>
              </a:ext>
            </a:extLst>
          </p:cNvPr>
          <p:cNvSpPr>
            <a:spLocks noGrp="1"/>
          </p:cNvSpPr>
          <p:nvPr>
            <p:ph type="dt" sz="half" idx="10"/>
          </p:nvPr>
        </p:nvSpPr>
        <p:spPr/>
        <p:txBody>
          <a:bodyPr/>
          <a:lstStyle/>
          <a:p>
            <a:fld id="{7184D3E8-EB16-7049-8CFD-BBCB2D70B026}" type="datetime1">
              <a:rPr lang="en-GB" smtClean="0"/>
              <a:t>03/10/2023</a:t>
            </a:fld>
            <a:endParaRPr lang="en-GB"/>
          </a:p>
        </p:txBody>
      </p:sp>
      <p:sp>
        <p:nvSpPr>
          <p:cNvPr id="5" name="Footer Placeholder 4">
            <a:extLst>
              <a:ext uri="{FF2B5EF4-FFF2-40B4-BE49-F238E27FC236}">
                <a16:creationId xmlns:a16="http://schemas.microsoft.com/office/drawing/2014/main" id="{D8F3B4BA-F8A6-6ABE-C86B-5313CC7DFC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002209-1FDB-E23D-24F1-0C6AF9F93F58}"/>
              </a:ext>
            </a:extLst>
          </p:cNvPr>
          <p:cNvSpPr>
            <a:spLocks noGrp="1"/>
          </p:cNvSpPr>
          <p:nvPr>
            <p:ph type="sldNum" sz="quarter" idx="12"/>
          </p:nvPr>
        </p:nvSpPr>
        <p:spPr/>
        <p:txBody>
          <a:bodyPr/>
          <a:lstStyle/>
          <a:p>
            <a:fld id="{97EE8412-344B-4A62-BD9B-853B63951050}" type="slidenum">
              <a:rPr lang="en-GB" smtClean="0"/>
              <a:t>‹#›</a:t>
            </a:fld>
            <a:endParaRPr lang="en-GB"/>
          </a:p>
        </p:txBody>
      </p:sp>
    </p:spTree>
    <p:extLst>
      <p:ext uri="{BB962C8B-B14F-4D97-AF65-F5344CB8AC3E}">
        <p14:creationId xmlns:p14="http://schemas.microsoft.com/office/powerpoint/2010/main" val="10966479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352C-6184-0155-8D78-A79AA1A3B69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21D4DCAC-7BA9-7E29-2AA9-38E4623AFE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C1162F3-61A8-06C9-6EE4-9F05C92D0A78}"/>
              </a:ext>
            </a:extLst>
          </p:cNvPr>
          <p:cNvSpPr>
            <a:spLocks noGrp="1"/>
          </p:cNvSpPr>
          <p:nvPr>
            <p:ph type="dt" sz="half" idx="10"/>
          </p:nvPr>
        </p:nvSpPr>
        <p:spPr/>
        <p:txBody>
          <a:bodyPr/>
          <a:lstStyle/>
          <a:p>
            <a:fld id="{78C90D07-D7AC-8245-8B92-EC4BA3A145AF}" type="datetime1">
              <a:rPr lang="en-GB" smtClean="0"/>
              <a:t>03/10/2023</a:t>
            </a:fld>
            <a:endParaRPr lang="en-GB"/>
          </a:p>
        </p:txBody>
      </p:sp>
      <p:sp>
        <p:nvSpPr>
          <p:cNvPr id="5" name="Footer Placeholder 4">
            <a:extLst>
              <a:ext uri="{FF2B5EF4-FFF2-40B4-BE49-F238E27FC236}">
                <a16:creationId xmlns:a16="http://schemas.microsoft.com/office/drawing/2014/main" id="{23089DF0-E08D-75E4-20D9-FBDA84699B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943E23-6493-4492-893D-F36D04014C2F}"/>
              </a:ext>
            </a:extLst>
          </p:cNvPr>
          <p:cNvSpPr>
            <a:spLocks noGrp="1"/>
          </p:cNvSpPr>
          <p:nvPr>
            <p:ph type="sldNum" sz="quarter" idx="12"/>
          </p:nvPr>
        </p:nvSpPr>
        <p:spPr/>
        <p:txBody>
          <a:bodyPr/>
          <a:lstStyle/>
          <a:p>
            <a:fld id="{97EE8412-344B-4A62-BD9B-853B63951050}" type="slidenum">
              <a:rPr lang="en-GB" smtClean="0"/>
              <a:t>‹#›</a:t>
            </a:fld>
            <a:endParaRPr lang="en-GB"/>
          </a:p>
        </p:txBody>
      </p:sp>
    </p:spTree>
    <p:extLst>
      <p:ext uri="{BB962C8B-B14F-4D97-AF65-F5344CB8AC3E}">
        <p14:creationId xmlns:p14="http://schemas.microsoft.com/office/powerpoint/2010/main" val="38798741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10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F552B6B-13A1-ABF7-5AC9-98A8E640DBF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9C1162F3-61A8-06C9-6EE4-9F05C92D0A78}"/>
              </a:ext>
            </a:extLst>
          </p:cNvPr>
          <p:cNvSpPr>
            <a:spLocks noGrp="1"/>
          </p:cNvSpPr>
          <p:nvPr>
            <p:ph type="dt" sz="half" idx="10"/>
          </p:nvPr>
        </p:nvSpPr>
        <p:spPr/>
        <p:txBody>
          <a:bodyPr/>
          <a:lstStyle/>
          <a:p>
            <a:fld id="{038C0A2D-36AD-F54D-8FA1-4A8C17B48214}" type="datetime1">
              <a:rPr lang="en-GB" smtClean="0"/>
              <a:t>03/10/2023</a:t>
            </a:fld>
            <a:endParaRPr lang="en-GB"/>
          </a:p>
        </p:txBody>
      </p:sp>
      <p:sp>
        <p:nvSpPr>
          <p:cNvPr id="5" name="Footer Placeholder 4">
            <a:extLst>
              <a:ext uri="{FF2B5EF4-FFF2-40B4-BE49-F238E27FC236}">
                <a16:creationId xmlns:a16="http://schemas.microsoft.com/office/drawing/2014/main" id="{23089DF0-E08D-75E4-20D9-FBDA84699B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943E23-6493-4492-893D-F36D04014C2F}"/>
              </a:ext>
            </a:extLst>
          </p:cNvPr>
          <p:cNvSpPr>
            <a:spLocks noGrp="1"/>
          </p:cNvSpPr>
          <p:nvPr>
            <p:ph type="sldNum" sz="quarter" idx="12"/>
          </p:nvPr>
        </p:nvSpPr>
        <p:spPr/>
        <p:txBody>
          <a:bodyPr/>
          <a:lstStyle/>
          <a:p>
            <a:fld id="{97EE8412-344B-4A62-BD9B-853B63951050}" type="slidenum">
              <a:rPr lang="en-GB" smtClean="0"/>
              <a:t>‹#›</a:t>
            </a:fld>
            <a:endParaRPr lang="en-GB"/>
          </a:p>
        </p:txBody>
      </p:sp>
      <p:pic>
        <p:nvPicPr>
          <p:cNvPr id="8" name="Picture 7" descr="Graphical user interface&#10;&#10;Description automatically generated">
            <a:extLst>
              <a:ext uri="{FF2B5EF4-FFF2-40B4-BE49-F238E27FC236}">
                <a16:creationId xmlns:a16="http://schemas.microsoft.com/office/drawing/2014/main" id="{D40E9D08-E00F-BA58-2164-9F1C4844FD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81046" y="278485"/>
            <a:ext cx="2419358" cy="1361440"/>
          </a:xfrm>
          <a:prstGeom prst="rect">
            <a:avLst/>
          </a:prstGeom>
        </p:spPr>
      </p:pic>
      <p:sp>
        <p:nvSpPr>
          <p:cNvPr id="9" name="Rectangle 8">
            <a:extLst>
              <a:ext uri="{FF2B5EF4-FFF2-40B4-BE49-F238E27FC236}">
                <a16:creationId xmlns:a16="http://schemas.microsoft.com/office/drawing/2014/main" id="{959DFCB0-1EE9-4A0E-9FA6-9269595F121D}"/>
              </a:ext>
            </a:extLst>
          </p:cNvPr>
          <p:cNvSpPr/>
          <p:nvPr userDrawn="1"/>
        </p:nvSpPr>
        <p:spPr>
          <a:xfrm>
            <a:off x="6572250" y="2134443"/>
            <a:ext cx="5658894" cy="3581521"/>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
        <p:nvSpPr>
          <p:cNvPr id="2" name="Title 1">
            <a:extLst>
              <a:ext uri="{FF2B5EF4-FFF2-40B4-BE49-F238E27FC236}">
                <a16:creationId xmlns:a16="http://schemas.microsoft.com/office/drawing/2014/main" id="{A94F352C-6184-0155-8D78-A79AA1A3B69B}"/>
              </a:ext>
            </a:extLst>
          </p:cNvPr>
          <p:cNvSpPr>
            <a:spLocks noGrp="1"/>
          </p:cNvSpPr>
          <p:nvPr>
            <p:ph type="title"/>
          </p:nvPr>
        </p:nvSpPr>
        <p:spPr>
          <a:xfrm>
            <a:off x="6929438" y="2637532"/>
            <a:ext cx="4970965" cy="2338579"/>
          </a:xfrm>
        </p:spPr>
        <p:txBody>
          <a:bodyPr anchor="b">
            <a:noAutofit/>
          </a:bodyPr>
          <a:lstStyle>
            <a:lvl1pPr>
              <a:defRPr sz="4400">
                <a:solidFill>
                  <a:schemeClr val="bg1"/>
                </a:solidFill>
              </a:defRPr>
            </a:lvl1pPr>
          </a:lstStyle>
          <a:p>
            <a:r>
              <a:rPr lang="en-GB"/>
              <a:t>Click to edit Master title style</a:t>
            </a:r>
          </a:p>
        </p:txBody>
      </p:sp>
      <p:sp>
        <p:nvSpPr>
          <p:cNvPr id="3" name="Text Placeholder 2">
            <a:extLst>
              <a:ext uri="{FF2B5EF4-FFF2-40B4-BE49-F238E27FC236}">
                <a16:creationId xmlns:a16="http://schemas.microsoft.com/office/drawing/2014/main" id="{21D4DCAC-7BA9-7E29-2AA9-38E4623AFE6A}"/>
              </a:ext>
            </a:extLst>
          </p:cNvPr>
          <p:cNvSpPr>
            <a:spLocks noGrp="1"/>
          </p:cNvSpPr>
          <p:nvPr>
            <p:ph type="body" idx="1"/>
          </p:nvPr>
        </p:nvSpPr>
        <p:spPr>
          <a:xfrm>
            <a:off x="6929436" y="5095085"/>
            <a:ext cx="4970965" cy="715949"/>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16" name="Picture 15" descr="Icon&#10;&#10;Description automatically generated with medium confidence">
            <a:extLst>
              <a:ext uri="{FF2B5EF4-FFF2-40B4-BE49-F238E27FC236}">
                <a16:creationId xmlns:a16="http://schemas.microsoft.com/office/drawing/2014/main" id="{E589B117-F60B-FE5A-752E-2303DFA2A290}"/>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600" y="3276478"/>
            <a:ext cx="4406400" cy="3581522"/>
          </a:xfrm>
          <a:prstGeom prst="rect">
            <a:avLst/>
          </a:prstGeom>
        </p:spPr>
      </p:pic>
    </p:spTree>
    <p:extLst>
      <p:ext uri="{BB962C8B-B14F-4D97-AF65-F5344CB8AC3E}">
        <p14:creationId xmlns:p14="http://schemas.microsoft.com/office/powerpoint/2010/main" val="36472001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13_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C1162F3-61A8-06C9-6EE4-9F05C92D0A78}"/>
              </a:ext>
            </a:extLst>
          </p:cNvPr>
          <p:cNvSpPr>
            <a:spLocks noGrp="1"/>
          </p:cNvSpPr>
          <p:nvPr>
            <p:ph type="dt" sz="half" idx="10"/>
          </p:nvPr>
        </p:nvSpPr>
        <p:spPr/>
        <p:txBody>
          <a:bodyPr/>
          <a:lstStyle/>
          <a:p>
            <a:fld id="{038C0A2D-36AD-F54D-8FA1-4A8C17B48214}" type="datetime1">
              <a:rPr lang="en-GB" smtClean="0"/>
              <a:t>03/10/2023</a:t>
            </a:fld>
            <a:endParaRPr lang="en-GB"/>
          </a:p>
        </p:txBody>
      </p:sp>
      <p:sp>
        <p:nvSpPr>
          <p:cNvPr id="5" name="Footer Placeholder 4">
            <a:extLst>
              <a:ext uri="{FF2B5EF4-FFF2-40B4-BE49-F238E27FC236}">
                <a16:creationId xmlns:a16="http://schemas.microsoft.com/office/drawing/2014/main" id="{23089DF0-E08D-75E4-20D9-FBDA84699B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943E23-6493-4492-893D-F36D04014C2F}"/>
              </a:ext>
            </a:extLst>
          </p:cNvPr>
          <p:cNvSpPr>
            <a:spLocks noGrp="1"/>
          </p:cNvSpPr>
          <p:nvPr>
            <p:ph type="sldNum" sz="quarter" idx="12"/>
          </p:nvPr>
        </p:nvSpPr>
        <p:spPr/>
        <p:txBody>
          <a:bodyPr/>
          <a:lstStyle/>
          <a:p>
            <a:fld id="{97EE8412-344B-4A62-BD9B-853B63951050}" type="slidenum">
              <a:rPr lang="en-GB" smtClean="0"/>
              <a:t>‹#›</a:t>
            </a:fld>
            <a:endParaRPr lang="en-GB"/>
          </a:p>
        </p:txBody>
      </p:sp>
      <p:pic>
        <p:nvPicPr>
          <p:cNvPr id="8" name="Picture 7" descr="Graphical user interface&#10;&#10;Description automatically generated">
            <a:extLst>
              <a:ext uri="{FF2B5EF4-FFF2-40B4-BE49-F238E27FC236}">
                <a16:creationId xmlns:a16="http://schemas.microsoft.com/office/drawing/2014/main" id="{D40E9D08-E00F-BA58-2164-9F1C4844FD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81046" y="278485"/>
            <a:ext cx="2419358" cy="1361440"/>
          </a:xfrm>
          <a:prstGeom prst="rect">
            <a:avLst/>
          </a:prstGeom>
        </p:spPr>
      </p:pic>
      <p:sp>
        <p:nvSpPr>
          <p:cNvPr id="9" name="Rectangle 8">
            <a:extLst>
              <a:ext uri="{FF2B5EF4-FFF2-40B4-BE49-F238E27FC236}">
                <a16:creationId xmlns:a16="http://schemas.microsoft.com/office/drawing/2014/main" id="{959DFCB0-1EE9-4A0E-9FA6-9269595F121D}"/>
              </a:ext>
            </a:extLst>
          </p:cNvPr>
          <p:cNvSpPr/>
          <p:nvPr userDrawn="1"/>
        </p:nvSpPr>
        <p:spPr>
          <a:xfrm>
            <a:off x="6572250" y="2134443"/>
            <a:ext cx="5658894" cy="3581521"/>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
        <p:nvSpPr>
          <p:cNvPr id="2" name="Title 1">
            <a:extLst>
              <a:ext uri="{FF2B5EF4-FFF2-40B4-BE49-F238E27FC236}">
                <a16:creationId xmlns:a16="http://schemas.microsoft.com/office/drawing/2014/main" id="{A94F352C-6184-0155-8D78-A79AA1A3B69B}"/>
              </a:ext>
            </a:extLst>
          </p:cNvPr>
          <p:cNvSpPr>
            <a:spLocks noGrp="1"/>
          </p:cNvSpPr>
          <p:nvPr>
            <p:ph type="title"/>
          </p:nvPr>
        </p:nvSpPr>
        <p:spPr>
          <a:xfrm>
            <a:off x="6929438" y="2637532"/>
            <a:ext cx="4970965" cy="2338579"/>
          </a:xfrm>
        </p:spPr>
        <p:txBody>
          <a:bodyPr anchor="b">
            <a:noAutofit/>
          </a:bodyPr>
          <a:lstStyle>
            <a:lvl1pPr>
              <a:defRPr sz="4400">
                <a:solidFill>
                  <a:schemeClr val="bg1"/>
                </a:solidFill>
              </a:defRPr>
            </a:lvl1pPr>
          </a:lstStyle>
          <a:p>
            <a:r>
              <a:rPr lang="en-GB"/>
              <a:t>Click to edit Master title style</a:t>
            </a:r>
          </a:p>
        </p:txBody>
      </p:sp>
      <p:sp>
        <p:nvSpPr>
          <p:cNvPr id="3" name="Text Placeholder 2">
            <a:extLst>
              <a:ext uri="{FF2B5EF4-FFF2-40B4-BE49-F238E27FC236}">
                <a16:creationId xmlns:a16="http://schemas.microsoft.com/office/drawing/2014/main" id="{21D4DCAC-7BA9-7E29-2AA9-38E4623AFE6A}"/>
              </a:ext>
            </a:extLst>
          </p:cNvPr>
          <p:cNvSpPr>
            <a:spLocks noGrp="1"/>
          </p:cNvSpPr>
          <p:nvPr>
            <p:ph type="body" idx="1"/>
          </p:nvPr>
        </p:nvSpPr>
        <p:spPr>
          <a:xfrm>
            <a:off x="6929436" y="5095085"/>
            <a:ext cx="4970965" cy="715949"/>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16" name="Picture 15" descr="Icon&#10;&#10;Description automatically generated with medium confidence">
            <a:extLst>
              <a:ext uri="{FF2B5EF4-FFF2-40B4-BE49-F238E27FC236}">
                <a16:creationId xmlns:a16="http://schemas.microsoft.com/office/drawing/2014/main" id="{E589B117-F60B-FE5A-752E-2303DFA2A29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600" y="3276478"/>
            <a:ext cx="4406400" cy="3581522"/>
          </a:xfrm>
          <a:prstGeom prst="rect">
            <a:avLst/>
          </a:prstGeom>
        </p:spPr>
      </p:pic>
    </p:spTree>
    <p:extLst>
      <p:ext uri="{BB962C8B-B14F-4D97-AF65-F5344CB8AC3E}">
        <p14:creationId xmlns:p14="http://schemas.microsoft.com/office/powerpoint/2010/main" val="1676274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FE9BA-56F2-5E42-9BE4-607FE27EC55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77179CA-DB8A-3B4D-9D14-AC024A70A16A}"/>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53A8CA3-302A-9249-B541-C29A34603441}"/>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4BF0BE21-02E2-C845-A39B-E876B840232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4EA37B9-E221-FF41-AB94-D8CCF0D6525F}"/>
              </a:ext>
            </a:extLst>
          </p:cNvPr>
          <p:cNvSpPr>
            <a:spLocks noGrp="1"/>
          </p:cNvSpPr>
          <p:nvPr>
            <p:ph type="sldNum" sz="quarter" idx="12"/>
          </p:nvPr>
        </p:nvSpPr>
        <p:spPr/>
        <p:txBody>
          <a:bodyPr/>
          <a:lstStyle/>
          <a:p>
            <a:fld id="{C7D1D1F5-296E-1745-B60D-86A157F51B16}" type="slidenum">
              <a:rPr lang="en-US" smtClean="0"/>
              <a:t>‹#›</a:t>
            </a:fld>
            <a:endParaRPr lang="en-US" dirty="0"/>
          </a:p>
        </p:txBody>
      </p:sp>
    </p:spTree>
    <p:extLst>
      <p:ext uri="{BB962C8B-B14F-4D97-AF65-F5344CB8AC3E}">
        <p14:creationId xmlns:p14="http://schemas.microsoft.com/office/powerpoint/2010/main" val="30962949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14_Section Header">
    <p:spTree>
      <p:nvGrpSpPr>
        <p:cNvPr id="1" name=""/>
        <p:cNvGrpSpPr/>
        <p:nvPr/>
      </p:nvGrpSpPr>
      <p:grpSpPr>
        <a:xfrm>
          <a:off x="0" y="0"/>
          <a:ext cx="0" cy="0"/>
          <a:chOff x="0" y="0"/>
          <a:chExt cx="0" cy="0"/>
        </a:xfrm>
      </p:grpSpPr>
      <p:pic>
        <p:nvPicPr>
          <p:cNvPr id="15" name="Picture 14" descr="A person wearing glasses and a lanyard&#10;&#10;Description automatically generated">
            <a:extLst>
              <a:ext uri="{FF2B5EF4-FFF2-40B4-BE49-F238E27FC236}">
                <a16:creationId xmlns:a16="http://schemas.microsoft.com/office/drawing/2014/main" id="{8D6E1DFF-4E73-4B00-6ECE-D549396D93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859" y="0"/>
            <a:ext cx="12273719" cy="6858000"/>
          </a:xfrm>
          <a:prstGeom prst="rect">
            <a:avLst/>
          </a:prstGeom>
        </p:spPr>
      </p:pic>
      <p:sp>
        <p:nvSpPr>
          <p:cNvPr id="4" name="Date Placeholder 3">
            <a:extLst>
              <a:ext uri="{FF2B5EF4-FFF2-40B4-BE49-F238E27FC236}">
                <a16:creationId xmlns:a16="http://schemas.microsoft.com/office/drawing/2014/main" id="{9C1162F3-61A8-06C9-6EE4-9F05C92D0A78}"/>
              </a:ext>
            </a:extLst>
          </p:cNvPr>
          <p:cNvSpPr>
            <a:spLocks noGrp="1"/>
          </p:cNvSpPr>
          <p:nvPr>
            <p:ph type="dt" sz="half" idx="10"/>
          </p:nvPr>
        </p:nvSpPr>
        <p:spPr/>
        <p:txBody>
          <a:bodyPr/>
          <a:lstStyle/>
          <a:p>
            <a:fld id="{038C0A2D-36AD-F54D-8FA1-4A8C17B48214}" type="datetime1">
              <a:rPr lang="en-GB" smtClean="0"/>
              <a:t>03/10/2023</a:t>
            </a:fld>
            <a:endParaRPr lang="en-GB"/>
          </a:p>
        </p:txBody>
      </p:sp>
      <p:sp>
        <p:nvSpPr>
          <p:cNvPr id="5" name="Footer Placeholder 4">
            <a:extLst>
              <a:ext uri="{FF2B5EF4-FFF2-40B4-BE49-F238E27FC236}">
                <a16:creationId xmlns:a16="http://schemas.microsoft.com/office/drawing/2014/main" id="{23089DF0-E08D-75E4-20D9-FBDA84699B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943E23-6493-4492-893D-F36D04014C2F}"/>
              </a:ext>
            </a:extLst>
          </p:cNvPr>
          <p:cNvSpPr>
            <a:spLocks noGrp="1"/>
          </p:cNvSpPr>
          <p:nvPr>
            <p:ph type="sldNum" sz="quarter" idx="12"/>
          </p:nvPr>
        </p:nvSpPr>
        <p:spPr/>
        <p:txBody>
          <a:bodyPr/>
          <a:lstStyle/>
          <a:p>
            <a:fld id="{97EE8412-344B-4A62-BD9B-853B63951050}" type="slidenum">
              <a:rPr lang="en-GB" smtClean="0"/>
              <a:t>‹#›</a:t>
            </a:fld>
            <a:endParaRPr lang="en-GB"/>
          </a:p>
        </p:txBody>
      </p:sp>
      <p:pic>
        <p:nvPicPr>
          <p:cNvPr id="8" name="Picture 7" descr="Graphical user interface&#10;&#10;Description automatically generated">
            <a:extLst>
              <a:ext uri="{FF2B5EF4-FFF2-40B4-BE49-F238E27FC236}">
                <a16:creationId xmlns:a16="http://schemas.microsoft.com/office/drawing/2014/main" id="{D40E9D08-E00F-BA58-2164-9F1C4844FD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81046" y="278485"/>
            <a:ext cx="2419358" cy="1361440"/>
          </a:xfrm>
          <a:prstGeom prst="rect">
            <a:avLst/>
          </a:prstGeom>
        </p:spPr>
      </p:pic>
      <p:sp>
        <p:nvSpPr>
          <p:cNvPr id="9" name="Rectangle 8">
            <a:extLst>
              <a:ext uri="{FF2B5EF4-FFF2-40B4-BE49-F238E27FC236}">
                <a16:creationId xmlns:a16="http://schemas.microsoft.com/office/drawing/2014/main" id="{959DFCB0-1EE9-4A0E-9FA6-9269595F121D}"/>
              </a:ext>
            </a:extLst>
          </p:cNvPr>
          <p:cNvSpPr/>
          <p:nvPr userDrawn="1"/>
        </p:nvSpPr>
        <p:spPr>
          <a:xfrm>
            <a:off x="5691499" y="4176271"/>
            <a:ext cx="6539645" cy="2331161"/>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
        <p:nvSpPr>
          <p:cNvPr id="2" name="Title 1">
            <a:extLst>
              <a:ext uri="{FF2B5EF4-FFF2-40B4-BE49-F238E27FC236}">
                <a16:creationId xmlns:a16="http://schemas.microsoft.com/office/drawing/2014/main" id="{A94F352C-6184-0155-8D78-A79AA1A3B69B}"/>
              </a:ext>
            </a:extLst>
          </p:cNvPr>
          <p:cNvSpPr>
            <a:spLocks noGrp="1"/>
          </p:cNvSpPr>
          <p:nvPr>
            <p:ph type="title"/>
          </p:nvPr>
        </p:nvSpPr>
        <p:spPr>
          <a:xfrm>
            <a:off x="6096000" y="4546362"/>
            <a:ext cx="5804403" cy="1221217"/>
          </a:xfrm>
        </p:spPr>
        <p:txBody>
          <a:bodyPr anchor="b">
            <a:noAutofit/>
          </a:bodyPr>
          <a:lstStyle>
            <a:lvl1pPr>
              <a:defRPr sz="4400">
                <a:solidFill>
                  <a:schemeClr val="bg1"/>
                </a:solidFill>
              </a:defRPr>
            </a:lvl1pPr>
          </a:lstStyle>
          <a:p>
            <a:r>
              <a:rPr lang="en-GB"/>
              <a:t>Click to edit Master title style</a:t>
            </a:r>
          </a:p>
        </p:txBody>
      </p:sp>
      <p:sp>
        <p:nvSpPr>
          <p:cNvPr id="3" name="Text Placeholder 2">
            <a:extLst>
              <a:ext uri="{FF2B5EF4-FFF2-40B4-BE49-F238E27FC236}">
                <a16:creationId xmlns:a16="http://schemas.microsoft.com/office/drawing/2014/main" id="{21D4DCAC-7BA9-7E29-2AA9-38E4623AFE6A}"/>
              </a:ext>
            </a:extLst>
          </p:cNvPr>
          <p:cNvSpPr>
            <a:spLocks noGrp="1"/>
          </p:cNvSpPr>
          <p:nvPr>
            <p:ph type="body" idx="1"/>
          </p:nvPr>
        </p:nvSpPr>
        <p:spPr>
          <a:xfrm>
            <a:off x="6096000" y="5886553"/>
            <a:ext cx="5804402" cy="715949"/>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16" name="Picture 15" descr="Icon&#10;&#10;Description automatically generated with medium confidence">
            <a:extLst>
              <a:ext uri="{FF2B5EF4-FFF2-40B4-BE49-F238E27FC236}">
                <a16:creationId xmlns:a16="http://schemas.microsoft.com/office/drawing/2014/main" id="{E589B117-F60B-FE5A-752E-2303DFA2A290}"/>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600" y="3276478"/>
            <a:ext cx="4406400" cy="3581522"/>
          </a:xfrm>
          <a:prstGeom prst="rect">
            <a:avLst/>
          </a:prstGeom>
        </p:spPr>
      </p:pic>
    </p:spTree>
    <p:extLst>
      <p:ext uri="{BB962C8B-B14F-4D97-AF65-F5344CB8AC3E}">
        <p14:creationId xmlns:p14="http://schemas.microsoft.com/office/powerpoint/2010/main" val="21205997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15_Section Header">
    <p:spTree>
      <p:nvGrpSpPr>
        <p:cNvPr id="1" name=""/>
        <p:cNvGrpSpPr/>
        <p:nvPr/>
      </p:nvGrpSpPr>
      <p:grpSpPr>
        <a:xfrm>
          <a:off x="0" y="0"/>
          <a:ext cx="0" cy="0"/>
          <a:chOff x="0" y="0"/>
          <a:chExt cx="0" cy="0"/>
        </a:xfrm>
      </p:grpSpPr>
      <p:pic>
        <p:nvPicPr>
          <p:cNvPr id="8" name="Picture 7" descr="A group of medical professionals in scrubs&#10;&#10;Description automatically generated">
            <a:extLst>
              <a:ext uri="{FF2B5EF4-FFF2-40B4-BE49-F238E27FC236}">
                <a16:creationId xmlns:a16="http://schemas.microsoft.com/office/drawing/2014/main" id="{11973ED1-0246-8F95-0AE3-861C8D4370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06" y="-9097"/>
            <a:ext cx="12265650" cy="6878793"/>
          </a:xfrm>
          <a:prstGeom prst="rect">
            <a:avLst/>
          </a:prstGeom>
        </p:spPr>
      </p:pic>
      <p:sp>
        <p:nvSpPr>
          <p:cNvPr id="4" name="Date Placeholder 3">
            <a:extLst>
              <a:ext uri="{FF2B5EF4-FFF2-40B4-BE49-F238E27FC236}">
                <a16:creationId xmlns:a16="http://schemas.microsoft.com/office/drawing/2014/main" id="{9C1162F3-61A8-06C9-6EE4-9F05C92D0A78}"/>
              </a:ext>
            </a:extLst>
          </p:cNvPr>
          <p:cNvSpPr>
            <a:spLocks noGrp="1"/>
          </p:cNvSpPr>
          <p:nvPr>
            <p:ph type="dt" sz="half" idx="10"/>
          </p:nvPr>
        </p:nvSpPr>
        <p:spPr/>
        <p:txBody>
          <a:bodyPr/>
          <a:lstStyle/>
          <a:p>
            <a:fld id="{038C0A2D-36AD-F54D-8FA1-4A8C17B48214}" type="datetime1">
              <a:rPr lang="en-GB" smtClean="0"/>
              <a:t>03/10/2023</a:t>
            </a:fld>
            <a:endParaRPr lang="en-GB"/>
          </a:p>
        </p:txBody>
      </p:sp>
      <p:sp>
        <p:nvSpPr>
          <p:cNvPr id="5" name="Footer Placeholder 4">
            <a:extLst>
              <a:ext uri="{FF2B5EF4-FFF2-40B4-BE49-F238E27FC236}">
                <a16:creationId xmlns:a16="http://schemas.microsoft.com/office/drawing/2014/main" id="{23089DF0-E08D-75E4-20D9-FBDA84699B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943E23-6493-4492-893D-F36D04014C2F}"/>
              </a:ext>
            </a:extLst>
          </p:cNvPr>
          <p:cNvSpPr>
            <a:spLocks noGrp="1"/>
          </p:cNvSpPr>
          <p:nvPr>
            <p:ph type="sldNum" sz="quarter" idx="12"/>
          </p:nvPr>
        </p:nvSpPr>
        <p:spPr/>
        <p:txBody>
          <a:bodyPr/>
          <a:lstStyle/>
          <a:p>
            <a:fld id="{97EE8412-344B-4A62-BD9B-853B63951050}" type="slidenum">
              <a:rPr lang="en-GB" smtClean="0"/>
              <a:t>‹#›</a:t>
            </a:fld>
            <a:endParaRPr lang="en-GB"/>
          </a:p>
        </p:txBody>
      </p:sp>
      <p:sp>
        <p:nvSpPr>
          <p:cNvPr id="9" name="Rectangle 8">
            <a:extLst>
              <a:ext uri="{FF2B5EF4-FFF2-40B4-BE49-F238E27FC236}">
                <a16:creationId xmlns:a16="http://schemas.microsoft.com/office/drawing/2014/main" id="{959DFCB0-1EE9-4A0E-9FA6-9269595F121D}"/>
              </a:ext>
            </a:extLst>
          </p:cNvPr>
          <p:cNvSpPr/>
          <p:nvPr userDrawn="1"/>
        </p:nvSpPr>
        <p:spPr>
          <a:xfrm>
            <a:off x="5691499" y="4176271"/>
            <a:ext cx="6539645" cy="2331161"/>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
        <p:nvSpPr>
          <p:cNvPr id="2" name="Title 1">
            <a:extLst>
              <a:ext uri="{FF2B5EF4-FFF2-40B4-BE49-F238E27FC236}">
                <a16:creationId xmlns:a16="http://schemas.microsoft.com/office/drawing/2014/main" id="{A94F352C-6184-0155-8D78-A79AA1A3B69B}"/>
              </a:ext>
            </a:extLst>
          </p:cNvPr>
          <p:cNvSpPr>
            <a:spLocks noGrp="1"/>
          </p:cNvSpPr>
          <p:nvPr>
            <p:ph type="title"/>
          </p:nvPr>
        </p:nvSpPr>
        <p:spPr>
          <a:xfrm>
            <a:off x="6096000" y="4546362"/>
            <a:ext cx="5804403" cy="1221217"/>
          </a:xfrm>
        </p:spPr>
        <p:txBody>
          <a:bodyPr anchor="b">
            <a:noAutofit/>
          </a:bodyPr>
          <a:lstStyle>
            <a:lvl1pPr>
              <a:defRPr sz="4400">
                <a:solidFill>
                  <a:schemeClr val="bg1"/>
                </a:solidFill>
              </a:defRPr>
            </a:lvl1pPr>
          </a:lstStyle>
          <a:p>
            <a:r>
              <a:rPr lang="en-GB"/>
              <a:t>Click to edit Master title style</a:t>
            </a:r>
          </a:p>
        </p:txBody>
      </p:sp>
      <p:sp>
        <p:nvSpPr>
          <p:cNvPr id="3" name="Text Placeholder 2">
            <a:extLst>
              <a:ext uri="{FF2B5EF4-FFF2-40B4-BE49-F238E27FC236}">
                <a16:creationId xmlns:a16="http://schemas.microsoft.com/office/drawing/2014/main" id="{21D4DCAC-7BA9-7E29-2AA9-38E4623AFE6A}"/>
              </a:ext>
            </a:extLst>
          </p:cNvPr>
          <p:cNvSpPr>
            <a:spLocks noGrp="1"/>
          </p:cNvSpPr>
          <p:nvPr>
            <p:ph type="body" idx="1"/>
          </p:nvPr>
        </p:nvSpPr>
        <p:spPr>
          <a:xfrm>
            <a:off x="6096000" y="5886553"/>
            <a:ext cx="5804402" cy="715949"/>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16" name="Picture 15" descr="Icon&#10;&#10;Description automatically generated with medium confidence">
            <a:extLst>
              <a:ext uri="{FF2B5EF4-FFF2-40B4-BE49-F238E27FC236}">
                <a16:creationId xmlns:a16="http://schemas.microsoft.com/office/drawing/2014/main" id="{E589B117-F60B-FE5A-752E-2303DFA2A29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600" y="3276478"/>
            <a:ext cx="4406400" cy="3581522"/>
          </a:xfrm>
          <a:prstGeom prst="rect">
            <a:avLst/>
          </a:prstGeom>
        </p:spPr>
      </p:pic>
      <p:pic>
        <p:nvPicPr>
          <p:cNvPr id="13" name="Picture 12" descr="A black and white logo&#10;&#10;Description automatically generated">
            <a:extLst>
              <a:ext uri="{FF2B5EF4-FFF2-40B4-BE49-F238E27FC236}">
                <a16:creationId xmlns:a16="http://schemas.microsoft.com/office/drawing/2014/main" id="{8C6850BD-7D4E-FD2A-9F2B-ADC4FF3A15E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98201" y="202180"/>
            <a:ext cx="2984653" cy="1047804"/>
          </a:xfrm>
          <a:prstGeom prst="rect">
            <a:avLst/>
          </a:prstGeom>
        </p:spPr>
      </p:pic>
    </p:spTree>
    <p:extLst>
      <p:ext uri="{BB962C8B-B14F-4D97-AF65-F5344CB8AC3E}">
        <p14:creationId xmlns:p14="http://schemas.microsoft.com/office/powerpoint/2010/main" val="22109799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11" name="Picture 10" descr="A person reading a book&#10;&#10;Description automatically generated">
            <a:extLst>
              <a:ext uri="{FF2B5EF4-FFF2-40B4-BE49-F238E27FC236}">
                <a16:creationId xmlns:a16="http://schemas.microsoft.com/office/drawing/2014/main" id="{4C0D5578-4F04-9FBB-6D6B-D7AE506E6E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31144" cy="6858000"/>
          </a:xfrm>
          <a:prstGeom prst="rect">
            <a:avLst/>
          </a:prstGeom>
        </p:spPr>
      </p:pic>
      <p:sp>
        <p:nvSpPr>
          <p:cNvPr id="4" name="Date Placeholder 3">
            <a:extLst>
              <a:ext uri="{FF2B5EF4-FFF2-40B4-BE49-F238E27FC236}">
                <a16:creationId xmlns:a16="http://schemas.microsoft.com/office/drawing/2014/main" id="{9C1162F3-61A8-06C9-6EE4-9F05C92D0A78}"/>
              </a:ext>
            </a:extLst>
          </p:cNvPr>
          <p:cNvSpPr>
            <a:spLocks noGrp="1"/>
          </p:cNvSpPr>
          <p:nvPr>
            <p:ph type="dt" sz="half" idx="10"/>
          </p:nvPr>
        </p:nvSpPr>
        <p:spPr/>
        <p:txBody>
          <a:bodyPr/>
          <a:lstStyle/>
          <a:p>
            <a:fld id="{B1EC059E-8816-1547-A353-69F003641E52}" type="datetime1">
              <a:rPr lang="en-GB" smtClean="0"/>
              <a:t>03/10/2023</a:t>
            </a:fld>
            <a:endParaRPr lang="en-GB"/>
          </a:p>
        </p:txBody>
      </p:sp>
      <p:sp>
        <p:nvSpPr>
          <p:cNvPr id="5" name="Footer Placeholder 4">
            <a:extLst>
              <a:ext uri="{FF2B5EF4-FFF2-40B4-BE49-F238E27FC236}">
                <a16:creationId xmlns:a16="http://schemas.microsoft.com/office/drawing/2014/main" id="{23089DF0-E08D-75E4-20D9-FBDA84699B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943E23-6493-4492-893D-F36D04014C2F}"/>
              </a:ext>
            </a:extLst>
          </p:cNvPr>
          <p:cNvSpPr>
            <a:spLocks noGrp="1"/>
          </p:cNvSpPr>
          <p:nvPr>
            <p:ph type="sldNum" sz="quarter" idx="12"/>
          </p:nvPr>
        </p:nvSpPr>
        <p:spPr/>
        <p:txBody>
          <a:bodyPr/>
          <a:lstStyle/>
          <a:p>
            <a:fld id="{97EE8412-344B-4A62-BD9B-853B63951050}" type="slidenum">
              <a:rPr lang="en-GB" smtClean="0"/>
              <a:t>‹#›</a:t>
            </a:fld>
            <a:endParaRPr lang="en-GB"/>
          </a:p>
        </p:txBody>
      </p:sp>
      <p:sp>
        <p:nvSpPr>
          <p:cNvPr id="9" name="Rectangle 8">
            <a:extLst>
              <a:ext uri="{FF2B5EF4-FFF2-40B4-BE49-F238E27FC236}">
                <a16:creationId xmlns:a16="http://schemas.microsoft.com/office/drawing/2014/main" id="{959DFCB0-1EE9-4A0E-9FA6-9269595F121D}"/>
              </a:ext>
            </a:extLst>
          </p:cNvPr>
          <p:cNvSpPr/>
          <p:nvPr userDrawn="1"/>
        </p:nvSpPr>
        <p:spPr>
          <a:xfrm>
            <a:off x="5691499" y="3381986"/>
            <a:ext cx="6539645" cy="23311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
        <p:nvSpPr>
          <p:cNvPr id="2" name="Title 1">
            <a:extLst>
              <a:ext uri="{FF2B5EF4-FFF2-40B4-BE49-F238E27FC236}">
                <a16:creationId xmlns:a16="http://schemas.microsoft.com/office/drawing/2014/main" id="{A94F352C-6184-0155-8D78-A79AA1A3B69B}"/>
              </a:ext>
            </a:extLst>
          </p:cNvPr>
          <p:cNvSpPr>
            <a:spLocks noGrp="1"/>
          </p:cNvSpPr>
          <p:nvPr>
            <p:ph type="title"/>
          </p:nvPr>
        </p:nvSpPr>
        <p:spPr>
          <a:xfrm>
            <a:off x="6096000" y="3752077"/>
            <a:ext cx="5804403" cy="1221217"/>
          </a:xfrm>
        </p:spPr>
        <p:txBody>
          <a:bodyPr anchor="b">
            <a:noAutofit/>
          </a:bodyPr>
          <a:lstStyle>
            <a:lvl1pPr>
              <a:defRPr sz="4400">
                <a:solidFill>
                  <a:schemeClr val="bg1"/>
                </a:solidFill>
              </a:defRPr>
            </a:lvl1pPr>
          </a:lstStyle>
          <a:p>
            <a:r>
              <a:rPr lang="en-GB"/>
              <a:t>Click to edit Master title style</a:t>
            </a:r>
          </a:p>
        </p:txBody>
      </p:sp>
      <p:sp>
        <p:nvSpPr>
          <p:cNvPr id="3" name="Text Placeholder 2">
            <a:extLst>
              <a:ext uri="{FF2B5EF4-FFF2-40B4-BE49-F238E27FC236}">
                <a16:creationId xmlns:a16="http://schemas.microsoft.com/office/drawing/2014/main" id="{21D4DCAC-7BA9-7E29-2AA9-38E4623AFE6A}"/>
              </a:ext>
            </a:extLst>
          </p:cNvPr>
          <p:cNvSpPr>
            <a:spLocks noGrp="1"/>
          </p:cNvSpPr>
          <p:nvPr>
            <p:ph type="body" idx="1"/>
          </p:nvPr>
        </p:nvSpPr>
        <p:spPr>
          <a:xfrm>
            <a:off x="6096000" y="5092268"/>
            <a:ext cx="5804402" cy="715949"/>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16" name="Picture 15" descr="Icon&#10;&#10;Description automatically generated with medium confidence">
            <a:extLst>
              <a:ext uri="{FF2B5EF4-FFF2-40B4-BE49-F238E27FC236}">
                <a16:creationId xmlns:a16="http://schemas.microsoft.com/office/drawing/2014/main" id="{E589B117-F60B-FE5A-752E-2303DFA2A29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600" y="3276478"/>
            <a:ext cx="4406400" cy="3581522"/>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F2A712D8-CC00-823B-A646-9781CB77FF1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81046" y="278485"/>
            <a:ext cx="2419358" cy="1361440"/>
          </a:xfrm>
          <a:prstGeom prst="rect">
            <a:avLst/>
          </a:prstGeom>
        </p:spPr>
      </p:pic>
    </p:spTree>
    <p:extLst>
      <p:ext uri="{BB962C8B-B14F-4D97-AF65-F5344CB8AC3E}">
        <p14:creationId xmlns:p14="http://schemas.microsoft.com/office/powerpoint/2010/main" val="1455886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16_Section Header">
    <p:spTree>
      <p:nvGrpSpPr>
        <p:cNvPr id="1" name=""/>
        <p:cNvGrpSpPr/>
        <p:nvPr/>
      </p:nvGrpSpPr>
      <p:grpSpPr>
        <a:xfrm>
          <a:off x="0" y="0"/>
          <a:ext cx="0" cy="0"/>
          <a:chOff x="0" y="0"/>
          <a:chExt cx="0" cy="0"/>
        </a:xfrm>
      </p:grpSpPr>
      <p:pic>
        <p:nvPicPr>
          <p:cNvPr id="8" name="Picture 7" descr="A group of people smiling and eating">
            <a:extLst>
              <a:ext uri="{FF2B5EF4-FFF2-40B4-BE49-F238E27FC236}">
                <a16:creationId xmlns:a16="http://schemas.microsoft.com/office/drawing/2014/main" id="{11842876-DF9D-C349-A49A-3C49ABA685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 y="0"/>
            <a:ext cx="12207240" cy="6849449"/>
          </a:xfrm>
          <a:prstGeom prst="rect">
            <a:avLst/>
          </a:prstGeom>
        </p:spPr>
      </p:pic>
      <p:sp>
        <p:nvSpPr>
          <p:cNvPr id="4" name="Date Placeholder 3">
            <a:extLst>
              <a:ext uri="{FF2B5EF4-FFF2-40B4-BE49-F238E27FC236}">
                <a16:creationId xmlns:a16="http://schemas.microsoft.com/office/drawing/2014/main" id="{9C1162F3-61A8-06C9-6EE4-9F05C92D0A78}"/>
              </a:ext>
            </a:extLst>
          </p:cNvPr>
          <p:cNvSpPr>
            <a:spLocks noGrp="1"/>
          </p:cNvSpPr>
          <p:nvPr>
            <p:ph type="dt" sz="half" idx="10"/>
          </p:nvPr>
        </p:nvSpPr>
        <p:spPr/>
        <p:txBody>
          <a:bodyPr/>
          <a:lstStyle/>
          <a:p>
            <a:fld id="{038C0A2D-36AD-F54D-8FA1-4A8C17B48214}" type="datetime1">
              <a:rPr lang="en-GB" smtClean="0"/>
              <a:t>03/10/2023</a:t>
            </a:fld>
            <a:endParaRPr lang="en-GB"/>
          </a:p>
        </p:txBody>
      </p:sp>
      <p:sp>
        <p:nvSpPr>
          <p:cNvPr id="5" name="Footer Placeholder 4">
            <a:extLst>
              <a:ext uri="{FF2B5EF4-FFF2-40B4-BE49-F238E27FC236}">
                <a16:creationId xmlns:a16="http://schemas.microsoft.com/office/drawing/2014/main" id="{23089DF0-E08D-75E4-20D9-FBDA84699B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943E23-6493-4492-893D-F36D04014C2F}"/>
              </a:ext>
            </a:extLst>
          </p:cNvPr>
          <p:cNvSpPr>
            <a:spLocks noGrp="1"/>
          </p:cNvSpPr>
          <p:nvPr>
            <p:ph type="sldNum" sz="quarter" idx="12"/>
          </p:nvPr>
        </p:nvSpPr>
        <p:spPr/>
        <p:txBody>
          <a:bodyPr/>
          <a:lstStyle/>
          <a:p>
            <a:fld id="{97EE8412-344B-4A62-BD9B-853B63951050}" type="slidenum">
              <a:rPr lang="en-GB" smtClean="0"/>
              <a:t>‹#›</a:t>
            </a:fld>
            <a:endParaRPr lang="en-GB"/>
          </a:p>
        </p:txBody>
      </p:sp>
      <p:sp>
        <p:nvSpPr>
          <p:cNvPr id="9" name="Rectangle 8">
            <a:extLst>
              <a:ext uri="{FF2B5EF4-FFF2-40B4-BE49-F238E27FC236}">
                <a16:creationId xmlns:a16="http://schemas.microsoft.com/office/drawing/2014/main" id="{959DFCB0-1EE9-4A0E-9FA6-9269595F121D}"/>
              </a:ext>
            </a:extLst>
          </p:cNvPr>
          <p:cNvSpPr/>
          <p:nvPr userDrawn="1"/>
        </p:nvSpPr>
        <p:spPr>
          <a:xfrm>
            <a:off x="5691499" y="4176271"/>
            <a:ext cx="6539645" cy="2331161"/>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
        <p:nvSpPr>
          <p:cNvPr id="2" name="Title 1">
            <a:extLst>
              <a:ext uri="{FF2B5EF4-FFF2-40B4-BE49-F238E27FC236}">
                <a16:creationId xmlns:a16="http://schemas.microsoft.com/office/drawing/2014/main" id="{A94F352C-6184-0155-8D78-A79AA1A3B69B}"/>
              </a:ext>
            </a:extLst>
          </p:cNvPr>
          <p:cNvSpPr>
            <a:spLocks noGrp="1"/>
          </p:cNvSpPr>
          <p:nvPr>
            <p:ph type="title"/>
          </p:nvPr>
        </p:nvSpPr>
        <p:spPr>
          <a:xfrm>
            <a:off x="6096000" y="4546362"/>
            <a:ext cx="5804403" cy="1221217"/>
          </a:xfrm>
        </p:spPr>
        <p:txBody>
          <a:bodyPr anchor="b">
            <a:noAutofit/>
          </a:bodyPr>
          <a:lstStyle>
            <a:lvl1pPr>
              <a:defRPr sz="4400">
                <a:solidFill>
                  <a:schemeClr val="bg1"/>
                </a:solidFill>
              </a:defRPr>
            </a:lvl1pPr>
          </a:lstStyle>
          <a:p>
            <a:r>
              <a:rPr lang="en-GB"/>
              <a:t>Click to edit Master title style</a:t>
            </a:r>
          </a:p>
        </p:txBody>
      </p:sp>
      <p:sp>
        <p:nvSpPr>
          <p:cNvPr id="3" name="Text Placeholder 2">
            <a:extLst>
              <a:ext uri="{FF2B5EF4-FFF2-40B4-BE49-F238E27FC236}">
                <a16:creationId xmlns:a16="http://schemas.microsoft.com/office/drawing/2014/main" id="{21D4DCAC-7BA9-7E29-2AA9-38E4623AFE6A}"/>
              </a:ext>
            </a:extLst>
          </p:cNvPr>
          <p:cNvSpPr>
            <a:spLocks noGrp="1"/>
          </p:cNvSpPr>
          <p:nvPr>
            <p:ph type="body" idx="1"/>
          </p:nvPr>
        </p:nvSpPr>
        <p:spPr>
          <a:xfrm>
            <a:off x="6096000" y="5886553"/>
            <a:ext cx="5804402" cy="715949"/>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16" name="Picture 15" descr="Icon&#10;&#10;Description automatically generated with medium confidence">
            <a:extLst>
              <a:ext uri="{FF2B5EF4-FFF2-40B4-BE49-F238E27FC236}">
                <a16:creationId xmlns:a16="http://schemas.microsoft.com/office/drawing/2014/main" id="{E589B117-F60B-FE5A-752E-2303DFA2A29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600" y="3276478"/>
            <a:ext cx="4406400" cy="3581522"/>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4E5C0194-DFF8-00EA-BDD3-F1F29DECCCF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98201" y="202180"/>
            <a:ext cx="2984653" cy="1047804"/>
          </a:xfrm>
          <a:prstGeom prst="rect">
            <a:avLst/>
          </a:prstGeom>
        </p:spPr>
      </p:pic>
    </p:spTree>
    <p:extLst>
      <p:ext uri="{BB962C8B-B14F-4D97-AF65-F5344CB8AC3E}">
        <p14:creationId xmlns:p14="http://schemas.microsoft.com/office/powerpoint/2010/main" val="42052384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17_Section Header">
    <p:spTree>
      <p:nvGrpSpPr>
        <p:cNvPr id="1" name=""/>
        <p:cNvGrpSpPr/>
        <p:nvPr/>
      </p:nvGrpSpPr>
      <p:grpSpPr>
        <a:xfrm>
          <a:off x="0" y="0"/>
          <a:ext cx="0" cy="0"/>
          <a:chOff x="0" y="0"/>
          <a:chExt cx="0" cy="0"/>
        </a:xfrm>
      </p:grpSpPr>
      <p:pic>
        <p:nvPicPr>
          <p:cNvPr id="11" name="Picture 10" descr="A group of girls walking on a sidewalk&#10;&#10;Description automatically generated">
            <a:extLst>
              <a:ext uri="{FF2B5EF4-FFF2-40B4-BE49-F238E27FC236}">
                <a16:creationId xmlns:a16="http://schemas.microsoft.com/office/drawing/2014/main" id="{FCBCDF13-25C7-EDD2-2C0C-432C072E23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174"/>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9C1162F3-61A8-06C9-6EE4-9F05C92D0A78}"/>
              </a:ext>
            </a:extLst>
          </p:cNvPr>
          <p:cNvSpPr>
            <a:spLocks noGrp="1"/>
          </p:cNvSpPr>
          <p:nvPr>
            <p:ph type="dt" sz="half" idx="10"/>
          </p:nvPr>
        </p:nvSpPr>
        <p:spPr/>
        <p:txBody>
          <a:bodyPr/>
          <a:lstStyle/>
          <a:p>
            <a:fld id="{038C0A2D-36AD-F54D-8FA1-4A8C17B48214}" type="datetime1">
              <a:rPr lang="en-GB" smtClean="0"/>
              <a:t>03/10/2023</a:t>
            </a:fld>
            <a:endParaRPr lang="en-GB"/>
          </a:p>
        </p:txBody>
      </p:sp>
      <p:sp>
        <p:nvSpPr>
          <p:cNvPr id="5" name="Footer Placeholder 4">
            <a:extLst>
              <a:ext uri="{FF2B5EF4-FFF2-40B4-BE49-F238E27FC236}">
                <a16:creationId xmlns:a16="http://schemas.microsoft.com/office/drawing/2014/main" id="{23089DF0-E08D-75E4-20D9-FBDA84699B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943E23-6493-4492-893D-F36D04014C2F}"/>
              </a:ext>
            </a:extLst>
          </p:cNvPr>
          <p:cNvSpPr>
            <a:spLocks noGrp="1"/>
          </p:cNvSpPr>
          <p:nvPr>
            <p:ph type="sldNum" sz="quarter" idx="12"/>
          </p:nvPr>
        </p:nvSpPr>
        <p:spPr/>
        <p:txBody>
          <a:bodyPr/>
          <a:lstStyle/>
          <a:p>
            <a:fld id="{97EE8412-344B-4A62-BD9B-853B63951050}" type="slidenum">
              <a:rPr lang="en-GB" smtClean="0"/>
              <a:t>‹#›</a:t>
            </a:fld>
            <a:endParaRPr lang="en-GB"/>
          </a:p>
        </p:txBody>
      </p:sp>
      <p:pic>
        <p:nvPicPr>
          <p:cNvPr id="8" name="Picture 7" descr="Graphical user interface&#10;&#10;Description automatically generated">
            <a:extLst>
              <a:ext uri="{FF2B5EF4-FFF2-40B4-BE49-F238E27FC236}">
                <a16:creationId xmlns:a16="http://schemas.microsoft.com/office/drawing/2014/main" id="{D40E9D08-E00F-BA58-2164-9F1C4844FD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81046" y="278485"/>
            <a:ext cx="2419358" cy="1361440"/>
          </a:xfrm>
          <a:prstGeom prst="rect">
            <a:avLst/>
          </a:prstGeom>
        </p:spPr>
      </p:pic>
      <p:sp>
        <p:nvSpPr>
          <p:cNvPr id="9" name="Rectangle 8">
            <a:extLst>
              <a:ext uri="{FF2B5EF4-FFF2-40B4-BE49-F238E27FC236}">
                <a16:creationId xmlns:a16="http://schemas.microsoft.com/office/drawing/2014/main" id="{959DFCB0-1EE9-4A0E-9FA6-9269595F121D}"/>
              </a:ext>
            </a:extLst>
          </p:cNvPr>
          <p:cNvSpPr/>
          <p:nvPr userDrawn="1"/>
        </p:nvSpPr>
        <p:spPr>
          <a:xfrm>
            <a:off x="5652355" y="4138740"/>
            <a:ext cx="6539645" cy="2331161"/>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
        <p:nvSpPr>
          <p:cNvPr id="2" name="Title 1">
            <a:extLst>
              <a:ext uri="{FF2B5EF4-FFF2-40B4-BE49-F238E27FC236}">
                <a16:creationId xmlns:a16="http://schemas.microsoft.com/office/drawing/2014/main" id="{A94F352C-6184-0155-8D78-A79AA1A3B69B}"/>
              </a:ext>
            </a:extLst>
          </p:cNvPr>
          <p:cNvSpPr>
            <a:spLocks noGrp="1"/>
          </p:cNvSpPr>
          <p:nvPr>
            <p:ph type="title"/>
          </p:nvPr>
        </p:nvSpPr>
        <p:spPr>
          <a:xfrm>
            <a:off x="6096000" y="4546362"/>
            <a:ext cx="5804403" cy="1221217"/>
          </a:xfrm>
        </p:spPr>
        <p:txBody>
          <a:bodyPr anchor="b">
            <a:noAutofit/>
          </a:bodyPr>
          <a:lstStyle>
            <a:lvl1pPr>
              <a:defRPr sz="4400">
                <a:solidFill>
                  <a:schemeClr val="bg1"/>
                </a:solidFill>
              </a:defRPr>
            </a:lvl1pPr>
          </a:lstStyle>
          <a:p>
            <a:r>
              <a:rPr lang="en-GB"/>
              <a:t>Click to edit Master title style</a:t>
            </a:r>
          </a:p>
        </p:txBody>
      </p:sp>
      <p:sp>
        <p:nvSpPr>
          <p:cNvPr id="3" name="Text Placeholder 2">
            <a:extLst>
              <a:ext uri="{FF2B5EF4-FFF2-40B4-BE49-F238E27FC236}">
                <a16:creationId xmlns:a16="http://schemas.microsoft.com/office/drawing/2014/main" id="{21D4DCAC-7BA9-7E29-2AA9-38E4623AFE6A}"/>
              </a:ext>
            </a:extLst>
          </p:cNvPr>
          <p:cNvSpPr>
            <a:spLocks noGrp="1"/>
          </p:cNvSpPr>
          <p:nvPr>
            <p:ph type="body" idx="1"/>
          </p:nvPr>
        </p:nvSpPr>
        <p:spPr>
          <a:xfrm>
            <a:off x="6096000" y="5886553"/>
            <a:ext cx="5804402" cy="715949"/>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16" name="Picture 15" descr="Icon&#10;&#10;Description automatically generated with medium confidence">
            <a:extLst>
              <a:ext uri="{FF2B5EF4-FFF2-40B4-BE49-F238E27FC236}">
                <a16:creationId xmlns:a16="http://schemas.microsoft.com/office/drawing/2014/main" id="{E589B117-F60B-FE5A-752E-2303DFA2A290}"/>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3276478"/>
            <a:ext cx="4406400" cy="3581522"/>
          </a:xfrm>
          <a:prstGeom prst="rect">
            <a:avLst/>
          </a:prstGeom>
        </p:spPr>
      </p:pic>
    </p:spTree>
    <p:extLst>
      <p:ext uri="{BB962C8B-B14F-4D97-AF65-F5344CB8AC3E}">
        <p14:creationId xmlns:p14="http://schemas.microsoft.com/office/powerpoint/2010/main" val="28050641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18_Section Header">
    <p:spTree>
      <p:nvGrpSpPr>
        <p:cNvPr id="1" name=""/>
        <p:cNvGrpSpPr/>
        <p:nvPr/>
      </p:nvGrpSpPr>
      <p:grpSpPr>
        <a:xfrm>
          <a:off x="0" y="0"/>
          <a:ext cx="0" cy="0"/>
          <a:chOff x="0" y="0"/>
          <a:chExt cx="0" cy="0"/>
        </a:xfrm>
      </p:grpSpPr>
      <p:pic>
        <p:nvPicPr>
          <p:cNvPr id="10" name="Picture 9" descr="A child smiling with a bucket on his head&#10;&#10;Description automatically generated">
            <a:extLst>
              <a:ext uri="{FF2B5EF4-FFF2-40B4-BE49-F238E27FC236}">
                <a16:creationId xmlns:a16="http://schemas.microsoft.com/office/drawing/2014/main" id="{FC33ACF1-FE82-746B-4779-80402BC277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5048"/>
          <a:stretch/>
        </p:blipFill>
        <p:spPr>
          <a:xfrm>
            <a:off x="-535768" y="-1"/>
            <a:ext cx="12727768" cy="7175247"/>
          </a:xfrm>
          <a:prstGeom prst="rect">
            <a:avLst/>
          </a:prstGeom>
        </p:spPr>
      </p:pic>
      <p:sp>
        <p:nvSpPr>
          <p:cNvPr id="4" name="Date Placeholder 3">
            <a:extLst>
              <a:ext uri="{FF2B5EF4-FFF2-40B4-BE49-F238E27FC236}">
                <a16:creationId xmlns:a16="http://schemas.microsoft.com/office/drawing/2014/main" id="{9C1162F3-61A8-06C9-6EE4-9F05C92D0A78}"/>
              </a:ext>
            </a:extLst>
          </p:cNvPr>
          <p:cNvSpPr>
            <a:spLocks noGrp="1"/>
          </p:cNvSpPr>
          <p:nvPr>
            <p:ph type="dt" sz="half" idx="10"/>
          </p:nvPr>
        </p:nvSpPr>
        <p:spPr/>
        <p:txBody>
          <a:bodyPr/>
          <a:lstStyle/>
          <a:p>
            <a:fld id="{038C0A2D-36AD-F54D-8FA1-4A8C17B48214}" type="datetime1">
              <a:rPr lang="en-GB" smtClean="0"/>
              <a:t>03/10/2023</a:t>
            </a:fld>
            <a:endParaRPr lang="en-GB"/>
          </a:p>
        </p:txBody>
      </p:sp>
      <p:sp>
        <p:nvSpPr>
          <p:cNvPr id="5" name="Footer Placeholder 4">
            <a:extLst>
              <a:ext uri="{FF2B5EF4-FFF2-40B4-BE49-F238E27FC236}">
                <a16:creationId xmlns:a16="http://schemas.microsoft.com/office/drawing/2014/main" id="{23089DF0-E08D-75E4-20D9-FBDA84699B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943E23-6493-4492-893D-F36D04014C2F}"/>
              </a:ext>
            </a:extLst>
          </p:cNvPr>
          <p:cNvSpPr>
            <a:spLocks noGrp="1"/>
          </p:cNvSpPr>
          <p:nvPr>
            <p:ph type="sldNum" sz="quarter" idx="12"/>
          </p:nvPr>
        </p:nvSpPr>
        <p:spPr/>
        <p:txBody>
          <a:bodyPr/>
          <a:lstStyle/>
          <a:p>
            <a:fld id="{97EE8412-344B-4A62-BD9B-853B63951050}" type="slidenum">
              <a:rPr lang="en-GB" smtClean="0"/>
              <a:t>‹#›</a:t>
            </a:fld>
            <a:endParaRPr lang="en-GB"/>
          </a:p>
        </p:txBody>
      </p:sp>
      <p:pic>
        <p:nvPicPr>
          <p:cNvPr id="8" name="Picture 7" descr="Graphical user interface&#10;&#10;Description automatically generated">
            <a:extLst>
              <a:ext uri="{FF2B5EF4-FFF2-40B4-BE49-F238E27FC236}">
                <a16:creationId xmlns:a16="http://schemas.microsoft.com/office/drawing/2014/main" id="{D40E9D08-E00F-BA58-2164-9F1C4844FD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81046" y="278485"/>
            <a:ext cx="2419358" cy="1361440"/>
          </a:xfrm>
          <a:prstGeom prst="rect">
            <a:avLst/>
          </a:prstGeom>
        </p:spPr>
      </p:pic>
      <p:sp>
        <p:nvSpPr>
          <p:cNvPr id="9" name="Rectangle 8">
            <a:extLst>
              <a:ext uri="{FF2B5EF4-FFF2-40B4-BE49-F238E27FC236}">
                <a16:creationId xmlns:a16="http://schemas.microsoft.com/office/drawing/2014/main" id="{959DFCB0-1EE9-4A0E-9FA6-9269595F121D}"/>
              </a:ext>
            </a:extLst>
          </p:cNvPr>
          <p:cNvSpPr/>
          <p:nvPr userDrawn="1"/>
        </p:nvSpPr>
        <p:spPr>
          <a:xfrm>
            <a:off x="5652355" y="4138740"/>
            <a:ext cx="6539645" cy="2331161"/>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
        <p:nvSpPr>
          <p:cNvPr id="2" name="Title 1">
            <a:extLst>
              <a:ext uri="{FF2B5EF4-FFF2-40B4-BE49-F238E27FC236}">
                <a16:creationId xmlns:a16="http://schemas.microsoft.com/office/drawing/2014/main" id="{A94F352C-6184-0155-8D78-A79AA1A3B69B}"/>
              </a:ext>
            </a:extLst>
          </p:cNvPr>
          <p:cNvSpPr>
            <a:spLocks noGrp="1"/>
          </p:cNvSpPr>
          <p:nvPr>
            <p:ph type="title"/>
          </p:nvPr>
        </p:nvSpPr>
        <p:spPr>
          <a:xfrm>
            <a:off x="6096000" y="4546362"/>
            <a:ext cx="5804403" cy="1221217"/>
          </a:xfrm>
        </p:spPr>
        <p:txBody>
          <a:bodyPr anchor="b">
            <a:noAutofit/>
          </a:bodyPr>
          <a:lstStyle>
            <a:lvl1pPr>
              <a:defRPr sz="4400">
                <a:solidFill>
                  <a:schemeClr val="bg1"/>
                </a:solidFill>
              </a:defRPr>
            </a:lvl1pPr>
          </a:lstStyle>
          <a:p>
            <a:r>
              <a:rPr lang="en-GB"/>
              <a:t>Click to edit Master title style</a:t>
            </a:r>
          </a:p>
        </p:txBody>
      </p:sp>
      <p:sp>
        <p:nvSpPr>
          <p:cNvPr id="3" name="Text Placeholder 2">
            <a:extLst>
              <a:ext uri="{FF2B5EF4-FFF2-40B4-BE49-F238E27FC236}">
                <a16:creationId xmlns:a16="http://schemas.microsoft.com/office/drawing/2014/main" id="{21D4DCAC-7BA9-7E29-2AA9-38E4623AFE6A}"/>
              </a:ext>
            </a:extLst>
          </p:cNvPr>
          <p:cNvSpPr>
            <a:spLocks noGrp="1"/>
          </p:cNvSpPr>
          <p:nvPr>
            <p:ph type="body" idx="1"/>
          </p:nvPr>
        </p:nvSpPr>
        <p:spPr>
          <a:xfrm>
            <a:off x="6096000" y="5886553"/>
            <a:ext cx="5804402" cy="715949"/>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16" name="Picture 15" descr="Icon&#10;&#10;Description automatically generated with medium confidence">
            <a:extLst>
              <a:ext uri="{FF2B5EF4-FFF2-40B4-BE49-F238E27FC236}">
                <a16:creationId xmlns:a16="http://schemas.microsoft.com/office/drawing/2014/main" id="{E589B117-F60B-FE5A-752E-2303DFA2A290}"/>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3276478"/>
            <a:ext cx="4406400" cy="3581522"/>
          </a:xfrm>
          <a:prstGeom prst="rect">
            <a:avLst/>
          </a:prstGeom>
        </p:spPr>
      </p:pic>
    </p:spTree>
    <p:extLst>
      <p:ext uri="{BB962C8B-B14F-4D97-AF65-F5344CB8AC3E}">
        <p14:creationId xmlns:p14="http://schemas.microsoft.com/office/powerpoint/2010/main" val="4802723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6_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C1162F3-61A8-06C9-6EE4-9F05C92D0A78}"/>
              </a:ext>
            </a:extLst>
          </p:cNvPr>
          <p:cNvSpPr>
            <a:spLocks noGrp="1"/>
          </p:cNvSpPr>
          <p:nvPr>
            <p:ph type="dt" sz="half" idx="10"/>
          </p:nvPr>
        </p:nvSpPr>
        <p:spPr/>
        <p:txBody>
          <a:bodyPr/>
          <a:lstStyle/>
          <a:p>
            <a:fld id="{20B00D32-5FCA-6043-8D7E-6B3C81A108AE}" type="datetime1">
              <a:rPr lang="en-GB" smtClean="0"/>
              <a:t>03/10/2023</a:t>
            </a:fld>
            <a:endParaRPr lang="en-GB"/>
          </a:p>
        </p:txBody>
      </p:sp>
      <p:sp>
        <p:nvSpPr>
          <p:cNvPr id="5" name="Footer Placeholder 4">
            <a:extLst>
              <a:ext uri="{FF2B5EF4-FFF2-40B4-BE49-F238E27FC236}">
                <a16:creationId xmlns:a16="http://schemas.microsoft.com/office/drawing/2014/main" id="{23089DF0-E08D-75E4-20D9-FBDA84699B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943E23-6493-4492-893D-F36D04014C2F}"/>
              </a:ext>
            </a:extLst>
          </p:cNvPr>
          <p:cNvSpPr>
            <a:spLocks noGrp="1"/>
          </p:cNvSpPr>
          <p:nvPr>
            <p:ph type="sldNum" sz="quarter" idx="12"/>
          </p:nvPr>
        </p:nvSpPr>
        <p:spPr/>
        <p:txBody>
          <a:bodyPr/>
          <a:lstStyle/>
          <a:p>
            <a:fld id="{97EE8412-344B-4A62-BD9B-853B63951050}" type="slidenum">
              <a:rPr lang="en-GB" smtClean="0"/>
              <a:t>‹#›</a:t>
            </a:fld>
            <a:endParaRPr lang="en-GB"/>
          </a:p>
        </p:txBody>
      </p:sp>
      <p:sp>
        <p:nvSpPr>
          <p:cNvPr id="10" name="Triangle 6">
            <a:extLst>
              <a:ext uri="{FF2B5EF4-FFF2-40B4-BE49-F238E27FC236}">
                <a16:creationId xmlns:a16="http://schemas.microsoft.com/office/drawing/2014/main" id="{BF31A195-91F1-E491-ADAC-A18108A08602}"/>
              </a:ext>
            </a:extLst>
          </p:cNvPr>
          <p:cNvSpPr/>
          <p:nvPr userDrawn="1"/>
        </p:nvSpPr>
        <p:spPr>
          <a:xfrm rot="17032892">
            <a:off x="5381138" y="-1980680"/>
            <a:ext cx="6563256" cy="8925282"/>
          </a:xfrm>
          <a:custGeom>
            <a:avLst/>
            <a:gdLst>
              <a:gd name="connsiteX0" fmla="*/ 0 w 11052314"/>
              <a:gd name="connsiteY0" fmla="*/ 9819861 h 9819861"/>
              <a:gd name="connsiteX1" fmla="*/ 5526157 w 11052314"/>
              <a:gd name="connsiteY1" fmla="*/ 0 h 9819861"/>
              <a:gd name="connsiteX2" fmla="*/ 11052314 w 11052314"/>
              <a:gd name="connsiteY2" fmla="*/ 9819861 h 9819861"/>
              <a:gd name="connsiteX3" fmla="*/ 0 w 11052314"/>
              <a:gd name="connsiteY3" fmla="*/ 9819861 h 9819861"/>
              <a:gd name="connsiteX0" fmla="*/ 0 w 11052314"/>
              <a:gd name="connsiteY0" fmla="*/ 8568188 h 8568188"/>
              <a:gd name="connsiteX1" fmla="*/ 8415500 w 11052314"/>
              <a:gd name="connsiteY1" fmla="*/ 0 h 8568188"/>
              <a:gd name="connsiteX2" fmla="*/ 11052314 w 11052314"/>
              <a:gd name="connsiteY2" fmla="*/ 8568188 h 8568188"/>
              <a:gd name="connsiteX3" fmla="*/ 0 w 11052314"/>
              <a:gd name="connsiteY3" fmla="*/ 8568188 h 8568188"/>
              <a:gd name="connsiteX0" fmla="*/ 0 w 10427021"/>
              <a:gd name="connsiteY0" fmla="*/ 8568188 h 8568188"/>
              <a:gd name="connsiteX1" fmla="*/ 8415500 w 10427021"/>
              <a:gd name="connsiteY1" fmla="*/ 0 h 8568188"/>
              <a:gd name="connsiteX2" fmla="*/ 10427021 w 10427021"/>
              <a:gd name="connsiteY2" fmla="*/ 8026525 h 8568188"/>
              <a:gd name="connsiteX3" fmla="*/ 0 w 10427021"/>
              <a:gd name="connsiteY3" fmla="*/ 8568188 h 8568188"/>
              <a:gd name="connsiteX0" fmla="*/ 0 w 6563256"/>
              <a:gd name="connsiteY0" fmla="*/ 9620000 h 9620000"/>
              <a:gd name="connsiteX1" fmla="*/ 4551735 w 6563256"/>
              <a:gd name="connsiteY1" fmla="*/ 0 h 9620000"/>
              <a:gd name="connsiteX2" fmla="*/ 6563256 w 6563256"/>
              <a:gd name="connsiteY2" fmla="*/ 8026525 h 9620000"/>
              <a:gd name="connsiteX3" fmla="*/ 0 w 6563256"/>
              <a:gd name="connsiteY3" fmla="*/ 9620000 h 9620000"/>
              <a:gd name="connsiteX0" fmla="*/ 0 w 6563256"/>
              <a:gd name="connsiteY0" fmla="*/ 8925282 h 8925282"/>
              <a:gd name="connsiteX1" fmla="*/ 4723422 w 6563256"/>
              <a:gd name="connsiteY1" fmla="*/ 0 h 8925282"/>
              <a:gd name="connsiteX2" fmla="*/ 6563256 w 6563256"/>
              <a:gd name="connsiteY2" fmla="*/ 7331807 h 8925282"/>
              <a:gd name="connsiteX3" fmla="*/ 0 w 6563256"/>
              <a:gd name="connsiteY3" fmla="*/ 8925282 h 8925282"/>
            </a:gdLst>
            <a:ahLst/>
            <a:cxnLst>
              <a:cxn ang="0">
                <a:pos x="connsiteX0" y="connsiteY0"/>
              </a:cxn>
              <a:cxn ang="0">
                <a:pos x="connsiteX1" y="connsiteY1"/>
              </a:cxn>
              <a:cxn ang="0">
                <a:pos x="connsiteX2" y="connsiteY2"/>
              </a:cxn>
              <a:cxn ang="0">
                <a:pos x="connsiteX3" y="connsiteY3"/>
              </a:cxn>
            </a:cxnLst>
            <a:rect l="l" t="t" r="r" b="b"/>
            <a:pathLst>
              <a:path w="6563256" h="8925282">
                <a:moveTo>
                  <a:pt x="0" y="8925282"/>
                </a:moveTo>
                <a:lnTo>
                  <a:pt x="4723422" y="0"/>
                </a:lnTo>
                <a:lnTo>
                  <a:pt x="6563256" y="7331807"/>
                </a:lnTo>
                <a:lnTo>
                  <a:pt x="0" y="8925282"/>
                </a:lnTo>
                <a:close/>
              </a:path>
            </a:pathLst>
          </a:custGeom>
          <a:gradFill flip="none" rotWithShape="1">
            <a:gsLst>
              <a:gs pos="0">
                <a:schemeClr val="bg1">
                  <a:alpha val="0"/>
                </a:schemeClr>
              </a:gs>
              <a:gs pos="49000">
                <a:schemeClr val="bg1">
                  <a:alpha val="0"/>
                </a:schemeClr>
              </a:gs>
              <a:gs pos="81000">
                <a:schemeClr val="bg1"/>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Graphical user interface&#10;&#10;Description automatically generated">
            <a:extLst>
              <a:ext uri="{FF2B5EF4-FFF2-40B4-BE49-F238E27FC236}">
                <a16:creationId xmlns:a16="http://schemas.microsoft.com/office/drawing/2014/main" id="{D40E9D08-E00F-BA58-2164-9F1C4844FD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81046" y="278485"/>
            <a:ext cx="2419358" cy="1361440"/>
          </a:xfrm>
          <a:prstGeom prst="rect">
            <a:avLst/>
          </a:prstGeom>
        </p:spPr>
      </p:pic>
      <p:sp>
        <p:nvSpPr>
          <p:cNvPr id="9" name="Rectangle 8">
            <a:extLst>
              <a:ext uri="{FF2B5EF4-FFF2-40B4-BE49-F238E27FC236}">
                <a16:creationId xmlns:a16="http://schemas.microsoft.com/office/drawing/2014/main" id="{959DFCB0-1EE9-4A0E-9FA6-9269595F121D}"/>
              </a:ext>
            </a:extLst>
          </p:cNvPr>
          <p:cNvSpPr/>
          <p:nvPr userDrawn="1"/>
        </p:nvSpPr>
        <p:spPr>
          <a:xfrm>
            <a:off x="617212" y="3971925"/>
            <a:ext cx="9173396" cy="2298699"/>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94F352C-6184-0155-8D78-A79AA1A3B69B}"/>
              </a:ext>
            </a:extLst>
          </p:cNvPr>
          <p:cNvSpPr>
            <a:spLocks noGrp="1"/>
          </p:cNvSpPr>
          <p:nvPr>
            <p:ph type="title"/>
          </p:nvPr>
        </p:nvSpPr>
        <p:spPr>
          <a:xfrm>
            <a:off x="849620" y="4157664"/>
            <a:ext cx="8561080" cy="1394404"/>
          </a:xfrm>
        </p:spPr>
        <p:txBody>
          <a:bodyPr anchor="b">
            <a:noAutofit/>
          </a:bodyPr>
          <a:lstStyle>
            <a:lvl1pPr>
              <a:defRPr sz="4400">
                <a:solidFill>
                  <a:schemeClr val="bg1"/>
                </a:solidFill>
              </a:defRPr>
            </a:lvl1pPr>
          </a:lstStyle>
          <a:p>
            <a:r>
              <a:rPr lang="en-GB"/>
              <a:t>Click to edit Master title style</a:t>
            </a:r>
          </a:p>
        </p:txBody>
      </p:sp>
      <p:sp>
        <p:nvSpPr>
          <p:cNvPr id="3" name="Text Placeholder 2">
            <a:extLst>
              <a:ext uri="{FF2B5EF4-FFF2-40B4-BE49-F238E27FC236}">
                <a16:creationId xmlns:a16="http://schemas.microsoft.com/office/drawing/2014/main" id="{21D4DCAC-7BA9-7E29-2AA9-38E4623AFE6A}"/>
              </a:ext>
            </a:extLst>
          </p:cNvPr>
          <p:cNvSpPr>
            <a:spLocks noGrp="1"/>
          </p:cNvSpPr>
          <p:nvPr>
            <p:ph type="body" idx="1"/>
          </p:nvPr>
        </p:nvSpPr>
        <p:spPr>
          <a:xfrm>
            <a:off x="849620" y="5731706"/>
            <a:ext cx="8561080" cy="538918"/>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7" name="Picture 6">
            <a:extLst>
              <a:ext uri="{FF2B5EF4-FFF2-40B4-BE49-F238E27FC236}">
                <a16:creationId xmlns:a16="http://schemas.microsoft.com/office/drawing/2014/main" id="{7D1ACE45-E771-C6E1-0D2D-9581663EE7F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855064" y="3276001"/>
            <a:ext cx="4369480" cy="3581999"/>
          </a:xfrm>
          <a:prstGeom prst="rect">
            <a:avLst/>
          </a:prstGeom>
        </p:spPr>
      </p:pic>
    </p:spTree>
    <p:extLst>
      <p:ext uri="{BB962C8B-B14F-4D97-AF65-F5344CB8AC3E}">
        <p14:creationId xmlns:p14="http://schemas.microsoft.com/office/powerpoint/2010/main" val="19136426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D8DE0-C179-948E-7905-1C1F84D9A28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6176AA1-BA1D-1C3D-1F5E-97E40BCCCD2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0249F6EA-408A-D7DC-881F-1F922A77763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44AAF160-B167-B2DE-9F61-09CC9F84DFE4}"/>
              </a:ext>
            </a:extLst>
          </p:cNvPr>
          <p:cNvSpPr>
            <a:spLocks noGrp="1"/>
          </p:cNvSpPr>
          <p:nvPr>
            <p:ph type="dt" sz="half" idx="10"/>
          </p:nvPr>
        </p:nvSpPr>
        <p:spPr/>
        <p:txBody>
          <a:bodyPr/>
          <a:lstStyle/>
          <a:p>
            <a:fld id="{A2FA2192-F0FF-0C49-8BE2-13608EF1E438}" type="datetime1">
              <a:rPr lang="en-GB" smtClean="0"/>
              <a:t>03/10/2023</a:t>
            </a:fld>
            <a:endParaRPr lang="en-GB"/>
          </a:p>
        </p:txBody>
      </p:sp>
      <p:sp>
        <p:nvSpPr>
          <p:cNvPr id="6" name="Footer Placeholder 5">
            <a:extLst>
              <a:ext uri="{FF2B5EF4-FFF2-40B4-BE49-F238E27FC236}">
                <a16:creationId xmlns:a16="http://schemas.microsoft.com/office/drawing/2014/main" id="{647C1AE0-89A3-B997-F978-17B7F3ED242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43E44E5-A15E-98AE-6669-9BD9E0DDD9C1}"/>
              </a:ext>
            </a:extLst>
          </p:cNvPr>
          <p:cNvSpPr>
            <a:spLocks noGrp="1"/>
          </p:cNvSpPr>
          <p:nvPr>
            <p:ph type="sldNum" sz="quarter" idx="12"/>
          </p:nvPr>
        </p:nvSpPr>
        <p:spPr/>
        <p:txBody>
          <a:bodyPr/>
          <a:lstStyle/>
          <a:p>
            <a:fld id="{97EE8412-344B-4A62-BD9B-853B63951050}" type="slidenum">
              <a:rPr lang="en-GB" smtClean="0"/>
              <a:t>‹#›</a:t>
            </a:fld>
            <a:endParaRPr lang="en-GB"/>
          </a:p>
        </p:txBody>
      </p:sp>
    </p:spTree>
    <p:extLst>
      <p:ext uri="{BB962C8B-B14F-4D97-AF65-F5344CB8AC3E}">
        <p14:creationId xmlns:p14="http://schemas.microsoft.com/office/powerpoint/2010/main" val="27624264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D036D-FF17-47F9-C352-0B7DBC72451E}"/>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62255254-53AD-9713-C808-3319DDA8AE21}"/>
              </a:ext>
            </a:extLst>
          </p:cNvPr>
          <p:cNvSpPr>
            <a:spLocks noGrp="1"/>
          </p:cNvSpPr>
          <p:nvPr>
            <p:ph type="dt" sz="half" idx="10"/>
          </p:nvPr>
        </p:nvSpPr>
        <p:spPr/>
        <p:txBody>
          <a:bodyPr/>
          <a:lstStyle/>
          <a:p>
            <a:fld id="{B3D73F0D-CF18-3143-BA52-647BCBC9527C}" type="datetime1">
              <a:rPr lang="en-GB" smtClean="0"/>
              <a:t>03/10/2023</a:t>
            </a:fld>
            <a:endParaRPr lang="en-GB"/>
          </a:p>
        </p:txBody>
      </p:sp>
      <p:sp>
        <p:nvSpPr>
          <p:cNvPr id="4" name="Footer Placeholder 3">
            <a:extLst>
              <a:ext uri="{FF2B5EF4-FFF2-40B4-BE49-F238E27FC236}">
                <a16:creationId xmlns:a16="http://schemas.microsoft.com/office/drawing/2014/main" id="{4A83D2D8-B71B-09B3-0C62-DE36C3F396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A6280D0-47B2-6580-0267-A698F9B2E120}"/>
              </a:ext>
            </a:extLst>
          </p:cNvPr>
          <p:cNvSpPr>
            <a:spLocks noGrp="1"/>
          </p:cNvSpPr>
          <p:nvPr>
            <p:ph type="sldNum" sz="quarter" idx="12"/>
          </p:nvPr>
        </p:nvSpPr>
        <p:spPr/>
        <p:txBody>
          <a:bodyPr/>
          <a:lstStyle/>
          <a:p>
            <a:fld id="{97EE8412-344B-4A62-BD9B-853B63951050}" type="slidenum">
              <a:rPr lang="en-GB" smtClean="0"/>
              <a:t>‹#›</a:t>
            </a:fld>
            <a:endParaRPr lang="en-GB"/>
          </a:p>
        </p:txBody>
      </p:sp>
    </p:spTree>
    <p:extLst>
      <p:ext uri="{BB962C8B-B14F-4D97-AF65-F5344CB8AC3E}">
        <p14:creationId xmlns:p14="http://schemas.microsoft.com/office/powerpoint/2010/main" val="32783263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9C666D-C54F-0908-5AC1-6BA6367EA717}"/>
              </a:ext>
            </a:extLst>
          </p:cNvPr>
          <p:cNvSpPr/>
          <p:nvPr userDrawn="1"/>
        </p:nvSpPr>
        <p:spPr>
          <a:xfrm>
            <a:off x="9448801" y="85727"/>
            <a:ext cx="2743200" cy="1325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F0F9702-661C-8C8B-B0E3-262CBA96ED21}"/>
              </a:ext>
            </a:extLst>
          </p:cNvPr>
          <p:cNvSpPr>
            <a:spLocks noGrp="1"/>
          </p:cNvSpPr>
          <p:nvPr>
            <p:ph type="title"/>
          </p:nvPr>
        </p:nvSpPr>
        <p:spPr>
          <a:xfrm>
            <a:off x="291596" y="365125"/>
            <a:ext cx="9847502" cy="1325563"/>
          </a:xfrm>
        </p:spPr>
        <p:txBody>
          <a:bodyPr>
            <a:normAutofit/>
          </a:bodyPr>
          <a:lstStyle>
            <a:lvl1pPr>
              <a:defRPr sz="4000">
                <a:solidFill>
                  <a:schemeClr val="accent2">
                    <a:lumMod val="75000"/>
                  </a:schemeClr>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C6A86671-490A-897D-53E0-BBF3EF6226E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CD82DB2-FC72-0A1B-4DE8-58746AC5960B}"/>
              </a:ext>
            </a:extLst>
          </p:cNvPr>
          <p:cNvSpPr>
            <a:spLocks noGrp="1"/>
          </p:cNvSpPr>
          <p:nvPr>
            <p:ph type="dt" sz="half" idx="10"/>
          </p:nvPr>
        </p:nvSpPr>
        <p:spPr/>
        <p:txBody>
          <a:bodyPr/>
          <a:lstStyle/>
          <a:p>
            <a:fld id="{7184D3E8-EB16-7049-8CFD-BBCB2D70B026}" type="datetime1">
              <a:rPr lang="en-GB" smtClean="0"/>
              <a:t>03/10/2023</a:t>
            </a:fld>
            <a:endParaRPr lang="en-GB"/>
          </a:p>
        </p:txBody>
      </p:sp>
      <p:sp>
        <p:nvSpPr>
          <p:cNvPr id="5" name="Footer Placeholder 4">
            <a:extLst>
              <a:ext uri="{FF2B5EF4-FFF2-40B4-BE49-F238E27FC236}">
                <a16:creationId xmlns:a16="http://schemas.microsoft.com/office/drawing/2014/main" id="{D8F3B4BA-F8A6-6ABE-C86B-5313CC7DFC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002209-1FDB-E23D-24F1-0C6AF9F93F58}"/>
              </a:ext>
            </a:extLst>
          </p:cNvPr>
          <p:cNvSpPr>
            <a:spLocks noGrp="1"/>
          </p:cNvSpPr>
          <p:nvPr>
            <p:ph type="sldNum" sz="quarter" idx="12"/>
          </p:nvPr>
        </p:nvSpPr>
        <p:spPr/>
        <p:txBody>
          <a:bodyPr/>
          <a:lstStyle/>
          <a:p>
            <a:fld id="{97EE8412-344B-4A62-BD9B-853B63951050}" type="slidenum">
              <a:rPr lang="en-GB" smtClean="0"/>
              <a:t>‹#›</a:t>
            </a:fld>
            <a:endParaRPr lang="en-GB"/>
          </a:p>
        </p:txBody>
      </p:sp>
      <p:pic>
        <p:nvPicPr>
          <p:cNvPr id="7" name="Picture 6">
            <a:extLst>
              <a:ext uri="{FF2B5EF4-FFF2-40B4-BE49-F238E27FC236}">
                <a16:creationId xmlns:a16="http://schemas.microsoft.com/office/drawing/2014/main" id="{75DBE37B-FFA1-292F-8B6F-7D4CED79C025}"/>
              </a:ext>
            </a:extLst>
          </p:cNvPr>
          <p:cNvPicPr>
            <a:picLocks noChangeAspect="1"/>
          </p:cNvPicPr>
          <p:nvPr userDrawn="1"/>
        </p:nvPicPr>
        <p:blipFill>
          <a:blip r:embed="rId2"/>
          <a:stretch>
            <a:fillRect/>
          </a:stretch>
        </p:blipFill>
        <p:spPr>
          <a:xfrm>
            <a:off x="540285" y="6589711"/>
            <a:ext cx="11017297" cy="80861"/>
          </a:xfrm>
          <a:prstGeom prst="rect">
            <a:avLst/>
          </a:prstGeom>
        </p:spPr>
      </p:pic>
      <p:pic>
        <p:nvPicPr>
          <p:cNvPr id="8" name="Picture 7">
            <a:extLst>
              <a:ext uri="{FF2B5EF4-FFF2-40B4-BE49-F238E27FC236}">
                <a16:creationId xmlns:a16="http://schemas.microsoft.com/office/drawing/2014/main" id="{98460B2B-B2E5-5F80-1487-0A1B4F6DEA90}"/>
              </a:ext>
            </a:extLst>
          </p:cNvPr>
          <p:cNvPicPr>
            <a:picLocks noChangeAspect="1"/>
          </p:cNvPicPr>
          <p:nvPr userDrawn="1"/>
        </p:nvPicPr>
        <p:blipFill>
          <a:blip r:embed="rId3"/>
          <a:stretch>
            <a:fillRect/>
          </a:stretch>
        </p:blipFill>
        <p:spPr>
          <a:xfrm>
            <a:off x="10524066" y="328777"/>
            <a:ext cx="1282967" cy="666640"/>
          </a:xfrm>
          <a:prstGeom prst="rect">
            <a:avLst/>
          </a:prstGeom>
        </p:spPr>
      </p:pic>
    </p:spTree>
    <p:extLst>
      <p:ext uri="{BB962C8B-B14F-4D97-AF65-F5344CB8AC3E}">
        <p14:creationId xmlns:p14="http://schemas.microsoft.com/office/powerpoint/2010/main" val="355648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E4911-2CDF-8C4D-9F84-9B5CBAF9948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1ACE4E3-E0F7-1242-A729-4E68DDB70FE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873849A-2400-9646-998C-E5A0FA6CAC1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91B59711-AB1B-B94B-A55F-D05FEC19BBF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DE12F9F-9E4C-3E4A-9B64-A631EA396276}"/>
              </a:ext>
            </a:extLst>
          </p:cNvPr>
          <p:cNvSpPr>
            <a:spLocks noGrp="1"/>
          </p:cNvSpPr>
          <p:nvPr>
            <p:ph type="sldNum" sz="quarter" idx="12"/>
          </p:nvPr>
        </p:nvSpPr>
        <p:spPr/>
        <p:txBody>
          <a:bodyPr/>
          <a:lstStyle/>
          <a:p>
            <a:fld id="{C7D1D1F5-296E-1745-B60D-86A157F51B16}" type="slidenum">
              <a:rPr lang="en-US" smtClean="0"/>
              <a:t>‹#›</a:t>
            </a:fld>
            <a:endParaRPr lang="en-US" dirty="0"/>
          </a:p>
        </p:txBody>
      </p:sp>
    </p:spTree>
    <p:extLst>
      <p:ext uri="{BB962C8B-B14F-4D97-AF65-F5344CB8AC3E}">
        <p14:creationId xmlns:p14="http://schemas.microsoft.com/office/powerpoint/2010/main" val="2744983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151088-74DB-A03D-4C1E-34BFC3B4E887}"/>
              </a:ext>
            </a:extLst>
          </p:cNvPr>
          <p:cNvSpPr>
            <a:spLocks noGrp="1"/>
          </p:cNvSpPr>
          <p:nvPr>
            <p:ph type="dt" sz="half" idx="10"/>
          </p:nvPr>
        </p:nvSpPr>
        <p:spPr/>
        <p:txBody>
          <a:bodyPr/>
          <a:lstStyle/>
          <a:p>
            <a:fld id="{DC1C77B9-CB98-8D4C-92B6-82D5CB495E6B}" type="datetime1">
              <a:rPr lang="en-GB" smtClean="0"/>
              <a:t>03/10/2023</a:t>
            </a:fld>
            <a:endParaRPr lang="en-GB"/>
          </a:p>
        </p:txBody>
      </p:sp>
      <p:sp>
        <p:nvSpPr>
          <p:cNvPr id="3" name="Footer Placeholder 2">
            <a:extLst>
              <a:ext uri="{FF2B5EF4-FFF2-40B4-BE49-F238E27FC236}">
                <a16:creationId xmlns:a16="http://schemas.microsoft.com/office/drawing/2014/main" id="{D0CB9403-183F-DCD3-8EC6-B3C6B423423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6A2E1A3-830D-A47A-CF14-3BDCF2780B3D}"/>
              </a:ext>
            </a:extLst>
          </p:cNvPr>
          <p:cNvSpPr>
            <a:spLocks noGrp="1"/>
          </p:cNvSpPr>
          <p:nvPr>
            <p:ph type="sldNum" sz="quarter" idx="12"/>
          </p:nvPr>
        </p:nvSpPr>
        <p:spPr/>
        <p:txBody>
          <a:bodyPr/>
          <a:lstStyle/>
          <a:p>
            <a:fld id="{97EE8412-344B-4A62-BD9B-853B63951050}" type="slidenum">
              <a:rPr lang="en-GB" smtClean="0"/>
              <a:t>‹#›</a:t>
            </a:fld>
            <a:endParaRPr lang="en-GB"/>
          </a:p>
        </p:txBody>
      </p:sp>
    </p:spTree>
    <p:extLst>
      <p:ext uri="{BB962C8B-B14F-4D97-AF65-F5344CB8AC3E}">
        <p14:creationId xmlns:p14="http://schemas.microsoft.com/office/powerpoint/2010/main" val="15111961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FullRepor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898BCD8-7394-1A12-0E62-BFCF7CB107DA}"/>
              </a:ext>
            </a:extLst>
          </p:cNvPr>
          <p:cNvGraphicFramePr>
            <a:graphicFrameLocks noChangeAspect="1"/>
          </p:cNvGraphicFramePr>
          <p:nvPr userDrawn="1">
            <p:custDataLst>
              <p:tags r:id="rId1"/>
            </p:custDataLst>
            <p:extLst>
              <p:ext uri="{D42A27DB-BD31-4B8C-83A1-F6EECF244321}">
                <p14:modId xmlns:p14="http://schemas.microsoft.com/office/powerpoint/2010/main" val="1859948004"/>
              </p:ext>
            </p:extLst>
          </p:nvPr>
        </p:nvGraphicFramePr>
        <p:xfrm>
          <a:off x="1955" y="1588"/>
          <a:ext cx="1954"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6" name="Object 5" hidden="1">
                        <a:extLst>
                          <a:ext uri="{FF2B5EF4-FFF2-40B4-BE49-F238E27FC236}">
                            <a16:creationId xmlns:a16="http://schemas.microsoft.com/office/drawing/2014/main" id="{9898BCD8-7394-1A12-0E62-BFCF7CB107DA}"/>
                          </a:ext>
                        </a:extLst>
                      </p:cNvPr>
                      <p:cNvPicPr/>
                      <p:nvPr/>
                    </p:nvPicPr>
                    <p:blipFill>
                      <a:blip r:embed="rId4"/>
                      <a:stretch>
                        <a:fillRect/>
                      </a:stretch>
                    </p:blipFill>
                    <p:spPr>
                      <a:xfrm>
                        <a:off x="1955" y="1588"/>
                        <a:ext cx="1954" cy="1588"/>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4E28C51F-3C59-927A-39DD-DCAD4D520D97}"/>
              </a:ext>
            </a:extLst>
          </p:cNvPr>
          <p:cNvSpPr txBox="1"/>
          <p:nvPr userDrawn="1"/>
        </p:nvSpPr>
        <p:spPr>
          <a:xfrm>
            <a:off x="9348846" y="1561"/>
            <a:ext cx="2843154" cy="288000"/>
          </a:xfrm>
          <a:prstGeom prst="rect">
            <a:avLst/>
          </a:prstGeom>
          <a:noFill/>
        </p:spPr>
        <p:txBody>
          <a:bodyPr wrap="square" rIns="443065" rtlCol="0" anchor="ctr">
            <a:noAutofit/>
          </a:bodyPr>
          <a:lstStyle/>
          <a:p>
            <a:pPr algn="r"/>
            <a:r>
              <a:rPr lang="en-GB" sz="1050" i="1">
                <a:solidFill>
                  <a:schemeClr val="tx1">
                    <a:lumMod val="75000"/>
                    <a:lumOff val="25000"/>
                  </a:schemeClr>
                </a:solidFill>
                <a:latin typeface="Calibri (Body)"/>
              </a:rPr>
              <a:t>Page </a:t>
            </a:r>
            <a:fld id="{B23DA761-4CE0-4128-B0CE-A86F8DA08C13}" type="slidenum">
              <a:rPr lang="en-GB" sz="1050" i="1" smtClean="0">
                <a:solidFill>
                  <a:schemeClr val="tx1">
                    <a:lumMod val="75000"/>
                    <a:lumOff val="25000"/>
                  </a:schemeClr>
                </a:solidFill>
                <a:latin typeface="Calibri (Body)"/>
              </a:rPr>
              <a:pPr algn="r"/>
              <a:t>‹#›</a:t>
            </a:fld>
            <a:endParaRPr lang="en-GB" sz="1050" i="1">
              <a:solidFill>
                <a:schemeClr val="tx1">
                  <a:lumMod val="75000"/>
                  <a:lumOff val="25000"/>
                </a:schemeClr>
              </a:solidFill>
              <a:latin typeface="Calibri (Body)"/>
            </a:endParaRPr>
          </a:p>
        </p:txBody>
      </p:sp>
      <p:sp>
        <p:nvSpPr>
          <p:cNvPr id="4" name="Rectangle 3">
            <a:extLst>
              <a:ext uri="{FF2B5EF4-FFF2-40B4-BE49-F238E27FC236}">
                <a16:creationId xmlns:a16="http://schemas.microsoft.com/office/drawing/2014/main" id="{0ABDA7DB-DB1A-21BA-EF0A-4FBCE378EEAF}"/>
              </a:ext>
            </a:extLst>
          </p:cNvPr>
          <p:cNvSpPr/>
          <p:nvPr userDrawn="1"/>
        </p:nvSpPr>
        <p:spPr>
          <a:xfrm>
            <a:off x="0" y="286266"/>
            <a:ext cx="1219200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43065" rtlCol="0" anchor="ctr"/>
          <a:lstStyle/>
          <a:p>
            <a:endParaRPr lang="en-GB" sz="2399" b="1">
              <a:latin typeface="Calibri (Body)"/>
            </a:endParaRPr>
          </a:p>
        </p:txBody>
      </p:sp>
      <p:sp>
        <p:nvSpPr>
          <p:cNvPr id="7" name="Text Placeholder 7">
            <a:extLst>
              <a:ext uri="{FF2B5EF4-FFF2-40B4-BE49-F238E27FC236}">
                <a16:creationId xmlns:a16="http://schemas.microsoft.com/office/drawing/2014/main" id="{48A44159-42C1-B4F8-6185-EC9A6570640C}"/>
              </a:ext>
            </a:extLst>
          </p:cNvPr>
          <p:cNvSpPr>
            <a:spLocks noGrp="1"/>
          </p:cNvSpPr>
          <p:nvPr>
            <p:ph type="body" sz="quarter" idx="10"/>
          </p:nvPr>
        </p:nvSpPr>
        <p:spPr>
          <a:xfrm>
            <a:off x="5494169" y="5703"/>
            <a:ext cx="2531925" cy="288000"/>
          </a:xfrm>
          <a:noFill/>
        </p:spPr>
        <p:txBody>
          <a:bodyPr wrap="square" lIns="0" rIns="0" rtlCol="0" anchor="ctr">
            <a:noAutofit/>
          </a:bodyPr>
          <a:lstStyle>
            <a:lvl1pPr marL="0" indent="0">
              <a:buNone/>
              <a:defRPr lang="en-GB" sz="1050" i="1" smtClean="0">
                <a:solidFill>
                  <a:schemeClr val="tx1">
                    <a:lumMod val="75000"/>
                    <a:lumOff val="25000"/>
                  </a:schemeClr>
                </a:solidFill>
                <a:latin typeface="Calibri (Body)"/>
                <a:cs typeface="+mn-cs"/>
              </a:defRPr>
            </a:lvl1pPr>
            <a:lvl2pPr>
              <a:defRPr lang="en-GB" sz="1758" smtClean="0">
                <a:latin typeface="+mn-lt"/>
                <a:cs typeface="+mn-cs"/>
              </a:defRPr>
            </a:lvl2pPr>
            <a:lvl3pPr>
              <a:defRPr lang="en-GB" sz="1758" smtClean="0">
                <a:latin typeface="+mn-lt"/>
                <a:cs typeface="+mn-cs"/>
              </a:defRPr>
            </a:lvl3pPr>
            <a:lvl4pPr>
              <a:defRPr lang="en-GB" sz="1758" smtClean="0">
                <a:latin typeface="+mn-lt"/>
                <a:cs typeface="+mn-cs"/>
              </a:defRPr>
            </a:lvl4pPr>
            <a:lvl5pPr>
              <a:defRPr lang="en-GB" sz="1758">
                <a:latin typeface="+mn-lt"/>
                <a:cs typeface="+mn-cs"/>
              </a:defRPr>
            </a:lvl5pPr>
          </a:lstStyle>
          <a:p>
            <a:pPr marL="0" lvl="0" defTabSz="914187"/>
            <a:endParaRPr lang="en-GB"/>
          </a:p>
        </p:txBody>
      </p:sp>
    </p:spTree>
    <p:extLst>
      <p:ext uri="{BB962C8B-B14F-4D97-AF65-F5344CB8AC3E}">
        <p14:creationId xmlns:p14="http://schemas.microsoft.com/office/powerpoint/2010/main" val="24992970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4" name="Picture 3" descr="Company name&#10;&#10;Description automatically generated with medium confidence">
            <a:extLst>
              <a:ext uri="{FF2B5EF4-FFF2-40B4-BE49-F238E27FC236}">
                <a16:creationId xmlns:a16="http://schemas.microsoft.com/office/drawing/2014/main" id="{3CA54B03-4D34-175B-E6F8-BE9B9DF503C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93171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4257E-381C-EA49-A8E7-B1EE43BD74D9}"/>
              </a:ext>
            </a:extLst>
          </p:cNvPr>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530DBDB-D600-E747-B57A-2F65BCDD397B}"/>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6F53F60-39E3-4141-955E-7B0A7DBA9A3C}"/>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DA67E0AA-1F82-B742-971A-AC46E6CB1E3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32CD9FD-E8C5-4445-ADFF-286FF7153581}"/>
              </a:ext>
            </a:extLst>
          </p:cNvPr>
          <p:cNvSpPr>
            <a:spLocks noGrp="1"/>
          </p:cNvSpPr>
          <p:nvPr>
            <p:ph type="sldNum" sz="quarter" idx="12"/>
          </p:nvPr>
        </p:nvSpPr>
        <p:spPr/>
        <p:txBody>
          <a:bodyPr/>
          <a:lstStyle/>
          <a:p>
            <a:fld id="{C7D1D1F5-296E-1745-B60D-86A157F51B16}" type="slidenum">
              <a:rPr lang="en-US" smtClean="0"/>
              <a:t>‹#›</a:t>
            </a:fld>
            <a:endParaRPr lang="en-US" dirty="0"/>
          </a:p>
        </p:txBody>
      </p:sp>
    </p:spTree>
    <p:extLst>
      <p:ext uri="{BB962C8B-B14F-4D97-AF65-F5344CB8AC3E}">
        <p14:creationId xmlns:p14="http://schemas.microsoft.com/office/powerpoint/2010/main" val="2750812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3761B-048C-D44A-A4AA-6A9C24D7C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7C7D9AD-9546-6141-A7BC-BA5EF5C0802D}"/>
              </a:ext>
            </a:extLst>
          </p:cNvPr>
          <p:cNvSpPr>
            <a:spLocks noGrp="1"/>
          </p:cNvSpPr>
          <p:nvPr>
            <p:ph sz="half" idx="1"/>
          </p:nvPr>
        </p:nvSpPr>
        <p:spPr>
          <a:xfrm>
            <a:off x="838200" y="1825625"/>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8D49E8B-EF89-8244-B473-AD4D9AEEF5D9}"/>
              </a:ext>
            </a:extLst>
          </p:cNvPr>
          <p:cNvSpPr>
            <a:spLocks noGrp="1"/>
          </p:cNvSpPr>
          <p:nvPr>
            <p:ph sz="half" idx="2"/>
          </p:nvPr>
        </p:nvSpPr>
        <p:spPr>
          <a:xfrm>
            <a:off x="6172200" y="1825625"/>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59F04A3-F6E6-3345-81D2-5597A84A5061}"/>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8FA33016-28B3-AC47-A183-C7D8C933AB5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BCD6F07-D3DF-7A48-B2D9-011132CF1B4A}"/>
              </a:ext>
            </a:extLst>
          </p:cNvPr>
          <p:cNvSpPr>
            <a:spLocks noGrp="1"/>
          </p:cNvSpPr>
          <p:nvPr>
            <p:ph type="sldNum" sz="quarter" idx="12"/>
          </p:nvPr>
        </p:nvSpPr>
        <p:spPr/>
        <p:txBody>
          <a:bodyPr/>
          <a:lstStyle/>
          <a:p>
            <a:fld id="{C7D1D1F5-296E-1745-B60D-86A157F51B16}" type="slidenum">
              <a:rPr lang="en-US" smtClean="0"/>
              <a:t>‹#›</a:t>
            </a:fld>
            <a:endParaRPr lang="en-US" dirty="0"/>
          </a:p>
        </p:txBody>
      </p:sp>
    </p:spTree>
    <p:extLst>
      <p:ext uri="{BB962C8B-B14F-4D97-AF65-F5344CB8AC3E}">
        <p14:creationId xmlns:p14="http://schemas.microsoft.com/office/powerpoint/2010/main" val="2962900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386D5-890D-544F-880D-DA2CD73C1AF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3045F9E-B9F6-C447-9811-F0D77CB29BFE}"/>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399AA3A-86EB-9644-8978-4C725A91613A}"/>
              </a:ext>
            </a:extLst>
          </p:cNvPr>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B7D6413-4CC4-F049-AD5B-34175C7EC95D}"/>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480D366-A1AB-7940-8A0C-C38A062BD89B}"/>
              </a:ext>
            </a:extLst>
          </p:cNvPr>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4E5F418-741E-C24E-BC40-83B31D91199C}"/>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8818E280-70EE-CB48-B93C-6513F92ED6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D2C23F4-A801-D545-BB52-1AED2BCC54EA}"/>
              </a:ext>
            </a:extLst>
          </p:cNvPr>
          <p:cNvSpPr>
            <a:spLocks noGrp="1"/>
          </p:cNvSpPr>
          <p:nvPr>
            <p:ph type="sldNum" sz="quarter" idx="12"/>
          </p:nvPr>
        </p:nvSpPr>
        <p:spPr/>
        <p:txBody>
          <a:bodyPr/>
          <a:lstStyle/>
          <a:p>
            <a:fld id="{C7D1D1F5-296E-1745-B60D-86A157F51B16}" type="slidenum">
              <a:rPr lang="en-US" smtClean="0"/>
              <a:t>‹#›</a:t>
            </a:fld>
            <a:endParaRPr lang="en-US" dirty="0"/>
          </a:p>
        </p:txBody>
      </p:sp>
    </p:spTree>
    <p:extLst>
      <p:ext uri="{BB962C8B-B14F-4D97-AF65-F5344CB8AC3E}">
        <p14:creationId xmlns:p14="http://schemas.microsoft.com/office/powerpoint/2010/main" val="293002381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19" Type="http://schemas.openxmlformats.org/officeDocument/2006/relationships/theme" Target="../theme/theme3.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theme" Target="../theme/theme4.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image" Target="../media/image1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theme" Target="../theme/theme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9C8A005A-D83B-DB2E-F385-3A8C2524FC16}"/>
              </a:ext>
            </a:extLst>
          </p:cNvPr>
          <p:cNvSpPr txBox="1">
            <a:spLocks noGrp="1"/>
          </p:cNvSpPr>
          <p:nvPr>
            <p:ph type="body" idx="1"/>
          </p:nvPr>
        </p:nvSpPr>
        <p:spPr>
          <a:xfrm>
            <a:off x="480242" y="2770741"/>
            <a:ext cx="10455606" cy="3080046"/>
          </a:xfrm>
          <a:prstGeom prst="rect">
            <a:avLst/>
          </a:prstGeom>
          <a:noFill/>
          <a:ln>
            <a:noFill/>
          </a:ln>
        </p:spPr>
        <p:txBody>
          <a:bodyPr vert="horz" wrap="square" lIns="91440" tIns="45720" rIns="91440" bIns="45720" anchor="t" anchorCtr="0" compatLnSpc="1">
            <a:normAutofit/>
          </a:bodyPr>
          <a:lstStyle/>
          <a:p>
            <a:pPr lvl="0"/>
            <a:r>
              <a:rPr lang="en-GB"/>
              <a:t>Click to edit Master text style</a:t>
            </a:r>
          </a:p>
        </p:txBody>
      </p:sp>
      <p:sp>
        <p:nvSpPr>
          <p:cNvPr id="3" name="Slide Number Placeholder 5">
            <a:extLst>
              <a:ext uri="{FF2B5EF4-FFF2-40B4-BE49-F238E27FC236}">
                <a16:creationId xmlns:a16="http://schemas.microsoft.com/office/drawing/2014/main" id="{0B61CD6A-A1E5-B98C-5D30-81F647B18D7E}"/>
              </a:ext>
            </a:extLst>
          </p:cNvPr>
          <p:cNvSpPr txBox="1">
            <a:spLocks noGrp="1"/>
          </p:cNvSpPr>
          <p:nvPr>
            <p:ph type="sldNum" sz="quarter" idx="4"/>
          </p:nvPr>
        </p:nvSpPr>
        <p:spPr>
          <a:xfrm>
            <a:off x="8719124" y="5982114"/>
            <a:ext cx="2844798"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827B"/>
                </a:solidFill>
                <a:uFillTx/>
                <a:latin typeface="Arial"/>
                <a:cs typeface="Arial"/>
              </a:defRPr>
            </a:lvl1pPr>
          </a:lstStyle>
          <a:p>
            <a:pPr lvl="0"/>
            <a:fld id="{0DDD9CA4-171A-4806-83A9-955ED2236495}" type="slidenum">
              <a:t>‹#›</a:t>
            </a:fld>
            <a:endParaRPr lang="en-US"/>
          </a:p>
        </p:txBody>
      </p:sp>
      <p:sp>
        <p:nvSpPr>
          <p:cNvPr id="4" name="Title Placeholder 1">
            <a:extLst>
              <a:ext uri="{FF2B5EF4-FFF2-40B4-BE49-F238E27FC236}">
                <a16:creationId xmlns:a16="http://schemas.microsoft.com/office/drawing/2014/main" id="{64B61763-DEB7-DE64-E17C-008556FCE7B2}"/>
              </a:ext>
            </a:extLst>
          </p:cNvPr>
          <p:cNvSpPr txBox="1">
            <a:spLocks noGrp="1"/>
          </p:cNvSpPr>
          <p:nvPr>
            <p:ph type="title"/>
          </p:nvPr>
        </p:nvSpPr>
        <p:spPr>
          <a:xfrm>
            <a:off x="480242" y="1840358"/>
            <a:ext cx="9809088" cy="667722"/>
          </a:xfrm>
          <a:prstGeom prst="rect">
            <a:avLst/>
          </a:prstGeom>
          <a:noFill/>
          <a:ln>
            <a:noFill/>
          </a:ln>
        </p:spPr>
        <p:txBody>
          <a:bodyPr vert="horz" wrap="square" lIns="91440" tIns="45720" rIns="91440" bIns="45720" anchor="ctr" anchorCtr="0" compatLnSpc="1">
            <a:normAutofit/>
          </a:bodyPr>
          <a:lstStyle/>
          <a:p>
            <a:pPr lvl="0"/>
            <a:r>
              <a:rPr lang="en-GB"/>
              <a:t>Click to edit the master title style</a:t>
            </a:r>
          </a:p>
        </p:txBody>
      </p:sp>
    </p:spTree>
  </p:cSld>
  <p:clrMap bg1="lt1" tx1="dk1" bg2="lt2" tx2="dk2" accent1="accent1" accent2="accent2" accent3="accent3" accent4="accent4" accent5="accent5" accent6="accent6" hlink="hlink" folHlink="folHlink"/>
  <p:sldLayoutIdLst>
    <p:sldLayoutId id="2147483680" r:id="rId1"/>
  </p:sldLayoutIdLst>
  <p:txStyles>
    <p:titleStyle>
      <a:lvl1pPr marL="0" marR="0" lvl="0" indent="0" algn="l" defTabSz="457190" rtl="0" fontAlgn="auto" hangingPunct="1">
        <a:lnSpc>
          <a:spcPct val="100000"/>
        </a:lnSpc>
        <a:spcBef>
          <a:spcPts val="0"/>
        </a:spcBef>
        <a:spcAft>
          <a:spcPts val="0"/>
        </a:spcAft>
        <a:buNone/>
        <a:tabLst/>
        <a:defRPr lang="en-GB" sz="3600" b="1" i="0" u="none" strike="noStrike" kern="1200" cap="none" spc="0" baseline="0">
          <a:solidFill>
            <a:srgbClr val="00827B"/>
          </a:solidFill>
          <a:uFillTx/>
          <a:latin typeface="Arial"/>
          <a:cs typeface="Arial"/>
        </a:defRPr>
      </a:lvl1pPr>
    </p:titleStyle>
    <p:bodyStyle>
      <a:lvl1pPr marL="342890" marR="0" lvl="0" indent="-342890" algn="l" defTabSz="457190" rtl="0" fontAlgn="auto" hangingPunct="1">
        <a:lnSpc>
          <a:spcPct val="100000"/>
        </a:lnSpc>
        <a:spcBef>
          <a:spcPts val="600"/>
        </a:spcBef>
        <a:spcAft>
          <a:spcPts val="0"/>
        </a:spcAft>
        <a:buClr>
          <a:srgbClr val="00827B"/>
        </a:buClr>
        <a:buSzPct val="100000"/>
        <a:buFont typeface="Arial"/>
        <a:buChar char="•"/>
        <a:tabLst/>
        <a:defRPr lang="en-GB" sz="2400" b="0" i="0" u="none" strike="noStrike" kern="1200" cap="none" spc="0" baseline="0">
          <a:solidFill>
            <a:srgbClr val="664785"/>
          </a:solidFill>
          <a:uFillTx/>
          <a:latin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89C5737F-CDB3-A6BC-9B2F-3902565FF008}"/>
              </a:ext>
            </a:extLst>
          </p:cNvPr>
          <p:cNvSpPr txBox="1">
            <a:spLocks noGrp="1"/>
          </p:cNvSpPr>
          <p:nvPr>
            <p:ph type="body" idx="1"/>
          </p:nvPr>
        </p:nvSpPr>
        <p:spPr>
          <a:xfrm>
            <a:off x="480242" y="2770741"/>
            <a:ext cx="10455606" cy="3080046"/>
          </a:xfrm>
          <a:prstGeom prst="rect">
            <a:avLst/>
          </a:prstGeom>
          <a:noFill/>
          <a:ln>
            <a:noFill/>
          </a:ln>
        </p:spPr>
        <p:txBody>
          <a:bodyPr vert="horz" wrap="square" lIns="91440" tIns="45720" rIns="91440" bIns="45720" anchor="t" anchorCtr="0" compatLnSpc="1">
            <a:normAutofit/>
          </a:bodyPr>
          <a:lstStyle/>
          <a:p>
            <a:pPr lvl="0"/>
            <a:r>
              <a:rPr lang="en-GB"/>
              <a:t>Click to edit Master text style</a:t>
            </a:r>
          </a:p>
        </p:txBody>
      </p:sp>
      <p:sp>
        <p:nvSpPr>
          <p:cNvPr id="3" name="Slide Number Placeholder 5">
            <a:extLst>
              <a:ext uri="{FF2B5EF4-FFF2-40B4-BE49-F238E27FC236}">
                <a16:creationId xmlns:a16="http://schemas.microsoft.com/office/drawing/2014/main" id="{6399C341-333F-4F0F-0202-4B38B721B4C6}"/>
              </a:ext>
            </a:extLst>
          </p:cNvPr>
          <p:cNvSpPr txBox="1">
            <a:spLocks noGrp="1"/>
          </p:cNvSpPr>
          <p:nvPr>
            <p:ph type="sldNum" sz="quarter" idx="4"/>
          </p:nvPr>
        </p:nvSpPr>
        <p:spPr>
          <a:xfrm>
            <a:off x="8719124" y="5982114"/>
            <a:ext cx="2844798"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827B"/>
                </a:solidFill>
                <a:uFillTx/>
                <a:latin typeface="Arial"/>
                <a:cs typeface="Arial"/>
              </a:defRPr>
            </a:lvl1pPr>
          </a:lstStyle>
          <a:p>
            <a:pPr lvl="0"/>
            <a:fld id="{DC00B062-5472-4C82-9908-C933FBE92EE3}" type="slidenum">
              <a:t>‹#›</a:t>
            </a:fld>
            <a:endParaRPr lang="en-US"/>
          </a:p>
        </p:txBody>
      </p:sp>
      <p:sp>
        <p:nvSpPr>
          <p:cNvPr id="4" name="Title Placeholder 1">
            <a:extLst>
              <a:ext uri="{FF2B5EF4-FFF2-40B4-BE49-F238E27FC236}">
                <a16:creationId xmlns:a16="http://schemas.microsoft.com/office/drawing/2014/main" id="{DDC18479-F2CD-8245-B0BA-953D7F68EB42}"/>
              </a:ext>
            </a:extLst>
          </p:cNvPr>
          <p:cNvSpPr txBox="1">
            <a:spLocks noGrp="1"/>
          </p:cNvSpPr>
          <p:nvPr>
            <p:ph type="title"/>
          </p:nvPr>
        </p:nvSpPr>
        <p:spPr>
          <a:xfrm>
            <a:off x="480242" y="1840358"/>
            <a:ext cx="9809088" cy="667722"/>
          </a:xfrm>
          <a:prstGeom prst="rect">
            <a:avLst/>
          </a:prstGeom>
          <a:noFill/>
          <a:ln>
            <a:noFill/>
          </a:ln>
        </p:spPr>
        <p:txBody>
          <a:bodyPr vert="horz" wrap="square" lIns="91440" tIns="45720" rIns="91440" bIns="45720" anchor="ctr" anchorCtr="0" compatLnSpc="1">
            <a:normAutofit/>
          </a:bodyPr>
          <a:lstStyle/>
          <a:p>
            <a:pPr lvl="0"/>
            <a:r>
              <a:rPr lang="en-GB"/>
              <a:t>Click to edit the master title style</a:t>
            </a:r>
          </a:p>
        </p:txBody>
      </p:sp>
    </p:spTree>
    <p:extLst>
      <p:ext uri="{BB962C8B-B14F-4D97-AF65-F5344CB8AC3E}">
        <p14:creationId xmlns:p14="http://schemas.microsoft.com/office/powerpoint/2010/main" val="357635427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p:txStyles>
    <p:titleStyle>
      <a:lvl1pPr marL="0" marR="0" lvl="0" indent="0" algn="l" defTabSz="457190" rtl="0" fontAlgn="auto" hangingPunct="1">
        <a:lnSpc>
          <a:spcPct val="100000"/>
        </a:lnSpc>
        <a:spcBef>
          <a:spcPts val="0"/>
        </a:spcBef>
        <a:spcAft>
          <a:spcPts val="0"/>
        </a:spcAft>
        <a:buNone/>
        <a:tabLst/>
        <a:defRPr lang="en-GB" sz="3600" b="1" i="0" u="none" strike="noStrike" kern="1200" cap="none" spc="0" baseline="0">
          <a:solidFill>
            <a:srgbClr val="00827B"/>
          </a:solidFill>
          <a:uFillTx/>
          <a:latin typeface="Arial"/>
          <a:cs typeface="Arial"/>
        </a:defRPr>
      </a:lvl1pPr>
    </p:titleStyle>
    <p:bodyStyle>
      <a:lvl1pPr marL="342890" marR="0" lvl="0" indent="-342890" algn="l" defTabSz="457190" rtl="0" fontAlgn="auto" hangingPunct="1">
        <a:lnSpc>
          <a:spcPct val="100000"/>
        </a:lnSpc>
        <a:spcBef>
          <a:spcPts val="600"/>
        </a:spcBef>
        <a:spcAft>
          <a:spcPts val="0"/>
        </a:spcAft>
        <a:buClr>
          <a:srgbClr val="00827B"/>
        </a:buClr>
        <a:buSzPct val="100000"/>
        <a:buFont typeface="Arial"/>
        <a:buChar char="•"/>
        <a:tabLst/>
        <a:defRPr lang="en-GB" sz="2400" b="0" i="0" u="none" strike="noStrike" kern="1200" cap="none" spc="0" baseline="0">
          <a:solidFill>
            <a:srgbClr val="664785"/>
          </a:solidFill>
          <a:uFillTx/>
          <a:latin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98D1A9-F36C-BA46-AFF5-DC71890240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6FEF476-F196-8144-AEF0-992973032AC2}"/>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BB4DD76-2A13-024A-8F16-902547AA5CA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54C1E0D7-A439-014A-8B7B-101543409D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B05D468-F976-AB4B-A918-8E099DDB861B}"/>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1D1F5-296E-1745-B60D-86A157F51B16}" type="slidenum">
              <a:rPr lang="en-US" smtClean="0"/>
              <a:t>‹#›</a:t>
            </a:fld>
            <a:endParaRPr lang="en-US" dirty="0"/>
          </a:p>
        </p:txBody>
      </p:sp>
    </p:spTree>
    <p:extLst>
      <p:ext uri="{BB962C8B-B14F-4D97-AF65-F5344CB8AC3E}">
        <p14:creationId xmlns:p14="http://schemas.microsoft.com/office/powerpoint/2010/main" val="314084488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8C71D3-1102-9D50-9D7C-897159F43488}"/>
              </a:ext>
            </a:extLst>
          </p:cNvPr>
          <p:cNvSpPr>
            <a:spLocks noGrp="1"/>
          </p:cNvSpPr>
          <p:nvPr>
            <p:ph type="title"/>
          </p:nvPr>
        </p:nvSpPr>
        <p:spPr>
          <a:xfrm>
            <a:off x="291596" y="365125"/>
            <a:ext cx="918945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187B3F9D-06AE-8A01-C5F1-E73852CB6E1C}"/>
              </a:ext>
            </a:extLst>
          </p:cNvPr>
          <p:cNvSpPr>
            <a:spLocks noGrp="1"/>
          </p:cNvSpPr>
          <p:nvPr>
            <p:ph type="body" idx="1"/>
          </p:nvPr>
        </p:nvSpPr>
        <p:spPr>
          <a:xfrm>
            <a:off x="291596" y="1825625"/>
            <a:ext cx="11608808"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FDB0B8D-FDC7-686F-1CD2-C487501799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5BD5A34C-6698-2748-BB78-C14961961695}" type="datetime1">
              <a:rPr lang="en-GB" smtClean="0"/>
              <a:t>03/10/2023</a:t>
            </a:fld>
            <a:endParaRPr lang="en-GB" dirty="0"/>
          </a:p>
        </p:txBody>
      </p:sp>
      <p:sp>
        <p:nvSpPr>
          <p:cNvPr id="5" name="Footer Placeholder 4">
            <a:extLst>
              <a:ext uri="{FF2B5EF4-FFF2-40B4-BE49-F238E27FC236}">
                <a16:creationId xmlns:a16="http://schemas.microsoft.com/office/drawing/2014/main" id="{D9D291F7-83CE-11E4-0A68-45A588861C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dirty="0"/>
          </a:p>
        </p:txBody>
      </p:sp>
      <p:pic>
        <p:nvPicPr>
          <p:cNvPr id="7" name="Picture 6" descr="Graphical user interface&#10;&#10;Description automatically generated">
            <a:extLst>
              <a:ext uri="{FF2B5EF4-FFF2-40B4-BE49-F238E27FC236}">
                <a16:creationId xmlns:a16="http://schemas.microsoft.com/office/drawing/2014/main" id="{846CF252-C3AB-F2E0-5AEA-3BDE22BA8ED0}"/>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9481046" y="278485"/>
            <a:ext cx="2419358" cy="1361440"/>
          </a:xfrm>
          <a:prstGeom prst="rect">
            <a:avLst/>
          </a:prstGeom>
        </p:spPr>
      </p:pic>
      <p:sp>
        <p:nvSpPr>
          <p:cNvPr id="6" name="Slide Number Placeholder 5">
            <a:extLst>
              <a:ext uri="{FF2B5EF4-FFF2-40B4-BE49-F238E27FC236}">
                <a16:creationId xmlns:a16="http://schemas.microsoft.com/office/drawing/2014/main" id="{6181808B-BE2F-3F53-086F-F633701D53E2}"/>
              </a:ext>
            </a:extLst>
          </p:cNvPr>
          <p:cNvSpPr>
            <a:spLocks noGrp="1"/>
          </p:cNvSpPr>
          <p:nvPr>
            <p:ph type="sldNum" sz="quarter" idx="4"/>
          </p:nvPr>
        </p:nvSpPr>
        <p:spPr>
          <a:xfrm>
            <a:off x="9224936" y="6407149"/>
            <a:ext cx="2743200"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97EE8412-344B-4A62-BD9B-853B63951050}" type="slidenum">
              <a:rPr lang="en-GB" smtClean="0"/>
              <a:pPr/>
              <a:t>‹#›</a:t>
            </a:fld>
            <a:endParaRPr lang="en-GB" dirty="0"/>
          </a:p>
        </p:txBody>
      </p:sp>
    </p:spTree>
    <p:extLst>
      <p:ext uri="{BB962C8B-B14F-4D97-AF65-F5344CB8AC3E}">
        <p14:creationId xmlns:p14="http://schemas.microsoft.com/office/powerpoint/2010/main" val="113205099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Lst>
  <p:hf hdr="0" ftr="0" dt="0"/>
  <p:txStyles>
    <p:titleStyle>
      <a:lvl1pPr algn="l" defTabSz="914400" rtl="0" eaLnBrk="1" latinLnBrk="0" hangingPunct="1">
        <a:lnSpc>
          <a:spcPct val="90000"/>
        </a:lnSpc>
        <a:spcBef>
          <a:spcPct val="0"/>
        </a:spcBef>
        <a:buNone/>
        <a:defRPr sz="4400"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8C71D3-1102-9D50-9D7C-897159F43488}"/>
              </a:ext>
            </a:extLst>
          </p:cNvPr>
          <p:cNvSpPr>
            <a:spLocks noGrp="1"/>
          </p:cNvSpPr>
          <p:nvPr>
            <p:ph type="title"/>
          </p:nvPr>
        </p:nvSpPr>
        <p:spPr>
          <a:xfrm>
            <a:off x="291596" y="365125"/>
            <a:ext cx="918945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187B3F9D-06AE-8A01-C5F1-E73852CB6E1C}"/>
              </a:ext>
            </a:extLst>
          </p:cNvPr>
          <p:cNvSpPr>
            <a:spLocks noGrp="1"/>
          </p:cNvSpPr>
          <p:nvPr>
            <p:ph type="body" idx="1"/>
          </p:nvPr>
        </p:nvSpPr>
        <p:spPr>
          <a:xfrm>
            <a:off x="291596" y="1825625"/>
            <a:ext cx="11608808"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FDB0B8D-FDC7-686F-1CD2-C487501799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5BD5A34C-6698-2748-BB78-C14961961695}" type="datetime1">
              <a:rPr lang="en-GB" smtClean="0"/>
              <a:t>03/10/2023</a:t>
            </a:fld>
            <a:endParaRPr lang="en-GB"/>
          </a:p>
        </p:txBody>
      </p:sp>
      <p:sp>
        <p:nvSpPr>
          <p:cNvPr id="5" name="Footer Placeholder 4">
            <a:extLst>
              <a:ext uri="{FF2B5EF4-FFF2-40B4-BE49-F238E27FC236}">
                <a16:creationId xmlns:a16="http://schemas.microsoft.com/office/drawing/2014/main" id="{D9D291F7-83CE-11E4-0A68-45A588861C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a:p>
        </p:txBody>
      </p:sp>
      <p:pic>
        <p:nvPicPr>
          <p:cNvPr id="7" name="Picture 6" descr="Graphical user interface&#10;&#10;Description automatically generated">
            <a:extLst>
              <a:ext uri="{FF2B5EF4-FFF2-40B4-BE49-F238E27FC236}">
                <a16:creationId xmlns:a16="http://schemas.microsoft.com/office/drawing/2014/main" id="{846CF252-C3AB-F2E0-5AEA-3BDE22BA8ED0}"/>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9481046" y="278485"/>
            <a:ext cx="2419358" cy="1361440"/>
          </a:xfrm>
          <a:prstGeom prst="rect">
            <a:avLst/>
          </a:prstGeom>
        </p:spPr>
      </p:pic>
      <p:sp>
        <p:nvSpPr>
          <p:cNvPr id="6" name="Slide Number Placeholder 5">
            <a:extLst>
              <a:ext uri="{FF2B5EF4-FFF2-40B4-BE49-F238E27FC236}">
                <a16:creationId xmlns:a16="http://schemas.microsoft.com/office/drawing/2014/main" id="{6181808B-BE2F-3F53-086F-F633701D53E2}"/>
              </a:ext>
            </a:extLst>
          </p:cNvPr>
          <p:cNvSpPr>
            <a:spLocks noGrp="1"/>
          </p:cNvSpPr>
          <p:nvPr>
            <p:ph type="sldNum" sz="quarter" idx="4"/>
          </p:nvPr>
        </p:nvSpPr>
        <p:spPr>
          <a:xfrm>
            <a:off x="9224936" y="6407149"/>
            <a:ext cx="2743200"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97EE8412-344B-4A62-BD9B-853B63951050}" type="slidenum">
              <a:rPr lang="en-GB" smtClean="0"/>
              <a:pPr/>
              <a:t>‹#›</a:t>
            </a:fld>
            <a:endParaRPr lang="en-GB"/>
          </a:p>
        </p:txBody>
      </p:sp>
    </p:spTree>
    <p:extLst>
      <p:ext uri="{BB962C8B-B14F-4D97-AF65-F5344CB8AC3E}">
        <p14:creationId xmlns:p14="http://schemas.microsoft.com/office/powerpoint/2010/main" val="328947289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Lst>
  <p:hf hdr="0" ftr="0" dt="0"/>
  <p:txStyles>
    <p:titleStyle>
      <a:lvl1pPr algn="l" defTabSz="914400" rtl="0" eaLnBrk="1" latinLnBrk="0" hangingPunct="1">
        <a:lnSpc>
          <a:spcPct val="90000"/>
        </a:lnSpc>
        <a:spcBef>
          <a:spcPct val="0"/>
        </a:spcBef>
        <a:buNone/>
        <a:defRPr sz="4400"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16.emf"/></Relationships>
</file>

<file path=ppt/slides/_rels/slide10.xml.rels><?xml version="1.0" encoding="UTF-8" standalone="yes"?>
<Relationships xmlns="http://schemas.openxmlformats.org/package/2006/relationships"><Relationship Id="rId3" Type="http://schemas.openxmlformats.org/officeDocument/2006/relationships/hyperlink" Target="https://www.southwestlondon.icb.nhs.uk/services/" TargetMode="External"/><Relationship Id="rId2" Type="http://schemas.openxmlformats.org/officeDocument/2006/relationships/notesSlide" Target="../notesSlides/notesSlide10.xml"/><Relationship Id="rId1" Type="http://schemas.openxmlformats.org/officeDocument/2006/relationships/slideLayout" Target="../slideLayouts/slideLayout26.xml"/><Relationship Id="rId4" Type="http://schemas.openxmlformats.org/officeDocument/2006/relationships/hyperlink" Target="https://www.healthwatchkingston.org.uk/youth-out-loud-0"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6.emf"/></Relationships>
</file>

<file path=ppt/slides/_rels/slide1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s://swlondonics.org.uk/p/790E-5A5/kingstonupdate" TargetMode="External"/><Relationship Id="rId5" Type="http://schemas.openxmlformats.org/officeDocument/2006/relationships/hyperlink" Target="mailto:kingston.engage@swlondon.nhs.uk" TargetMode="External"/><Relationship Id="rId4" Type="http://schemas.openxmlformats.org/officeDocument/2006/relationships/image" Target="../media/image16.emf"/></Relationships>
</file>

<file path=ppt/slides/_rels/slide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6.emf"/></Relationships>
</file>

<file path=ppt/slides/_rels/slide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9.emf"/><Relationship Id="rId5" Type="http://schemas.openxmlformats.org/officeDocument/2006/relationships/image" Target="../media/image43.jpeg"/><Relationship Id="rId4" Type="http://schemas.openxmlformats.org/officeDocument/2006/relationships/hyperlink" Target="https://www.southwestlondonics.org.uk/kingston/kingston-place-based-partnership-committe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6.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svg"/><Relationship Id="rId17" Type="http://schemas.openxmlformats.org/officeDocument/2006/relationships/image" Target="../media/image58.svg"/><Relationship Id="rId2" Type="http://schemas.openxmlformats.org/officeDocument/2006/relationships/notesSlide" Target="../notesSlides/notesSlide8.xml"/><Relationship Id="rId16" Type="http://schemas.openxmlformats.org/officeDocument/2006/relationships/image" Target="../media/image57.png"/><Relationship Id="rId1" Type="http://schemas.openxmlformats.org/officeDocument/2006/relationships/slideLayout" Target="../slideLayouts/slideLayout42.xml"/><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svg"/><Relationship Id="rId19" Type="http://schemas.openxmlformats.org/officeDocument/2006/relationships/image" Target="../media/image60.svg"/><Relationship Id="rId4" Type="http://schemas.openxmlformats.org/officeDocument/2006/relationships/image" Target="../media/image45.svg"/><Relationship Id="rId9" Type="http://schemas.openxmlformats.org/officeDocument/2006/relationships/image" Target="../media/image50.png"/><Relationship Id="rId14" Type="http://schemas.openxmlformats.org/officeDocument/2006/relationships/image" Target="../media/image55.svg"/></Relationships>
</file>

<file path=ppt/slides/_rels/slide9.xml.rels><?xml version="1.0" encoding="UTF-8" standalone="yes"?>
<Relationships xmlns="http://schemas.openxmlformats.org/package/2006/relationships"><Relationship Id="rId3" Type="http://schemas.openxmlformats.org/officeDocument/2006/relationships/hyperlink" Target="https://www.southwestlondon.icb.nhs.uk/get-involved/consultations/developing-our-joint-forward-plan/" TargetMode="External"/><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hyperlink" Target="https://www.southwestlondon.icb.nhs.uk/wp-content/uploads/2023/07/SWLICBJFP_June2023Final.pdf" TargetMode="External"/><Relationship Id="rId5" Type="http://schemas.openxmlformats.org/officeDocument/2006/relationships/hyperlink" Target="https://www.southwestlondon.icb.nhs.uk/wp-content/uploads/2023/06/NHS-South-West-London-Joint-Forward-Plan-Our-engagement-with-people-and-communities-April-to-May-2023.pdf" TargetMode="External"/><Relationship Id="rId4" Type="http://schemas.openxmlformats.org/officeDocument/2006/relationships/hyperlink" Target="https://www.southwestlondon.icb.nhs.uk/wp-content/uploads/2023/07/People-and-Communities-Insight-for-the-ICP-Strategy-and-Joint-Forward-Plan-March-2023.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D3EF5DB-383D-5D66-5CF5-53DCD4376706}"/>
              </a:ext>
            </a:extLst>
          </p:cNvPr>
          <p:cNvPicPr>
            <a:picLocks noChangeAspect="1"/>
          </p:cNvPicPr>
          <p:nvPr/>
        </p:nvPicPr>
        <p:blipFill>
          <a:blip r:embed="rId3"/>
          <a:stretch>
            <a:fillRect/>
          </a:stretch>
        </p:blipFill>
        <p:spPr>
          <a:xfrm>
            <a:off x="9923315" y="525139"/>
            <a:ext cx="1681334" cy="1134185"/>
          </a:xfrm>
          <a:prstGeom prst="rect">
            <a:avLst/>
          </a:prstGeom>
          <a:noFill/>
          <a:ln cap="flat">
            <a:noFill/>
          </a:ln>
        </p:spPr>
      </p:pic>
      <p:sp>
        <p:nvSpPr>
          <p:cNvPr id="3" name="Title 24">
            <a:extLst>
              <a:ext uri="{FF2B5EF4-FFF2-40B4-BE49-F238E27FC236}">
                <a16:creationId xmlns:a16="http://schemas.microsoft.com/office/drawing/2014/main" id="{86D2C1D2-35B7-1C7C-4C89-A686B9731A4B}"/>
              </a:ext>
            </a:extLst>
          </p:cNvPr>
          <p:cNvSpPr txBox="1"/>
          <p:nvPr/>
        </p:nvSpPr>
        <p:spPr>
          <a:xfrm>
            <a:off x="584400" y="3244323"/>
            <a:ext cx="8398992" cy="708440"/>
          </a:xfrm>
          <a:prstGeom prst="rect">
            <a:avLst/>
          </a:prstGeom>
          <a:noFill/>
          <a:ln cap="flat">
            <a:noFill/>
          </a:ln>
        </p:spPr>
        <p:txBody>
          <a:bodyPr vert="horz" wrap="square" lIns="0" tIns="0" rIns="0" bIns="0" anchor="t" anchorCtr="0" compatLnSpc="1">
            <a:noAutofit/>
          </a:bodyPr>
          <a:lstStyle/>
          <a:p>
            <a:pPr defTabSz="342900">
              <a:lnSpc>
                <a:spcPts val="5065"/>
              </a:lnSpc>
              <a:defRPr sz="1800" b="0" i="0" u="none" strike="noStrike" kern="0" cap="none" spc="0" baseline="0">
                <a:solidFill>
                  <a:srgbClr val="000000"/>
                </a:solidFill>
                <a:uFillTx/>
              </a:defRPr>
            </a:pPr>
            <a:r>
              <a:rPr lang="en-US" sz="4000" kern="0" dirty="0">
                <a:solidFill>
                  <a:srgbClr val="38A1D1"/>
                </a:solidFill>
                <a:latin typeface="Arial"/>
                <a:cs typeface="Arial"/>
              </a:rPr>
              <a:t>KVA – Health and wellbeing network</a:t>
            </a:r>
          </a:p>
          <a:p>
            <a:pPr marL="0" marR="0" lvl="0" indent="0" algn="l" defTabSz="342900" rtl="0" fontAlgn="auto" hangingPunct="1">
              <a:lnSpc>
                <a:spcPts val="5065"/>
              </a:lnSpc>
              <a:spcBef>
                <a:spcPts val="0"/>
              </a:spcBef>
              <a:spcAft>
                <a:spcPts val="0"/>
              </a:spcAft>
              <a:buNone/>
              <a:tabLst/>
              <a:defRPr sz="1800" b="0" i="0" u="none" strike="noStrike" kern="0" cap="none" spc="0" baseline="0">
                <a:solidFill>
                  <a:srgbClr val="000000"/>
                </a:solidFill>
                <a:uFillTx/>
              </a:defRPr>
            </a:pPr>
            <a:r>
              <a:rPr lang="en-US" sz="3200" b="0" i="0" u="none" strike="noStrike" kern="1200" cap="none" spc="0" baseline="0" dirty="0">
                <a:solidFill>
                  <a:srgbClr val="38A1D1"/>
                </a:solidFill>
                <a:uFillTx/>
                <a:latin typeface="Arial"/>
                <a:cs typeface="Arial"/>
              </a:rPr>
              <a:t>3 October 2023</a:t>
            </a:r>
            <a:r>
              <a:rPr lang="en-US" sz="3200" b="0" i="0" u="none" strike="noStrike" kern="1200" cap="none" spc="0" baseline="0" dirty="0">
                <a:solidFill>
                  <a:srgbClr val="00827B"/>
                </a:solidFill>
                <a:uFillTx/>
                <a:latin typeface="Arial"/>
                <a:cs typeface="Arial"/>
              </a:rPr>
              <a:t>  </a:t>
            </a:r>
            <a:endParaRPr lang="en-US" sz="3200" b="0" i="0" u="none" strike="noStrike" kern="1200" cap="none" spc="0" baseline="0" dirty="0">
              <a:solidFill>
                <a:srgbClr val="00827B"/>
              </a:solidFill>
              <a:uFillTx/>
              <a:latin typeface="Arial" pitchFamily="34"/>
              <a:cs typeface="Arial" pitchFamily="34"/>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333" b="1" i="0" u="none" strike="noStrike" kern="1200" cap="none" spc="0" normalizeH="0" baseline="0" noProof="0" dirty="0">
              <a:ln>
                <a:noFill/>
              </a:ln>
              <a:solidFill>
                <a:srgbClr val="674786"/>
              </a:solidFill>
              <a:effectLst/>
              <a:uLnTx/>
              <a:uFillTx/>
              <a:latin typeface="Calibri" panose="020F0502020204030204"/>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674786"/>
                </a:solidFill>
                <a:effectLst/>
                <a:uLnTx/>
                <a:uFillTx/>
                <a:latin typeface="Calibri" panose="020F0502020204030204"/>
                <a:ea typeface="+mn-ea"/>
                <a:cs typeface="+mn-cs"/>
              </a:rPr>
              <a:t>Tara Ferguson Jones,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674786"/>
                </a:solidFill>
                <a:effectLst/>
                <a:uLnTx/>
                <a:uFillTx/>
                <a:latin typeface="Calibri" panose="020F0502020204030204"/>
                <a:ea typeface="+mn-ea"/>
                <a:cs typeface="+mn-cs"/>
              </a:rPr>
              <a:t>Director of Communications and Engagement, HRCH, Kingston Hospital, Kingston &amp; Richmond SWL ICB</a:t>
            </a:r>
          </a:p>
          <a:p>
            <a:pPr marL="0" marR="0" lvl="0" indent="0" algn="l" defTabSz="342900" rtl="0" fontAlgn="auto" hangingPunct="1">
              <a:lnSpc>
                <a:spcPts val="5065"/>
              </a:lnSpc>
              <a:spcBef>
                <a:spcPts val="0"/>
              </a:spcBef>
              <a:spcAft>
                <a:spcPts val="0"/>
              </a:spcAft>
              <a:buNone/>
              <a:tabLst/>
              <a:defRPr sz="1800" b="0" i="0" u="none" strike="noStrike" kern="0" cap="none" spc="0" baseline="0">
                <a:solidFill>
                  <a:srgbClr val="000000"/>
                </a:solidFill>
                <a:uFillTx/>
              </a:defRPr>
            </a:pPr>
            <a:endParaRPr lang="en-US" sz="4800" b="0" i="0" u="none" strike="noStrike" kern="1200" cap="none" spc="0" baseline="0" dirty="0">
              <a:solidFill>
                <a:srgbClr val="00827B"/>
              </a:solidFill>
              <a:uFillTx/>
              <a:latin typeface="Arial" pitchFamily="34"/>
              <a:cs typeface="Arial" pitchFamily="34"/>
            </a:endParaRPr>
          </a:p>
        </p:txBody>
      </p:sp>
      <p:pic>
        <p:nvPicPr>
          <p:cNvPr id="6" name="Picture 10">
            <a:extLst>
              <a:ext uri="{FF2B5EF4-FFF2-40B4-BE49-F238E27FC236}">
                <a16:creationId xmlns:a16="http://schemas.microsoft.com/office/drawing/2014/main" id="{4290706C-A09D-6FB1-8A54-109CE567AA4F}"/>
              </a:ext>
            </a:extLst>
          </p:cNvPr>
          <p:cNvPicPr>
            <a:picLocks noChangeAspect="1"/>
          </p:cNvPicPr>
          <p:nvPr/>
        </p:nvPicPr>
        <p:blipFill>
          <a:blip r:embed="rId4"/>
          <a:stretch>
            <a:fillRect/>
          </a:stretch>
        </p:blipFill>
        <p:spPr>
          <a:xfrm>
            <a:off x="587355" y="6246202"/>
            <a:ext cx="11017294" cy="80860"/>
          </a:xfrm>
          <a:prstGeom prst="rect">
            <a:avLst/>
          </a:prstGeom>
          <a:noFill/>
          <a:ln cap="flat">
            <a:noFill/>
          </a:ln>
        </p:spPr>
      </p:pic>
      <p:sp>
        <p:nvSpPr>
          <p:cNvPr id="7" name="Slide Number Placeholder 5">
            <a:extLst>
              <a:ext uri="{FF2B5EF4-FFF2-40B4-BE49-F238E27FC236}">
                <a16:creationId xmlns:a16="http://schemas.microsoft.com/office/drawing/2014/main" id="{CCAE4E24-C13E-C72B-202E-8F8159E3B5BF}"/>
              </a:ext>
            </a:extLst>
          </p:cNvPr>
          <p:cNvSpPr txBox="1"/>
          <p:nvPr/>
        </p:nvSpPr>
        <p:spPr>
          <a:xfrm>
            <a:off x="8823996" y="6327062"/>
            <a:ext cx="2885526" cy="530937"/>
          </a:xfrm>
          <a:prstGeom prst="rect">
            <a:avLst/>
          </a:prstGeom>
          <a:noFill/>
          <a:ln cap="flat">
            <a:noFill/>
          </a:ln>
        </p:spPr>
        <p:txBody>
          <a:bodyPr vert="horz" wrap="square" lIns="121916" tIns="60963" rIns="121916" bIns="60963"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8FE8000-4F2D-4D90-AACB-A9D43E3E5259}" type="slidenum">
              <a:rPr/>
              <a:t>1</a:t>
            </a:fld>
            <a:endParaRPr lang="en-US" sz="1067" b="0" i="0" u="none" strike="noStrike" kern="1200" cap="none" spc="0" baseline="0">
              <a:solidFill>
                <a:srgbClr val="00827B"/>
              </a:solidFill>
              <a:uFillTx/>
              <a:latin typeface="Arial"/>
              <a:cs typeface="Arial"/>
            </a:endParaRPr>
          </a:p>
        </p:txBody>
      </p:sp>
      <p:pic>
        <p:nvPicPr>
          <p:cNvPr id="8" name="Picture 8">
            <a:extLst>
              <a:ext uri="{FF2B5EF4-FFF2-40B4-BE49-F238E27FC236}">
                <a16:creationId xmlns:a16="http://schemas.microsoft.com/office/drawing/2014/main" id="{57086598-4960-48CC-320A-C3098BE76ED5}"/>
              </a:ext>
            </a:extLst>
          </p:cNvPr>
          <p:cNvPicPr>
            <a:picLocks noChangeAspect="1"/>
          </p:cNvPicPr>
          <p:nvPr/>
        </p:nvPicPr>
        <p:blipFill>
          <a:blip r:embed="rId5"/>
          <a:stretch>
            <a:fillRect/>
          </a:stretch>
        </p:blipFill>
        <p:spPr>
          <a:xfrm>
            <a:off x="584400" y="950884"/>
            <a:ext cx="8977200" cy="1834902"/>
          </a:xfrm>
          <a:prstGeom prst="rect">
            <a:avLst/>
          </a:prstGeom>
        </p:spPr>
      </p:pic>
    </p:spTree>
    <p:extLst>
      <p:ext uri="{BB962C8B-B14F-4D97-AF65-F5344CB8AC3E}">
        <p14:creationId xmlns:p14="http://schemas.microsoft.com/office/powerpoint/2010/main" val="2248484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104898" y="1548397"/>
          <a:ext cx="11982204" cy="5628148"/>
        </p:xfrm>
        <a:graphic>
          <a:graphicData uri="http://schemas.openxmlformats.org/drawingml/2006/table">
            <a:tbl>
              <a:tblPr firstRow="1" bandRow="1">
                <a:tableStyleId>{7DF18680-E054-41AD-8BC1-D1AEF772440D}</a:tableStyleId>
              </a:tblPr>
              <a:tblGrid>
                <a:gridCol w="1912121">
                  <a:extLst>
                    <a:ext uri="{9D8B030D-6E8A-4147-A177-3AD203B41FA5}">
                      <a16:colId xmlns:a16="http://schemas.microsoft.com/office/drawing/2014/main" val="20000"/>
                    </a:ext>
                  </a:extLst>
                </a:gridCol>
                <a:gridCol w="2107527">
                  <a:extLst>
                    <a:ext uri="{9D8B030D-6E8A-4147-A177-3AD203B41FA5}">
                      <a16:colId xmlns:a16="http://schemas.microsoft.com/office/drawing/2014/main" val="20001"/>
                    </a:ext>
                  </a:extLst>
                </a:gridCol>
                <a:gridCol w="1814127">
                  <a:extLst>
                    <a:ext uri="{9D8B030D-6E8A-4147-A177-3AD203B41FA5}">
                      <a16:colId xmlns:a16="http://schemas.microsoft.com/office/drawing/2014/main" val="20002"/>
                    </a:ext>
                  </a:extLst>
                </a:gridCol>
                <a:gridCol w="2027336">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gridCol w="2292293">
                  <a:extLst>
                    <a:ext uri="{9D8B030D-6E8A-4147-A177-3AD203B41FA5}">
                      <a16:colId xmlns:a16="http://schemas.microsoft.com/office/drawing/2014/main" val="20006"/>
                    </a:ext>
                  </a:extLst>
                </a:gridCol>
              </a:tblGrid>
              <a:tr h="614188">
                <a:tc>
                  <a:txBody>
                    <a:bodyPr/>
                    <a:lstStyle/>
                    <a:p>
                      <a:r>
                        <a:rPr lang="en-GB" sz="900" dirty="0">
                          <a:solidFill>
                            <a:srgbClr val="00B7E3"/>
                          </a:solidFill>
                          <a:latin typeface="Arial"/>
                          <a:cs typeface="Arial"/>
                        </a:rPr>
                        <a:t>Why</a:t>
                      </a:r>
                      <a:r>
                        <a:rPr lang="en-GB" sz="900" baseline="0" dirty="0">
                          <a:solidFill>
                            <a:srgbClr val="00B7E3"/>
                          </a:solidFill>
                          <a:latin typeface="Arial"/>
                          <a:cs typeface="Arial"/>
                        </a:rPr>
                        <a:t> did you seek the views of local people and or communities?</a:t>
                      </a:r>
                      <a:endParaRPr lang="en-GB" sz="900" dirty="0">
                        <a:solidFill>
                          <a:srgbClr val="00B7E3"/>
                        </a:solidFill>
                        <a:latin typeface="Arial"/>
                        <a:cs typeface="Aria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lumMod val="20000"/>
                        <a:lumOff val="80000"/>
                        <a:alpha val="0"/>
                      </a:schemeClr>
                    </a:solidFill>
                  </a:tcPr>
                </a:tc>
                <a:tc>
                  <a:txBody>
                    <a:bodyPr/>
                    <a:lstStyle/>
                    <a:p>
                      <a:r>
                        <a:rPr lang="en-GB" sz="900" dirty="0">
                          <a:solidFill>
                            <a:srgbClr val="00B7E3"/>
                          </a:solidFill>
                          <a:latin typeface="Arial"/>
                          <a:cs typeface="Arial"/>
                        </a:rPr>
                        <a:t>What activities</a:t>
                      </a:r>
                      <a:r>
                        <a:rPr lang="en-GB" sz="900" baseline="0" dirty="0">
                          <a:solidFill>
                            <a:srgbClr val="00B7E3"/>
                          </a:solidFill>
                          <a:latin typeface="Arial"/>
                          <a:cs typeface="Arial"/>
                        </a:rPr>
                        <a:t> did you do?</a:t>
                      </a:r>
                      <a:endParaRPr lang="en-GB" sz="900" dirty="0">
                        <a:solidFill>
                          <a:srgbClr val="00B7E3"/>
                        </a:solidFill>
                        <a:latin typeface="Arial"/>
                        <a:cs typeface="Aria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lumMod val="20000"/>
                        <a:lumOff val="80000"/>
                        <a:alpha val="0"/>
                      </a:schemeClr>
                    </a:solidFill>
                  </a:tcPr>
                </a:tc>
                <a:tc>
                  <a:txBody>
                    <a:bodyPr/>
                    <a:lstStyle/>
                    <a:p>
                      <a:r>
                        <a:rPr lang="en-GB" sz="900" dirty="0">
                          <a:solidFill>
                            <a:srgbClr val="00B7E3"/>
                          </a:solidFill>
                          <a:latin typeface="Arial"/>
                          <a:cs typeface="Arial"/>
                        </a:rPr>
                        <a:t>Who did you speak</a:t>
                      </a:r>
                      <a:r>
                        <a:rPr lang="en-GB" sz="900" baseline="0" dirty="0">
                          <a:solidFill>
                            <a:srgbClr val="00B7E3"/>
                          </a:solidFill>
                          <a:latin typeface="Arial"/>
                          <a:cs typeface="Arial"/>
                        </a:rPr>
                        <a:t> to and why?</a:t>
                      </a:r>
                      <a:endParaRPr lang="en-GB" sz="900" dirty="0">
                        <a:solidFill>
                          <a:srgbClr val="00B7E3"/>
                        </a:solidFill>
                        <a:latin typeface="Arial"/>
                        <a:cs typeface="Aria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lumMod val="20000"/>
                        <a:lumOff val="80000"/>
                        <a:alpha val="0"/>
                      </a:schemeClr>
                    </a:solidFill>
                  </a:tcPr>
                </a:tc>
                <a:tc>
                  <a:txBody>
                    <a:bodyPr/>
                    <a:lstStyle/>
                    <a:p>
                      <a:r>
                        <a:rPr lang="en-GB" sz="900" dirty="0">
                          <a:solidFill>
                            <a:srgbClr val="00B7E3"/>
                          </a:solidFill>
                          <a:latin typeface="Arial"/>
                          <a:cs typeface="Arial"/>
                        </a:rPr>
                        <a:t>What</a:t>
                      </a:r>
                      <a:r>
                        <a:rPr lang="en-GB" sz="900" baseline="0" dirty="0">
                          <a:solidFill>
                            <a:srgbClr val="00B7E3"/>
                          </a:solidFill>
                          <a:latin typeface="Arial"/>
                          <a:cs typeface="Arial"/>
                        </a:rPr>
                        <a:t> were the key themes that people raised? </a:t>
                      </a:r>
                      <a:endParaRPr lang="en-GB" sz="900" dirty="0">
                        <a:solidFill>
                          <a:srgbClr val="00B7E3"/>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lumMod val="20000"/>
                        <a:lumOff val="80000"/>
                        <a:alpha val="0"/>
                      </a:schemeClr>
                    </a:solidFill>
                  </a:tcPr>
                </a:tc>
                <a:tc>
                  <a:txBody>
                    <a:bodyPr/>
                    <a:lstStyle/>
                    <a:p>
                      <a:r>
                        <a:rPr lang="en-GB" sz="900" dirty="0">
                          <a:solidFill>
                            <a:srgbClr val="00B7E3"/>
                          </a:solidFill>
                          <a:latin typeface="Arial"/>
                          <a:cs typeface="Arial"/>
                        </a:rPr>
                        <a:t>What difference</a:t>
                      </a:r>
                      <a:r>
                        <a:rPr lang="en-GB" sz="900" baseline="0" dirty="0">
                          <a:solidFill>
                            <a:srgbClr val="00B7E3"/>
                          </a:solidFill>
                          <a:latin typeface="Arial"/>
                          <a:cs typeface="Arial"/>
                        </a:rPr>
                        <a:t> has this feedback made?</a:t>
                      </a:r>
                      <a:endParaRPr lang="en-GB" sz="900" dirty="0">
                        <a:solidFill>
                          <a:srgbClr val="00B7E3"/>
                        </a:solidFill>
                        <a:latin typeface="Arial"/>
                        <a:cs typeface="Aria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lumMod val="20000"/>
                        <a:lumOff val="80000"/>
                        <a:alpha val="0"/>
                      </a:schemeClr>
                    </a:solidFill>
                  </a:tcPr>
                </a:tc>
                <a:tc>
                  <a:txBody>
                    <a:bodyPr/>
                    <a:lstStyle/>
                    <a:p>
                      <a:r>
                        <a:rPr lang="en-GB" sz="900" dirty="0">
                          <a:solidFill>
                            <a:srgbClr val="00B7E3"/>
                          </a:solidFill>
                          <a:latin typeface="Arial"/>
                          <a:cs typeface="Arial"/>
                        </a:rPr>
                        <a:t>Are</a:t>
                      </a:r>
                      <a:r>
                        <a:rPr lang="en-GB" sz="900" baseline="0" dirty="0">
                          <a:solidFill>
                            <a:srgbClr val="00B7E3"/>
                          </a:solidFill>
                          <a:latin typeface="Arial"/>
                          <a:cs typeface="Arial"/>
                        </a:rPr>
                        <a:t> you planning any further engagement work on this programme or a related programme?</a:t>
                      </a:r>
                      <a:endParaRPr lang="en-GB" sz="900" dirty="0">
                        <a:solidFill>
                          <a:srgbClr val="00B7E3"/>
                        </a:solidFill>
                        <a:latin typeface="Arial"/>
                        <a:cs typeface="Aria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lumMod val="20000"/>
                        <a:lumOff val="80000"/>
                        <a:alpha val="0"/>
                      </a:schemeClr>
                    </a:solidFill>
                  </a:tcPr>
                </a:tc>
                <a:extLst>
                  <a:ext uri="{0D108BD9-81ED-4DB2-BD59-A6C34878D82A}">
                    <a16:rowId xmlns:a16="http://schemas.microsoft.com/office/drawing/2014/main" val="10000"/>
                  </a:ext>
                </a:extLst>
              </a:tr>
              <a:tr h="4744053">
                <a:tc>
                  <a:txBody>
                    <a:bodyPr/>
                    <a:lstStyle/>
                    <a:p>
                      <a:pPr>
                        <a:lnSpc>
                          <a:spcPct val="107000"/>
                        </a:lnSpc>
                        <a:spcAft>
                          <a:spcPts val="800"/>
                        </a:spcAft>
                      </a:pPr>
                      <a:r>
                        <a:rPr lang="en-GB" sz="950" kern="100" dirty="0">
                          <a:effectLst/>
                          <a:latin typeface="Arial" panose="020B0604020202020204" pitchFamily="34" charset="0"/>
                          <a:ea typeface="Calibri" panose="020F0502020204030204" pitchFamily="34" charset="0"/>
                          <a:cs typeface="Times New Roman" panose="02020603050405020304" pitchFamily="18" charset="0"/>
                        </a:rPr>
                        <a:t>In response to local headteachers identifying the need for a resource to support them and parents to find local mental health (MH) support/services, the SWL mental health team mapped and developed an online directory of local mental health support for young people in Kingston &amp; Richmond. The directory can support parents, carers, teachers &amp; people who work with young people to find mental health and emotional wellbeing information, advice, support and services in one place. The directory can be found at: </a:t>
                      </a:r>
                      <a:r>
                        <a:rPr lang="en-GB" sz="950" b="0" i="0" u="none" strike="noStrike" noProof="0" dirty="0">
                          <a:solidFill>
                            <a:schemeClr val="tx1">
                              <a:lumMod val="65000"/>
                              <a:lumOff val="35000"/>
                            </a:schemeClr>
                          </a:solidFill>
                          <a:latin typeface="Arial"/>
                          <a:hlinkClick r:id="rId3"/>
                        </a:rPr>
                        <a:t>https://www.southwestlondon.icb.nhs.uk/services/</a:t>
                      </a:r>
                      <a:r>
                        <a:rPr lang="en-GB" sz="950" b="0" i="0" u="none" strike="noStrike" noProof="0" dirty="0">
                          <a:solidFill>
                            <a:schemeClr val="tx1">
                              <a:lumMod val="65000"/>
                              <a:lumOff val="35000"/>
                            </a:schemeClr>
                          </a:solidFill>
                          <a:latin typeface="Arial"/>
                        </a:rPr>
                        <a:t> </a:t>
                      </a:r>
                    </a:p>
                    <a:p>
                      <a:pPr>
                        <a:lnSpc>
                          <a:spcPct val="107000"/>
                        </a:lnSpc>
                        <a:spcAft>
                          <a:spcPts val="800"/>
                        </a:spcAft>
                      </a:pPr>
                      <a:r>
                        <a:rPr lang="en-GB" sz="950" kern="100" dirty="0">
                          <a:effectLst/>
                          <a:latin typeface="Arial" panose="020B0604020202020204" pitchFamily="34" charset="0"/>
                          <a:ea typeface="Calibri" panose="020F0502020204030204" pitchFamily="34" charset="0"/>
                          <a:cs typeface="Times New Roman" panose="02020603050405020304" pitchFamily="18" charset="0"/>
                        </a:rPr>
                        <a:t>After some great feedback from local teachers, we wanted to hear from young people about how useable the directory is for them and how best to promote it to young people.  We also took the opportunity to ask them  about their experience of accessing MH services. </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lumMod val="20000"/>
                        <a:lumOff val="80000"/>
                        <a:alpha val="0"/>
                      </a:schemeClr>
                    </a:solidFill>
                  </a:tcPr>
                </a:tc>
                <a:tc>
                  <a:txBody>
                    <a:bodyPr/>
                    <a:lstStyle/>
                    <a:p>
                      <a:pPr marL="0" marR="0" lvl="0" indent="0" algn="l">
                        <a:lnSpc>
                          <a:spcPct val="100000"/>
                        </a:lnSpc>
                        <a:spcBef>
                          <a:spcPts val="0"/>
                        </a:spcBef>
                        <a:spcAft>
                          <a:spcPts val="0"/>
                        </a:spcAft>
                        <a:buNone/>
                      </a:pPr>
                      <a:r>
                        <a:rPr lang="en-GB" sz="950" b="0" i="0" u="none" strike="noStrike" noProof="0" dirty="0">
                          <a:solidFill>
                            <a:schemeClr val="tx1"/>
                          </a:solidFill>
                          <a:latin typeface="Arial" panose="020B0604020202020204" pitchFamily="34" charset="0"/>
                          <a:cs typeface="Arial" panose="020B0604020202020204" pitchFamily="34" charset="0"/>
                        </a:rPr>
                        <a:t>We organised two discussion sessions with local youth groups. </a:t>
                      </a:r>
                    </a:p>
                    <a:p>
                      <a:pPr marL="0" marR="0" lvl="0" indent="0" algn="l">
                        <a:lnSpc>
                          <a:spcPct val="100000"/>
                        </a:lnSpc>
                        <a:spcBef>
                          <a:spcPts val="0"/>
                        </a:spcBef>
                        <a:spcAft>
                          <a:spcPts val="0"/>
                        </a:spcAft>
                        <a:buNone/>
                      </a:pPr>
                      <a:endParaRPr lang="en-GB" sz="950" b="0" i="0" u="none" strike="noStrike" noProof="0" dirty="0">
                        <a:solidFill>
                          <a:schemeClr val="tx1"/>
                        </a:solidFill>
                        <a:latin typeface="Arial" panose="020B0604020202020204" pitchFamily="34" charset="0"/>
                        <a:cs typeface="Arial" panose="020B0604020202020204" pitchFamily="34" charset="0"/>
                      </a:endParaRPr>
                    </a:p>
                    <a:p>
                      <a:pPr marL="0" marR="0" lvl="0" indent="0" algn="l">
                        <a:lnSpc>
                          <a:spcPct val="100000"/>
                        </a:lnSpc>
                        <a:buNone/>
                      </a:pPr>
                      <a:r>
                        <a:rPr lang="en-GB" sz="950" b="0" i="0" u="none" strike="noStrike" noProof="0" dirty="0">
                          <a:solidFill>
                            <a:schemeClr val="tx1"/>
                          </a:solidFill>
                          <a:latin typeface="Arial" panose="020B0604020202020204" pitchFamily="34" charset="0"/>
                          <a:cs typeface="Arial" panose="020B0604020202020204" pitchFamily="34" charset="0"/>
                        </a:rPr>
                        <a:t>At both sessions we asked:</a:t>
                      </a:r>
                    </a:p>
                    <a:p>
                      <a:pPr marL="171450" marR="0" lvl="0" indent="-171450" algn="l">
                        <a:lnSpc>
                          <a:spcPct val="100000"/>
                        </a:lnSpc>
                        <a:buFont typeface="Arial"/>
                        <a:buChar char="•"/>
                      </a:pPr>
                      <a:r>
                        <a:rPr lang="en-GB" sz="950" b="0" i="0" u="none" strike="noStrike" noProof="0" dirty="0">
                          <a:solidFill>
                            <a:schemeClr val="tx1"/>
                          </a:solidFill>
                          <a:latin typeface="Arial" panose="020B0604020202020204" pitchFamily="34" charset="0"/>
                          <a:cs typeface="Arial" panose="020B0604020202020204" pitchFamily="34" charset="0"/>
                        </a:rPr>
                        <a:t>Is the directory user friendly?</a:t>
                      </a:r>
                      <a:endParaRPr lang="en-GB" sz="950" dirty="0">
                        <a:solidFill>
                          <a:schemeClr val="tx1"/>
                        </a:solidFill>
                        <a:latin typeface="Arial" panose="020B0604020202020204" pitchFamily="34" charset="0"/>
                        <a:cs typeface="Arial" panose="020B0604020202020204" pitchFamily="34" charset="0"/>
                      </a:endParaRPr>
                    </a:p>
                    <a:p>
                      <a:pPr marL="171450" marR="0" lvl="0" indent="-171450" algn="l">
                        <a:lnSpc>
                          <a:spcPct val="100000"/>
                        </a:lnSpc>
                        <a:buFont typeface="Arial"/>
                        <a:buChar char="•"/>
                      </a:pPr>
                      <a:r>
                        <a:rPr lang="en-GB" sz="950" b="0" i="0" u="none" strike="noStrike" baseline="0" noProof="0" dirty="0">
                          <a:solidFill>
                            <a:schemeClr val="tx1"/>
                          </a:solidFill>
                          <a:latin typeface="Arial" panose="020B0604020202020204" pitchFamily="34" charset="0"/>
                          <a:cs typeface="Arial" panose="020B0604020202020204" pitchFamily="34" charset="0"/>
                        </a:rPr>
                        <a:t>Is the language clear (especially around the referral element)?</a:t>
                      </a:r>
                      <a:endParaRPr lang="en-GB" sz="950" dirty="0">
                        <a:solidFill>
                          <a:schemeClr val="tx1"/>
                        </a:solidFill>
                        <a:latin typeface="Arial" panose="020B0604020202020204" pitchFamily="34" charset="0"/>
                        <a:cs typeface="Arial" panose="020B0604020202020204" pitchFamily="34" charset="0"/>
                      </a:endParaRPr>
                    </a:p>
                    <a:p>
                      <a:pPr marL="171450" marR="0" lvl="0" indent="-171450" algn="l">
                        <a:lnSpc>
                          <a:spcPct val="100000"/>
                        </a:lnSpc>
                        <a:buFont typeface="Arial"/>
                        <a:buChar char="•"/>
                      </a:pPr>
                      <a:r>
                        <a:rPr lang="en-GB" sz="950" b="0" i="0" u="none" strike="noStrike" baseline="0" noProof="0" dirty="0">
                          <a:solidFill>
                            <a:schemeClr val="tx1"/>
                          </a:solidFill>
                          <a:latin typeface="Arial" panose="020B0604020202020204" pitchFamily="34" charset="0"/>
                          <a:cs typeface="Arial" panose="020B0604020202020204" pitchFamily="34" charset="0"/>
                        </a:rPr>
                        <a:t>How can we raise the profile of the directory with children and young people (poster in school toilets? Using mental health champions in schools? Social media)</a:t>
                      </a:r>
                    </a:p>
                    <a:p>
                      <a:pPr marL="171450" marR="0" lvl="0" indent="-171450" algn="l">
                        <a:lnSpc>
                          <a:spcPct val="100000"/>
                        </a:lnSpc>
                        <a:buFont typeface="Arial"/>
                        <a:buChar char="•"/>
                      </a:pPr>
                      <a:r>
                        <a:rPr lang="en-GB" sz="950" b="0" i="0" u="none" strike="noStrike" baseline="0" noProof="0" dirty="0">
                          <a:solidFill>
                            <a:schemeClr val="tx1"/>
                          </a:solidFill>
                          <a:latin typeface="Arial" panose="020B0604020202020204" pitchFamily="34" charset="0"/>
                          <a:cs typeface="Arial" panose="020B0604020202020204" pitchFamily="34" charset="0"/>
                        </a:rPr>
                        <a:t>Their experience of local mental health services.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lumMod val="20000"/>
                        <a:lumOff val="80000"/>
                        <a:alpha val="0"/>
                      </a:schemeClr>
                    </a:solidFill>
                  </a:tcPr>
                </a:tc>
                <a:tc>
                  <a:txBody>
                    <a:bodyPr/>
                    <a:lstStyle/>
                    <a:p>
                      <a:pPr marL="0" lvl="0" indent="0">
                        <a:buNone/>
                      </a:pPr>
                      <a:r>
                        <a:rPr lang="en-GB" sz="950" b="0" i="0" u="none" strike="noStrike" noProof="0" dirty="0">
                          <a:solidFill>
                            <a:schemeClr val="tx1"/>
                          </a:solidFill>
                          <a:latin typeface="Arial"/>
                        </a:rPr>
                        <a:t>In April 2023, we took the directory to </a:t>
                      </a:r>
                      <a:r>
                        <a:rPr lang="en-GB" sz="950" b="0" i="0" u="none" strike="noStrike" noProof="0" dirty="0">
                          <a:solidFill>
                            <a:schemeClr val="tx1"/>
                          </a:solidFill>
                          <a:latin typeface="Arial"/>
                          <a:hlinkClick r:id="rId4">
                            <a:extLst>
                              <a:ext uri="{A12FA001-AC4F-418D-AE19-62706E023703}">
                                <ahyp:hlinkClr xmlns:ahyp="http://schemas.microsoft.com/office/drawing/2018/hyperlinkcolor" val="tx"/>
                              </a:ext>
                            </a:extLst>
                          </a:hlinkClick>
                        </a:rPr>
                        <a:t>Youth Out Loud!</a:t>
                      </a:r>
                      <a:r>
                        <a:rPr lang="en-GB" sz="950" b="0" i="0" u="none" strike="noStrike" noProof="0" dirty="0">
                          <a:solidFill>
                            <a:schemeClr val="tx1"/>
                          </a:solidFill>
                          <a:latin typeface="Arial"/>
                        </a:rPr>
                        <a:t> and Kingston and Richmond Youth Council.</a:t>
                      </a:r>
                    </a:p>
                    <a:p>
                      <a:pPr marL="0" lvl="0" indent="0">
                        <a:buNone/>
                      </a:pPr>
                      <a:endParaRPr lang="en-GB" sz="950" b="0" i="0" u="none" strike="noStrike" noProof="0" dirty="0">
                        <a:solidFill>
                          <a:schemeClr val="tx1"/>
                        </a:solidFill>
                        <a:latin typeface="Arial"/>
                      </a:endParaRPr>
                    </a:p>
                    <a:p>
                      <a:pPr marL="0" lvl="0" indent="0">
                        <a:buNone/>
                      </a:pPr>
                      <a:r>
                        <a:rPr lang="en-GB" sz="950" b="0" i="0" u="none" strike="noStrike" noProof="0" dirty="0">
                          <a:solidFill>
                            <a:schemeClr val="tx1"/>
                          </a:solidFill>
                          <a:latin typeface="Arial"/>
                        </a:rPr>
                        <a:t>Youth Out Loud! are young people aged 13-17 years working with Healthwatch Kingston across Kingston and Richmond. The group work to make health and care services better for young people. We attended an online session with a mix of young members and those who work with them. </a:t>
                      </a:r>
                    </a:p>
                    <a:p>
                      <a:pPr marL="0" lvl="0" indent="0">
                        <a:buNone/>
                      </a:pPr>
                      <a:endParaRPr lang="en-GB" sz="950" b="0" i="0" u="none" strike="noStrike" noProof="0" dirty="0">
                        <a:solidFill>
                          <a:schemeClr val="tx1"/>
                        </a:solidFill>
                        <a:latin typeface="Arial"/>
                      </a:endParaRPr>
                    </a:p>
                    <a:p>
                      <a:pPr marL="0" lvl="0" indent="0">
                        <a:buNone/>
                      </a:pPr>
                      <a:r>
                        <a:rPr lang="en-GB" sz="950" b="0" i="0" u="none" strike="noStrike" noProof="0" dirty="0">
                          <a:solidFill>
                            <a:schemeClr val="tx1"/>
                          </a:solidFill>
                          <a:latin typeface="Arial"/>
                        </a:rPr>
                        <a:t>After discussing the project with Achieving For Children &amp; Youth Services we were invited to the Kingston and Richmond Youth Council. The Council have a focus on addressing mental health issues for local young people. We attended an in-person session with 8 young people plus youth participation staff.</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lumMod val="20000"/>
                        <a:lumOff val="80000"/>
                        <a:alpha val="0"/>
                      </a:schemeClr>
                    </a:solidFill>
                  </a:tcPr>
                </a:tc>
                <a:tc>
                  <a:txBody>
                    <a:bodyPr/>
                    <a:lstStyle/>
                    <a:p>
                      <a:pPr marL="0" lvl="0" indent="0">
                        <a:lnSpc>
                          <a:spcPct val="107000"/>
                        </a:lnSpc>
                        <a:buFont typeface="Symbol" panose="05050102010706020507" pitchFamily="18" charset="2"/>
                        <a:buNone/>
                        <a:tabLst>
                          <a:tab pos="87313" algn="l"/>
                        </a:tabLst>
                      </a:pPr>
                      <a:r>
                        <a:rPr lang="en-GB" sz="950" kern="100" dirty="0">
                          <a:effectLst/>
                          <a:latin typeface="Arial" panose="020B0604020202020204" pitchFamily="34" charset="0"/>
                          <a:ea typeface="Calibri" panose="020F0502020204030204" pitchFamily="34" charset="0"/>
                          <a:cs typeface="Times New Roman" panose="02020603050405020304" pitchFamily="18" charset="0"/>
                        </a:rPr>
                        <a:t>Key feedback was:</a:t>
                      </a:r>
                    </a:p>
                    <a:p>
                      <a:pPr marL="87313" lvl="0" indent="-87313">
                        <a:lnSpc>
                          <a:spcPct val="107000"/>
                        </a:lnSpc>
                        <a:buFont typeface="Symbol" panose="05050102010706020507" pitchFamily="18" charset="2"/>
                        <a:buChar char=""/>
                        <a:tabLst>
                          <a:tab pos="87313" algn="l"/>
                        </a:tabLst>
                      </a:pPr>
                      <a:r>
                        <a:rPr lang="en-GB" sz="950" kern="100" dirty="0">
                          <a:effectLst/>
                          <a:latin typeface="Arial" panose="020B0604020202020204" pitchFamily="34" charset="0"/>
                          <a:ea typeface="Calibri" panose="020F0502020204030204" pitchFamily="34" charset="0"/>
                          <a:cs typeface="Times New Roman" panose="02020603050405020304" pitchFamily="18" charset="0"/>
                        </a:rPr>
                        <a:t>The website was easy to use but had not been designed for young people; “descriptions were wordy” and used terms such as “referral pathway”. </a:t>
                      </a:r>
                    </a:p>
                    <a:p>
                      <a:pPr marL="87313" lvl="0" indent="-87313">
                        <a:lnSpc>
                          <a:spcPct val="107000"/>
                        </a:lnSpc>
                        <a:buFont typeface="Symbol" panose="05050102010706020507" pitchFamily="18" charset="2"/>
                        <a:buChar char=""/>
                        <a:tabLst>
                          <a:tab pos="87313" algn="l"/>
                        </a:tabLst>
                      </a:pPr>
                      <a:r>
                        <a:rPr lang="en-GB" sz="950" kern="100" dirty="0">
                          <a:effectLst/>
                          <a:latin typeface="Arial" panose="020B0604020202020204" pitchFamily="34" charset="0"/>
                          <a:ea typeface="Calibri" panose="020F0502020204030204" pitchFamily="34" charset="0"/>
                          <a:cs typeface="Times New Roman" panose="02020603050405020304" pitchFamily="18" charset="0"/>
                        </a:rPr>
                        <a:t>Suggested adding categories: support for LGBTQI+ young people, bullying and addiction support. Adding more filters: how quickly you will be seen after a referral, services are online or in person and if services are open out of hours.</a:t>
                      </a:r>
                    </a:p>
                    <a:p>
                      <a:pPr marL="87313" lvl="0" indent="-87313">
                        <a:lnSpc>
                          <a:spcPct val="107000"/>
                        </a:lnSpc>
                        <a:buFont typeface="Symbol" panose="05050102010706020507" pitchFamily="18" charset="2"/>
                        <a:buChar char=""/>
                        <a:tabLst>
                          <a:tab pos="87313" algn="l"/>
                        </a:tabLst>
                      </a:pPr>
                      <a:r>
                        <a:rPr lang="en-GB" sz="950" kern="100" dirty="0">
                          <a:effectLst/>
                          <a:latin typeface="Arial" panose="020B0604020202020204" pitchFamily="34" charset="0"/>
                          <a:ea typeface="Calibri" panose="020F0502020204030204" pitchFamily="34" charset="0"/>
                          <a:cs typeface="Times New Roman" panose="02020603050405020304" pitchFamily="18" charset="0"/>
                        </a:rPr>
                        <a:t>When promoting use emotions rather than terms they wouldn't understand like 'anxiety' or 'PTSD’. </a:t>
                      </a:r>
                    </a:p>
                    <a:p>
                      <a:pPr marL="87313" lvl="0" indent="-87313">
                        <a:lnSpc>
                          <a:spcPct val="107000"/>
                        </a:lnSpc>
                        <a:buFont typeface="Symbol" panose="05050102010706020507" pitchFamily="18" charset="2"/>
                        <a:buChar char=""/>
                        <a:tabLst>
                          <a:tab pos="87313" algn="l"/>
                        </a:tabLst>
                      </a:pPr>
                      <a:r>
                        <a:rPr lang="en-GB" sz="950" kern="100" dirty="0">
                          <a:effectLst/>
                          <a:latin typeface="Arial" panose="020B0604020202020204" pitchFamily="34" charset="0"/>
                          <a:ea typeface="Calibri" panose="020F0502020204030204" pitchFamily="34" charset="0"/>
                          <a:cs typeface="Times New Roman" panose="02020603050405020304" pitchFamily="18" charset="0"/>
                        </a:rPr>
                        <a:t>Use different channels to appeal to different young people. Lots of information promoted via schools, youth centres, and social media would be better channels. </a:t>
                      </a:r>
                    </a:p>
                    <a:p>
                      <a:pPr marL="87313" lvl="0" indent="-87313">
                        <a:lnSpc>
                          <a:spcPct val="107000"/>
                        </a:lnSpc>
                        <a:buFont typeface="Symbol" panose="05050102010706020507" pitchFamily="18" charset="2"/>
                        <a:buChar char=""/>
                        <a:tabLst>
                          <a:tab pos="87313" algn="l"/>
                        </a:tabLst>
                      </a:pPr>
                      <a:r>
                        <a:rPr lang="en-GB" sz="950" kern="100" dirty="0">
                          <a:effectLst/>
                          <a:latin typeface="Arial" panose="020B0604020202020204" pitchFamily="34" charset="0"/>
                          <a:ea typeface="Calibri" panose="020F0502020204030204" pitchFamily="34" charset="0"/>
                          <a:cs typeface="Times New Roman" panose="02020603050405020304" pitchFamily="18" charset="0"/>
                        </a:rPr>
                        <a:t>Materials should be colourful, use direct, personable language and images of young  people. </a:t>
                      </a:r>
                    </a:p>
                    <a:p>
                      <a:pPr marL="87313" lvl="0" indent="-87313">
                        <a:lnSpc>
                          <a:spcPct val="107000"/>
                        </a:lnSpc>
                        <a:spcAft>
                          <a:spcPts val="800"/>
                        </a:spcAft>
                        <a:buFont typeface="Symbol" panose="05050102010706020507" pitchFamily="18" charset="2"/>
                        <a:buChar char=""/>
                        <a:tabLst>
                          <a:tab pos="87313" algn="l"/>
                        </a:tabLst>
                      </a:pPr>
                      <a:r>
                        <a:rPr lang="en-GB" sz="950" kern="100" dirty="0">
                          <a:effectLst/>
                          <a:latin typeface="Arial" panose="020B0604020202020204" pitchFamily="34" charset="0"/>
                          <a:ea typeface="Calibri" panose="020F0502020204030204" pitchFamily="34" charset="0"/>
                          <a:cs typeface="Times New Roman" panose="02020603050405020304" pitchFamily="18" charset="0"/>
                        </a:rPr>
                        <a:t>Frustrated by CAMHS’ wait times and the lack of support whilst wating for a referral. </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lumMod val="20000"/>
                        <a:lumOff val="80000"/>
                        <a:alpha val="0"/>
                      </a:schemeClr>
                    </a:solidFill>
                  </a:tcPr>
                </a:tc>
                <a:tc>
                  <a:txBody>
                    <a:bodyPr/>
                    <a:lstStyle/>
                    <a:p>
                      <a:pPr lvl="0" algn="l">
                        <a:lnSpc>
                          <a:spcPct val="100000"/>
                        </a:lnSpc>
                        <a:spcBef>
                          <a:spcPts val="0"/>
                        </a:spcBef>
                        <a:spcAft>
                          <a:spcPts val="0"/>
                        </a:spcAft>
                        <a:buNone/>
                      </a:pPr>
                      <a:r>
                        <a:rPr lang="en-GB" sz="950" b="0" i="0" u="none" strike="noStrike" noProof="0" dirty="0">
                          <a:solidFill>
                            <a:schemeClr val="tx1"/>
                          </a:solidFill>
                          <a:latin typeface="Arial" panose="020B0604020202020204" pitchFamily="34" charset="0"/>
                          <a:cs typeface="Arial" panose="020B0604020202020204" pitchFamily="34" charset="0"/>
                        </a:rPr>
                        <a:t>The insight has been shared with mental health colleagues who are considering how best to update the categories that services are listed under to reflect the suggestions made. </a:t>
                      </a:r>
                      <a:endParaRPr lang="en-US" sz="950" dirty="0">
                        <a:solidFill>
                          <a:schemeClr val="tx1"/>
                        </a:solidFill>
                        <a:latin typeface="Arial" panose="020B0604020202020204" pitchFamily="34" charset="0"/>
                        <a:cs typeface="Arial" panose="020B0604020202020204" pitchFamily="34" charset="0"/>
                      </a:endParaRPr>
                    </a:p>
                    <a:p>
                      <a:pPr lvl="0" algn="l">
                        <a:lnSpc>
                          <a:spcPct val="100000"/>
                        </a:lnSpc>
                        <a:spcBef>
                          <a:spcPts val="0"/>
                        </a:spcBef>
                        <a:spcAft>
                          <a:spcPts val="0"/>
                        </a:spcAft>
                        <a:buNone/>
                      </a:pPr>
                      <a:endParaRPr lang="en-GB" sz="950" b="0" i="0" u="none" strike="noStrike" noProof="0" dirty="0">
                        <a:solidFill>
                          <a:schemeClr val="tx1"/>
                        </a:solidFill>
                        <a:latin typeface="Arial" panose="020B0604020202020204" pitchFamily="34" charset="0"/>
                        <a:cs typeface="Arial" panose="020B0604020202020204" pitchFamily="34" charset="0"/>
                      </a:endParaRPr>
                    </a:p>
                    <a:p>
                      <a:pPr lvl="0" algn="l">
                        <a:lnSpc>
                          <a:spcPct val="100000"/>
                        </a:lnSpc>
                        <a:spcBef>
                          <a:spcPts val="0"/>
                        </a:spcBef>
                        <a:spcAft>
                          <a:spcPts val="0"/>
                        </a:spcAft>
                        <a:buNone/>
                      </a:pPr>
                      <a:r>
                        <a:rPr lang="en-GB" sz="950" b="0" i="0" u="none" strike="noStrike" noProof="0" dirty="0">
                          <a:solidFill>
                            <a:schemeClr val="tx1"/>
                          </a:solidFill>
                          <a:latin typeface="Arial" panose="020B0604020202020204" pitchFamily="34" charset="0"/>
                          <a:cs typeface="Arial" panose="020B0604020202020204" pitchFamily="34" charset="0"/>
                        </a:rPr>
                        <a:t>The Insight will be used by SWL mental health team and shared with the other borough teams as they move forward with the other borough sections of the directory.</a:t>
                      </a:r>
                      <a:endParaRPr lang="en-GB" sz="950" dirty="0">
                        <a:solidFill>
                          <a:schemeClr val="tx1"/>
                        </a:solidFill>
                        <a:latin typeface="Arial" panose="020B0604020202020204" pitchFamily="34" charset="0"/>
                        <a:cs typeface="Arial" panose="020B0604020202020204" pitchFamily="34" charset="0"/>
                      </a:endParaRPr>
                    </a:p>
                    <a:p>
                      <a:pPr lvl="0">
                        <a:buNone/>
                      </a:pPr>
                      <a:endParaRPr lang="en-GB" sz="950" dirty="0">
                        <a:solidFill>
                          <a:schemeClr val="tx1"/>
                        </a:solidFill>
                        <a:latin typeface="Arial" panose="020B0604020202020204" pitchFamily="34" charset="0"/>
                        <a:cs typeface="Arial" panose="020B0604020202020204" pitchFamily="34" charset="0"/>
                      </a:endParaRPr>
                    </a:p>
                    <a:p>
                      <a:pPr lvl="0" algn="l">
                        <a:lnSpc>
                          <a:spcPct val="100000"/>
                        </a:lnSpc>
                        <a:spcBef>
                          <a:spcPts val="0"/>
                        </a:spcBef>
                        <a:spcAft>
                          <a:spcPts val="0"/>
                        </a:spcAft>
                        <a:buNone/>
                      </a:pPr>
                      <a:r>
                        <a:rPr lang="en-GB" sz="950" b="0" i="0" u="none" strike="noStrike" baseline="0" noProof="0" dirty="0">
                          <a:solidFill>
                            <a:schemeClr val="tx1"/>
                          </a:solidFill>
                          <a:latin typeface="Arial" panose="020B0604020202020204" pitchFamily="34" charset="0"/>
                          <a:cs typeface="Arial" panose="020B0604020202020204" pitchFamily="34" charset="0"/>
                        </a:rPr>
                        <a:t>Insight around communication channels and materials will be considered for future campaigns  e.g. reflect local young people and not look ‘too corporate’.</a:t>
                      </a:r>
                      <a:endParaRPr lang="en-GB" sz="950" b="0" i="0" u="none" strike="noStrike" noProof="0" dirty="0">
                        <a:solidFill>
                          <a:schemeClr val="tx1"/>
                        </a:solidFill>
                        <a:latin typeface="Arial" panose="020B0604020202020204" pitchFamily="34" charset="0"/>
                        <a:cs typeface="Arial" panose="020B0604020202020204" pitchFamily="34" charset="0"/>
                      </a:endParaRPr>
                    </a:p>
                    <a:p>
                      <a:pPr lvl="0" algn="l">
                        <a:lnSpc>
                          <a:spcPct val="100000"/>
                        </a:lnSpc>
                        <a:spcBef>
                          <a:spcPts val="0"/>
                        </a:spcBef>
                        <a:spcAft>
                          <a:spcPts val="0"/>
                        </a:spcAft>
                        <a:buNone/>
                      </a:pPr>
                      <a:endParaRPr lang="en-GB" sz="950" b="0" i="0" u="none" strike="noStrike" noProof="0" dirty="0">
                        <a:solidFill>
                          <a:schemeClr val="tx1"/>
                        </a:solidFill>
                        <a:latin typeface="Arial" panose="020B0604020202020204" pitchFamily="34" charset="0"/>
                        <a:cs typeface="Arial" panose="020B0604020202020204" pitchFamily="34" charset="0"/>
                      </a:endParaRPr>
                    </a:p>
                    <a:p>
                      <a:pPr lvl="0" algn="l">
                        <a:lnSpc>
                          <a:spcPct val="100000"/>
                        </a:lnSpc>
                        <a:spcBef>
                          <a:spcPts val="0"/>
                        </a:spcBef>
                        <a:spcAft>
                          <a:spcPts val="0"/>
                        </a:spcAft>
                        <a:buNone/>
                      </a:pPr>
                      <a:r>
                        <a:rPr lang="en-GB" sz="950" b="0" i="0" u="none" strike="noStrike" noProof="0" dirty="0">
                          <a:solidFill>
                            <a:schemeClr val="tx1"/>
                          </a:solidFill>
                          <a:latin typeface="Arial" panose="020B0604020202020204" pitchFamily="34" charset="0"/>
                          <a:cs typeface="Arial" panose="020B0604020202020204" pitchFamily="34" charset="0"/>
                        </a:rPr>
                        <a:t>This engagement has  also strengthened our partnership working with local youth services. As a result, we attended the Beautiful Minds event hosted by the Youth Council to gather insight as part of the engagement for the Joint Forward Plan and more recently an LGBTQI+ event for young people. </a:t>
                      </a:r>
                    </a:p>
                    <a:p>
                      <a:pPr lvl="0">
                        <a:buNone/>
                      </a:pPr>
                      <a:endParaRPr lang="en-GB" sz="950" dirty="0">
                        <a:solidFill>
                          <a:schemeClr val="tx1">
                            <a:lumMod val="65000"/>
                            <a:lumOff val="35000"/>
                          </a:schemeClr>
                        </a:solidFill>
                        <a:latin typeface="Arial"/>
                        <a:cs typeface="Arial"/>
                      </a:endParaRPr>
                    </a:p>
                    <a:p>
                      <a:pPr lvl="0">
                        <a:buNone/>
                      </a:pPr>
                      <a:endParaRPr lang="en-GB" sz="950" dirty="0">
                        <a:solidFill>
                          <a:schemeClr val="tx1">
                            <a:lumMod val="65000"/>
                            <a:lumOff val="35000"/>
                          </a:schemeClr>
                        </a:solidFill>
                        <a:latin typeface="Arial"/>
                        <a:cs typeface="Aria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lumMod val="20000"/>
                        <a:lumOff val="80000"/>
                        <a:alpha val="0"/>
                      </a:schemeClr>
                    </a:solidFill>
                  </a:tcPr>
                </a:tc>
                <a:tc>
                  <a:txBody>
                    <a:bodyPr/>
                    <a:lstStyle/>
                    <a:p>
                      <a:pPr lvl="0">
                        <a:buNone/>
                      </a:pPr>
                      <a:r>
                        <a:rPr lang="en-GB" sz="950" b="0" i="0" u="none" strike="noStrike" noProof="0" dirty="0">
                          <a:solidFill>
                            <a:schemeClr val="tx1"/>
                          </a:solidFill>
                          <a:latin typeface="Arial"/>
                        </a:rPr>
                        <a:t>We plan to feedback to the groups on the difference their views have made on both the directory and future campaigns when changes have been made. </a:t>
                      </a:r>
                    </a:p>
                    <a:p>
                      <a:pPr lvl="0">
                        <a:buNone/>
                      </a:pPr>
                      <a:endParaRPr lang="en-GB" sz="950" b="0" i="0" u="none" strike="noStrike" noProof="0" dirty="0">
                        <a:solidFill>
                          <a:schemeClr val="tx1"/>
                        </a:solidFill>
                        <a:latin typeface="Arial"/>
                      </a:endParaRPr>
                    </a:p>
                    <a:p>
                      <a:pPr lvl="0">
                        <a:buNone/>
                      </a:pPr>
                      <a:r>
                        <a:rPr lang="en-GB" sz="950" b="0" i="0" u="none" strike="noStrike" noProof="0" dirty="0">
                          <a:solidFill>
                            <a:schemeClr val="tx1"/>
                          </a:solidFill>
                          <a:latin typeface="Arial"/>
                        </a:rPr>
                        <a:t>We will continue to work with Youth Out Loud!, the Youth Council and local youth services to ensure voice of local young people can help shape our local transformation projects..</a:t>
                      </a:r>
                      <a:endParaRPr lang="en-GB" sz="950" b="0" i="0" u="none" strike="noStrike" noProof="0" dirty="0">
                        <a:solidFill>
                          <a:schemeClr val="tx1">
                            <a:lumMod val="65000"/>
                            <a:lumOff val="35000"/>
                          </a:schemeClr>
                        </a:solidFill>
                        <a:latin typeface="Arial"/>
                      </a:endParaRPr>
                    </a:p>
                    <a:p>
                      <a:pPr lvl="0">
                        <a:buNone/>
                      </a:pPr>
                      <a:endParaRPr lang="en-US" sz="950"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lumMod val="20000"/>
                        <a:lumOff val="80000"/>
                        <a:alpha val="0"/>
                      </a:schemeClr>
                    </a:solidFill>
                  </a:tcPr>
                </a:tc>
                <a:extLst>
                  <a:ext uri="{0D108BD9-81ED-4DB2-BD59-A6C34878D82A}">
                    <a16:rowId xmlns:a16="http://schemas.microsoft.com/office/drawing/2014/main" val="10001"/>
                  </a:ext>
                </a:extLst>
              </a:tr>
            </a:tbl>
          </a:graphicData>
        </a:graphic>
      </p:graphicFrame>
      <p:sp>
        <p:nvSpPr>
          <p:cNvPr id="4" name="Slide Number Placeholder 3">
            <a:extLst>
              <a:ext uri="{FF2B5EF4-FFF2-40B4-BE49-F238E27FC236}">
                <a16:creationId xmlns:a16="http://schemas.microsoft.com/office/drawing/2014/main" id="{A1BA3590-28CD-4E77-B1B1-B606FFC1B4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E8412-344B-4A62-BD9B-853B63951050}" type="slidenum">
              <a:rPr kumimoji="0" lang="en-GB"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17" name="Straight Connector 16">
            <a:extLst>
              <a:ext uri="{FF2B5EF4-FFF2-40B4-BE49-F238E27FC236}">
                <a16:creationId xmlns:a16="http://schemas.microsoft.com/office/drawing/2014/main" id="{1209A47F-786F-E1F0-1ABB-BC4C85BD5324}"/>
              </a:ext>
            </a:extLst>
          </p:cNvPr>
          <p:cNvCxnSpPr>
            <a:cxnSpLocks/>
          </p:cNvCxnSpPr>
          <p:nvPr/>
        </p:nvCxnSpPr>
        <p:spPr>
          <a:xfrm>
            <a:off x="363984" y="2209537"/>
            <a:ext cx="1588033" cy="0"/>
          </a:xfrm>
          <a:prstGeom prst="line">
            <a:avLst/>
          </a:prstGeom>
          <a:ln>
            <a:solidFill>
              <a:srgbClr val="00B7E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2BAF-FEAE-D780-880D-5300A409C295}"/>
              </a:ext>
            </a:extLst>
          </p:cNvPr>
          <p:cNvCxnSpPr>
            <a:cxnSpLocks/>
          </p:cNvCxnSpPr>
          <p:nvPr/>
        </p:nvCxnSpPr>
        <p:spPr>
          <a:xfrm>
            <a:off x="2254928" y="2209537"/>
            <a:ext cx="1793289" cy="0"/>
          </a:xfrm>
          <a:prstGeom prst="line">
            <a:avLst/>
          </a:prstGeom>
          <a:ln>
            <a:solidFill>
              <a:srgbClr val="00B7E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023DB11-3E51-7B63-D874-C3504B7CD1E0}"/>
              </a:ext>
            </a:extLst>
          </p:cNvPr>
          <p:cNvCxnSpPr>
            <a:cxnSpLocks/>
          </p:cNvCxnSpPr>
          <p:nvPr/>
        </p:nvCxnSpPr>
        <p:spPr>
          <a:xfrm>
            <a:off x="4296792" y="2209537"/>
            <a:ext cx="1637081" cy="0"/>
          </a:xfrm>
          <a:prstGeom prst="line">
            <a:avLst/>
          </a:prstGeom>
          <a:ln>
            <a:solidFill>
              <a:srgbClr val="00B7E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A6E2304-6791-91C8-D4B4-7600673AF65C}"/>
              </a:ext>
            </a:extLst>
          </p:cNvPr>
          <p:cNvCxnSpPr>
            <a:cxnSpLocks/>
          </p:cNvCxnSpPr>
          <p:nvPr/>
        </p:nvCxnSpPr>
        <p:spPr>
          <a:xfrm>
            <a:off x="6096000" y="2209537"/>
            <a:ext cx="1744494" cy="0"/>
          </a:xfrm>
          <a:prstGeom prst="line">
            <a:avLst/>
          </a:prstGeom>
          <a:ln>
            <a:solidFill>
              <a:srgbClr val="00B7E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FDA5C4A-77B1-25E2-C0E9-A4A72B77CCA7}"/>
              </a:ext>
            </a:extLst>
          </p:cNvPr>
          <p:cNvCxnSpPr>
            <a:cxnSpLocks/>
          </p:cNvCxnSpPr>
          <p:nvPr/>
        </p:nvCxnSpPr>
        <p:spPr>
          <a:xfrm>
            <a:off x="7963270" y="2209537"/>
            <a:ext cx="1722268" cy="0"/>
          </a:xfrm>
          <a:prstGeom prst="line">
            <a:avLst/>
          </a:prstGeom>
          <a:ln>
            <a:solidFill>
              <a:srgbClr val="00B7E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E5B44B3-B544-44AD-8988-66E70F211F30}"/>
              </a:ext>
            </a:extLst>
          </p:cNvPr>
          <p:cNvCxnSpPr>
            <a:cxnSpLocks/>
          </p:cNvCxnSpPr>
          <p:nvPr/>
        </p:nvCxnSpPr>
        <p:spPr>
          <a:xfrm>
            <a:off x="9863091" y="2209537"/>
            <a:ext cx="2105045" cy="0"/>
          </a:xfrm>
          <a:prstGeom prst="line">
            <a:avLst/>
          </a:prstGeom>
          <a:ln>
            <a:solidFill>
              <a:srgbClr val="00B7E3"/>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FC57F279-8328-ACAC-225D-0492B915C345}"/>
              </a:ext>
            </a:extLst>
          </p:cNvPr>
          <p:cNvSpPr txBox="1">
            <a:spLocks/>
          </p:cNvSpPr>
          <p:nvPr/>
        </p:nvSpPr>
        <p:spPr>
          <a:xfrm>
            <a:off x="291595" y="233200"/>
            <a:ext cx="10121911" cy="54803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2"/>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ts val="600"/>
              </a:spcBef>
              <a:spcAft>
                <a:spcPts val="0"/>
              </a:spcAft>
              <a:buClrTx/>
              <a:buSzTx/>
              <a:buFontTx/>
              <a:buNone/>
              <a:tabLst>
                <a:tab pos="2168525" algn="l"/>
              </a:tabLst>
              <a:defRPr/>
            </a:pPr>
            <a:r>
              <a:rPr kumimoji="0" lang="en-GB" sz="2800" b="1" i="0" u="none" strike="noStrike" kern="1200" cap="none" spc="0" normalizeH="0" baseline="0" noProof="0" dirty="0">
                <a:ln>
                  <a:noFill/>
                </a:ln>
                <a:solidFill>
                  <a:srgbClr val="00B7E3"/>
                </a:solidFill>
                <a:effectLst/>
                <a:uLnTx/>
                <a:uFillTx/>
                <a:latin typeface="Arial" panose="020B0604020202020204" pitchFamily="34" charset="0"/>
                <a:ea typeface="+mj-ea"/>
                <a:cs typeface="Arial" panose="020B0604020202020204" pitchFamily="34" charset="0"/>
              </a:rPr>
              <a:t>Kingston: Young people’s mental health directory	</a:t>
            </a:r>
          </a:p>
        </p:txBody>
      </p:sp>
      <p:sp>
        <p:nvSpPr>
          <p:cNvPr id="7" name="TextBox 6">
            <a:extLst>
              <a:ext uri="{FF2B5EF4-FFF2-40B4-BE49-F238E27FC236}">
                <a16:creationId xmlns:a16="http://schemas.microsoft.com/office/drawing/2014/main" id="{C4EF5421-050B-CDF4-1884-62BCAE8657AB}"/>
              </a:ext>
            </a:extLst>
          </p:cNvPr>
          <p:cNvSpPr txBox="1"/>
          <p:nvPr/>
        </p:nvSpPr>
        <p:spPr>
          <a:xfrm>
            <a:off x="291595" y="768576"/>
            <a:ext cx="871924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2168525" algn="l"/>
              </a:tabLst>
              <a:defRPr/>
            </a:pPr>
            <a:r>
              <a:rPr kumimoji="0" lang="en-GB" sz="1400" b="1" i="0" u="none" strike="noStrike" kern="1200" cap="none" spc="0" normalizeH="0" baseline="0" noProof="0" dirty="0">
                <a:ln>
                  <a:noFill/>
                </a:ln>
                <a:solidFill>
                  <a:srgbClr val="00B7E3"/>
                </a:solidFill>
                <a:effectLst/>
                <a:uLnTx/>
                <a:uFillTx/>
                <a:latin typeface="Arial" panose="020B0604020202020204" pitchFamily="34" charset="0"/>
                <a:ea typeface="+mn-ea"/>
                <a:cs typeface="Arial" panose="020B0604020202020204" pitchFamily="34" charset="0"/>
              </a:rPr>
              <a:t>Engagement Lead: 	Caroline O’Neill, Lead Engagement Manager, Kingston and Richmond</a:t>
            </a:r>
          </a:p>
          <a:p>
            <a:pPr marL="0" marR="0" lvl="0" indent="0" algn="l" defTabSz="914400" rtl="0" eaLnBrk="1" fontAlgn="auto" latinLnBrk="0" hangingPunct="1">
              <a:lnSpc>
                <a:spcPct val="100000"/>
              </a:lnSpc>
              <a:spcBef>
                <a:spcPts val="0"/>
              </a:spcBef>
              <a:spcAft>
                <a:spcPts val="0"/>
              </a:spcAft>
              <a:buClrTx/>
              <a:buSzTx/>
              <a:buFontTx/>
              <a:buNone/>
              <a:tabLst>
                <a:tab pos="2168525" algn="l"/>
              </a:tabLst>
              <a:defRPr/>
            </a:pPr>
            <a:r>
              <a:rPr kumimoji="0" lang="en-GB" sz="14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April to June 2023</a:t>
            </a:r>
            <a:endParaRPr kumimoji="0" lang="en-GB" sz="1400" b="0" i="0" u="none" strike="noStrike" kern="1200" cap="none" spc="0" normalizeH="0" baseline="0" noProof="0" dirty="0">
              <a:ln>
                <a:noFill/>
              </a:ln>
              <a:solidFill>
                <a:srgbClr val="00C5B0"/>
              </a:solidFill>
              <a:effectLst/>
              <a:uLnTx/>
              <a:uFillTx/>
              <a:latin typeface="Arial" panose="020B0604020202020204" pitchFamily="34" charset="0"/>
              <a:ea typeface="+mn-ea"/>
              <a:cs typeface="Arial" panose="020B0604020202020204" pitchFamily="34" charset="0"/>
            </a:endParaRPr>
          </a:p>
        </p:txBody>
      </p:sp>
      <p:cxnSp>
        <p:nvCxnSpPr>
          <p:cNvPr id="9" name="Straight Connector 8">
            <a:extLst>
              <a:ext uri="{FF2B5EF4-FFF2-40B4-BE49-F238E27FC236}">
                <a16:creationId xmlns:a16="http://schemas.microsoft.com/office/drawing/2014/main" id="{EDEE878B-2C96-8921-49E4-3A73975E0A57}"/>
              </a:ext>
            </a:extLst>
          </p:cNvPr>
          <p:cNvCxnSpPr>
            <a:cxnSpLocks/>
          </p:cNvCxnSpPr>
          <p:nvPr/>
        </p:nvCxnSpPr>
        <p:spPr>
          <a:xfrm>
            <a:off x="363984" y="765866"/>
            <a:ext cx="747651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475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292098" y="1499759"/>
          <a:ext cx="11799287" cy="5359115"/>
        </p:xfrm>
        <a:graphic>
          <a:graphicData uri="http://schemas.openxmlformats.org/drawingml/2006/table">
            <a:tbl>
              <a:tblPr firstRow="1" bandRow="1">
                <a:tableStyleId>{7DF18680-E054-41AD-8BC1-D1AEF772440D}</a:tableStyleId>
              </a:tblPr>
              <a:tblGrid>
                <a:gridCol w="1882931">
                  <a:extLst>
                    <a:ext uri="{9D8B030D-6E8A-4147-A177-3AD203B41FA5}">
                      <a16:colId xmlns:a16="http://schemas.microsoft.com/office/drawing/2014/main" val="20000"/>
                    </a:ext>
                  </a:extLst>
                </a:gridCol>
                <a:gridCol w="2050165">
                  <a:extLst>
                    <a:ext uri="{9D8B030D-6E8A-4147-A177-3AD203B41FA5}">
                      <a16:colId xmlns:a16="http://schemas.microsoft.com/office/drawing/2014/main" val="20001"/>
                    </a:ext>
                  </a:extLst>
                </a:gridCol>
                <a:gridCol w="1811622">
                  <a:extLst>
                    <a:ext uri="{9D8B030D-6E8A-4147-A177-3AD203B41FA5}">
                      <a16:colId xmlns:a16="http://schemas.microsoft.com/office/drawing/2014/main" val="20002"/>
                    </a:ext>
                  </a:extLst>
                </a:gridCol>
                <a:gridCol w="1855433">
                  <a:extLst>
                    <a:ext uri="{9D8B030D-6E8A-4147-A177-3AD203B41FA5}">
                      <a16:colId xmlns:a16="http://schemas.microsoft.com/office/drawing/2014/main" val="20003"/>
                    </a:ext>
                  </a:extLst>
                </a:gridCol>
                <a:gridCol w="1917576">
                  <a:extLst>
                    <a:ext uri="{9D8B030D-6E8A-4147-A177-3AD203B41FA5}">
                      <a16:colId xmlns:a16="http://schemas.microsoft.com/office/drawing/2014/main" val="20004"/>
                    </a:ext>
                  </a:extLst>
                </a:gridCol>
                <a:gridCol w="2281560">
                  <a:extLst>
                    <a:ext uri="{9D8B030D-6E8A-4147-A177-3AD203B41FA5}">
                      <a16:colId xmlns:a16="http://schemas.microsoft.com/office/drawing/2014/main" val="20006"/>
                    </a:ext>
                  </a:extLst>
                </a:gridCol>
              </a:tblGrid>
              <a:tr h="695675">
                <a:tc>
                  <a:txBody>
                    <a:bodyPr/>
                    <a:lstStyle/>
                    <a:p>
                      <a:r>
                        <a:rPr lang="en-GB" sz="900" dirty="0">
                          <a:solidFill>
                            <a:srgbClr val="00B7E3"/>
                          </a:solidFill>
                          <a:latin typeface="Arial" panose="020B0604020202020204" pitchFamily="34" charset="0"/>
                          <a:cs typeface="Arial" panose="020B0604020202020204" pitchFamily="34" charset="0"/>
                        </a:rPr>
                        <a:t>Why</a:t>
                      </a:r>
                      <a:r>
                        <a:rPr lang="en-GB" sz="900" baseline="0" dirty="0">
                          <a:solidFill>
                            <a:srgbClr val="00B7E3"/>
                          </a:solidFill>
                          <a:latin typeface="Arial" panose="020B0604020202020204" pitchFamily="34" charset="0"/>
                          <a:cs typeface="Arial" panose="020B0604020202020204" pitchFamily="34" charset="0"/>
                        </a:rPr>
                        <a:t> did you seek the views of local people and or communities?</a:t>
                      </a:r>
                      <a:endParaRPr lang="en-GB" sz="900" dirty="0">
                        <a:solidFill>
                          <a:srgbClr val="00B7E3"/>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alpha val="0"/>
                      </a:schemeClr>
                    </a:solidFill>
                  </a:tcPr>
                </a:tc>
                <a:tc>
                  <a:txBody>
                    <a:bodyPr/>
                    <a:lstStyle/>
                    <a:p>
                      <a:r>
                        <a:rPr lang="en-GB" sz="900" dirty="0">
                          <a:solidFill>
                            <a:srgbClr val="00B7E3"/>
                          </a:solidFill>
                          <a:latin typeface="Arial" panose="020B0604020202020204" pitchFamily="34" charset="0"/>
                          <a:cs typeface="Arial" panose="020B0604020202020204" pitchFamily="34" charset="0"/>
                        </a:rPr>
                        <a:t>What activities</a:t>
                      </a:r>
                      <a:r>
                        <a:rPr lang="en-GB" sz="900" baseline="0" dirty="0">
                          <a:solidFill>
                            <a:srgbClr val="00B7E3"/>
                          </a:solidFill>
                          <a:latin typeface="Arial" panose="020B0604020202020204" pitchFamily="34" charset="0"/>
                          <a:cs typeface="Arial" panose="020B0604020202020204" pitchFamily="34" charset="0"/>
                        </a:rPr>
                        <a:t> did you do?</a:t>
                      </a:r>
                      <a:endParaRPr lang="en-GB" sz="900" dirty="0">
                        <a:solidFill>
                          <a:srgbClr val="00B7E3"/>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alpha val="0"/>
                      </a:schemeClr>
                    </a:solidFill>
                  </a:tcPr>
                </a:tc>
                <a:tc>
                  <a:txBody>
                    <a:bodyPr/>
                    <a:lstStyle/>
                    <a:p>
                      <a:r>
                        <a:rPr lang="en-GB" sz="900" dirty="0">
                          <a:solidFill>
                            <a:srgbClr val="00B7E3"/>
                          </a:solidFill>
                          <a:latin typeface="Arial" panose="020B0604020202020204" pitchFamily="34" charset="0"/>
                          <a:cs typeface="Arial" panose="020B0604020202020204" pitchFamily="34" charset="0"/>
                        </a:rPr>
                        <a:t>Who did you speak</a:t>
                      </a:r>
                      <a:r>
                        <a:rPr lang="en-GB" sz="900" baseline="0" dirty="0">
                          <a:solidFill>
                            <a:srgbClr val="00B7E3"/>
                          </a:solidFill>
                          <a:latin typeface="Arial" panose="020B0604020202020204" pitchFamily="34" charset="0"/>
                          <a:cs typeface="Arial" panose="020B0604020202020204" pitchFamily="34" charset="0"/>
                        </a:rPr>
                        <a:t> to and why?</a:t>
                      </a:r>
                      <a:endParaRPr lang="en-GB" sz="900" dirty="0">
                        <a:solidFill>
                          <a:srgbClr val="00B7E3"/>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alpha val="0"/>
                      </a:schemeClr>
                    </a:solidFill>
                  </a:tcPr>
                </a:tc>
                <a:tc>
                  <a:txBody>
                    <a:bodyPr/>
                    <a:lstStyle/>
                    <a:p>
                      <a:r>
                        <a:rPr lang="en-GB" sz="900" dirty="0">
                          <a:solidFill>
                            <a:srgbClr val="00B7E3"/>
                          </a:solidFill>
                          <a:latin typeface="Arial" panose="020B0604020202020204" pitchFamily="34" charset="0"/>
                          <a:cs typeface="Arial" panose="020B0604020202020204" pitchFamily="34" charset="0"/>
                        </a:rPr>
                        <a:t>What</a:t>
                      </a:r>
                      <a:r>
                        <a:rPr lang="en-GB" sz="900" baseline="0" dirty="0">
                          <a:solidFill>
                            <a:srgbClr val="00B7E3"/>
                          </a:solidFill>
                          <a:latin typeface="Arial" panose="020B0604020202020204" pitchFamily="34" charset="0"/>
                          <a:cs typeface="Arial" panose="020B0604020202020204" pitchFamily="34" charset="0"/>
                        </a:rPr>
                        <a:t> were the key themes that people raised? </a:t>
                      </a:r>
                      <a:endParaRPr lang="en-GB" sz="900" dirty="0">
                        <a:solidFill>
                          <a:srgbClr val="00B7E3"/>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alpha val="0"/>
                      </a:schemeClr>
                    </a:solidFill>
                  </a:tcPr>
                </a:tc>
                <a:tc>
                  <a:txBody>
                    <a:bodyPr/>
                    <a:lstStyle/>
                    <a:p>
                      <a:r>
                        <a:rPr lang="en-GB" sz="900" dirty="0">
                          <a:solidFill>
                            <a:srgbClr val="00B7E3"/>
                          </a:solidFill>
                          <a:latin typeface="Arial" panose="020B0604020202020204" pitchFamily="34" charset="0"/>
                          <a:cs typeface="Arial" panose="020B0604020202020204" pitchFamily="34" charset="0"/>
                        </a:rPr>
                        <a:t>What difference</a:t>
                      </a:r>
                      <a:r>
                        <a:rPr lang="en-GB" sz="900" baseline="0" dirty="0">
                          <a:solidFill>
                            <a:srgbClr val="00B7E3"/>
                          </a:solidFill>
                          <a:latin typeface="Arial" panose="020B0604020202020204" pitchFamily="34" charset="0"/>
                          <a:cs typeface="Arial" panose="020B0604020202020204" pitchFamily="34" charset="0"/>
                        </a:rPr>
                        <a:t> has this feedback made?</a:t>
                      </a:r>
                      <a:endParaRPr lang="en-GB" sz="900" dirty="0">
                        <a:solidFill>
                          <a:srgbClr val="00B7E3"/>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alpha val="0"/>
                      </a:schemeClr>
                    </a:solidFill>
                  </a:tcPr>
                </a:tc>
                <a:tc>
                  <a:txBody>
                    <a:bodyPr/>
                    <a:lstStyle/>
                    <a:p>
                      <a:r>
                        <a:rPr lang="en-GB" sz="900" dirty="0">
                          <a:solidFill>
                            <a:srgbClr val="00B7E3"/>
                          </a:solidFill>
                          <a:latin typeface="Arial" panose="020B0604020202020204" pitchFamily="34" charset="0"/>
                          <a:cs typeface="Arial" panose="020B0604020202020204" pitchFamily="34" charset="0"/>
                        </a:rPr>
                        <a:t>Are</a:t>
                      </a:r>
                      <a:r>
                        <a:rPr lang="en-GB" sz="900" baseline="0" dirty="0">
                          <a:solidFill>
                            <a:srgbClr val="00B7E3"/>
                          </a:solidFill>
                          <a:latin typeface="Arial" panose="020B0604020202020204" pitchFamily="34" charset="0"/>
                          <a:cs typeface="Arial" panose="020B0604020202020204" pitchFamily="34" charset="0"/>
                        </a:rPr>
                        <a:t> you planning any further engagement work on this programme or a related programme?</a:t>
                      </a:r>
                      <a:endParaRPr lang="en-GB" sz="900" dirty="0">
                        <a:solidFill>
                          <a:srgbClr val="00B7E3"/>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val="10000"/>
                  </a:ext>
                </a:extLst>
              </a:tr>
              <a:tr h="44293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effectLst/>
                          <a:latin typeface="Arial" panose="020B0604020202020204" pitchFamily="34" charset="0"/>
                          <a:cs typeface="Arial" panose="020B0604020202020204" pitchFamily="34" charset="0"/>
                        </a:rPr>
                        <a:t>As part of the Kingston and Richmond Autism pathway review there have been ongoing discussions with service users, families and carers at groups such as at parent carer forums, Skylarks, Fast Minds and ADHD Embrace.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effectLst/>
                          <a:latin typeface="Arial" panose="020B0604020202020204" pitchFamily="34" charset="0"/>
                          <a:cs typeface="Arial" panose="020B0604020202020204" pitchFamily="34" charset="0"/>
                        </a:rPr>
                        <a:t>From these discussion the gap in post diagnostic support became clear and the need to gather wider feedback was identified in order to inform a new pathway for post diagnostic services for Autistic people and people with ADHD. </a:t>
                      </a:r>
                    </a:p>
                    <a:p>
                      <a:pPr marL="0" indent="0">
                        <a:buFontTx/>
                        <a:buNone/>
                      </a:pPr>
                      <a:endParaRPr lang="en-GB" sz="1000" b="0" dirty="0">
                        <a:solidFill>
                          <a:schemeClr val="tx1">
                            <a:lumMod val="75000"/>
                            <a:lumOff val="25000"/>
                          </a:schemeClr>
                        </a:solidFill>
                        <a:latin typeface="Arial" panose="020B0604020202020204" pitchFamily="34" charset="0"/>
                        <a:cs typeface="Arial" panose="020B0604020202020204" pitchFamily="34" charset="0"/>
                      </a:endParaRPr>
                    </a:p>
                    <a:p>
                      <a:pPr marL="0" indent="0">
                        <a:buFontTx/>
                        <a:buNone/>
                      </a:pPr>
                      <a:endParaRPr lang="en-GB" sz="1000" b="0" dirty="0">
                        <a:solidFill>
                          <a:schemeClr val="tx1">
                            <a:lumMod val="75000"/>
                            <a:lumOff val="25000"/>
                          </a:schemeClr>
                        </a:solidFill>
                        <a:latin typeface="Arial" panose="020B0604020202020204" pitchFamily="34" charset="0"/>
                        <a:cs typeface="Arial" panose="020B0604020202020204" pitchFamily="34" charset="0"/>
                      </a:endParaRPr>
                    </a:p>
                    <a:p>
                      <a:pPr marL="0" indent="0">
                        <a:buFontTx/>
                        <a:buNone/>
                      </a:pPr>
                      <a:endParaRPr lang="en-GB" sz="1000" b="0" dirty="0">
                        <a:solidFill>
                          <a:schemeClr val="tx1">
                            <a:lumMod val="75000"/>
                            <a:lumOff val="25000"/>
                          </a:schemeClr>
                        </a:solidFill>
                        <a:latin typeface="Arial" panose="020B0604020202020204" pitchFamily="34" charset="0"/>
                        <a:cs typeface="Arial" panose="020B0604020202020204" pitchFamily="34" charset="0"/>
                      </a:endParaRPr>
                    </a:p>
                    <a:p>
                      <a:pPr marL="0" indent="0">
                        <a:buFontTx/>
                        <a:buNone/>
                      </a:pPr>
                      <a:endParaRPr lang="en-GB" sz="1000" b="0" dirty="0">
                        <a:solidFill>
                          <a:schemeClr val="tx1">
                            <a:lumMod val="75000"/>
                            <a:lumOff val="25000"/>
                          </a:schemeClr>
                        </a:solidFill>
                        <a:latin typeface="Arial" panose="020B0604020202020204" pitchFamily="34" charset="0"/>
                        <a:cs typeface="Arial" panose="020B0604020202020204" pitchFamily="34" charset="0"/>
                      </a:endParaRPr>
                    </a:p>
                    <a:p>
                      <a:pPr marL="0" indent="0">
                        <a:buFontTx/>
                        <a:buNone/>
                      </a:pPr>
                      <a:endParaRPr lang="en-GB" sz="1000" b="1" dirty="0">
                        <a:solidFill>
                          <a:schemeClr val="tx1">
                            <a:lumMod val="75000"/>
                            <a:lumOff val="25000"/>
                          </a:schemeClr>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effectLst/>
                          <a:latin typeface="Arial" panose="020B0604020202020204" pitchFamily="34" charset="0"/>
                          <a:cs typeface="Arial" panose="020B0604020202020204" pitchFamily="34" charset="0"/>
                        </a:rPr>
                        <a:t>To gather wider feedback the project group (local partners including NHS, local authority and community and voluntary) agreed to run a survey  to capture experience of both children and adult services as well as views on how to develop services for the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effectLst/>
                          <a:latin typeface="Arial" panose="020B0604020202020204" pitchFamily="34" charset="0"/>
                          <a:cs typeface="Arial" panose="020B0604020202020204" pitchFamily="34" charset="0"/>
                        </a:rPr>
                        <a:t>Working with the user and carer groups we developed seven questions covering </a:t>
                      </a:r>
                      <a:r>
                        <a:rPr lang="en-GB" sz="1000" dirty="0">
                          <a:solidFill>
                            <a:schemeClr val="tx1"/>
                          </a:solidFill>
                          <a:effectLst/>
                          <a:latin typeface="Arial" panose="020B0604020202020204" pitchFamily="34" charset="0"/>
                          <a:cs typeface="Arial" panose="020B0604020202020204" pitchFamily="34" charset="0"/>
                        </a:rPr>
                        <a:t>experiences of post diagnostic support – what was good and what didn’t go so well;  where they found out about support available, what information they would have liked to have known, how best to receive information, when is the best time to receive support, post diagnosis,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effectLst/>
                          <a:latin typeface="Arial" panose="020B0604020202020204" pitchFamily="34" charset="0"/>
                          <a:cs typeface="Arial" panose="020B0604020202020204" pitchFamily="34" charset="0"/>
                        </a:rPr>
                        <a:t>These became an online survey that was promoted through a range of partners across health, social care, voluntary sector and through lived experience groups.</a:t>
                      </a:r>
                      <a:endParaRPr lang="en-GB" sz="100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0" dirty="0">
                        <a:solidFill>
                          <a:schemeClr val="tx1">
                            <a:lumMod val="65000"/>
                            <a:lumOff val="35000"/>
                          </a:schemeClr>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effectLst/>
                          <a:latin typeface="Arial" panose="020B0604020202020204" pitchFamily="34" charset="0"/>
                          <a:ea typeface="Arial" panose="020B0604020202020204" pitchFamily="34" charset="0"/>
                        </a:rPr>
                        <a:t>The survey was open to residents in Kingston and Richmond who have experience of both child and adult post diagnostic services for Autistic people and people with ADHD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effectLst/>
                          <a:latin typeface="Arial" panose="020B0604020202020204" pitchFamily="34" charset="0"/>
                          <a:ea typeface="Arial" panose="020B0604020202020204" pitchFamily="34" charset="0"/>
                        </a:rPr>
                        <a:t>It was open from 18 May – 16 June and promoted through partner channels and networks, including  local Autism/ADHD interest groups - Action Attainment, Mind, K&amp;R parent carer forums, National Autistic Society (Richmond), Skylarks, Express CIC, ADHD Embrace and Fastminds.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effectLst/>
                          <a:latin typeface="Arial" panose="020B0604020202020204" pitchFamily="34" charset="0"/>
                          <a:cs typeface="Arial" panose="020B0604020202020204" pitchFamily="34" charset="0"/>
                        </a:rPr>
                        <a:t>We had 95 responses all under 65 years old. The majority related to children’s services -.</a:t>
                      </a:r>
                      <a:r>
                        <a:rPr lang="en-GB" sz="1000" dirty="0">
                          <a:solidFill>
                            <a:schemeClr val="tx1"/>
                          </a:solidFill>
                          <a:effectLst/>
                          <a:latin typeface="Arial" panose="020B0604020202020204" pitchFamily="34" charset="0"/>
                          <a:cs typeface="Arial" panose="020B0604020202020204" pitchFamily="34" charset="0"/>
                        </a:rPr>
                        <a:t>16% for aged 0-5 and 73% for 6-18 years. 10 responded about adults' services. Most respondents identified as female (88%) and white British (63%)  </a:t>
                      </a:r>
                      <a:endParaRPr lang="en-US" sz="1000" dirty="0">
                        <a:solidFill>
                          <a:schemeClr val="tx1"/>
                        </a:solidFill>
                        <a:effectLst/>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Times New Roman" panose="02020603050405020304" pitchFamily="18" charset="0"/>
                        </a:rPr>
                        <a:t>Key feedback included:</a:t>
                      </a:r>
                    </a:p>
                    <a:p>
                      <a:pPr marL="87313" marR="0" lvl="0" indent="-87313"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Times New Roman" panose="02020603050405020304" pitchFamily="18" charset="0"/>
                        </a:rPr>
                        <a:t>Many felt there was little, if any, support after an Autism diagnosis. This is for adults with Autism, and parents of children with Autism.  They felt dismissed and alone after the diagnosis. </a:t>
                      </a:r>
                      <a:endParaRPr kumimoji="0" lang="en-GB" sz="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87313" marR="0" lvl="0" indent="-87313"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Times New Roman" panose="02020603050405020304" pitchFamily="18" charset="0"/>
                        </a:rPr>
                        <a:t>Those who felt they had some support did not feel it was enough, and had negative experiences, including long waiting times and a confusing system to navigate. </a:t>
                      </a:r>
                    </a:p>
                    <a:p>
                      <a:pPr marL="87313" marR="0" lvl="0" indent="-87313"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Times New Roman" panose="02020603050405020304" pitchFamily="18" charset="0"/>
                        </a:rPr>
                        <a:t>They said they were also not advised about support through NHS services and felt it was up to them to seek it out using other channels.</a:t>
                      </a:r>
                      <a:endParaRPr kumimoji="0" lang="en-GB" sz="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87313" marR="0" lvl="0" indent="-87313"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Times New Roman" panose="02020603050405020304" pitchFamily="18" charset="0"/>
                        </a:rPr>
                        <a:t>Following diagnosis respondents wanted more information on the support and services available to them post diagnosis. </a:t>
                      </a:r>
                      <a:endParaRPr lang="en-GB" sz="1000" dirty="0">
                        <a:solidFill>
                          <a:schemeClr val="tx1">
                            <a:lumMod val="65000"/>
                            <a:lumOff val="35000"/>
                          </a:schemeClr>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rPr>
                        <a:t>This insight will be used by the Autism pathway review project group to inform new pathway for post diagnostic services in Kingston and Richmond.</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endParaRPr lang="en-GB" sz="1000" dirty="0">
                        <a:solidFill>
                          <a:schemeClr val="tx1">
                            <a:lumMod val="65000"/>
                            <a:lumOff val="35000"/>
                          </a:schemeClr>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r>
                        <a:rPr lang="en-GB" sz="1000" dirty="0">
                          <a:solidFill>
                            <a:schemeClr val="tx1"/>
                          </a:solidFill>
                          <a:latin typeface="Arial" panose="020B0604020202020204" pitchFamily="34" charset="0"/>
                          <a:cs typeface="Arial" panose="020B0604020202020204" pitchFamily="34" charset="0"/>
                        </a:rPr>
                        <a:t>Service users are involved in the project’s steering group and service development meetings.</a:t>
                      </a:r>
                    </a:p>
                    <a:p>
                      <a:endParaRPr lang="en-GB" sz="1000" dirty="0">
                        <a:solidFill>
                          <a:schemeClr val="tx1"/>
                        </a:solidFill>
                        <a:latin typeface="Arial" panose="020B0604020202020204" pitchFamily="34" charset="0"/>
                        <a:cs typeface="Arial" panose="020B0604020202020204" pitchFamily="34" charset="0"/>
                      </a:endParaRPr>
                    </a:p>
                    <a:p>
                      <a:r>
                        <a:rPr lang="en-GB" sz="1000" dirty="0">
                          <a:solidFill>
                            <a:schemeClr val="tx1"/>
                          </a:solidFill>
                          <a:latin typeface="Arial" panose="020B0604020202020204" pitchFamily="34" charset="0"/>
                          <a:cs typeface="Arial" panose="020B0604020202020204" pitchFamily="34" charset="0"/>
                        </a:rPr>
                        <a:t>We are aiming to run further engagement for the different stages of the pathway e.g., the screening, assessment/ diagnosis and pre diagnosis. </a:t>
                      </a:r>
                    </a:p>
                    <a:p>
                      <a:endParaRPr lang="en-GB" sz="1000" dirty="0">
                        <a:solidFill>
                          <a:schemeClr val="tx1"/>
                        </a:solidFill>
                        <a:latin typeface="Arial" panose="020B0604020202020204" pitchFamily="34" charset="0"/>
                        <a:cs typeface="Arial" panose="020B0604020202020204" pitchFamily="34" charset="0"/>
                      </a:endParaRPr>
                    </a:p>
                    <a:p>
                      <a:r>
                        <a:rPr lang="en-GB" sz="1000" dirty="0">
                          <a:solidFill>
                            <a:schemeClr val="tx1"/>
                          </a:solidFill>
                          <a:latin typeface="Arial" panose="020B0604020202020204" pitchFamily="34" charset="0"/>
                          <a:cs typeface="Arial" panose="020B0604020202020204" pitchFamily="34" charset="0"/>
                        </a:rPr>
                        <a:t>A linked project is being established to look at how we evaluate  the new Autism social prescriber pilot and service users have been invited to be part of the project group, with a first meeting in September. </a:t>
                      </a:r>
                    </a:p>
                    <a:p>
                      <a:endParaRPr lang="en-GB" sz="10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val="10001"/>
                  </a:ext>
                </a:extLst>
              </a:tr>
            </a:tbl>
          </a:graphicData>
        </a:graphic>
      </p:graphicFrame>
      <p:sp>
        <p:nvSpPr>
          <p:cNvPr id="4" name="Slide Number Placeholder 3">
            <a:extLst>
              <a:ext uri="{FF2B5EF4-FFF2-40B4-BE49-F238E27FC236}">
                <a16:creationId xmlns:a16="http://schemas.microsoft.com/office/drawing/2014/main" id="{A1BA3590-28CD-4E77-B1B1-B606FFC1B4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E8412-344B-4A62-BD9B-853B63951050}" type="slidenum">
              <a:rPr kumimoji="0" lang="en-GB"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17" name="Straight Connector 16">
            <a:extLst>
              <a:ext uri="{FF2B5EF4-FFF2-40B4-BE49-F238E27FC236}">
                <a16:creationId xmlns:a16="http://schemas.microsoft.com/office/drawing/2014/main" id="{1209A47F-786F-E1F0-1ABB-BC4C85BD5324}"/>
              </a:ext>
            </a:extLst>
          </p:cNvPr>
          <p:cNvCxnSpPr>
            <a:cxnSpLocks/>
          </p:cNvCxnSpPr>
          <p:nvPr/>
        </p:nvCxnSpPr>
        <p:spPr>
          <a:xfrm>
            <a:off x="363984" y="2209537"/>
            <a:ext cx="1588033" cy="0"/>
          </a:xfrm>
          <a:prstGeom prst="line">
            <a:avLst/>
          </a:prstGeom>
          <a:ln>
            <a:solidFill>
              <a:srgbClr val="00B7E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2BAF-FEAE-D780-880D-5300A409C295}"/>
              </a:ext>
            </a:extLst>
          </p:cNvPr>
          <p:cNvCxnSpPr>
            <a:cxnSpLocks/>
          </p:cNvCxnSpPr>
          <p:nvPr/>
        </p:nvCxnSpPr>
        <p:spPr>
          <a:xfrm>
            <a:off x="2254928" y="2209537"/>
            <a:ext cx="1793289" cy="0"/>
          </a:xfrm>
          <a:prstGeom prst="line">
            <a:avLst/>
          </a:prstGeom>
          <a:ln>
            <a:solidFill>
              <a:srgbClr val="00B7E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023DB11-3E51-7B63-D874-C3504B7CD1E0}"/>
              </a:ext>
            </a:extLst>
          </p:cNvPr>
          <p:cNvCxnSpPr>
            <a:cxnSpLocks/>
          </p:cNvCxnSpPr>
          <p:nvPr/>
        </p:nvCxnSpPr>
        <p:spPr>
          <a:xfrm>
            <a:off x="4296792" y="2209537"/>
            <a:ext cx="1637081" cy="0"/>
          </a:xfrm>
          <a:prstGeom prst="line">
            <a:avLst/>
          </a:prstGeom>
          <a:ln>
            <a:solidFill>
              <a:srgbClr val="00B7E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A6E2304-6791-91C8-D4B4-7600673AF65C}"/>
              </a:ext>
            </a:extLst>
          </p:cNvPr>
          <p:cNvCxnSpPr>
            <a:cxnSpLocks/>
          </p:cNvCxnSpPr>
          <p:nvPr/>
        </p:nvCxnSpPr>
        <p:spPr>
          <a:xfrm>
            <a:off x="6096000" y="2209537"/>
            <a:ext cx="1744494" cy="0"/>
          </a:xfrm>
          <a:prstGeom prst="line">
            <a:avLst/>
          </a:prstGeom>
          <a:ln>
            <a:solidFill>
              <a:srgbClr val="00B7E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FDA5C4A-77B1-25E2-C0E9-A4A72B77CCA7}"/>
              </a:ext>
            </a:extLst>
          </p:cNvPr>
          <p:cNvCxnSpPr>
            <a:cxnSpLocks/>
          </p:cNvCxnSpPr>
          <p:nvPr/>
        </p:nvCxnSpPr>
        <p:spPr>
          <a:xfrm>
            <a:off x="7963270" y="2209537"/>
            <a:ext cx="1722268" cy="0"/>
          </a:xfrm>
          <a:prstGeom prst="line">
            <a:avLst/>
          </a:prstGeom>
          <a:ln>
            <a:solidFill>
              <a:srgbClr val="00B7E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E5B44B3-B544-44AD-8988-66E70F211F30}"/>
              </a:ext>
            </a:extLst>
          </p:cNvPr>
          <p:cNvCxnSpPr>
            <a:cxnSpLocks/>
          </p:cNvCxnSpPr>
          <p:nvPr/>
        </p:nvCxnSpPr>
        <p:spPr>
          <a:xfrm>
            <a:off x="9863091" y="2209537"/>
            <a:ext cx="2105045" cy="0"/>
          </a:xfrm>
          <a:prstGeom prst="line">
            <a:avLst/>
          </a:prstGeom>
          <a:ln>
            <a:solidFill>
              <a:srgbClr val="00B7E3"/>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FC57F279-8328-ACAC-225D-0492B915C345}"/>
              </a:ext>
            </a:extLst>
          </p:cNvPr>
          <p:cNvSpPr txBox="1">
            <a:spLocks/>
          </p:cNvSpPr>
          <p:nvPr/>
        </p:nvSpPr>
        <p:spPr>
          <a:xfrm>
            <a:off x="291595" y="233200"/>
            <a:ext cx="10121911" cy="54803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2"/>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ts val="600"/>
              </a:spcBef>
              <a:spcAft>
                <a:spcPts val="0"/>
              </a:spcAft>
              <a:buClrTx/>
              <a:buSzTx/>
              <a:buFontTx/>
              <a:buNone/>
              <a:tabLst>
                <a:tab pos="2168525" algn="l"/>
              </a:tabLst>
              <a:defRPr/>
            </a:pPr>
            <a:r>
              <a:rPr kumimoji="0" lang="en-GB" sz="2800" b="1" i="0" u="none" strike="noStrike" kern="1200" cap="none" spc="0" normalizeH="0" baseline="0" noProof="0" dirty="0">
                <a:ln>
                  <a:noFill/>
                </a:ln>
                <a:solidFill>
                  <a:srgbClr val="00B7E3"/>
                </a:solidFill>
                <a:effectLst/>
                <a:uLnTx/>
                <a:uFillTx/>
                <a:latin typeface="Arial" panose="020B0604020202020204" pitchFamily="34" charset="0"/>
                <a:ea typeface="+mj-ea"/>
                <a:cs typeface="Arial" panose="020B0604020202020204" pitchFamily="34" charset="0"/>
              </a:rPr>
              <a:t>Kingston: </a:t>
            </a:r>
            <a:r>
              <a:rPr kumimoji="0" lang="en-GB" sz="2000" b="1" i="0" u="none" strike="noStrike" kern="1200" cap="none" spc="0" normalizeH="0" baseline="0" noProof="0" dirty="0">
                <a:ln>
                  <a:noFill/>
                </a:ln>
                <a:solidFill>
                  <a:srgbClr val="00B7E3"/>
                </a:solidFill>
                <a:effectLst/>
                <a:uLnTx/>
                <a:uFillTx/>
                <a:latin typeface="Arial" panose="020B0604020202020204" pitchFamily="34" charset="0"/>
                <a:ea typeface="+mj-ea"/>
                <a:cs typeface="Arial" panose="020B0604020202020204" pitchFamily="34" charset="0"/>
              </a:rPr>
              <a:t>Post diagnostic services for Autistic people and people with ADHD </a:t>
            </a:r>
            <a:r>
              <a:rPr kumimoji="0" lang="en-GB" sz="2800" b="1" i="0" u="none" strike="noStrike" kern="1200" cap="none" spc="0" normalizeH="0" baseline="0" noProof="0" dirty="0">
                <a:ln>
                  <a:noFill/>
                </a:ln>
                <a:solidFill>
                  <a:srgbClr val="00B7E3"/>
                </a:solidFill>
                <a:effectLst/>
                <a:uLnTx/>
                <a:uFillTx/>
                <a:latin typeface="Arial" panose="020B0604020202020204" pitchFamily="34" charset="0"/>
                <a:ea typeface="+mj-ea"/>
                <a:cs typeface="Arial" panose="020B0604020202020204" pitchFamily="34" charset="0"/>
              </a:rPr>
              <a:t>	</a:t>
            </a:r>
            <a:endParaRPr kumimoji="0" lang="en-GB" sz="2800" b="1" i="0" u="none" strike="noStrike" kern="1200" cap="none" spc="0" normalizeH="0" baseline="0" noProof="0" dirty="0">
              <a:ln>
                <a:noFill/>
              </a:ln>
              <a:solidFill>
                <a:srgbClr val="00B7E3"/>
              </a:solidFill>
              <a:effectLst/>
              <a:highlight>
                <a:srgbClr val="FFFF00"/>
              </a:highlight>
              <a:uLnTx/>
              <a:uFillTx/>
              <a:latin typeface="Arial" panose="020B0604020202020204" pitchFamily="34" charset="0"/>
              <a:ea typeface="+mj-ea"/>
              <a:cs typeface="Arial" panose="020B0604020202020204" pitchFamily="34" charset="0"/>
            </a:endParaRPr>
          </a:p>
        </p:txBody>
      </p:sp>
      <p:sp>
        <p:nvSpPr>
          <p:cNvPr id="2" name="TextBox 1">
            <a:extLst>
              <a:ext uri="{FF2B5EF4-FFF2-40B4-BE49-F238E27FC236}">
                <a16:creationId xmlns:a16="http://schemas.microsoft.com/office/drawing/2014/main" id="{620C0234-8656-9219-DB11-8718A64AB4A0}"/>
              </a:ext>
            </a:extLst>
          </p:cNvPr>
          <p:cNvSpPr txBox="1"/>
          <p:nvPr/>
        </p:nvSpPr>
        <p:spPr>
          <a:xfrm>
            <a:off x="291595" y="768576"/>
            <a:ext cx="871924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2168525" algn="l"/>
              </a:tabLst>
              <a:defRPr/>
            </a:pPr>
            <a:r>
              <a:rPr kumimoji="0" lang="en-GB" sz="1400" b="1" i="0" u="none" strike="noStrike" kern="1200" cap="none" spc="0" normalizeH="0" baseline="0" noProof="0" dirty="0">
                <a:ln>
                  <a:noFill/>
                </a:ln>
                <a:solidFill>
                  <a:srgbClr val="00B7E3"/>
                </a:solidFill>
                <a:effectLst/>
                <a:uLnTx/>
                <a:uFillTx/>
                <a:latin typeface="Arial" panose="020B0604020202020204" pitchFamily="34" charset="0"/>
                <a:ea typeface="+mn-ea"/>
                <a:cs typeface="Arial" panose="020B0604020202020204" pitchFamily="34" charset="0"/>
              </a:rPr>
              <a:t>Engagement Lead: 	Caroline O’Neill, Lead Engagement Manager, Kingston and Richmond</a:t>
            </a:r>
          </a:p>
          <a:p>
            <a:pPr marL="0" marR="0" lvl="0" indent="0" algn="l" defTabSz="914400" rtl="0" eaLnBrk="1" fontAlgn="auto" latinLnBrk="0" hangingPunct="1">
              <a:lnSpc>
                <a:spcPct val="100000"/>
              </a:lnSpc>
              <a:spcBef>
                <a:spcPts val="0"/>
              </a:spcBef>
              <a:spcAft>
                <a:spcPts val="0"/>
              </a:spcAft>
              <a:buClrTx/>
              <a:buSzTx/>
              <a:buFontTx/>
              <a:buNone/>
              <a:tabLst>
                <a:tab pos="2168525" algn="l"/>
              </a:tabLst>
              <a:defRPr/>
            </a:pPr>
            <a:r>
              <a:rPr kumimoji="0" lang="en-GB" sz="14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April to June 2023</a:t>
            </a:r>
            <a:endParaRPr kumimoji="0" lang="en-GB" sz="1400" b="0" i="0" u="none" strike="noStrike" kern="1200" cap="none" spc="0" normalizeH="0" baseline="0" noProof="0" dirty="0">
              <a:ln>
                <a:noFill/>
              </a:ln>
              <a:solidFill>
                <a:srgbClr val="00C5B0"/>
              </a:solidFill>
              <a:effectLst/>
              <a:uLnTx/>
              <a:uFillTx/>
              <a:latin typeface="Arial" panose="020B0604020202020204" pitchFamily="34" charset="0"/>
              <a:ea typeface="+mn-ea"/>
              <a:cs typeface="Arial" panose="020B0604020202020204" pitchFamily="34" charset="0"/>
            </a:endParaRPr>
          </a:p>
        </p:txBody>
      </p:sp>
      <p:cxnSp>
        <p:nvCxnSpPr>
          <p:cNvPr id="7" name="Straight Connector 6">
            <a:extLst>
              <a:ext uri="{FF2B5EF4-FFF2-40B4-BE49-F238E27FC236}">
                <a16:creationId xmlns:a16="http://schemas.microsoft.com/office/drawing/2014/main" id="{B4C4AB5D-24A3-7A34-DE09-D6011EB88FBA}"/>
              </a:ext>
            </a:extLst>
          </p:cNvPr>
          <p:cNvCxnSpPr>
            <a:cxnSpLocks/>
          </p:cNvCxnSpPr>
          <p:nvPr/>
        </p:nvCxnSpPr>
        <p:spPr>
          <a:xfrm>
            <a:off x="363984" y="765866"/>
            <a:ext cx="747651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7550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80E405-5AD6-3421-5F52-26F601428F6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342996" y="1144524"/>
            <a:ext cx="3849004" cy="2886753"/>
          </a:xfrm>
          <a:prstGeom prst="rect">
            <a:avLst/>
          </a:prstGeom>
        </p:spPr>
      </p:pic>
      <p:pic>
        <p:nvPicPr>
          <p:cNvPr id="9" name="Picture 8">
            <a:extLst>
              <a:ext uri="{FF2B5EF4-FFF2-40B4-BE49-F238E27FC236}">
                <a16:creationId xmlns:a16="http://schemas.microsoft.com/office/drawing/2014/main" id="{5D50CCFE-F2E4-F44B-874B-3B56DB7630DB}"/>
              </a:ext>
            </a:extLst>
          </p:cNvPr>
          <p:cNvPicPr>
            <a:picLocks noChangeAspect="1"/>
          </p:cNvPicPr>
          <p:nvPr/>
        </p:nvPicPr>
        <p:blipFill>
          <a:blip r:embed="rId4"/>
          <a:srcRect/>
          <a:stretch/>
        </p:blipFill>
        <p:spPr>
          <a:xfrm>
            <a:off x="7805057" y="3307140"/>
            <a:ext cx="4430030" cy="3596288"/>
          </a:xfrm>
          <a:prstGeom prst="rect">
            <a:avLst/>
          </a:prstGeom>
        </p:spPr>
      </p:pic>
      <p:sp>
        <p:nvSpPr>
          <p:cNvPr id="14" name="TextBox 13">
            <a:extLst>
              <a:ext uri="{FF2B5EF4-FFF2-40B4-BE49-F238E27FC236}">
                <a16:creationId xmlns:a16="http://schemas.microsoft.com/office/drawing/2014/main" id="{E52AF0EF-0015-9D4E-957C-F4D6746B8538}"/>
              </a:ext>
            </a:extLst>
          </p:cNvPr>
          <p:cNvSpPr txBox="1"/>
          <p:nvPr/>
        </p:nvSpPr>
        <p:spPr>
          <a:xfrm>
            <a:off x="-2" y="101973"/>
            <a:ext cx="10635451" cy="584775"/>
          </a:xfrm>
          <a:prstGeom prst="rect">
            <a:avLst/>
          </a:prstGeom>
          <a:noFill/>
        </p:spPr>
        <p:txBody>
          <a:bodyPr wrap="square" lIns="21600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Supporting the health and wellbeing of local carers </a:t>
            </a:r>
          </a:p>
        </p:txBody>
      </p:sp>
      <p:sp>
        <p:nvSpPr>
          <p:cNvPr id="16" name="TextBox 15">
            <a:extLst>
              <a:ext uri="{FF2B5EF4-FFF2-40B4-BE49-F238E27FC236}">
                <a16:creationId xmlns:a16="http://schemas.microsoft.com/office/drawing/2014/main" id="{CC5C809C-11E6-6B4C-99E7-305FB005D6BD}"/>
              </a:ext>
            </a:extLst>
          </p:cNvPr>
          <p:cNvSpPr txBox="1"/>
          <p:nvPr/>
        </p:nvSpPr>
        <p:spPr>
          <a:xfrm>
            <a:off x="275421" y="4802287"/>
            <a:ext cx="3690651" cy="1015663"/>
          </a:xfrm>
          <a:prstGeom prst="rect">
            <a:avLst/>
          </a:prstGeom>
          <a:noFill/>
        </p:spPr>
        <p:txBody>
          <a:bodyPr wrap="square" lIns="0" rIns="9000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NHS South West London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Primary Care </a:t>
            </a:r>
            <a:r>
              <a:rPr kumimoji="0" lang="en-GB"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New Malden &amp; Worcester Park PCN</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Kingston Hospital</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Kingston Carers Network</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E6181338-4C84-3846-A951-015895FB45A5}"/>
              </a:ext>
            </a:extLst>
          </p:cNvPr>
          <p:cNvSpPr txBox="1"/>
          <p:nvPr/>
        </p:nvSpPr>
        <p:spPr>
          <a:xfrm>
            <a:off x="8404227" y="5970408"/>
            <a:ext cx="3787773"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Local carer from New Malden</a:t>
            </a:r>
          </a:p>
        </p:txBody>
      </p:sp>
      <p:sp>
        <p:nvSpPr>
          <p:cNvPr id="3" name="TextBox 2">
            <a:extLst>
              <a:ext uri="{FF2B5EF4-FFF2-40B4-BE49-F238E27FC236}">
                <a16:creationId xmlns:a16="http://schemas.microsoft.com/office/drawing/2014/main" id="{ECEC2053-A0DB-F5E2-70B1-3105FCCA4FB1}"/>
              </a:ext>
            </a:extLst>
          </p:cNvPr>
          <p:cNvSpPr txBox="1"/>
          <p:nvPr/>
        </p:nvSpPr>
        <p:spPr>
          <a:xfrm>
            <a:off x="4634481" y="1676375"/>
            <a:ext cx="3303020" cy="5078313"/>
          </a:xfrm>
          <a:prstGeom prst="rect">
            <a:avLst/>
          </a:prstGeom>
          <a:noFill/>
        </p:spPr>
        <p:txBody>
          <a:bodyPr wrap="square" lIns="0" rIns="90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Over 130 Kingston residents with caring responsibilities attended an event aimed at improving their health and wellbeing on 4 May.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The event was held in partnership between New Malden and Worcester Park Primary Care Network, Kingston Hospital and Kingston Carers’ Network and featured a range of stalls with attendees invited to find out more about benefits they may be entitled to, how they can best plan for their future and about simple steps they can take to stay healthy. There was also an opportunity for them to have a basic health check and to meet others with similar responsibilities and for local surgeries to make a note of their status of carer on their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As a result of the event a new monthly one stop shop for carers has been added to the services offered at the Living Well Hub, held each week in The United Reformed Church in New Malden when it became clear that this group could benefit from a more regular offer of support.</a:t>
            </a: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4CAB4C00-0C83-E212-51B0-774BE0438E48}"/>
              </a:ext>
            </a:extLst>
          </p:cNvPr>
          <p:cNvSpPr txBox="1"/>
          <p:nvPr/>
        </p:nvSpPr>
        <p:spPr>
          <a:xfrm>
            <a:off x="8408986" y="3889829"/>
            <a:ext cx="3666900"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 didn’t realise so many services would be here and it was lovely to speak to people who recognise carers and really refreshing to be able to come out for the evening. It was also great to be able to get my blood pressure taken and to chat with a GP.”</a:t>
            </a:r>
          </a:p>
        </p:txBody>
      </p:sp>
    </p:spTree>
    <p:extLst>
      <p:ext uri="{BB962C8B-B14F-4D97-AF65-F5344CB8AC3E}">
        <p14:creationId xmlns:p14="http://schemas.microsoft.com/office/powerpoint/2010/main" val="284980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D3EF5DB-383D-5D66-5CF5-53DCD4376706}"/>
              </a:ext>
            </a:extLst>
          </p:cNvPr>
          <p:cNvPicPr>
            <a:picLocks noChangeAspect="1"/>
          </p:cNvPicPr>
          <p:nvPr/>
        </p:nvPicPr>
        <p:blipFill>
          <a:blip r:embed="rId3"/>
          <a:stretch>
            <a:fillRect/>
          </a:stretch>
        </p:blipFill>
        <p:spPr>
          <a:xfrm>
            <a:off x="9923315" y="525139"/>
            <a:ext cx="1681334" cy="1134185"/>
          </a:xfrm>
          <a:prstGeom prst="rect">
            <a:avLst/>
          </a:prstGeom>
          <a:noFill/>
          <a:ln cap="flat">
            <a:noFill/>
          </a:ln>
        </p:spPr>
      </p:pic>
      <p:sp>
        <p:nvSpPr>
          <p:cNvPr id="3" name="Title 24">
            <a:extLst>
              <a:ext uri="{FF2B5EF4-FFF2-40B4-BE49-F238E27FC236}">
                <a16:creationId xmlns:a16="http://schemas.microsoft.com/office/drawing/2014/main" id="{86D2C1D2-35B7-1C7C-4C89-A686B9731A4B}"/>
              </a:ext>
            </a:extLst>
          </p:cNvPr>
          <p:cNvSpPr txBox="1"/>
          <p:nvPr/>
        </p:nvSpPr>
        <p:spPr>
          <a:xfrm>
            <a:off x="587346" y="2225896"/>
            <a:ext cx="8398992" cy="708440"/>
          </a:xfrm>
          <a:prstGeom prst="rect">
            <a:avLst/>
          </a:prstGeom>
          <a:noFill/>
          <a:ln cap="flat">
            <a:noFill/>
          </a:ln>
        </p:spPr>
        <p:txBody>
          <a:bodyPr vert="horz" wrap="square" lIns="0" tIns="0" rIns="0" bIns="0" anchor="t" anchorCtr="0" compatLnSpc="1">
            <a:noAutofit/>
          </a:bodyPr>
          <a:lstStyle/>
          <a:p>
            <a:pPr marL="0" marR="0" lvl="0" indent="0" algn="l" defTabSz="342900" rtl="0" fontAlgn="auto" hangingPunct="1">
              <a:lnSpc>
                <a:spcPts val="5065"/>
              </a:lnSpc>
              <a:spcBef>
                <a:spcPts val="0"/>
              </a:spcBef>
              <a:spcAft>
                <a:spcPts val="0"/>
              </a:spcAft>
              <a:buNone/>
              <a:tabLst/>
              <a:defRPr sz="1800" b="0" i="0" u="none" strike="noStrike" kern="0" cap="none" spc="0" baseline="0">
                <a:solidFill>
                  <a:srgbClr val="000000"/>
                </a:solidFill>
                <a:uFillTx/>
              </a:defRPr>
            </a:pPr>
            <a:endParaRPr lang="en-US" sz="4800">
              <a:solidFill>
                <a:srgbClr val="00827B"/>
              </a:solidFill>
              <a:latin typeface="Arial"/>
              <a:cs typeface="Arial"/>
            </a:endParaRPr>
          </a:p>
          <a:p>
            <a:pPr marL="0" marR="0" lvl="0" indent="0" algn="l" defTabSz="342900" rtl="0" fontAlgn="auto" hangingPunct="1">
              <a:lnSpc>
                <a:spcPts val="5065"/>
              </a:lnSpc>
              <a:spcBef>
                <a:spcPts val="0"/>
              </a:spcBef>
              <a:spcAft>
                <a:spcPts val="0"/>
              </a:spcAft>
              <a:buNone/>
              <a:tabLst/>
              <a:defRPr sz="1800" b="0" i="0" u="none" strike="noStrike" kern="0" cap="none" spc="0" baseline="0">
                <a:solidFill>
                  <a:srgbClr val="000000"/>
                </a:solidFill>
                <a:uFillTx/>
              </a:defRPr>
            </a:pPr>
            <a:r>
              <a:rPr lang="en-US" sz="4800" b="0" i="0" u="none" strike="noStrike" kern="1200" cap="none" spc="0" baseline="0">
                <a:solidFill>
                  <a:srgbClr val="00827B"/>
                </a:solidFill>
                <a:uFillTx/>
                <a:latin typeface="Arial"/>
                <a:cs typeface="Arial"/>
              </a:rPr>
              <a:t>  </a:t>
            </a:r>
            <a:endParaRPr lang="en-US" sz="4800" b="0" i="0" u="none" strike="noStrike" kern="1200" cap="none" spc="0" baseline="0">
              <a:solidFill>
                <a:srgbClr val="00827B"/>
              </a:solidFill>
              <a:uFillTx/>
              <a:latin typeface="Arial" pitchFamily="34"/>
              <a:cs typeface="Arial" pitchFamily="34"/>
            </a:endParaRPr>
          </a:p>
          <a:p>
            <a:pPr marL="0" marR="0" lvl="0" indent="0" algn="l" defTabSz="342900" rtl="0" fontAlgn="auto" hangingPunct="1">
              <a:lnSpc>
                <a:spcPts val="5065"/>
              </a:lnSpc>
              <a:spcBef>
                <a:spcPts val="0"/>
              </a:spcBef>
              <a:spcAft>
                <a:spcPts val="0"/>
              </a:spcAft>
              <a:buNone/>
              <a:tabLst/>
              <a:defRPr sz="1800" b="0" i="0" u="none" strike="noStrike" kern="0" cap="none" spc="0" baseline="0">
                <a:solidFill>
                  <a:srgbClr val="000000"/>
                </a:solidFill>
                <a:uFillTx/>
              </a:defRPr>
            </a:pPr>
            <a:endParaRPr lang="en-US" sz="4800" b="0" i="0" u="none" strike="noStrike" kern="1200" cap="none" spc="0" baseline="0">
              <a:solidFill>
                <a:srgbClr val="00827B"/>
              </a:solidFill>
              <a:uFillTx/>
              <a:latin typeface="Arial" pitchFamily="34"/>
              <a:cs typeface="Arial" pitchFamily="34"/>
            </a:endParaRPr>
          </a:p>
        </p:txBody>
      </p:sp>
      <p:pic>
        <p:nvPicPr>
          <p:cNvPr id="6" name="Picture 10">
            <a:extLst>
              <a:ext uri="{FF2B5EF4-FFF2-40B4-BE49-F238E27FC236}">
                <a16:creationId xmlns:a16="http://schemas.microsoft.com/office/drawing/2014/main" id="{4290706C-A09D-6FB1-8A54-109CE567AA4F}"/>
              </a:ext>
            </a:extLst>
          </p:cNvPr>
          <p:cNvPicPr>
            <a:picLocks noChangeAspect="1"/>
          </p:cNvPicPr>
          <p:nvPr/>
        </p:nvPicPr>
        <p:blipFill>
          <a:blip r:embed="rId4"/>
          <a:stretch>
            <a:fillRect/>
          </a:stretch>
        </p:blipFill>
        <p:spPr>
          <a:xfrm>
            <a:off x="587355" y="6246202"/>
            <a:ext cx="11017294" cy="80860"/>
          </a:xfrm>
          <a:prstGeom prst="rect">
            <a:avLst/>
          </a:prstGeom>
          <a:noFill/>
          <a:ln cap="flat">
            <a:noFill/>
          </a:ln>
        </p:spPr>
      </p:pic>
      <p:sp>
        <p:nvSpPr>
          <p:cNvPr id="7" name="Slide Number Placeholder 5">
            <a:extLst>
              <a:ext uri="{FF2B5EF4-FFF2-40B4-BE49-F238E27FC236}">
                <a16:creationId xmlns:a16="http://schemas.microsoft.com/office/drawing/2014/main" id="{CCAE4E24-C13E-C72B-202E-8F8159E3B5BF}"/>
              </a:ext>
            </a:extLst>
          </p:cNvPr>
          <p:cNvSpPr txBox="1"/>
          <p:nvPr/>
        </p:nvSpPr>
        <p:spPr>
          <a:xfrm>
            <a:off x="8823996" y="6327062"/>
            <a:ext cx="2885526" cy="530937"/>
          </a:xfrm>
          <a:prstGeom prst="rect">
            <a:avLst/>
          </a:prstGeom>
          <a:noFill/>
          <a:ln cap="flat">
            <a:noFill/>
          </a:ln>
        </p:spPr>
        <p:txBody>
          <a:bodyPr vert="horz" wrap="square" lIns="121916" tIns="60963" rIns="121916" bIns="60963"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8FE8000-4F2D-4D90-AACB-A9D43E3E5259}" type="slidenum">
              <a:rPr dirty="0"/>
              <a:t>13</a:t>
            </a:fld>
            <a:endParaRPr lang="en-US" sz="1067" b="0" i="0" u="none" strike="noStrike" kern="1200" cap="none" spc="0" baseline="0">
              <a:solidFill>
                <a:srgbClr val="00827B"/>
              </a:solidFill>
              <a:uFillTx/>
              <a:latin typeface="Arial"/>
              <a:cs typeface="Arial"/>
            </a:endParaRPr>
          </a:p>
        </p:txBody>
      </p:sp>
      <p:sp>
        <p:nvSpPr>
          <p:cNvPr id="5" name="TextBox 4">
            <a:extLst>
              <a:ext uri="{FF2B5EF4-FFF2-40B4-BE49-F238E27FC236}">
                <a16:creationId xmlns:a16="http://schemas.microsoft.com/office/drawing/2014/main" id="{95A4DF2B-7073-ED3F-EFC3-ED1FD880A326}"/>
              </a:ext>
            </a:extLst>
          </p:cNvPr>
          <p:cNvSpPr txBox="1"/>
          <p:nvPr/>
        </p:nvSpPr>
        <p:spPr>
          <a:xfrm>
            <a:off x="587346" y="1898096"/>
            <a:ext cx="8236650" cy="2369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dirty="0">
                <a:solidFill>
                  <a:srgbClr val="38A1D1"/>
                </a:solidFill>
                <a:latin typeface="Arial"/>
                <a:cs typeface="Arial"/>
              </a:rPr>
              <a:t>Information Sharing </a:t>
            </a:r>
          </a:p>
          <a:p>
            <a:endParaRPr lang="en-US" sz="3200" dirty="0">
              <a:solidFill>
                <a:srgbClr val="38A1D1"/>
              </a:solidFill>
              <a:cs typeface="Calibri"/>
            </a:endParaRPr>
          </a:p>
          <a:p>
            <a:r>
              <a:rPr lang="en-GB" sz="2000" dirty="0">
                <a:latin typeface="Arial"/>
                <a:cs typeface="Arial"/>
              </a:rPr>
              <a:t>Opportunity for network members to share with health and care partnership what you are hearing (the good and the not so good) on the ground about local health and care services </a:t>
            </a:r>
          </a:p>
          <a:p>
            <a:endParaRPr lang="en-GB" sz="2400" b="1" dirty="0">
              <a:solidFill>
                <a:srgbClr val="509983"/>
              </a:solidFill>
              <a:latin typeface="Arial"/>
              <a:cs typeface="Arial"/>
            </a:endParaRPr>
          </a:p>
        </p:txBody>
      </p:sp>
    </p:spTree>
    <p:extLst>
      <p:ext uri="{BB962C8B-B14F-4D97-AF65-F5344CB8AC3E}">
        <p14:creationId xmlns:p14="http://schemas.microsoft.com/office/powerpoint/2010/main" val="1045145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D3EF5DB-383D-5D66-5CF5-53DCD4376706}"/>
              </a:ext>
            </a:extLst>
          </p:cNvPr>
          <p:cNvPicPr>
            <a:picLocks noChangeAspect="1"/>
          </p:cNvPicPr>
          <p:nvPr/>
        </p:nvPicPr>
        <p:blipFill>
          <a:blip r:embed="rId3"/>
          <a:stretch>
            <a:fillRect/>
          </a:stretch>
        </p:blipFill>
        <p:spPr>
          <a:xfrm>
            <a:off x="9923315" y="525139"/>
            <a:ext cx="1681334" cy="1134185"/>
          </a:xfrm>
          <a:prstGeom prst="rect">
            <a:avLst/>
          </a:prstGeom>
          <a:noFill/>
          <a:ln cap="flat">
            <a:noFill/>
          </a:ln>
        </p:spPr>
      </p:pic>
      <p:pic>
        <p:nvPicPr>
          <p:cNvPr id="6" name="Picture 10">
            <a:extLst>
              <a:ext uri="{FF2B5EF4-FFF2-40B4-BE49-F238E27FC236}">
                <a16:creationId xmlns:a16="http://schemas.microsoft.com/office/drawing/2014/main" id="{4290706C-A09D-6FB1-8A54-109CE567AA4F}"/>
              </a:ext>
            </a:extLst>
          </p:cNvPr>
          <p:cNvPicPr>
            <a:picLocks noChangeAspect="1"/>
          </p:cNvPicPr>
          <p:nvPr/>
        </p:nvPicPr>
        <p:blipFill>
          <a:blip r:embed="rId4"/>
          <a:stretch>
            <a:fillRect/>
          </a:stretch>
        </p:blipFill>
        <p:spPr>
          <a:xfrm>
            <a:off x="587355" y="6246202"/>
            <a:ext cx="11017294" cy="80860"/>
          </a:xfrm>
          <a:prstGeom prst="rect">
            <a:avLst/>
          </a:prstGeom>
          <a:noFill/>
          <a:ln cap="flat">
            <a:noFill/>
          </a:ln>
        </p:spPr>
      </p:pic>
      <p:sp>
        <p:nvSpPr>
          <p:cNvPr id="7" name="Slide Number Placeholder 5">
            <a:extLst>
              <a:ext uri="{FF2B5EF4-FFF2-40B4-BE49-F238E27FC236}">
                <a16:creationId xmlns:a16="http://schemas.microsoft.com/office/drawing/2014/main" id="{CCAE4E24-C13E-C72B-202E-8F8159E3B5BF}"/>
              </a:ext>
            </a:extLst>
          </p:cNvPr>
          <p:cNvSpPr txBox="1"/>
          <p:nvPr/>
        </p:nvSpPr>
        <p:spPr>
          <a:xfrm>
            <a:off x="8823996" y="6327062"/>
            <a:ext cx="2885526" cy="530937"/>
          </a:xfrm>
          <a:prstGeom prst="rect">
            <a:avLst/>
          </a:prstGeom>
          <a:noFill/>
          <a:ln cap="flat">
            <a:noFill/>
          </a:ln>
        </p:spPr>
        <p:txBody>
          <a:bodyPr vert="horz" wrap="square" lIns="121916" tIns="60963" rIns="121916" bIns="60963"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8FE8000-4F2D-4D90-AACB-A9D43E3E5259}" type="slidenum">
              <a:rPr dirty="0"/>
              <a:t>14</a:t>
            </a:fld>
            <a:endParaRPr lang="en-US" sz="1067" b="0" i="0" u="none" strike="noStrike" kern="1200" cap="none" spc="0" baseline="0">
              <a:solidFill>
                <a:srgbClr val="00827B"/>
              </a:solidFill>
              <a:uFillTx/>
              <a:latin typeface="Arial"/>
              <a:cs typeface="Arial"/>
            </a:endParaRPr>
          </a:p>
        </p:txBody>
      </p:sp>
      <p:sp>
        <p:nvSpPr>
          <p:cNvPr id="9" name="TextBox 8">
            <a:extLst>
              <a:ext uri="{FF2B5EF4-FFF2-40B4-BE49-F238E27FC236}">
                <a16:creationId xmlns:a16="http://schemas.microsoft.com/office/drawing/2014/main" id="{740DAF09-D4B9-157C-F00A-3EC55152DF04}"/>
              </a:ext>
            </a:extLst>
          </p:cNvPr>
          <p:cNvSpPr txBox="1"/>
          <p:nvPr/>
        </p:nvSpPr>
        <p:spPr>
          <a:xfrm>
            <a:off x="587351" y="1283386"/>
            <a:ext cx="9548868" cy="39087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dirty="0">
                <a:solidFill>
                  <a:srgbClr val="38A1D1"/>
                </a:solidFill>
                <a:latin typeface="Arial"/>
                <a:cs typeface="Arial"/>
              </a:rPr>
              <a:t>Stay in touch</a:t>
            </a:r>
          </a:p>
          <a:p>
            <a:endParaRPr lang="en-GB" sz="2800" dirty="0">
              <a:solidFill>
                <a:srgbClr val="38A1D1"/>
              </a:solidFill>
              <a:latin typeface="Arial"/>
              <a:cs typeface="Arial"/>
            </a:endParaRPr>
          </a:p>
          <a:p>
            <a:r>
              <a:rPr lang="en-GB" sz="2800" dirty="0">
                <a:latin typeface="Arial"/>
                <a:cs typeface="Arial"/>
              </a:rPr>
              <a:t>Please send any questions or additional feedback on local health and care services to </a:t>
            </a:r>
          </a:p>
          <a:p>
            <a:r>
              <a:rPr lang="en-GB" sz="2800" b="1" dirty="0">
                <a:latin typeface="Arial"/>
                <a:cs typeface="Arial"/>
                <a:hlinkClick r:id="rId5"/>
              </a:rPr>
              <a:t>kingston.engage@swlondon.nhs.uk</a:t>
            </a:r>
            <a:r>
              <a:rPr lang="en-GB" sz="2800" b="1" dirty="0">
                <a:latin typeface="Arial"/>
                <a:cs typeface="Arial"/>
              </a:rPr>
              <a:t> </a:t>
            </a:r>
          </a:p>
          <a:p>
            <a:endParaRPr lang="en-GB" sz="2400" dirty="0">
              <a:latin typeface="Arial"/>
              <a:cs typeface="Arial"/>
            </a:endParaRPr>
          </a:p>
          <a:p>
            <a:r>
              <a:rPr lang="en-GB" sz="2400" dirty="0">
                <a:latin typeface="Arial"/>
                <a:cs typeface="Arial"/>
              </a:rPr>
              <a:t>Sign up to receive our monthly Place update </a:t>
            </a:r>
            <a:r>
              <a:rPr lang="en-GB" sz="2400" dirty="0">
                <a:latin typeface="Arial"/>
                <a:cs typeface="Arial"/>
                <a:hlinkClick r:id="rId6"/>
              </a:rPr>
              <a:t>https://swlondonics.org.uk/p/790E-5A5/kingstonupdate</a:t>
            </a:r>
            <a:r>
              <a:rPr lang="en-GB" sz="2400" dirty="0">
                <a:latin typeface="Arial"/>
                <a:cs typeface="Arial"/>
              </a:rPr>
              <a:t> </a:t>
            </a:r>
          </a:p>
          <a:p>
            <a:endParaRPr lang="en-GB" sz="2400" b="1" dirty="0">
              <a:solidFill>
                <a:srgbClr val="509983"/>
              </a:solidFill>
              <a:latin typeface="Arial"/>
              <a:cs typeface="Arial"/>
            </a:endParaRPr>
          </a:p>
        </p:txBody>
      </p:sp>
    </p:spTree>
    <p:extLst>
      <p:ext uri="{BB962C8B-B14F-4D97-AF65-F5344CB8AC3E}">
        <p14:creationId xmlns:p14="http://schemas.microsoft.com/office/powerpoint/2010/main" val="69616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D3EF5DB-383D-5D66-5CF5-53DCD4376706}"/>
              </a:ext>
            </a:extLst>
          </p:cNvPr>
          <p:cNvPicPr>
            <a:picLocks noChangeAspect="1"/>
          </p:cNvPicPr>
          <p:nvPr/>
        </p:nvPicPr>
        <p:blipFill>
          <a:blip r:embed="rId3"/>
          <a:stretch>
            <a:fillRect/>
          </a:stretch>
        </p:blipFill>
        <p:spPr>
          <a:xfrm>
            <a:off x="9923315" y="525139"/>
            <a:ext cx="1681334" cy="1134185"/>
          </a:xfrm>
          <a:prstGeom prst="rect">
            <a:avLst/>
          </a:prstGeom>
          <a:noFill/>
          <a:ln cap="flat">
            <a:noFill/>
          </a:ln>
        </p:spPr>
      </p:pic>
      <p:pic>
        <p:nvPicPr>
          <p:cNvPr id="6" name="Picture 10">
            <a:extLst>
              <a:ext uri="{FF2B5EF4-FFF2-40B4-BE49-F238E27FC236}">
                <a16:creationId xmlns:a16="http://schemas.microsoft.com/office/drawing/2014/main" id="{4290706C-A09D-6FB1-8A54-109CE567AA4F}"/>
              </a:ext>
            </a:extLst>
          </p:cNvPr>
          <p:cNvPicPr>
            <a:picLocks noChangeAspect="1"/>
          </p:cNvPicPr>
          <p:nvPr/>
        </p:nvPicPr>
        <p:blipFill>
          <a:blip r:embed="rId4"/>
          <a:stretch>
            <a:fillRect/>
          </a:stretch>
        </p:blipFill>
        <p:spPr>
          <a:xfrm>
            <a:off x="587355" y="6246202"/>
            <a:ext cx="11017294" cy="80860"/>
          </a:xfrm>
          <a:prstGeom prst="rect">
            <a:avLst/>
          </a:prstGeom>
          <a:noFill/>
          <a:ln cap="flat">
            <a:noFill/>
          </a:ln>
        </p:spPr>
      </p:pic>
      <p:sp>
        <p:nvSpPr>
          <p:cNvPr id="7" name="Slide Number Placeholder 5">
            <a:extLst>
              <a:ext uri="{FF2B5EF4-FFF2-40B4-BE49-F238E27FC236}">
                <a16:creationId xmlns:a16="http://schemas.microsoft.com/office/drawing/2014/main" id="{CCAE4E24-C13E-C72B-202E-8F8159E3B5BF}"/>
              </a:ext>
            </a:extLst>
          </p:cNvPr>
          <p:cNvSpPr txBox="1"/>
          <p:nvPr/>
        </p:nvSpPr>
        <p:spPr>
          <a:xfrm>
            <a:off x="8823996" y="6327062"/>
            <a:ext cx="2885526" cy="530937"/>
          </a:xfrm>
          <a:prstGeom prst="rect">
            <a:avLst/>
          </a:prstGeom>
          <a:noFill/>
          <a:ln cap="flat">
            <a:noFill/>
          </a:ln>
        </p:spPr>
        <p:txBody>
          <a:bodyPr vert="horz" wrap="square" lIns="121916" tIns="60963" rIns="121916" bIns="60963"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8FE8000-4F2D-4D90-AACB-A9D43E3E5259}" type="slidenum">
              <a:rPr/>
              <a:t>2</a:t>
            </a:fld>
            <a:endParaRPr lang="en-US" sz="1067" b="0" i="0" u="none" strike="noStrike" kern="1200" cap="none" spc="0" baseline="0">
              <a:solidFill>
                <a:srgbClr val="00827B"/>
              </a:solidFill>
              <a:uFillTx/>
              <a:latin typeface="Arial"/>
              <a:cs typeface="Arial"/>
            </a:endParaRPr>
          </a:p>
        </p:txBody>
      </p:sp>
      <p:sp>
        <p:nvSpPr>
          <p:cNvPr id="4" name="TextBox 3">
            <a:extLst>
              <a:ext uri="{FF2B5EF4-FFF2-40B4-BE49-F238E27FC236}">
                <a16:creationId xmlns:a16="http://schemas.microsoft.com/office/drawing/2014/main" id="{97A060F8-9CA9-7247-98C9-722257BF8E19}"/>
              </a:ext>
            </a:extLst>
          </p:cNvPr>
          <p:cNvSpPr txBox="1"/>
          <p:nvPr/>
        </p:nvSpPr>
        <p:spPr>
          <a:xfrm>
            <a:off x="864000" y="859670"/>
            <a:ext cx="8725297" cy="4370427"/>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3200" b="1" dirty="0">
                <a:solidFill>
                  <a:srgbClr val="38A1D1"/>
                </a:solidFill>
                <a:latin typeface="Arial"/>
                <a:cs typeface="Calibri"/>
              </a:rPr>
              <a:t>Agenda </a:t>
            </a:r>
          </a:p>
          <a:p>
            <a:endParaRPr lang="en-US" dirty="0">
              <a:latin typeface="Arial"/>
              <a:cs typeface="Calibri"/>
            </a:endParaRPr>
          </a:p>
          <a:p>
            <a:endParaRPr lang="en-US" dirty="0">
              <a:latin typeface="Arial"/>
              <a:cs typeface="Calibri"/>
            </a:endParaRPr>
          </a:p>
          <a:p>
            <a:pPr marL="285750" indent="-285750">
              <a:buFont typeface="Arial"/>
              <a:buChar char="•"/>
            </a:pPr>
            <a:r>
              <a:rPr lang="en-US" sz="2400" dirty="0">
                <a:latin typeface="Arial"/>
                <a:cs typeface="Calibri"/>
              </a:rPr>
              <a:t>Kingston Place based partnership – a reminder of what it is and who is involved.</a:t>
            </a:r>
          </a:p>
          <a:p>
            <a:endParaRPr lang="en-US" sz="2400" dirty="0">
              <a:latin typeface="Arial"/>
              <a:cs typeface="Calibri"/>
            </a:endParaRPr>
          </a:p>
          <a:p>
            <a:pPr marL="285750" indent="-285750">
              <a:buFont typeface="Arial"/>
              <a:buChar char="•"/>
            </a:pPr>
            <a:r>
              <a:rPr lang="en-US" sz="2400" dirty="0">
                <a:latin typeface="Arial"/>
                <a:cs typeface="Calibri"/>
              </a:rPr>
              <a:t>Introduction to Community Voices Kingston </a:t>
            </a:r>
          </a:p>
          <a:p>
            <a:endParaRPr lang="en-US" sz="2400" dirty="0">
              <a:cs typeface="Calibri" panose="020F0502020204030204"/>
            </a:endParaRPr>
          </a:p>
          <a:p>
            <a:pPr marL="285750" indent="-285750">
              <a:buFont typeface="Arial"/>
              <a:buChar char="•"/>
            </a:pPr>
            <a:r>
              <a:rPr lang="en-US" sz="2400" dirty="0">
                <a:latin typeface="Arial"/>
                <a:cs typeface="Calibri"/>
              </a:rPr>
              <a:t>Examples of our Kingston Place based engagement work. </a:t>
            </a:r>
          </a:p>
          <a:p>
            <a:endParaRPr lang="en-US" sz="2400" dirty="0">
              <a:latin typeface="Arial"/>
              <a:cs typeface="Calibri"/>
            </a:endParaRPr>
          </a:p>
          <a:p>
            <a:pPr marL="285750" indent="-285750">
              <a:buFont typeface="Arial"/>
              <a:buChar char="•"/>
            </a:pPr>
            <a:r>
              <a:rPr lang="en-US" sz="2400" dirty="0">
                <a:latin typeface="Arial"/>
                <a:cs typeface="Calibri"/>
              </a:rPr>
              <a:t>Information Sharing – All </a:t>
            </a:r>
          </a:p>
          <a:p>
            <a:pPr marL="285750" indent="-285750">
              <a:buFont typeface="Arial"/>
              <a:buChar char="•"/>
            </a:pPr>
            <a:endParaRPr lang="en-US" dirty="0">
              <a:cs typeface="Calibri"/>
            </a:endParaRPr>
          </a:p>
        </p:txBody>
      </p:sp>
    </p:spTree>
    <p:extLst>
      <p:ext uri="{BB962C8B-B14F-4D97-AF65-F5344CB8AC3E}">
        <p14:creationId xmlns:p14="http://schemas.microsoft.com/office/powerpoint/2010/main" val="1123257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8AA6B6-511F-D307-DA8B-A85F4B0F608B}"/>
              </a:ext>
            </a:extLst>
          </p:cNvPr>
          <p:cNvSpPr>
            <a:spLocks noGrp="1"/>
          </p:cNvSpPr>
          <p:nvPr>
            <p:ph type="title"/>
          </p:nvPr>
        </p:nvSpPr>
        <p:spPr>
          <a:xfrm>
            <a:off x="286415" y="640198"/>
            <a:ext cx="5023878" cy="752475"/>
          </a:xfrm>
        </p:spPr>
        <p:txBody>
          <a:bodyPr>
            <a:normAutofit fontScale="90000"/>
          </a:bodyPr>
          <a:lstStyle/>
          <a:p>
            <a:r>
              <a:rPr lang="en-GB" b="1"/>
              <a:t>We are an integrated care partnership</a:t>
            </a:r>
          </a:p>
        </p:txBody>
      </p:sp>
      <p:sp>
        <p:nvSpPr>
          <p:cNvPr id="6" name="Content Placeholder 5">
            <a:extLst>
              <a:ext uri="{FF2B5EF4-FFF2-40B4-BE49-F238E27FC236}">
                <a16:creationId xmlns:a16="http://schemas.microsoft.com/office/drawing/2014/main" id="{9E3AEDE8-1A30-57D8-C0E8-674DE76C8728}"/>
              </a:ext>
            </a:extLst>
          </p:cNvPr>
          <p:cNvSpPr>
            <a:spLocks noGrp="1"/>
          </p:cNvSpPr>
          <p:nvPr>
            <p:ph idx="1"/>
          </p:nvPr>
        </p:nvSpPr>
        <p:spPr>
          <a:xfrm>
            <a:off x="223864" y="2307878"/>
            <a:ext cx="4537789" cy="3909924"/>
          </a:xfrm>
        </p:spPr>
        <p:txBody>
          <a:bodyPr>
            <a:noAutofit/>
          </a:bodyPr>
          <a:lstStyle/>
          <a:p>
            <a:pPr marL="0" indent="0">
              <a:lnSpc>
                <a:spcPct val="150000"/>
              </a:lnSpc>
              <a:spcBef>
                <a:spcPts val="1200"/>
              </a:spcBef>
              <a:buNone/>
            </a:pPr>
            <a:r>
              <a:rPr lang="en-GB" sz="2000"/>
              <a:t>South West London Integrated Care Partnership launched on 1 July 2022 bringing together all the local health and care partners.</a:t>
            </a:r>
          </a:p>
          <a:p>
            <a:pPr marL="0" indent="0">
              <a:lnSpc>
                <a:spcPct val="150000"/>
              </a:lnSpc>
              <a:spcBef>
                <a:spcPts val="1200"/>
              </a:spcBef>
              <a:buNone/>
            </a:pPr>
            <a:r>
              <a:rPr lang="en-GB" sz="2000"/>
              <a:t>The ICS replaced the South West London Health and Care Partnership, taking on new statutory roles and responsibilities.</a:t>
            </a:r>
          </a:p>
        </p:txBody>
      </p:sp>
      <p:sp>
        <p:nvSpPr>
          <p:cNvPr id="2" name="Slide Number Placeholder 1">
            <a:extLst>
              <a:ext uri="{FF2B5EF4-FFF2-40B4-BE49-F238E27FC236}">
                <a16:creationId xmlns:a16="http://schemas.microsoft.com/office/drawing/2014/main" id="{52530018-E51D-B530-7C94-C4AB0CA0B2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E8412-344B-4A62-BD9B-853B63951050}" type="slidenum">
              <a:rPr kumimoji="0" lang="en-GB"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Content Placeholder 5">
            <a:extLst>
              <a:ext uri="{FF2B5EF4-FFF2-40B4-BE49-F238E27FC236}">
                <a16:creationId xmlns:a16="http://schemas.microsoft.com/office/drawing/2014/main" id="{838576CB-CB31-E08F-3441-90B37AA9C045}"/>
              </a:ext>
            </a:extLst>
          </p:cNvPr>
          <p:cNvSpPr txBox="1">
            <a:spLocks/>
          </p:cNvSpPr>
          <p:nvPr/>
        </p:nvSpPr>
        <p:spPr>
          <a:xfrm>
            <a:off x="5371217" y="1560560"/>
            <a:ext cx="6485047" cy="4550122"/>
          </a:xfrm>
          <a:prstGeom prst="roundRect">
            <a:avLst/>
          </a:prstGeom>
          <a:solidFill>
            <a:schemeClr val="bg1"/>
          </a:solidFill>
          <a:ln w="57150">
            <a:solidFill>
              <a:srgbClr val="FBB900"/>
            </a:solidFill>
          </a:ln>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600"/>
              </a:spcBef>
              <a:spcAft>
                <a:spcPts val="0"/>
              </a:spcAft>
              <a:buClrTx/>
              <a:buSzTx/>
              <a:buFont typeface="Arial" panose="020B0604020202020204" pitchFamily="34" charset="0"/>
              <a:buNone/>
              <a:tabLst/>
              <a:defRPr/>
            </a:pPr>
            <a:endParaRPr kumimoji="0" lang="en-GB" sz="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63538" marR="0" lvl="0" indent="-22860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endParaRPr kumimoji="0" lang="en-GB" sz="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63538" marR="0" lvl="0" indent="-22860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GB"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Our acute and community providers</a:t>
            </a:r>
          </a:p>
          <a:p>
            <a:pPr marL="363538" marR="0" lvl="0" indent="-22860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GB"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Our two mental health providers</a:t>
            </a:r>
          </a:p>
          <a:p>
            <a:pPr marL="363538" marR="0" lvl="0" indent="-22860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GB"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Our 39 primary care networks</a:t>
            </a:r>
          </a:p>
          <a:p>
            <a:pPr marL="363538" marR="0" lvl="0" indent="-22860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GB"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GP Federations in each of our six boroughs</a:t>
            </a:r>
          </a:p>
          <a:p>
            <a:pPr marL="363538" marR="0" lvl="0" indent="-22860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GB"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London Ambulance Service</a:t>
            </a:r>
          </a:p>
          <a:p>
            <a:pPr marL="363538" marR="0" lvl="0" indent="-22860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GB"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Our six local authorities</a:t>
            </a:r>
          </a:p>
          <a:p>
            <a:pPr marL="363538" marR="0" lvl="0" indent="-22860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GB"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Our six local </a:t>
            </a:r>
            <a:r>
              <a:rPr kumimoji="0" lang="en-GB" sz="2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Healthwatches</a:t>
            </a:r>
            <a:endParaRPr kumimoji="0" lang="en-GB"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63538" marR="0" lvl="0" indent="-22860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GB"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Our South West London voluntary and community and social enterprise (VCSE) sector</a:t>
            </a:r>
          </a:p>
          <a:p>
            <a:pPr marL="363538" marR="0" lvl="0" indent="-22860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GB"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Our NHS provider collaboratives</a:t>
            </a: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descr="Text&#10;&#10;Description automatically generated">
            <a:extLst>
              <a:ext uri="{FF2B5EF4-FFF2-40B4-BE49-F238E27FC236}">
                <a16:creationId xmlns:a16="http://schemas.microsoft.com/office/drawing/2014/main" id="{11E7AE61-1741-AB8B-EDBC-9A7630285150}"/>
              </a:ext>
            </a:extLst>
          </p:cNvPr>
          <p:cNvPicPr>
            <a:picLocks noChangeAspect="1"/>
          </p:cNvPicPr>
          <p:nvPr/>
        </p:nvPicPr>
        <p:blipFill rotWithShape="1">
          <a:blip r:embed="rId3"/>
          <a:srcRect r="73345"/>
          <a:stretch/>
        </p:blipFill>
        <p:spPr>
          <a:xfrm>
            <a:off x="4761653" y="640198"/>
            <a:ext cx="1684187" cy="3310906"/>
          </a:xfrm>
          <a:prstGeom prst="rect">
            <a:avLst/>
          </a:prstGeom>
        </p:spPr>
      </p:pic>
    </p:spTree>
    <p:extLst>
      <p:ext uri="{BB962C8B-B14F-4D97-AF65-F5344CB8AC3E}">
        <p14:creationId xmlns:p14="http://schemas.microsoft.com/office/powerpoint/2010/main" val="2808082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8AA6B6-511F-D307-DA8B-A85F4B0F608B}"/>
              </a:ext>
            </a:extLst>
          </p:cNvPr>
          <p:cNvSpPr>
            <a:spLocks noGrp="1"/>
          </p:cNvSpPr>
          <p:nvPr>
            <p:ph type="title"/>
          </p:nvPr>
        </p:nvSpPr>
        <p:spPr>
          <a:xfrm>
            <a:off x="4760685" y="736371"/>
            <a:ext cx="9189450" cy="752475"/>
          </a:xfrm>
        </p:spPr>
        <p:txBody>
          <a:bodyPr/>
          <a:lstStyle/>
          <a:p>
            <a:r>
              <a:rPr lang="en-GB" b="1"/>
              <a:t>The ICB’s role</a:t>
            </a:r>
          </a:p>
        </p:txBody>
      </p:sp>
      <p:sp>
        <p:nvSpPr>
          <p:cNvPr id="6" name="Content Placeholder 5">
            <a:extLst>
              <a:ext uri="{FF2B5EF4-FFF2-40B4-BE49-F238E27FC236}">
                <a16:creationId xmlns:a16="http://schemas.microsoft.com/office/drawing/2014/main" id="{9E3AEDE8-1A30-57D8-C0E8-674DE76C8728}"/>
              </a:ext>
            </a:extLst>
          </p:cNvPr>
          <p:cNvSpPr>
            <a:spLocks noGrp="1"/>
          </p:cNvSpPr>
          <p:nvPr>
            <p:ph idx="1"/>
          </p:nvPr>
        </p:nvSpPr>
        <p:spPr>
          <a:xfrm>
            <a:off x="4601027" y="1546904"/>
            <a:ext cx="6747832" cy="4802187"/>
          </a:xfrm>
          <a:ln>
            <a:noFill/>
          </a:ln>
        </p:spPr>
        <p:txBody>
          <a:bodyPr>
            <a:normAutofit fontScale="92500"/>
          </a:bodyPr>
          <a:lstStyle/>
          <a:p>
            <a:pPr>
              <a:lnSpc>
                <a:spcPct val="170000"/>
              </a:lnSpc>
              <a:spcBef>
                <a:spcPts val="1200"/>
              </a:spcBef>
            </a:pPr>
            <a:r>
              <a:rPr lang="en-GB" sz="2000"/>
              <a:t>NHS South West London Integrated Care Board is a member of the partnership. The ICB was also established on the 1 July 2022, taking on many of the functions delivered formerly by NHS South West London CCG.</a:t>
            </a:r>
          </a:p>
          <a:p>
            <a:pPr>
              <a:lnSpc>
                <a:spcPct val="170000"/>
              </a:lnSpc>
              <a:spcBef>
                <a:spcPts val="1200"/>
              </a:spcBef>
            </a:pPr>
            <a:r>
              <a:rPr lang="en-GB" sz="2000"/>
              <a:t>The ICB is a statutory organisation bringing together the NHS to improve population health and establish shared priorities for local people, as well as being responsible for deciding how the NHS budget for South West London is spent.</a:t>
            </a:r>
          </a:p>
        </p:txBody>
      </p:sp>
      <p:sp>
        <p:nvSpPr>
          <p:cNvPr id="2" name="Slide Number Placeholder 1">
            <a:extLst>
              <a:ext uri="{FF2B5EF4-FFF2-40B4-BE49-F238E27FC236}">
                <a16:creationId xmlns:a16="http://schemas.microsoft.com/office/drawing/2014/main" id="{52530018-E51D-B530-7C94-C4AB0CA0B2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E8412-344B-4A62-BD9B-853B63951050}" type="slidenum">
              <a:rPr kumimoji="0" lang="en-GB"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9A502648-7A6B-4F88-3891-3281CD795897}"/>
              </a:ext>
            </a:extLst>
          </p:cNvPr>
          <p:cNvPicPr>
            <a:picLocks noChangeAspect="1"/>
          </p:cNvPicPr>
          <p:nvPr/>
        </p:nvPicPr>
        <p:blipFill>
          <a:blip r:embed="rId3"/>
          <a:stretch>
            <a:fillRect/>
          </a:stretch>
        </p:blipFill>
        <p:spPr>
          <a:xfrm>
            <a:off x="339979" y="222972"/>
            <a:ext cx="3956250" cy="6008215"/>
          </a:xfrm>
          <a:prstGeom prst="rect">
            <a:avLst/>
          </a:prstGeom>
        </p:spPr>
      </p:pic>
    </p:spTree>
    <p:extLst>
      <p:ext uri="{BB962C8B-B14F-4D97-AF65-F5344CB8AC3E}">
        <p14:creationId xmlns:p14="http://schemas.microsoft.com/office/powerpoint/2010/main" val="1999133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5">
            <a:extLst>
              <a:ext uri="{FF2B5EF4-FFF2-40B4-BE49-F238E27FC236}">
                <a16:creationId xmlns:a16="http://schemas.microsoft.com/office/drawing/2014/main" id="{6110AEAB-9465-7885-F5AA-B7C60EBADC7B}"/>
              </a:ext>
            </a:extLst>
          </p:cNvPr>
          <p:cNvPicPr>
            <a:picLocks noChangeAspect="1"/>
          </p:cNvPicPr>
          <p:nvPr/>
        </p:nvPicPr>
        <p:blipFill>
          <a:blip r:embed="rId3"/>
          <a:stretch>
            <a:fillRect/>
          </a:stretch>
        </p:blipFill>
        <p:spPr>
          <a:xfrm>
            <a:off x="587355" y="6246202"/>
            <a:ext cx="11017294" cy="80860"/>
          </a:xfrm>
          <a:prstGeom prst="rect">
            <a:avLst/>
          </a:prstGeom>
          <a:noFill/>
          <a:ln cap="flat">
            <a:noFill/>
          </a:ln>
        </p:spPr>
      </p:pic>
      <p:sp>
        <p:nvSpPr>
          <p:cNvPr id="3" name="Slide Number Placeholder 5">
            <a:extLst>
              <a:ext uri="{FF2B5EF4-FFF2-40B4-BE49-F238E27FC236}">
                <a16:creationId xmlns:a16="http://schemas.microsoft.com/office/drawing/2014/main" id="{ADCF48A9-A6CC-D21D-B14E-3FA62FCEB4E4}"/>
              </a:ext>
            </a:extLst>
          </p:cNvPr>
          <p:cNvSpPr txBox="1"/>
          <p:nvPr/>
        </p:nvSpPr>
        <p:spPr>
          <a:xfrm>
            <a:off x="6539340" y="4486585"/>
            <a:ext cx="2133596" cy="273844"/>
          </a:xfrm>
          <a:prstGeom prst="rect">
            <a:avLst/>
          </a:prstGeom>
          <a:noFill/>
          <a:ln cap="flat">
            <a:noFill/>
          </a:ln>
        </p:spPr>
        <p:txBody>
          <a:bodyPr vert="horz" wrap="square" lIns="91440" tIns="45720" rIns="91440" bIns="45720" anchor="ctr" anchorCtr="0" compatLnSpc="1">
            <a:noAutofit/>
          </a:bodyPr>
          <a:lstStyle/>
          <a:p>
            <a:pPr marL="0" marR="0" lvl="0" indent="0" algn="r" defTabSz="609584"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9C33AEE0-C1E7-4729-9D91-7865586D80B6}" type="slidenum">
              <a:rPr kumimoji="0" lang="en-US" sz="1800" b="0" i="0" u="none" strike="noStrike" kern="0" cap="none" spc="0" normalizeH="0" baseline="0" noProof="0" smtClean="0">
                <a:ln>
                  <a:noFill/>
                </a:ln>
                <a:solidFill>
                  <a:srgbClr val="000000"/>
                </a:solidFill>
                <a:effectLst/>
                <a:uLnTx/>
                <a:uFillTx/>
                <a:latin typeface="Calibri"/>
                <a:ea typeface="+mn-ea"/>
                <a:cs typeface="+mn-cs"/>
              </a:rPr>
              <a:pPr marL="0" marR="0" lvl="0" indent="0" algn="r" defTabSz="609584"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5</a:t>
            </a:fld>
            <a:endParaRPr kumimoji="0" lang="en-US" sz="900" b="0" i="0" u="none" strike="noStrike" kern="1200" cap="none" spc="0" normalizeH="0" baseline="0" noProof="0">
              <a:ln>
                <a:noFill/>
              </a:ln>
              <a:solidFill>
                <a:srgbClr val="00827B"/>
              </a:solidFill>
              <a:effectLst/>
              <a:uLnTx/>
              <a:uFillTx/>
              <a:latin typeface="Arial"/>
              <a:ea typeface="+mn-ea"/>
              <a:cs typeface="Arial"/>
            </a:endParaRPr>
          </a:p>
        </p:txBody>
      </p:sp>
      <p:sp>
        <p:nvSpPr>
          <p:cNvPr id="4" name="TextBox 13">
            <a:extLst>
              <a:ext uri="{FF2B5EF4-FFF2-40B4-BE49-F238E27FC236}">
                <a16:creationId xmlns:a16="http://schemas.microsoft.com/office/drawing/2014/main" id="{6116FBF5-F56E-6829-AB77-35705246994F}"/>
              </a:ext>
            </a:extLst>
          </p:cNvPr>
          <p:cNvSpPr txBox="1"/>
          <p:nvPr/>
        </p:nvSpPr>
        <p:spPr>
          <a:xfrm>
            <a:off x="587351" y="1289843"/>
            <a:ext cx="10072033" cy="5037219"/>
          </a:xfrm>
          <a:prstGeom prst="rect">
            <a:avLst/>
          </a:prstGeom>
          <a:noFill/>
          <a:ln cap="flat">
            <a:noFill/>
          </a:ln>
        </p:spPr>
        <p:txBody>
          <a:bodyPr vert="horz" wrap="square" lIns="121916" tIns="60963" rIns="121916" bIns="60963" anchor="t" anchorCtr="0" compatLnSpc="1">
            <a:spAutoFit/>
          </a:bodyPr>
          <a:lstStyle/>
          <a:p>
            <a:pPr marL="0" marR="0" lvl="0" indent="0" algn="l" defTabSz="609584"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b="0" i="0" u="none" strike="noStrike" kern="1200" cap="none" spc="0" normalizeH="0" baseline="0" noProof="0" dirty="0">
                <a:ln>
                  <a:noFill/>
                </a:ln>
                <a:solidFill>
                  <a:srgbClr val="332342"/>
                </a:solidFill>
                <a:effectLst/>
                <a:uLnTx/>
                <a:uFillTx/>
                <a:latin typeface="Arial" pitchFamily="34"/>
                <a:ea typeface="Calibri"/>
                <a:cs typeface="Arial" pitchFamily="34"/>
              </a:rPr>
              <a:t>In Kingston, our place-based partnership includes representation from:</a:t>
            </a:r>
          </a:p>
          <a:p>
            <a:pPr marL="0" marR="0" lvl="0" indent="0" algn="l" defTabSz="609584"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b="0" i="0" u="none" strike="noStrike" kern="1200" cap="none" spc="0" normalizeH="0" baseline="0" noProof="0" dirty="0">
              <a:ln>
                <a:noFill/>
              </a:ln>
              <a:solidFill>
                <a:srgbClr val="332342"/>
              </a:solidFill>
              <a:effectLst/>
              <a:uLnTx/>
              <a:uFillTx/>
              <a:latin typeface="Arial" pitchFamily="34"/>
              <a:ea typeface="Calibri"/>
              <a:cs typeface="Arial" pitchFamily="34"/>
            </a:endParaRPr>
          </a:p>
          <a:p>
            <a:pPr marL="380993" marR="0" lvl="0" indent="-380993" algn="l" defTabSz="609584"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GB" b="0" i="0" u="none" strike="noStrike" kern="1200" cap="none" spc="0" normalizeH="0" baseline="0" noProof="0" dirty="0">
                <a:ln>
                  <a:noFill/>
                </a:ln>
                <a:solidFill>
                  <a:srgbClr val="332342"/>
                </a:solidFill>
                <a:effectLst/>
                <a:uLnTx/>
                <a:uFillTx/>
                <a:latin typeface="Arial" pitchFamily="34"/>
                <a:ea typeface="Calibri"/>
                <a:cs typeface="Arial" pitchFamily="34"/>
              </a:rPr>
              <a:t>Kingston Council</a:t>
            </a:r>
          </a:p>
          <a:p>
            <a:pPr marL="380993" marR="0" lvl="0" indent="-380993" algn="l" defTabSz="609584"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GB" b="0" i="0" u="none" strike="noStrike" kern="1200" cap="none" spc="0" normalizeH="0" baseline="0" noProof="0" dirty="0">
                <a:ln>
                  <a:noFill/>
                </a:ln>
                <a:solidFill>
                  <a:srgbClr val="332342"/>
                </a:solidFill>
                <a:effectLst/>
                <a:uLnTx/>
                <a:uFillTx/>
                <a:latin typeface="Arial" pitchFamily="34"/>
                <a:ea typeface="Calibri"/>
                <a:cs typeface="Arial" pitchFamily="34"/>
              </a:rPr>
              <a:t>Achieving for Children</a:t>
            </a:r>
          </a:p>
          <a:p>
            <a:pPr marL="380993" indent="-380993" defTabSz="609584">
              <a:buSzPct val="100000"/>
              <a:buFont typeface="Arial" pitchFamily="34"/>
              <a:buChar char="•"/>
              <a:defRPr sz="1800" b="0" i="0" u="none" strike="noStrike" kern="0" cap="none" spc="0" baseline="0">
                <a:solidFill>
                  <a:srgbClr val="000000"/>
                </a:solidFill>
                <a:uFillTx/>
              </a:defRPr>
            </a:pPr>
            <a:r>
              <a:rPr lang="en-GB" dirty="0">
                <a:solidFill>
                  <a:srgbClr val="332342"/>
                </a:solidFill>
                <a:latin typeface="Arial" pitchFamily="34"/>
                <a:ea typeface="Calibri"/>
                <a:cs typeface="Arial" pitchFamily="34"/>
              </a:rPr>
              <a:t>Kingston Hospital NHS Foundation Trust</a:t>
            </a:r>
          </a:p>
          <a:p>
            <a:pPr marL="380993" indent="-380993" defTabSz="609584">
              <a:buSzPct val="100000"/>
              <a:buFont typeface="Arial" pitchFamily="34"/>
              <a:buChar char="•"/>
              <a:defRPr sz="1800" b="0" i="0" u="none" strike="noStrike" kern="0" cap="none" spc="0" baseline="0">
                <a:solidFill>
                  <a:srgbClr val="000000"/>
                </a:solidFill>
                <a:uFillTx/>
              </a:defRPr>
            </a:pPr>
            <a:r>
              <a:rPr lang="en-GB" dirty="0">
                <a:solidFill>
                  <a:srgbClr val="332342"/>
                </a:solidFill>
                <a:latin typeface="Arial" pitchFamily="34"/>
                <a:ea typeface="Calibri"/>
                <a:cs typeface="Arial" pitchFamily="34"/>
              </a:rPr>
              <a:t>Your Healthcare </a:t>
            </a:r>
          </a:p>
          <a:p>
            <a:pPr marL="380993" indent="-380993" defTabSz="609584">
              <a:buSzPct val="100000"/>
              <a:buFont typeface="Arial" pitchFamily="34"/>
              <a:buChar char="•"/>
              <a:defRPr sz="1800" b="0" i="0" u="none" strike="noStrike" kern="0" cap="none" spc="0" baseline="0">
                <a:solidFill>
                  <a:srgbClr val="000000"/>
                </a:solidFill>
                <a:uFillTx/>
              </a:defRPr>
            </a:pPr>
            <a:r>
              <a:rPr lang="en-GB" dirty="0">
                <a:solidFill>
                  <a:srgbClr val="332342"/>
                </a:solidFill>
                <a:latin typeface="Arial" pitchFamily="34"/>
                <a:ea typeface="Calibri"/>
                <a:cs typeface="Arial" pitchFamily="34"/>
              </a:rPr>
              <a:t>Primary care</a:t>
            </a:r>
          </a:p>
          <a:p>
            <a:pPr marL="380993" marR="0" lvl="0" indent="-380993" algn="l" defTabSz="609584"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GB" b="0" i="0" u="none" strike="noStrike" kern="1200" cap="none" spc="0" normalizeH="0" baseline="0" noProof="0" dirty="0">
                <a:ln>
                  <a:noFill/>
                </a:ln>
                <a:solidFill>
                  <a:srgbClr val="332342"/>
                </a:solidFill>
                <a:effectLst/>
                <a:uLnTx/>
                <a:uFillTx/>
                <a:latin typeface="Arial" pitchFamily="34"/>
                <a:ea typeface="Calibri"/>
                <a:cs typeface="Arial" pitchFamily="34"/>
              </a:rPr>
              <a:t>South West London &amp; St. George’s Mental Health NHS </a:t>
            </a:r>
          </a:p>
          <a:p>
            <a:pPr marL="380993" marR="0" lvl="0" indent="-380993" algn="l" defTabSz="609584"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GB" b="0" i="0" u="none" strike="noStrike" kern="1200" cap="none" spc="0" normalizeH="0" baseline="0" noProof="0" dirty="0">
                <a:ln>
                  <a:noFill/>
                </a:ln>
                <a:solidFill>
                  <a:srgbClr val="332342"/>
                </a:solidFill>
                <a:effectLst/>
                <a:uLnTx/>
                <a:uFillTx/>
                <a:latin typeface="Arial" pitchFamily="34"/>
                <a:ea typeface="Calibri"/>
                <a:cs typeface="Arial" pitchFamily="34"/>
              </a:rPr>
              <a:t>Trust</a:t>
            </a:r>
          </a:p>
          <a:p>
            <a:pPr marL="380993" marR="0" lvl="0" indent="-380993" algn="l" defTabSz="609584"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GB" b="0" i="0" u="none" strike="noStrike" kern="1200" cap="none" spc="0" normalizeH="0" baseline="0" noProof="0" dirty="0">
                <a:ln>
                  <a:noFill/>
                </a:ln>
                <a:solidFill>
                  <a:srgbClr val="332342"/>
                </a:solidFill>
                <a:effectLst/>
                <a:uLnTx/>
                <a:uFillTx/>
                <a:latin typeface="Arial" pitchFamily="34"/>
                <a:ea typeface="Calibri"/>
                <a:cs typeface="Arial" pitchFamily="34"/>
              </a:rPr>
              <a:t>Healthwatch Kingston </a:t>
            </a:r>
          </a:p>
          <a:p>
            <a:pPr marL="380993" marR="0" lvl="0" indent="-380993" algn="l" defTabSz="609584"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GB" b="0" i="0" u="none" strike="noStrike" kern="1200" cap="none" spc="0" normalizeH="0" baseline="0" noProof="0" dirty="0">
                <a:ln>
                  <a:noFill/>
                </a:ln>
                <a:solidFill>
                  <a:srgbClr val="332342"/>
                </a:solidFill>
                <a:effectLst/>
                <a:uLnTx/>
                <a:uFillTx/>
                <a:latin typeface="Arial" pitchFamily="34"/>
                <a:ea typeface="Calibri"/>
                <a:cs typeface="Arial" pitchFamily="34"/>
              </a:rPr>
              <a:t>Kingston Voluntary Action (voluntary and community </a:t>
            </a:r>
          </a:p>
          <a:p>
            <a:pPr marL="380993" marR="0" lvl="0" indent="-380993" algn="l" defTabSz="609584"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GB" b="0" i="0" u="none" strike="noStrike" kern="1200" cap="none" spc="0" normalizeH="0" baseline="0" noProof="0" dirty="0">
                <a:ln>
                  <a:noFill/>
                </a:ln>
                <a:solidFill>
                  <a:srgbClr val="332342"/>
                </a:solidFill>
                <a:effectLst/>
                <a:uLnTx/>
                <a:uFillTx/>
                <a:latin typeface="Arial" pitchFamily="34"/>
                <a:ea typeface="Calibri"/>
                <a:cs typeface="Arial" pitchFamily="34"/>
              </a:rPr>
              <a:t>sector)</a:t>
            </a:r>
          </a:p>
          <a:p>
            <a:pPr marL="380993" marR="0" lvl="0" indent="-380993" algn="l" defTabSz="609584"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lang="en-GB" dirty="0">
                <a:solidFill>
                  <a:srgbClr val="332342"/>
                </a:solidFill>
                <a:latin typeface="Arial" pitchFamily="34"/>
                <a:ea typeface="Calibri"/>
                <a:cs typeface="Arial" pitchFamily="34"/>
              </a:rPr>
              <a:t>Kingston Carers Network (carers)</a:t>
            </a:r>
            <a:endParaRPr kumimoji="0" lang="en-GB" b="0" i="0" u="none" strike="noStrike" kern="1200" cap="none" spc="0" normalizeH="0" baseline="0" noProof="0" dirty="0">
              <a:ln>
                <a:noFill/>
              </a:ln>
              <a:solidFill>
                <a:srgbClr val="332342"/>
              </a:solidFill>
              <a:effectLst/>
              <a:uLnTx/>
              <a:uFillTx/>
              <a:latin typeface="Arial" pitchFamily="34"/>
              <a:ea typeface="Calibri"/>
              <a:cs typeface="Arial" pitchFamily="34"/>
            </a:endParaRPr>
          </a:p>
          <a:p>
            <a:pPr marL="380993" marR="0" lvl="0" indent="-380993" algn="l" defTabSz="609584"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GB" b="0" i="0" u="none" strike="noStrike" kern="1200" cap="none" spc="0" normalizeH="0" baseline="0" noProof="0" dirty="0">
                <a:ln>
                  <a:noFill/>
                </a:ln>
                <a:solidFill>
                  <a:srgbClr val="332342"/>
                </a:solidFill>
                <a:effectLst/>
                <a:uLnTx/>
                <a:uFillTx/>
                <a:latin typeface="Arial" pitchFamily="34"/>
                <a:ea typeface="Calibri"/>
                <a:cs typeface="Arial" pitchFamily="34"/>
              </a:rPr>
              <a:t>NHS South West London ICB</a:t>
            </a:r>
          </a:p>
          <a:p>
            <a:pPr marL="380993" marR="0" lvl="0" indent="-380993" algn="l" defTabSz="609584"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endParaRPr lang="en-GB" dirty="0">
              <a:solidFill>
                <a:srgbClr val="332342"/>
              </a:solidFill>
              <a:latin typeface="Arial" pitchFamily="34"/>
              <a:ea typeface="Calibri"/>
              <a:cs typeface="Arial" pitchFamily="34"/>
            </a:endParaRPr>
          </a:p>
          <a:p>
            <a:pPr marR="0" lvl="0" algn="l" defTabSz="609584" rtl="0" eaLnBrk="1" fontAlgn="auto" latinLnBrk="0" hangingPunct="1">
              <a:lnSpc>
                <a:spcPct val="100000"/>
              </a:lnSpc>
              <a:spcBef>
                <a:spcPts val="0"/>
              </a:spcBef>
              <a:spcAft>
                <a:spcPts val="0"/>
              </a:spcAft>
              <a:buClrTx/>
              <a:buSzPct val="100000"/>
              <a:tabLst/>
              <a:defRPr sz="1800" b="0" i="0" u="none" strike="noStrike" kern="0" cap="none" spc="0" baseline="0">
                <a:solidFill>
                  <a:srgbClr val="000000"/>
                </a:solidFill>
                <a:uFillTx/>
              </a:defRPr>
            </a:pPr>
            <a:r>
              <a:rPr kumimoji="0" lang="en-GB" b="0" i="0" u="none" strike="noStrike" kern="1200" cap="none" spc="0" normalizeH="0" baseline="0" noProof="0" dirty="0">
                <a:ln>
                  <a:noFill/>
                </a:ln>
                <a:solidFill>
                  <a:srgbClr val="332342"/>
                </a:solidFill>
                <a:effectLst/>
                <a:uLnTx/>
                <a:uFillTx/>
                <a:latin typeface="Arial" pitchFamily="34"/>
                <a:ea typeface="Calibri"/>
                <a:cs typeface="Arial" pitchFamily="34"/>
              </a:rPr>
              <a:t>You can find out more at </a:t>
            </a:r>
            <a:r>
              <a:rPr kumimoji="0" lang="en-GB" b="0" i="0" u="none" strike="noStrike" kern="1200" cap="none" spc="0" normalizeH="0" baseline="0" noProof="0" dirty="0">
                <a:ln>
                  <a:noFill/>
                </a:ln>
                <a:solidFill>
                  <a:srgbClr val="332342"/>
                </a:solidFill>
                <a:effectLst/>
                <a:uLnTx/>
                <a:uFillTx/>
                <a:latin typeface="Arial" pitchFamily="34"/>
                <a:ea typeface="Calibri"/>
                <a:cs typeface="Arial" pitchFamily="34"/>
                <a:hlinkClick r:id="rId4"/>
              </a:rPr>
              <a:t>https://www.southwestlondonics.org.uk/kingston/kingston-place-based-partnership-committee/</a:t>
            </a:r>
            <a:r>
              <a:rPr kumimoji="0" lang="en-GB" b="0" i="0" u="none" strike="noStrike" kern="1200" cap="none" spc="0" normalizeH="0" baseline="0" noProof="0" dirty="0">
                <a:ln>
                  <a:noFill/>
                </a:ln>
                <a:solidFill>
                  <a:srgbClr val="332342"/>
                </a:solidFill>
                <a:effectLst/>
                <a:uLnTx/>
                <a:uFillTx/>
                <a:latin typeface="Arial" pitchFamily="34"/>
                <a:ea typeface="Calibri"/>
                <a:cs typeface="Arial" pitchFamily="34"/>
              </a:rPr>
              <a:t> </a:t>
            </a:r>
          </a:p>
          <a:p>
            <a:pPr marL="0" marR="0" lvl="0" indent="0" algn="l" defTabSz="609584"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333" b="0" i="0" u="none" strike="noStrike" kern="1200" cap="none" spc="0" normalizeH="0" baseline="0" noProof="0" dirty="0">
              <a:ln>
                <a:noFill/>
              </a:ln>
              <a:solidFill>
                <a:srgbClr val="332342"/>
              </a:solidFill>
              <a:effectLst/>
              <a:uLnTx/>
              <a:uFillTx/>
              <a:latin typeface="Arial"/>
              <a:ea typeface="+mn-ea"/>
              <a:cs typeface="Arial"/>
            </a:endParaRPr>
          </a:p>
        </p:txBody>
      </p:sp>
      <p:sp>
        <p:nvSpPr>
          <p:cNvPr id="5" name="TextBox 17">
            <a:extLst>
              <a:ext uri="{FF2B5EF4-FFF2-40B4-BE49-F238E27FC236}">
                <a16:creationId xmlns:a16="http://schemas.microsoft.com/office/drawing/2014/main" id="{DCFCBF27-F13F-738D-F1A7-478E318D63C5}"/>
              </a:ext>
            </a:extLst>
          </p:cNvPr>
          <p:cNvSpPr txBox="1"/>
          <p:nvPr/>
        </p:nvSpPr>
        <p:spPr>
          <a:xfrm>
            <a:off x="482478" y="364693"/>
            <a:ext cx="9223296" cy="646331"/>
          </a:xfrm>
          <a:prstGeom prst="rect">
            <a:avLst/>
          </a:prstGeom>
          <a:noFill/>
          <a:ln cap="flat">
            <a:noFill/>
          </a:ln>
        </p:spPr>
        <p:txBody>
          <a:bodyPr vert="horz" wrap="square" lIns="91440" tIns="45720" rIns="91440" bIns="45720" anchor="t" anchorCtr="0" compatLnSpc="1">
            <a:spAutoFit/>
          </a:bodyPr>
          <a:lstStyle/>
          <a:p>
            <a:pPr marL="10268" marR="0" lvl="0" indent="0" algn="l" defTabSz="609584" rtl="0" eaLnBrk="1" fontAlgn="auto" latinLnBrk="0" hangingPunct="1">
              <a:lnSpc>
                <a:spcPct val="100000"/>
              </a:lnSpc>
              <a:spcBef>
                <a:spcPts val="75"/>
              </a:spcBef>
              <a:spcAft>
                <a:spcPts val="0"/>
              </a:spcAft>
              <a:buClrTx/>
              <a:buSzTx/>
              <a:buFontTx/>
              <a:buNone/>
              <a:tabLst/>
              <a:defRPr sz="1800" b="0" i="0" u="none" strike="noStrike" kern="0" cap="none" spc="0" baseline="0">
                <a:solidFill>
                  <a:srgbClr val="000000"/>
                </a:solidFill>
                <a:uFillTx/>
              </a:defRPr>
            </a:pPr>
            <a:r>
              <a:rPr kumimoji="0" lang="en-GB" sz="3600" i="0" u="none" strike="noStrike" kern="1200" cap="none" spc="-121" normalizeH="0" baseline="0" noProof="0" dirty="0">
                <a:ln>
                  <a:noFill/>
                </a:ln>
                <a:solidFill>
                  <a:srgbClr val="38A1D1"/>
                </a:solidFill>
                <a:effectLst/>
                <a:uLnTx/>
                <a:uFillTx/>
                <a:latin typeface="Arial"/>
                <a:ea typeface="+mn-ea"/>
                <a:cs typeface="Arial"/>
              </a:rPr>
              <a:t>Kingston ‘Place’</a:t>
            </a:r>
          </a:p>
        </p:txBody>
      </p:sp>
      <p:pic>
        <p:nvPicPr>
          <p:cNvPr id="6" name="Picture 1">
            <a:extLst>
              <a:ext uri="{FF2B5EF4-FFF2-40B4-BE49-F238E27FC236}">
                <a16:creationId xmlns:a16="http://schemas.microsoft.com/office/drawing/2014/main" id="{8EC8BCDC-B654-1892-9C8A-C9E8C00F5338}"/>
              </a:ext>
            </a:extLst>
          </p:cNvPr>
          <p:cNvPicPr>
            <a:picLocks noChangeAspect="1"/>
          </p:cNvPicPr>
          <p:nvPr/>
        </p:nvPicPr>
        <p:blipFill>
          <a:blip r:embed="rId5"/>
          <a:srcRect/>
          <a:stretch>
            <a:fillRect/>
          </a:stretch>
        </p:blipFill>
        <p:spPr>
          <a:xfrm>
            <a:off x="6868195" y="1753911"/>
            <a:ext cx="4841327" cy="3221147"/>
          </a:xfrm>
          <a:prstGeom prst="rect">
            <a:avLst/>
          </a:prstGeom>
          <a:noFill/>
          <a:ln cap="flat">
            <a:noFill/>
          </a:ln>
        </p:spPr>
      </p:pic>
      <p:pic>
        <p:nvPicPr>
          <p:cNvPr id="7" name="Picture 7">
            <a:extLst>
              <a:ext uri="{FF2B5EF4-FFF2-40B4-BE49-F238E27FC236}">
                <a16:creationId xmlns:a16="http://schemas.microsoft.com/office/drawing/2014/main" id="{9224629E-BADB-11A1-7FF0-ADA6F2674F9D}"/>
              </a:ext>
            </a:extLst>
          </p:cNvPr>
          <p:cNvPicPr>
            <a:picLocks noChangeAspect="1"/>
          </p:cNvPicPr>
          <p:nvPr/>
        </p:nvPicPr>
        <p:blipFill>
          <a:blip r:embed="rId6"/>
          <a:stretch>
            <a:fillRect/>
          </a:stretch>
        </p:blipFill>
        <p:spPr>
          <a:xfrm>
            <a:off x="10405506" y="464222"/>
            <a:ext cx="1304016" cy="879661"/>
          </a:xfrm>
          <a:prstGeom prst="rect">
            <a:avLst/>
          </a:prstGeom>
          <a:noFill/>
          <a:ln cap="flat">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D3EF5DB-383D-5D66-5CF5-53DCD4376706}"/>
              </a:ext>
            </a:extLst>
          </p:cNvPr>
          <p:cNvPicPr>
            <a:picLocks noChangeAspect="1"/>
          </p:cNvPicPr>
          <p:nvPr/>
        </p:nvPicPr>
        <p:blipFill>
          <a:blip r:embed="rId3"/>
          <a:stretch>
            <a:fillRect/>
          </a:stretch>
        </p:blipFill>
        <p:spPr>
          <a:xfrm>
            <a:off x="9923315" y="525139"/>
            <a:ext cx="1681334" cy="1134185"/>
          </a:xfrm>
          <a:prstGeom prst="rect">
            <a:avLst/>
          </a:prstGeom>
          <a:noFill/>
          <a:ln cap="flat">
            <a:noFill/>
          </a:ln>
        </p:spPr>
      </p:pic>
      <p:pic>
        <p:nvPicPr>
          <p:cNvPr id="6" name="Picture 10">
            <a:extLst>
              <a:ext uri="{FF2B5EF4-FFF2-40B4-BE49-F238E27FC236}">
                <a16:creationId xmlns:a16="http://schemas.microsoft.com/office/drawing/2014/main" id="{4290706C-A09D-6FB1-8A54-109CE567AA4F}"/>
              </a:ext>
            </a:extLst>
          </p:cNvPr>
          <p:cNvPicPr>
            <a:picLocks noChangeAspect="1"/>
          </p:cNvPicPr>
          <p:nvPr/>
        </p:nvPicPr>
        <p:blipFill>
          <a:blip r:embed="rId4"/>
          <a:stretch>
            <a:fillRect/>
          </a:stretch>
        </p:blipFill>
        <p:spPr>
          <a:xfrm>
            <a:off x="587355" y="6246202"/>
            <a:ext cx="11017294" cy="80860"/>
          </a:xfrm>
          <a:prstGeom prst="rect">
            <a:avLst/>
          </a:prstGeom>
          <a:noFill/>
          <a:ln cap="flat">
            <a:noFill/>
          </a:ln>
        </p:spPr>
      </p:pic>
      <p:sp>
        <p:nvSpPr>
          <p:cNvPr id="7" name="Slide Number Placeholder 5">
            <a:extLst>
              <a:ext uri="{FF2B5EF4-FFF2-40B4-BE49-F238E27FC236}">
                <a16:creationId xmlns:a16="http://schemas.microsoft.com/office/drawing/2014/main" id="{CCAE4E24-C13E-C72B-202E-8F8159E3B5BF}"/>
              </a:ext>
            </a:extLst>
          </p:cNvPr>
          <p:cNvSpPr txBox="1"/>
          <p:nvPr/>
        </p:nvSpPr>
        <p:spPr>
          <a:xfrm>
            <a:off x="8823996" y="6327062"/>
            <a:ext cx="2885526" cy="530937"/>
          </a:xfrm>
          <a:prstGeom prst="rect">
            <a:avLst/>
          </a:prstGeom>
          <a:noFill/>
          <a:ln cap="flat">
            <a:noFill/>
          </a:ln>
        </p:spPr>
        <p:txBody>
          <a:bodyPr vert="horz" wrap="square" lIns="121916" tIns="60963" rIns="121916" bIns="60963"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8FE8000-4F2D-4D90-AACB-A9D43E3E5259}" type="slidenum">
              <a:rPr/>
              <a:t>6</a:t>
            </a:fld>
            <a:endParaRPr lang="en-US" sz="1067" b="0" i="0" u="none" strike="noStrike" kern="1200" cap="none" spc="0" baseline="0">
              <a:solidFill>
                <a:srgbClr val="00827B"/>
              </a:solidFill>
              <a:uFillTx/>
              <a:latin typeface="Arial"/>
              <a:cs typeface="Arial"/>
            </a:endParaRPr>
          </a:p>
        </p:txBody>
      </p:sp>
      <p:sp>
        <p:nvSpPr>
          <p:cNvPr id="4" name="TextBox 3">
            <a:extLst>
              <a:ext uri="{FF2B5EF4-FFF2-40B4-BE49-F238E27FC236}">
                <a16:creationId xmlns:a16="http://schemas.microsoft.com/office/drawing/2014/main" id="{C431B7A0-6E67-6942-ECD7-D78BAFCEEE38}"/>
              </a:ext>
            </a:extLst>
          </p:cNvPr>
          <p:cNvSpPr txBox="1"/>
          <p:nvPr/>
        </p:nvSpPr>
        <p:spPr>
          <a:xfrm>
            <a:off x="587355" y="1858552"/>
            <a:ext cx="10609184"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rial"/>
                <a:ea typeface="Times New Roman"/>
                <a:cs typeface="Arial"/>
              </a:rPr>
              <a:t>Community Voices Kingston aims to bring together local communities in Kingston and the groups and organisations supporting them to work with Kingston Place health and care partnership. </a:t>
            </a:r>
          </a:p>
          <a:p>
            <a:endParaRPr lang="en-US" dirty="0">
              <a:latin typeface="Arial"/>
              <a:ea typeface="Times New Roman"/>
              <a:cs typeface="Arial"/>
            </a:endParaRPr>
          </a:p>
          <a:p>
            <a:r>
              <a:rPr lang="en-US" dirty="0">
                <a:latin typeface="Arial"/>
                <a:ea typeface="Times New Roman"/>
                <a:cs typeface="Arial"/>
              </a:rPr>
              <a:t>We want to gather insight on experiences of health and care services with a hope to improving local services.  We especially want to hear from those most likely to experience health inequalities and the worst health outcomes to try and capture voices we don’t typically hear from.  </a:t>
            </a:r>
            <a:endParaRPr lang="en-US" dirty="0">
              <a:cs typeface="Calibri" panose="020F0502020204030204"/>
            </a:endParaRPr>
          </a:p>
          <a:p>
            <a:endParaRPr lang="en-US" dirty="0">
              <a:latin typeface="Arial"/>
              <a:ea typeface="Times New Roman"/>
              <a:cs typeface="Arial"/>
            </a:endParaRPr>
          </a:p>
          <a:p>
            <a:r>
              <a:rPr lang="en-US" dirty="0">
                <a:latin typeface="Arial"/>
                <a:ea typeface="Times New Roman"/>
                <a:cs typeface="Arial"/>
              </a:rPr>
              <a:t>To achieve this, we have joined with Kingston Voluntary Action and Healthwatch Kingston, working in partnership to engage our local communities. </a:t>
            </a:r>
          </a:p>
          <a:p>
            <a:endParaRPr lang="en-US" dirty="0">
              <a:latin typeface="Arial"/>
              <a:ea typeface="Times New Roman"/>
              <a:cs typeface="Arial"/>
            </a:endParaRPr>
          </a:p>
          <a:p>
            <a:r>
              <a:rPr lang="en-US" dirty="0">
                <a:latin typeface="Arial"/>
                <a:ea typeface="Times New Roman"/>
                <a:cs typeface="Arial"/>
              </a:rPr>
              <a:t>To avoid groups and organisations having to attend multiple meetings and forums, we will be tapping into existing ones, to further the reach of Community Voices Kingston.  </a:t>
            </a:r>
          </a:p>
          <a:p>
            <a:endParaRPr lang="en-US" dirty="0">
              <a:latin typeface="Arial"/>
              <a:ea typeface="Times New Roman"/>
              <a:cs typeface="Arial"/>
            </a:endParaRPr>
          </a:p>
          <a:p>
            <a:r>
              <a:rPr lang="en-US" dirty="0">
                <a:latin typeface="Arial"/>
                <a:ea typeface="Times New Roman"/>
                <a:cs typeface="Arial"/>
              </a:rPr>
              <a:t>Community Voices Kingston will have a regular slot at KVA’s Health &amp; Wellbeing Network and Healthwatch Kingston’s Open Meetings.  </a:t>
            </a:r>
            <a:endParaRPr lang="en-US" dirty="0">
              <a:cs typeface="Calibri" panose="020F0502020204030204"/>
            </a:endParaRPr>
          </a:p>
        </p:txBody>
      </p:sp>
      <p:sp>
        <p:nvSpPr>
          <p:cNvPr id="9" name="TextBox 8">
            <a:extLst>
              <a:ext uri="{FF2B5EF4-FFF2-40B4-BE49-F238E27FC236}">
                <a16:creationId xmlns:a16="http://schemas.microsoft.com/office/drawing/2014/main" id="{EA37C2B8-0B9E-414B-B019-C59C1B3DC7F1}"/>
              </a:ext>
            </a:extLst>
          </p:cNvPr>
          <p:cNvSpPr txBox="1"/>
          <p:nvPr/>
        </p:nvSpPr>
        <p:spPr>
          <a:xfrm>
            <a:off x="978000" y="528000"/>
            <a:ext cx="69840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3200" b="1">
              <a:solidFill>
                <a:srgbClr val="509983"/>
              </a:solidFill>
              <a:latin typeface="Arial"/>
              <a:cs typeface="Arial"/>
            </a:endParaRPr>
          </a:p>
        </p:txBody>
      </p:sp>
      <p:sp>
        <p:nvSpPr>
          <p:cNvPr id="11" name="TextBox 10">
            <a:extLst>
              <a:ext uri="{FF2B5EF4-FFF2-40B4-BE49-F238E27FC236}">
                <a16:creationId xmlns:a16="http://schemas.microsoft.com/office/drawing/2014/main" id="{8D8CDE17-D93F-680E-B4FE-752236C29300}"/>
              </a:ext>
            </a:extLst>
          </p:cNvPr>
          <p:cNvSpPr txBox="1"/>
          <p:nvPr/>
        </p:nvSpPr>
        <p:spPr>
          <a:xfrm>
            <a:off x="587351" y="615177"/>
            <a:ext cx="698400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solidFill>
                  <a:srgbClr val="38A1D1"/>
                </a:solidFill>
                <a:latin typeface="Arial"/>
                <a:cs typeface="Arial"/>
              </a:rPr>
              <a:t>Community Voices Kingston </a:t>
            </a:r>
            <a:endParaRPr lang="en-US" sz="3200" dirty="0">
              <a:solidFill>
                <a:srgbClr val="38A1D1"/>
              </a:solidFill>
              <a:latin typeface="Arial"/>
              <a:cs typeface="Arial"/>
            </a:endParaRPr>
          </a:p>
          <a:p>
            <a:r>
              <a:rPr lang="en-GB" sz="3200" dirty="0">
                <a:solidFill>
                  <a:srgbClr val="38A1D1"/>
                </a:solidFill>
                <a:latin typeface="Arial"/>
                <a:cs typeface="Arial"/>
              </a:rPr>
              <a:t>Who are we?</a:t>
            </a:r>
            <a:r>
              <a:rPr lang="en-GB" sz="2400" b="1" dirty="0">
                <a:solidFill>
                  <a:srgbClr val="38A1D1"/>
                </a:solidFill>
                <a:latin typeface="Arial"/>
                <a:cs typeface="Arial"/>
              </a:rPr>
              <a:t>  </a:t>
            </a:r>
            <a:endParaRPr lang="en-US" sz="2400" b="1" dirty="0">
              <a:solidFill>
                <a:srgbClr val="38A1D1"/>
              </a:solidFill>
              <a:latin typeface="Arial"/>
              <a:cs typeface="Arial"/>
            </a:endParaRPr>
          </a:p>
        </p:txBody>
      </p:sp>
    </p:spTree>
    <p:extLst>
      <p:ext uri="{BB962C8B-B14F-4D97-AF65-F5344CB8AC3E}">
        <p14:creationId xmlns:p14="http://schemas.microsoft.com/office/powerpoint/2010/main" val="1941193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AD082-6572-46A9-8CD7-CEABC9AE55AB}"/>
              </a:ext>
            </a:extLst>
          </p:cNvPr>
          <p:cNvSpPr>
            <a:spLocks noGrp="1"/>
          </p:cNvSpPr>
          <p:nvPr>
            <p:ph type="title"/>
          </p:nvPr>
        </p:nvSpPr>
        <p:spPr>
          <a:xfrm>
            <a:off x="291596" y="365126"/>
            <a:ext cx="9189450" cy="912976"/>
          </a:xfrm>
        </p:spPr>
        <p:txBody>
          <a:bodyPr>
            <a:normAutofit/>
          </a:bodyPr>
          <a:lstStyle/>
          <a:p>
            <a:pPr>
              <a:lnSpc>
                <a:spcPct val="100000"/>
              </a:lnSpc>
            </a:pPr>
            <a:r>
              <a:rPr lang="en-US" sz="4400" b="1" spc="-91" dirty="0">
                <a:solidFill>
                  <a:srgbClr val="00827B"/>
                </a:solidFill>
                <a:latin typeface="Arial"/>
                <a:cs typeface="Arial"/>
              </a:rPr>
              <a:t>Overview</a:t>
            </a:r>
            <a:endParaRPr lang="en-GB" dirty="0">
              <a:solidFill>
                <a:srgbClr val="00827B"/>
              </a:solidFill>
            </a:endParaRPr>
          </a:p>
        </p:txBody>
      </p:sp>
      <p:sp>
        <p:nvSpPr>
          <p:cNvPr id="3" name="Content Placeholder 2">
            <a:extLst>
              <a:ext uri="{FF2B5EF4-FFF2-40B4-BE49-F238E27FC236}">
                <a16:creationId xmlns:a16="http://schemas.microsoft.com/office/drawing/2014/main" id="{8ECE26F1-B19A-495A-B971-F59A34EA1969}"/>
              </a:ext>
            </a:extLst>
          </p:cNvPr>
          <p:cNvSpPr>
            <a:spLocks noGrp="1"/>
          </p:cNvSpPr>
          <p:nvPr>
            <p:ph idx="1"/>
          </p:nvPr>
        </p:nvSpPr>
        <p:spPr>
          <a:xfrm>
            <a:off x="307931" y="2777558"/>
            <a:ext cx="5291591" cy="2763130"/>
          </a:xfrm>
        </p:spPr>
        <p:txBody>
          <a:bodyPr>
            <a:noAutofit/>
          </a:bodyPr>
          <a:lstStyle/>
          <a:p>
            <a:pPr>
              <a:lnSpc>
                <a:spcPct val="100000"/>
              </a:lnSpc>
              <a:buClr>
                <a:schemeClr val="accent2"/>
              </a:buClr>
            </a:pPr>
            <a:r>
              <a:rPr lang="en-GB" sz="1800" dirty="0">
                <a:solidFill>
                  <a:schemeClr val="tx1">
                    <a:lumMod val="65000"/>
                    <a:lumOff val="35000"/>
                  </a:schemeClr>
                </a:solidFill>
              </a:rPr>
              <a:t>We group our engagement work at Place in these areas – as illustrated by the overview slide to follow: </a:t>
            </a:r>
          </a:p>
          <a:p>
            <a:pPr marL="534988" lvl="1" indent="-225425">
              <a:buClr>
                <a:schemeClr val="accent2"/>
              </a:buClr>
              <a:buFont typeface="System Font Regular"/>
              <a:buChar char="−"/>
            </a:pPr>
            <a:r>
              <a:rPr lang="en-GB" sz="1600" dirty="0">
                <a:solidFill>
                  <a:schemeClr val="tx1">
                    <a:lumMod val="65000"/>
                    <a:lumOff val="35000"/>
                  </a:schemeClr>
                </a:solidFill>
              </a:rPr>
              <a:t>Demand management and pressures</a:t>
            </a:r>
          </a:p>
          <a:p>
            <a:pPr marL="534988" lvl="1" indent="-225425">
              <a:buClr>
                <a:schemeClr val="accent2"/>
              </a:buClr>
              <a:buFont typeface="System Font Regular"/>
              <a:buChar char="−"/>
            </a:pPr>
            <a:r>
              <a:rPr lang="en-GB" sz="1600" dirty="0">
                <a:solidFill>
                  <a:schemeClr val="tx1">
                    <a:lumMod val="65000"/>
                    <a:lumOff val="35000"/>
                  </a:schemeClr>
                </a:solidFill>
              </a:rPr>
              <a:t>Infrastructure and relationships</a:t>
            </a:r>
          </a:p>
          <a:p>
            <a:pPr marL="534988" lvl="1" indent="-225425">
              <a:buClr>
                <a:schemeClr val="accent2"/>
              </a:buClr>
              <a:buFont typeface="System Font Regular"/>
              <a:buChar char="−"/>
            </a:pPr>
            <a:r>
              <a:rPr lang="en-GB" sz="1600" dirty="0">
                <a:solidFill>
                  <a:schemeClr val="tx1">
                    <a:lumMod val="65000"/>
                    <a:lumOff val="35000"/>
                  </a:schemeClr>
                </a:solidFill>
              </a:rPr>
              <a:t>Health inequalities and community outreach</a:t>
            </a:r>
          </a:p>
          <a:p>
            <a:pPr marL="534988" lvl="1" indent="-225425">
              <a:buClr>
                <a:schemeClr val="accent2"/>
              </a:buClr>
              <a:buFont typeface="System Font Regular"/>
              <a:buChar char="−"/>
            </a:pPr>
            <a:r>
              <a:rPr lang="en-GB" sz="1600" dirty="0">
                <a:solidFill>
                  <a:schemeClr val="tx1">
                    <a:lumMod val="65000"/>
                    <a:lumOff val="35000"/>
                  </a:schemeClr>
                </a:solidFill>
              </a:rPr>
              <a:t>Primary care and Primary Care Networks (PCNs)</a:t>
            </a:r>
          </a:p>
          <a:p>
            <a:pPr marL="534988" lvl="1" indent="-225425">
              <a:buClr>
                <a:schemeClr val="accent2"/>
              </a:buClr>
              <a:buFont typeface="System Font Regular"/>
              <a:buChar char="−"/>
            </a:pPr>
            <a:r>
              <a:rPr lang="en-GB" sz="1600" dirty="0">
                <a:solidFill>
                  <a:schemeClr val="tx1">
                    <a:lumMod val="65000"/>
                    <a:lumOff val="35000"/>
                  </a:schemeClr>
                </a:solidFill>
              </a:rPr>
              <a:t>Prevention and early intervention </a:t>
            </a:r>
          </a:p>
          <a:p>
            <a:pPr marL="534988" lvl="1" indent="-225425">
              <a:buClr>
                <a:schemeClr val="accent2"/>
              </a:buClr>
              <a:buFont typeface="System Font Regular"/>
              <a:buChar char="−"/>
            </a:pPr>
            <a:r>
              <a:rPr lang="en-GB" sz="1600" dirty="0">
                <a:solidFill>
                  <a:schemeClr val="tx1">
                    <a:lumMod val="65000"/>
                    <a:lumOff val="35000"/>
                  </a:schemeClr>
                </a:solidFill>
              </a:rPr>
              <a:t>Horizon scanning and issues management </a:t>
            </a:r>
          </a:p>
          <a:p>
            <a:pPr marL="534988" lvl="1" indent="-225425">
              <a:buClr>
                <a:schemeClr val="accent2"/>
              </a:buClr>
              <a:buFont typeface="System Font Regular"/>
              <a:buChar char="−"/>
            </a:pPr>
            <a:r>
              <a:rPr lang="en-GB" sz="1600" dirty="0">
                <a:solidFill>
                  <a:schemeClr val="tx1">
                    <a:lumMod val="65000"/>
                    <a:lumOff val="35000"/>
                  </a:schemeClr>
                </a:solidFill>
              </a:rPr>
              <a:t>Service improvement and change</a:t>
            </a:r>
          </a:p>
        </p:txBody>
      </p:sp>
      <p:sp>
        <p:nvSpPr>
          <p:cNvPr id="4" name="Slide Number Placeholder 3">
            <a:extLst>
              <a:ext uri="{FF2B5EF4-FFF2-40B4-BE49-F238E27FC236}">
                <a16:creationId xmlns:a16="http://schemas.microsoft.com/office/drawing/2014/main" id="{925EB489-354D-4C65-84AF-5AEA99574594}"/>
              </a:ext>
            </a:extLst>
          </p:cNvPr>
          <p:cNvSpPr>
            <a:spLocks noGrp="1"/>
          </p:cNvSpPr>
          <p:nvPr>
            <p:ph type="sldNum" sz="quarter" idx="12"/>
          </p:nvPr>
        </p:nvSpPr>
        <p:spPr>
          <a:xfrm>
            <a:off x="11872539" y="6407149"/>
            <a:ext cx="22386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E8412-344B-4A62-BD9B-853B63951050}" type="slidenum">
              <a:rPr kumimoji="0" lang="en-GB" sz="1200" b="0" i="0" u="none" strike="noStrike" kern="1200" cap="none" spc="0" normalizeH="0" baseline="0" noProof="0" smtClean="0">
                <a:ln>
                  <a:noFill/>
                </a:ln>
                <a:solidFill>
                  <a:srgbClr val="0072C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srgbClr val="0072CE"/>
              </a:solidFill>
              <a:effectLst/>
              <a:uLnTx/>
              <a:uFillTx/>
              <a:latin typeface="Arial" panose="020B0604020202020204" pitchFamily="34" charset="0"/>
              <a:ea typeface="+mn-ea"/>
              <a:cs typeface="Arial" panose="020B0604020202020204" pitchFamily="34" charset="0"/>
            </a:endParaRPr>
          </a:p>
        </p:txBody>
      </p:sp>
      <p:sp>
        <p:nvSpPr>
          <p:cNvPr id="6" name="Content Placeholder 2">
            <a:extLst>
              <a:ext uri="{FF2B5EF4-FFF2-40B4-BE49-F238E27FC236}">
                <a16:creationId xmlns:a16="http://schemas.microsoft.com/office/drawing/2014/main" id="{21F56C38-EA27-559A-7327-18204C03E62F}"/>
              </a:ext>
            </a:extLst>
          </p:cNvPr>
          <p:cNvSpPr txBox="1">
            <a:spLocks/>
          </p:cNvSpPr>
          <p:nvPr/>
        </p:nvSpPr>
        <p:spPr>
          <a:xfrm>
            <a:off x="6071104" y="2777558"/>
            <a:ext cx="5801435" cy="27631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
                <a:srgbClr val="00A499"/>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These slides include: </a:t>
            </a:r>
          </a:p>
          <a:p>
            <a:pPr marL="450850" marR="0" lvl="1" indent="-225425" algn="l" defTabSz="914400" rtl="0" eaLnBrk="1" fontAlgn="auto" latinLnBrk="0" hangingPunct="1">
              <a:lnSpc>
                <a:spcPct val="100000"/>
              </a:lnSpc>
              <a:spcBef>
                <a:spcPts val="500"/>
              </a:spcBef>
              <a:spcAft>
                <a:spcPts val="0"/>
              </a:spcAft>
              <a:buClr>
                <a:srgbClr val="00A499"/>
              </a:buClr>
              <a:buSzTx/>
              <a:buFont typeface="System Font Regular"/>
              <a:buChar char="−"/>
              <a:tabLst/>
              <a:defRPr/>
            </a:pPr>
            <a:r>
              <a:rPr kumimoji="0" lang="en-GB" sz="16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An overview slide for Place</a:t>
            </a:r>
          </a:p>
          <a:p>
            <a:pPr marL="450850" marR="0" lvl="1" indent="-225425" algn="l" defTabSz="914400" rtl="0" eaLnBrk="1" fontAlgn="auto" latinLnBrk="0" hangingPunct="1">
              <a:lnSpc>
                <a:spcPct val="100000"/>
              </a:lnSpc>
              <a:spcBef>
                <a:spcPts val="500"/>
              </a:spcBef>
              <a:spcAft>
                <a:spcPts val="0"/>
              </a:spcAft>
              <a:buClr>
                <a:srgbClr val="00A499"/>
              </a:buClr>
              <a:buSzTx/>
              <a:buFont typeface="System Font Regular"/>
              <a:buChar char="−"/>
              <a:tabLst/>
              <a:defRPr/>
            </a:pPr>
            <a:r>
              <a:rPr kumimoji="0" lang="en-GB" sz="16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Worked examples of Place based engagement work – demonstrating the impact and the difference made for local people and communities</a:t>
            </a:r>
          </a:p>
          <a:p>
            <a:pPr marL="450850" marR="0" lvl="1" indent="-225425" algn="l" defTabSz="914400" rtl="0" eaLnBrk="1" fontAlgn="auto" latinLnBrk="0" hangingPunct="1">
              <a:lnSpc>
                <a:spcPct val="100000"/>
              </a:lnSpc>
              <a:spcBef>
                <a:spcPts val="500"/>
              </a:spcBef>
              <a:spcAft>
                <a:spcPts val="0"/>
              </a:spcAft>
              <a:buClr>
                <a:srgbClr val="00A499"/>
              </a:buClr>
              <a:buSzTx/>
              <a:buFont typeface="System Font Regular"/>
              <a:buChar char="−"/>
              <a:tabLst/>
              <a:defRPr/>
            </a:pPr>
            <a:r>
              <a:rPr kumimoji="0" lang="en-GB" sz="16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A case study - a local example of our engagement work and its impact on services. </a:t>
            </a:r>
          </a:p>
        </p:txBody>
      </p:sp>
      <p:sp>
        <p:nvSpPr>
          <p:cNvPr id="7" name="Content Placeholder 2">
            <a:extLst>
              <a:ext uri="{FF2B5EF4-FFF2-40B4-BE49-F238E27FC236}">
                <a16:creationId xmlns:a16="http://schemas.microsoft.com/office/drawing/2014/main" id="{AD8CEBB5-74F6-172A-D0C2-5065E953608C}"/>
              </a:ext>
            </a:extLst>
          </p:cNvPr>
          <p:cNvSpPr txBox="1">
            <a:spLocks/>
          </p:cNvSpPr>
          <p:nvPr/>
        </p:nvSpPr>
        <p:spPr>
          <a:xfrm>
            <a:off x="307931" y="1516619"/>
            <a:ext cx="11676540" cy="7030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A499"/>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The following slides provide an overview of our engagement work at Place between April and June 2023 – Quarter 1</a:t>
            </a:r>
          </a:p>
          <a:p>
            <a:pPr marL="228600" marR="0" lvl="0" indent="-228600" algn="l" defTabSz="914400" rtl="0" eaLnBrk="1" fontAlgn="auto" latinLnBrk="0" hangingPunct="1">
              <a:lnSpc>
                <a:spcPct val="90000"/>
              </a:lnSpc>
              <a:spcBef>
                <a:spcPts val="1000"/>
              </a:spcBef>
              <a:spcAft>
                <a:spcPts val="0"/>
              </a:spcAft>
              <a:buClr>
                <a:srgbClr val="00A499"/>
              </a:buClr>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This report will be reviewed and assured by each Place</a:t>
            </a:r>
          </a:p>
        </p:txBody>
      </p:sp>
      <p:cxnSp>
        <p:nvCxnSpPr>
          <p:cNvPr id="9" name="Straight Connector 8">
            <a:extLst>
              <a:ext uri="{FF2B5EF4-FFF2-40B4-BE49-F238E27FC236}">
                <a16:creationId xmlns:a16="http://schemas.microsoft.com/office/drawing/2014/main" id="{48476D39-1222-077C-1497-C5CACD98D98E}"/>
              </a:ext>
            </a:extLst>
          </p:cNvPr>
          <p:cNvCxnSpPr/>
          <p:nvPr/>
        </p:nvCxnSpPr>
        <p:spPr>
          <a:xfrm>
            <a:off x="5759777" y="2441542"/>
            <a:ext cx="0" cy="2318994"/>
          </a:xfrm>
          <a:prstGeom prst="line">
            <a:avLst/>
          </a:prstGeom>
          <a:ln w="9525">
            <a:solidFill>
              <a:schemeClr val="accent2"/>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093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Oval 108">
            <a:extLst>
              <a:ext uri="{FF2B5EF4-FFF2-40B4-BE49-F238E27FC236}">
                <a16:creationId xmlns:a16="http://schemas.microsoft.com/office/drawing/2014/main" id="{BA7A6376-C222-180A-DC84-16F78C972BE4}"/>
              </a:ext>
            </a:extLst>
          </p:cNvPr>
          <p:cNvSpPr/>
          <p:nvPr/>
        </p:nvSpPr>
        <p:spPr>
          <a:xfrm>
            <a:off x="4607790" y="1521327"/>
            <a:ext cx="2962635" cy="2962635"/>
          </a:xfrm>
          <a:prstGeom prst="ellipse">
            <a:avLst/>
          </a:prstGeom>
          <a:solidFill>
            <a:srgbClr val="00B7E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sp>
        <p:nvSpPr>
          <p:cNvPr id="67" name="Oval 66">
            <a:extLst>
              <a:ext uri="{FF2B5EF4-FFF2-40B4-BE49-F238E27FC236}">
                <a16:creationId xmlns:a16="http://schemas.microsoft.com/office/drawing/2014/main" id="{DB2584B6-0C3E-61A7-CC2C-9705AFBBB10A}"/>
              </a:ext>
            </a:extLst>
          </p:cNvPr>
          <p:cNvSpPr/>
          <p:nvPr/>
        </p:nvSpPr>
        <p:spPr>
          <a:xfrm>
            <a:off x="4713316" y="1626416"/>
            <a:ext cx="2751906" cy="2751906"/>
          </a:xfrm>
          <a:prstGeom prst="ellipse">
            <a:avLst/>
          </a:prstGeom>
          <a:solidFill>
            <a:schemeClr val="bg1">
              <a:lumMod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sp>
        <p:nvSpPr>
          <p:cNvPr id="65" name="Oval 64">
            <a:extLst>
              <a:ext uri="{FF2B5EF4-FFF2-40B4-BE49-F238E27FC236}">
                <a16:creationId xmlns:a16="http://schemas.microsoft.com/office/drawing/2014/main" id="{A0E91909-CCCF-C023-4122-918588FD2324}"/>
              </a:ext>
            </a:extLst>
          </p:cNvPr>
          <p:cNvSpPr/>
          <p:nvPr/>
        </p:nvSpPr>
        <p:spPr>
          <a:xfrm>
            <a:off x="4860803" y="1778935"/>
            <a:ext cx="2446867" cy="244686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z</a:t>
            </a:r>
          </a:p>
        </p:txBody>
      </p:sp>
      <p:sp>
        <p:nvSpPr>
          <p:cNvPr id="2" name="Slide Number Placeholder 1">
            <a:extLst>
              <a:ext uri="{FF2B5EF4-FFF2-40B4-BE49-F238E27FC236}">
                <a16:creationId xmlns:a16="http://schemas.microsoft.com/office/drawing/2014/main" id="{8568FEAC-A6C0-4CC2-6EC0-5037799461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2D5018-2030-2046-84FC-87E41EA86E42}" type="slidenum">
              <a:rPr kumimoji="0" lang="en-US" sz="800" b="0" i="0" u="none" strike="noStrike" kern="1200" cap="none" spc="0" normalizeH="0" baseline="0" noProof="0" smtClean="0">
                <a:ln>
                  <a:noFill/>
                </a:ln>
                <a:solidFill>
                  <a:srgbClr val="674786"/>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800" b="0" i="0" u="none" strike="noStrike" kern="1200" cap="none" spc="0" normalizeH="0" baseline="0" noProof="0" dirty="0">
              <a:ln>
                <a:noFill/>
              </a:ln>
              <a:solidFill>
                <a:srgbClr val="674786"/>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3497548D-DEC4-B30A-1179-429F79D0C5BE}"/>
              </a:ext>
            </a:extLst>
          </p:cNvPr>
          <p:cNvSpPr txBox="1"/>
          <p:nvPr/>
        </p:nvSpPr>
        <p:spPr>
          <a:xfrm>
            <a:off x="211955" y="1114489"/>
            <a:ext cx="2965076"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Getting people to the right place at the right time</a:t>
            </a:r>
          </a:p>
        </p:txBody>
      </p:sp>
      <p:sp>
        <p:nvSpPr>
          <p:cNvPr id="23" name="TextBox 22">
            <a:extLst>
              <a:ext uri="{FF2B5EF4-FFF2-40B4-BE49-F238E27FC236}">
                <a16:creationId xmlns:a16="http://schemas.microsoft.com/office/drawing/2014/main" id="{D393CC52-912A-A07C-6BDD-0079B93073D0}"/>
              </a:ext>
            </a:extLst>
          </p:cNvPr>
          <p:cNvSpPr txBox="1"/>
          <p:nvPr/>
        </p:nvSpPr>
        <p:spPr>
          <a:xfrm>
            <a:off x="10292157" y="1547937"/>
            <a:ext cx="1952010" cy="551547"/>
          </a:xfrm>
          <a:prstGeom prst="rect">
            <a:avLst/>
          </a:prstGeom>
          <a:noFill/>
        </p:spPr>
        <p:txBody>
          <a:bodyPr wrap="square" lIns="0" tIns="0" rIns="0" bIns="0" rtlCol="0">
            <a:spAutoFit/>
          </a:bodyPr>
          <a:lstStyle/>
          <a:p>
            <a:pPr marL="88900" marR="0" lvl="0" indent="-88900" algn="l" defTabSz="914400" rtl="0" eaLnBrk="1" fontAlgn="auto" latinLnBrk="0" hangingPunct="1">
              <a:lnSpc>
                <a:spcPct val="100000"/>
              </a:lnSpc>
              <a:spcBef>
                <a:spcPts val="0"/>
              </a:spcBef>
              <a:spcAft>
                <a:spcPts val="0"/>
              </a:spcAft>
              <a:buClr>
                <a:srgbClr val="FD6F61"/>
              </a:buClr>
              <a:buSzTx/>
              <a:buFont typeface="Arial"/>
              <a:buChar char="•"/>
              <a:tabLst/>
              <a:defRPr/>
            </a:pPr>
            <a:r>
              <a:rPr kumimoji="0" lang="en-GB" sz="900" b="0" i="0" u="none" strike="noStrike" kern="1200" cap="none" spc="0" normalizeH="0" baseline="0" noProof="0" dirty="0">
                <a:ln>
                  <a:noFill/>
                </a:ln>
                <a:solidFill>
                  <a:prstClr val="white">
                    <a:lumMod val="50000"/>
                  </a:prstClr>
                </a:solidFill>
                <a:effectLst/>
                <a:uLnTx/>
                <a:uFillTx/>
                <a:latin typeface="Arial"/>
                <a:ea typeface="+mn-ea"/>
                <a:cs typeface="Arial"/>
              </a:rPr>
              <a:t>Staying aware of current issues to advise on and plan for media</a:t>
            </a:r>
            <a:br>
              <a:rPr kumimoji="0" lang="en-GB" sz="900" b="0" i="0" u="none" strike="noStrike" kern="1200" cap="none" spc="0" normalizeH="0" baseline="0" noProof="0" dirty="0">
                <a:ln>
                  <a:noFill/>
                </a:ln>
                <a:solidFill>
                  <a:prstClr val="white">
                    <a:lumMod val="50000"/>
                  </a:prstClr>
                </a:solidFill>
                <a:effectLst/>
                <a:uLnTx/>
                <a:uFillTx/>
                <a:latin typeface="Arial"/>
                <a:ea typeface="+mn-ea"/>
                <a:cs typeface="Arial"/>
              </a:rPr>
            </a:br>
            <a:r>
              <a:rPr kumimoji="0" lang="en-GB" sz="900" b="0" i="0" u="none" strike="noStrike" kern="1200" cap="none" spc="0" normalizeH="0" baseline="0" noProof="0" dirty="0">
                <a:ln>
                  <a:noFill/>
                </a:ln>
                <a:solidFill>
                  <a:prstClr val="white">
                    <a:lumMod val="50000"/>
                  </a:prstClr>
                </a:solidFill>
                <a:effectLst/>
                <a:uLnTx/>
                <a:uFillTx/>
                <a:latin typeface="Arial"/>
                <a:ea typeface="+mn-ea"/>
                <a:cs typeface="Arial"/>
              </a:rPr>
              <a:t> or stakeholder interest and management </a:t>
            </a:r>
            <a:endParaRPr kumimoji="0" lang="en-GB" sz="9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
        <p:nvSpPr>
          <p:cNvPr id="24" name="TextBox 23">
            <a:extLst>
              <a:ext uri="{FF2B5EF4-FFF2-40B4-BE49-F238E27FC236}">
                <a16:creationId xmlns:a16="http://schemas.microsoft.com/office/drawing/2014/main" id="{76598466-023C-19DD-7C41-5275434BBDA2}"/>
              </a:ext>
            </a:extLst>
          </p:cNvPr>
          <p:cNvSpPr txBox="1"/>
          <p:nvPr/>
        </p:nvSpPr>
        <p:spPr>
          <a:xfrm>
            <a:off x="7570425" y="1383577"/>
            <a:ext cx="2965076"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Preparing, connecting and responding </a:t>
            </a:r>
          </a:p>
        </p:txBody>
      </p:sp>
      <p:pic>
        <p:nvPicPr>
          <p:cNvPr id="26" name="Graphic 25" descr="Arrow circle outline">
            <a:extLst>
              <a:ext uri="{FF2B5EF4-FFF2-40B4-BE49-F238E27FC236}">
                <a16:creationId xmlns:a16="http://schemas.microsoft.com/office/drawing/2014/main" id="{CBA17001-5307-FD4E-3ADC-B5CDA883FC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61038" y="4866099"/>
            <a:ext cx="730970" cy="730970"/>
          </a:xfrm>
          <a:prstGeom prst="rect">
            <a:avLst/>
          </a:prstGeom>
        </p:spPr>
      </p:pic>
      <p:sp>
        <p:nvSpPr>
          <p:cNvPr id="27" name="TextBox 26">
            <a:extLst>
              <a:ext uri="{FF2B5EF4-FFF2-40B4-BE49-F238E27FC236}">
                <a16:creationId xmlns:a16="http://schemas.microsoft.com/office/drawing/2014/main" id="{35AC0493-AEF4-FAA7-EF84-5AFE21B1C0CC}"/>
              </a:ext>
            </a:extLst>
          </p:cNvPr>
          <p:cNvSpPr txBox="1"/>
          <p:nvPr/>
        </p:nvSpPr>
        <p:spPr>
          <a:xfrm>
            <a:off x="8195269" y="5383586"/>
            <a:ext cx="3979584" cy="730969"/>
          </a:xfrm>
          <a:prstGeom prst="rect">
            <a:avLst/>
          </a:prstGeom>
          <a:noFill/>
        </p:spPr>
        <p:txBody>
          <a:bodyPr wrap="square" lIns="0" tIns="0" rIns="0" bIns="0" rtlCol="0">
            <a:spAutoFit/>
          </a:bodyPr>
          <a:lstStyle/>
          <a:p>
            <a:pPr marL="95250" marR="0" lvl="0" indent="-95250" algn="l" defTabSz="914400" rtl="0" eaLnBrk="1" fontAlgn="auto" latinLnBrk="0" hangingPunct="1">
              <a:lnSpc>
                <a:spcPct val="100000"/>
              </a:lnSpc>
              <a:spcBef>
                <a:spcPts val="0"/>
              </a:spcBef>
              <a:spcAft>
                <a:spcPts val="300"/>
              </a:spcAft>
              <a:buClr>
                <a:srgbClr val="FFAA00"/>
              </a:buClr>
              <a:buSzTx/>
              <a:buFont typeface="Arial" panose="020B0604020202020204" pitchFamily="34" charset="0"/>
              <a:buChar char="•"/>
              <a:tabLst/>
              <a:defRPr/>
            </a:pPr>
            <a:r>
              <a:rPr kumimoji="0" lang="en-GB" sz="900" b="1" i="0" u="none" strike="noStrike" kern="1200" cap="none" spc="0" normalizeH="0" baseline="0" noProof="0" dirty="0">
                <a:ln>
                  <a:noFill/>
                </a:ln>
                <a:solidFill>
                  <a:srgbClr val="FFAA00"/>
                </a:solidFill>
                <a:effectLst/>
                <a:uLnTx/>
                <a:uFillTx/>
                <a:latin typeface="Arial" panose="020B0604020202020204" pitchFamily="34" charset="0"/>
                <a:ea typeface="+mn-lt"/>
                <a:cs typeface="Arial" panose="020B0604020202020204" pitchFamily="34" charset="0"/>
              </a:rPr>
              <a:t>Legal duty to involve </a:t>
            </a:r>
            <a:r>
              <a:rPr kumimoji="0" lang="en-GB" sz="900" b="0" i="0" u="none" strike="noStrike" kern="1200" cap="none" spc="0" normalizeH="0" baseline="0" noProof="0" dirty="0">
                <a:ln>
                  <a:noFill/>
                </a:ln>
                <a:solidFill>
                  <a:srgbClr val="FFAA00"/>
                </a:solidFill>
                <a:effectLst/>
                <a:uLnTx/>
                <a:uFillTx/>
                <a:latin typeface="Arial" panose="020B0604020202020204" pitchFamily="34" charset="0"/>
                <a:ea typeface="+mn-lt"/>
                <a:cs typeface="Arial" panose="020B0604020202020204" pitchFamily="34" charset="0"/>
              </a:rPr>
              <a:t>– </a:t>
            </a:r>
            <a:r>
              <a:rPr kumimoji="0" lang="en-GB" sz="9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lt"/>
                <a:cs typeface="Arial" panose="020B0604020202020204" pitchFamily="34" charset="0"/>
              </a:rPr>
              <a:t>people where services or access to services change from the earliest stages </a:t>
            </a:r>
          </a:p>
          <a:p>
            <a:pPr marL="95250" marR="0" lvl="0" indent="-95250" algn="l" defTabSz="914400" rtl="0" eaLnBrk="1" fontAlgn="auto" latinLnBrk="0" hangingPunct="1">
              <a:lnSpc>
                <a:spcPct val="100000"/>
              </a:lnSpc>
              <a:spcBef>
                <a:spcPts val="0"/>
              </a:spcBef>
              <a:spcAft>
                <a:spcPts val="300"/>
              </a:spcAft>
              <a:buClr>
                <a:srgbClr val="FFAA00"/>
              </a:buClr>
              <a:buSzTx/>
              <a:buFont typeface="Arial" panose="020B0604020202020204" pitchFamily="34" charset="0"/>
              <a:buChar char="•"/>
              <a:tabLst/>
              <a:defRPr/>
            </a:pPr>
            <a:r>
              <a:rPr kumimoji="0" lang="en-GB" sz="900" b="1" i="0" u="none" strike="noStrike" kern="1200" cap="none" spc="0" normalizeH="0" baseline="0" noProof="0" dirty="0">
                <a:ln>
                  <a:noFill/>
                </a:ln>
                <a:solidFill>
                  <a:srgbClr val="FFAA00"/>
                </a:solidFill>
                <a:effectLst/>
                <a:uLnTx/>
                <a:uFillTx/>
                <a:latin typeface="Arial" panose="020B0604020202020204" pitchFamily="34" charset="0"/>
                <a:ea typeface="+mn-lt"/>
                <a:cs typeface="Arial" panose="020B0604020202020204" pitchFamily="34" charset="0"/>
              </a:rPr>
              <a:t>Understanding changes </a:t>
            </a:r>
            <a:r>
              <a:rPr kumimoji="0" lang="en-GB" sz="900" b="0" i="0" u="none" strike="noStrike" kern="1200" cap="none" spc="0" normalizeH="0" baseline="0" noProof="0" dirty="0">
                <a:ln>
                  <a:noFill/>
                </a:ln>
                <a:solidFill>
                  <a:srgbClr val="FFAA00"/>
                </a:solidFill>
                <a:effectLst/>
                <a:uLnTx/>
                <a:uFillTx/>
                <a:latin typeface="Arial" panose="020B0604020202020204" pitchFamily="34" charset="0"/>
                <a:ea typeface="+mn-lt"/>
                <a:cs typeface="Arial" panose="020B0604020202020204" pitchFamily="34" charset="0"/>
              </a:rPr>
              <a:t>– </a:t>
            </a:r>
            <a:r>
              <a:rPr kumimoji="0" lang="en-GB" sz="9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lt"/>
                <a:cs typeface="Arial" panose="020B0604020202020204" pitchFamily="34" charset="0"/>
              </a:rPr>
              <a:t>making sure that residents, external stakeholders and staff understand what the changes might involve, why we are making them and any potential implications</a:t>
            </a:r>
          </a:p>
        </p:txBody>
      </p:sp>
      <p:sp>
        <p:nvSpPr>
          <p:cNvPr id="28" name="TextBox 27">
            <a:extLst>
              <a:ext uri="{FF2B5EF4-FFF2-40B4-BE49-F238E27FC236}">
                <a16:creationId xmlns:a16="http://schemas.microsoft.com/office/drawing/2014/main" id="{5884A4BC-6912-F67B-32C3-23C843B81477}"/>
              </a:ext>
            </a:extLst>
          </p:cNvPr>
          <p:cNvSpPr txBox="1"/>
          <p:nvPr/>
        </p:nvSpPr>
        <p:spPr>
          <a:xfrm>
            <a:off x="8247783" y="6408138"/>
            <a:ext cx="3029426" cy="415498"/>
          </a:xfrm>
          <a:prstGeom prst="rect">
            <a:avLst/>
          </a:prstGeom>
          <a:noFill/>
        </p:spPr>
        <p:txBody>
          <a:bodyPr wrap="square" lIns="0" tIns="0" rIns="0" bIns="0" rtlCol="0">
            <a:spAutoFit/>
          </a:bodyPr>
          <a:lstStyle/>
          <a:p>
            <a:pPr marL="92075" marR="0" lvl="0" indent="-92075" algn="l" defTabSz="914400" rtl="0" eaLnBrk="1" fontAlgn="auto" latinLnBrk="0" hangingPunct="1">
              <a:lnSpc>
                <a:spcPct val="100000"/>
              </a:lnSpc>
              <a:spcBef>
                <a:spcPts val="0"/>
              </a:spcBef>
              <a:spcAft>
                <a:spcPts val="0"/>
              </a:spcAft>
              <a:buClr>
                <a:srgbClr val="FEAB01"/>
              </a:buClr>
              <a:buSzTx/>
              <a:buFont typeface="Arial" panose="020B0604020202020204" pitchFamily="34" charset="0"/>
              <a:buChar char="•"/>
              <a:tabLst/>
              <a:defRPr/>
            </a:pPr>
            <a:r>
              <a:rPr kumimoji="0" lang="en-GB" sz="9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Proactive and Anticipatory Care Model</a:t>
            </a:r>
          </a:p>
          <a:p>
            <a:pPr marL="92075" marR="0" lvl="0" indent="-92075" algn="l" defTabSz="914400" rtl="0" eaLnBrk="1" fontAlgn="auto" latinLnBrk="0" hangingPunct="1">
              <a:lnSpc>
                <a:spcPct val="100000"/>
              </a:lnSpc>
              <a:spcBef>
                <a:spcPts val="0"/>
              </a:spcBef>
              <a:spcAft>
                <a:spcPts val="0"/>
              </a:spcAft>
              <a:buClr>
                <a:srgbClr val="FEAB01"/>
              </a:buClr>
              <a:buSzTx/>
              <a:buFont typeface="Arial" panose="020B0604020202020204" pitchFamily="34" charset="0"/>
              <a:buChar char="•"/>
              <a:tabLst/>
              <a:defRPr/>
            </a:pPr>
            <a:endParaRPr kumimoji="0" lang="en-GB" sz="9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p>
            <a:pPr marL="92075" marR="0" lvl="0" indent="-92075" algn="l" defTabSz="914400" rtl="0" eaLnBrk="1" fontAlgn="auto" latinLnBrk="0" hangingPunct="1">
              <a:lnSpc>
                <a:spcPct val="100000"/>
              </a:lnSpc>
              <a:spcBef>
                <a:spcPts val="0"/>
              </a:spcBef>
              <a:spcAft>
                <a:spcPts val="0"/>
              </a:spcAft>
              <a:buClr>
                <a:srgbClr val="FEAB01"/>
              </a:buClr>
              <a:buSzTx/>
              <a:buFont typeface="Arial" panose="020B0604020202020204" pitchFamily="34" charset="0"/>
              <a:buChar char="•"/>
              <a:tabLst/>
              <a:defRPr/>
            </a:pPr>
            <a:endParaRPr kumimoji="0" lang="en-GB" sz="9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
        <p:nvSpPr>
          <p:cNvPr id="31" name="TextBox 30">
            <a:extLst>
              <a:ext uri="{FF2B5EF4-FFF2-40B4-BE49-F238E27FC236}">
                <a16:creationId xmlns:a16="http://schemas.microsoft.com/office/drawing/2014/main" id="{6ECED227-7568-4445-C056-64E7B99CA8E0}"/>
              </a:ext>
            </a:extLst>
          </p:cNvPr>
          <p:cNvSpPr txBox="1"/>
          <p:nvPr/>
        </p:nvSpPr>
        <p:spPr>
          <a:xfrm>
            <a:off x="8194717" y="5160345"/>
            <a:ext cx="2965076"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Meeting legal responsibilities</a:t>
            </a:r>
          </a:p>
        </p:txBody>
      </p:sp>
      <p:pic>
        <p:nvPicPr>
          <p:cNvPr id="33" name="Graphic 32" descr="Seesaw outline">
            <a:extLst>
              <a:ext uri="{FF2B5EF4-FFF2-40B4-BE49-F238E27FC236}">
                <a16:creationId xmlns:a16="http://schemas.microsoft.com/office/drawing/2014/main" id="{7C7296FA-402A-6A8F-9589-8077FC081A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98329" y="2654216"/>
            <a:ext cx="729344" cy="729344"/>
          </a:xfrm>
          <a:prstGeom prst="rect">
            <a:avLst/>
          </a:prstGeom>
        </p:spPr>
      </p:pic>
      <p:sp>
        <p:nvSpPr>
          <p:cNvPr id="34" name="TextBox 33">
            <a:extLst>
              <a:ext uri="{FF2B5EF4-FFF2-40B4-BE49-F238E27FC236}">
                <a16:creationId xmlns:a16="http://schemas.microsoft.com/office/drawing/2014/main" id="{01B286DC-0CB9-103B-C73D-6A37EDC6F47E}"/>
              </a:ext>
            </a:extLst>
          </p:cNvPr>
          <p:cNvSpPr txBox="1"/>
          <p:nvPr/>
        </p:nvSpPr>
        <p:spPr>
          <a:xfrm>
            <a:off x="199266" y="3298934"/>
            <a:ext cx="2965076"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A8BB14"/>
                </a:solidFill>
                <a:effectLst/>
                <a:uLnTx/>
                <a:uFillTx/>
                <a:latin typeface="Arial" panose="020B0604020202020204" pitchFamily="34" charset="0"/>
                <a:ea typeface="+mn-ea"/>
                <a:cs typeface="Arial" panose="020B0604020202020204" pitchFamily="34" charset="0"/>
              </a:rPr>
              <a:t>Building trust and identifying health gaps sooner</a:t>
            </a:r>
          </a:p>
        </p:txBody>
      </p:sp>
      <p:sp>
        <p:nvSpPr>
          <p:cNvPr id="35" name="TextBox 34">
            <a:extLst>
              <a:ext uri="{FF2B5EF4-FFF2-40B4-BE49-F238E27FC236}">
                <a16:creationId xmlns:a16="http://schemas.microsoft.com/office/drawing/2014/main" id="{DBE87B0C-6266-F7B7-61CC-AC1F217267EE}"/>
              </a:ext>
            </a:extLst>
          </p:cNvPr>
          <p:cNvSpPr txBox="1"/>
          <p:nvPr/>
        </p:nvSpPr>
        <p:spPr>
          <a:xfrm>
            <a:off x="217942" y="3482689"/>
            <a:ext cx="4613995" cy="869469"/>
          </a:xfrm>
          <a:prstGeom prst="rect">
            <a:avLst/>
          </a:prstGeom>
          <a:noFill/>
        </p:spPr>
        <p:txBody>
          <a:bodyPr wrap="square" lIns="0" tIns="0" rIns="0" bIns="0" rtlCol="0">
            <a:spAutoFit/>
          </a:bodyPr>
          <a:lstStyle/>
          <a:p>
            <a:pPr marL="88900" marR="0" lvl="0" indent="-88900" algn="l" defTabSz="914400" rtl="0" eaLnBrk="1" fontAlgn="auto" latinLnBrk="0" hangingPunct="1">
              <a:lnSpc>
                <a:spcPct val="100000"/>
              </a:lnSpc>
              <a:spcBef>
                <a:spcPts val="0"/>
              </a:spcBef>
              <a:spcAft>
                <a:spcPts val="300"/>
              </a:spcAft>
              <a:buClr>
                <a:srgbClr val="C5DB00"/>
              </a:buClr>
              <a:buSzTx/>
              <a:buFont typeface="Arial" panose="020B0604020202020204" pitchFamily="34" charset="0"/>
              <a:buChar char="•"/>
              <a:tabLst/>
              <a:defRPr/>
            </a:pPr>
            <a:r>
              <a:rPr kumimoji="0" lang="en-GB" sz="900" b="1" i="0" u="none" strike="noStrike" kern="1200" cap="none" spc="0" normalizeH="0" baseline="0" noProof="0" dirty="0">
                <a:ln>
                  <a:noFill/>
                </a:ln>
                <a:solidFill>
                  <a:srgbClr val="A8BB14"/>
                </a:solidFill>
                <a:effectLst/>
                <a:uLnTx/>
                <a:uFillTx/>
                <a:latin typeface="Arial" panose="020B0604020202020204" pitchFamily="34" charset="0"/>
                <a:ea typeface="+mn-lt"/>
                <a:cs typeface="Arial" panose="020B0604020202020204" pitchFamily="34" charset="0"/>
              </a:rPr>
              <a:t>Understanding our communities and potential barriers</a:t>
            </a:r>
            <a:r>
              <a:rPr kumimoji="0" lang="en-GB" sz="900" b="0" i="0" u="none" strike="noStrike" kern="1200" cap="none" spc="0" normalizeH="0" baseline="0" noProof="0" dirty="0">
                <a:ln>
                  <a:noFill/>
                </a:ln>
                <a:solidFill>
                  <a:srgbClr val="A8BB14"/>
                </a:solidFill>
                <a:effectLst/>
                <a:uLnTx/>
                <a:uFillTx/>
                <a:latin typeface="Arial" panose="020B0604020202020204" pitchFamily="34" charset="0"/>
                <a:ea typeface="+mn-lt"/>
                <a:cs typeface="Arial" panose="020B0604020202020204" pitchFamily="34" charset="0"/>
              </a:rPr>
              <a:t> –</a:t>
            </a:r>
            <a:r>
              <a:rPr kumimoji="0" lang="en-GB" sz="9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lt"/>
                <a:cs typeface="Arial" panose="020B0604020202020204" pitchFamily="34" charset="0"/>
              </a:rPr>
              <a:t> to access, we need a meaningful, ongoing conversation with communities we serve, in an appropriate way </a:t>
            </a:r>
            <a:br>
              <a:rPr kumimoji="0" lang="en-GB" sz="9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lt"/>
                <a:cs typeface="Arial" panose="020B0604020202020204" pitchFamily="34" charset="0"/>
              </a:rPr>
            </a:br>
            <a:r>
              <a:rPr kumimoji="0" lang="en-GB" sz="9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lt"/>
                <a:cs typeface="Arial" panose="020B0604020202020204" pitchFamily="34" charset="0"/>
              </a:rPr>
              <a:t>and in places familiar to them. </a:t>
            </a:r>
          </a:p>
          <a:p>
            <a:pPr marL="88900" marR="0" lvl="0" indent="-88900" algn="l" defTabSz="914400" rtl="0" eaLnBrk="1" fontAlgn="auto" latinLnBrk="0" hangingPunct="1">
              <a:lnSpc>
                <a:spcPct val="100000"/>
              </a:lnSpc>
              <a:spcBef>
                <a:spcPts val="0"/>
              </a:spcBef>
              <a:spcAft>
                <a:spcPts val="300"/>
              </a:spcAft>
              <a:buClr>
                <a:srgbClr val="C5DB00"/>
              </a:buClr>
              <a:buSzTx/>
              <a:buFont typeface="Arial" panose="020B0604020202020204" pitchFamily="34" charset="0"/>
              <a:buChar char="•"/>
              <a:tabLst/>
              <a:defRPr/>
            </a:pPr>
            <a:r>
              <a:rPr kumimoji="0" lang="en-GB" sz="900" b="1" i="0" u="none" strike="noStrike" kern="1200" cap="none" spc="0" normalizeH="0" baseline="0" noProof="0" dirty="0">
                <a:ln>
                  <a:noFill/>
                </a:ln>
                <a:solidFill>
                  <a:srgbClr val="A8BB14"/>
                </a:solidFill>
                <a:effectLst/>
                <a:uLnTx/>
                <a:uFillTx/>
                <a:latin typeface="Arial" panose="020B0604020202020204" pitchFamily="34" charset="0"/>
                <a:ea typeface="+mn-lt"/>
                <a:cs typeface="Arial" panose="020B0604020202020204" pitchFamily="34" charset="0"/>
              </a:rPr>
              <a:t>Building relationships, improve trust and increase health literacy </a:t>
            </a:r>
            <a:r>
              <a:rPr kumimoji="0" lang="en-GB" sz="900" b="0" i="0" u="none" strike="noStrike" kern="1200" cap="none" spc="0" normalizeH="0" baseline="0" noProof="0" dirty="0">
                <a:ln>
                  <a:noFill/>
                </a:ln>
                <a:solidFill>
                  <a:srgbClr val="A8BB14"/>
                </a:solidFill>
                <a:effectLst/>
                <a:uLnTx/>
                <a:uFillTx/>
                <a:latin typeface="Arial" panose="020B0604020202020204" pitchFamily="34" charset="0"/>
                <a:ea typeface="+mn-lt"/>
                <a:cs typeface="Arial" panose="020B0604020202020204" pitchFamily="34" charset="0"/>
              </a:rPr>
              <a:t> – </a:t>
            </a:r>
            <a:r>
              <a:rPr kumimoji="0" lang="en-GB" sz="900" b="1" i="0" u="none" strike="noStrike" kern="1200" cap="none" spc="0" normalizeH="0" baseline="0" noProof="0" dirty="0">
                <a:ln>
                  <a:noFill/>
                </a:ln>
                <a:solidFill>
                  <a:srgbClr val="A8BB14"/>
                </a:solidFill>
                <a:effectLst/>
                <a:uLnTx/>
                <a:uFillTx/>
                <a:latin typeface="Arial" panose="020B0604020202020204" pitchFamily="34" charset="0"/>
                <a:ea typeface="+mn-lt"/>
                <a:cs typeface="Arial" panose="020B0604020202020204" pitchFamily="34" charset="0"/>
              </a:rPr>
              <a:t> </a:t>
            </a:r>
            <a:r>
              <a:rPr kumimoji="0" lang="en-GB" sz="9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lt"/>
                <a:cs typeface="Arial" panose="020B0604020202020204" pitchFamily="34" charset="0"/>
              </a:rPr>
              <a:t>to reduce the gaps we see amongst our population. We also collate insights, identify emerging themes to influence the way we provide services and ultimately reduce health inequalities. </a:t>
            </a:r>
          </a:p>
        </p:txBody>
      </p:sp>
      <p:sp>
        <p:nvSpPr>
          <p:cNvPr id="42" name="TextBox 41">
            <a:extLst>
              <a:ext uri="{FF2B5EF4-FFF2-40B4-BE49-F238E27FC236}">
                <a16:creationId xmlns:a16="http://schemas.microsoft.com/office/drawing/2014/main" id="{C12C6366-BF39-B71D-47A5-392BEEB08E22}"/>
              </a:ext>
            </a:extLst>
          </p:cNvPr>
          <p:cNvSpPr txBox="1"/>
          <p:nvPr/>
        </p:nvSpPr>
        <p:spPr>
          <a:xfrm>
            <a:off x="8247783" y="6206883"/>
            <a:ext cx="2044374"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300"/>
              </a:spcAft>
              <a:buClr>
                <a:srgbClr val="29B4AA"/>
              </a:buClr>
              <a:buSzTx/>
              <a:buFontTx/>
              <a:buNone/>
              <a:tabLst/>
              <a:defRPr/>
            </a:pPr>
            <a:r>
              <a:rPr kumimoji="0" lang="en-GB" sz="900" b="0" i="0" u="none" strike="noStrike" kern="1200" cap="none" spc="0" normalizeH="0" baseline="0" noProof="0" dirty="0">
                <a:ln>
                  <a:noFill/>
                </a:ln>
                <a:solidFill>
                  <a:srgbClr val="FEAB01"/>
                </a:solidFill>
                <a:effectLst/>
                <a:uLnTx/>
                <a:uFillTx/>
                <a:latin typeface="Arial" panose="020B0604020202020204" pitchFamily="34" charset="0"/>
                <a:ea typeface="+mn-ea"/>
                <a:cs typeface="Arial" panose="020B0604020202020204" pitchFamily="34" charset="0"/>
              </a:rPr>
              <a:t>Examples of current activity: </a:t>
            </a:r>
          </a:p>
        </p:txBody>
      </p:sp>
      <p:sp>
        <p:nvSpPr>
          <p:cNvPr id="43" name="TextBox 42">
            <a:extLst>
              <a:ext uri="{FF2B5EF4-FFF2-40B4-BE49-F238E27FC236}">
                <a16:creationId xmlns:a16="http://schemas.microsoft.com/office/drawing/2014/main" id="{B18D3AD2-6275-F1C3-B550-584E508E1487}"/>
              </a:ext>
            </a:extLst>
          </p:cNvPr>
          <p:cNvSpPr txBox="1"/>
          <p:nvPr/>
        </p:nvSpPr>
        <p:spPr>
          <a:xfrm>
            <a:off x="211955" y="4434479"/>
            <a:ext cx="2044374"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300"/>
              </a:spcAft>
              <a:buClr>
                <a:srgbClr val="29B4AA"/>
              </a:buClr>
              <a:buSzTx/>
              <a:buFontTx/>
              <a:buNone/>
              <a:tabLst/>
              <a:defRPr/>
            </a:pPr>
            <a:r>
              <a:rPr kumimoji="0" lang="en-GB" sz="900" b="0" i="0" u="none" strike="noStrike" kern="1200" cap="none" spc="0" normalizeH="0" baseline="0" noProof="0" dirty="0">
                <a:ln>
                  <a:noFill/>
                </a:ln>
                <a:solidFill>
                  <a:srgbClr val="A8BB14"/>
                </a:solidFill>
                <a:effectLst/>
                <a:uLnTx/>
                <a:uFillTx/>
                <a:latin typeface="Arial" panose="020B0604020202020204" pitchFamily="34" charset="0"/>
                <a:ea typeface="+mn-lt"/>
                <a:cs typeface="Arial" panose="020B0604020202020204" pitchFamily="34" charset="0"/>
              </a:rPr>
              <a:t>Examples of current activity: </a:t>
            </a:r>
            <a:endParaRPr kumimoji="0" lang="en-GB" sz="900" b="0" i="0" u="none" strike="noStrike" kern="1200" cap="none" spc="0" normalizeH="0" baseline="0" noProof="0" dirty="0">
              <a:ln>
                <a:noFill/>
              </a:ln>
              <a:solidFill>
                <a:srgbClr val="A8BB14"/>
              </a:solidFill>
              <a:effectLst/>
              <a:uLnTx/>
              <a:uFillTx/>
              <a:latin typeface="Arial" panose="020B0604020202020204" pitchFamily="34" charset="0"/>
              <a:ea typeface="+mn-ea"/>
              <a:cs typeface="Arial" panose="020B0604020202020204" pitchFamily="34" charset="0"/>
            </a:endParaRPr>
          </a:p>
        </p:txBody>
      </p:sp>
      <p:sp>
        <p:nvSpPr>
          <p:cNvPr id="44" name="TextBox 43">
            <a:extLst>
              <a:ext uri="{FF2B5EF4-FFF2-40B4-BE49-F238E27FC236}">
                <a16:creationId xmlns:a16="http://schemas.microsoft.com/office/drawing/2014/main" id="{97D63AC0-0F16-3F04-5DA5-C7228F841883}"/>
              </a:ext>
            </a:extLst>
          </p:cNvPr>
          <p:cNvSpPr txBox="1"/>
          <p:nvPr/>
        </p:nvSpPr>
        <p:spPr>
          <a:xfrm>
            <a:off x="190259" y="4599893"/>
            <a:ext cx="3622401" cy="2077492"/>
          </a:xfrm>
          <a:prstGeom prst="rect">
            <a:avLst/>
          </a:prstGeom>
          <a:noFill/>
        </p:spPr>
        <p:txBody>
          <a:bodyPr wrap="square" lIns="0" tIns="0" rIns="0" bIns="0" rtlCol="0">
            <a:spAutoFit/>
          </a:bodyPr>
          <a:lstStyle/>
          <a:p>
            <a:pPr marL="88900" marR="0" lvl="0" indent="-88900" algn="l" defTabSz="914400" rtl="0" eaLnBrk="1" fontAlgn="auto" latinLnBrk="0" hangingPunct="1">
              <a:lnSpc>
                <a:spcPct val="100000"/>
              </a:lnSpc>
              <a:spcBef>
                <a:spcPts val="0"/>
              </a:spcBef>
              <a:spcAft>
                <a:spcPts val="0"/>
              </a:spcAft>
              <a:buClr>
                <a:srgbClr val="C5DB00"/>
              </a:buClr>
              <a:buSzTx/>
              <a:buFont typeface="Arial" panose="020B0604020202020204" pitchFamily="34" charset="0"/>
              <a:buChar char="•"/>
              <a:tabLst/>
              <a:defRPr/>
            </a:pPr>
            <a:r>
              <a:rPr kumimoji="0" lang="en-GB" sz="9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Community Champions/Core Connectors: </a:t>
            </a:r>
            <a:r>
              <a:rPr kumimoji="0" lang="en-GB" sz="9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recruitment, training and retention of community champions in health inequalities groups across the borough, in partnership with Richmond Council and Kingston Voluntary Action, hearing what they tell us, acting on it, feeding back and building trust </a:t>
            </a:r>
          </a:p>
          <a:p>
            <a:pPr marL="88900" marR="0" lvl="0" indent="-88900" algn="l" defTabSz="914400" rtl="0" eaLnBrk="1" fontAlgn="auto" latinLnBrk="0" hangingPunct="1">
              <a:lnSpc>
                <a:spcPct val="100000"/>
              </a:lnSpc>
              <a:spcBef>
                <a:spcPts val="0"/>
              </a:spcBef>
              <a:spcAft>
                <a:spcPts val="0"/>
              </a:spcAft>
              <a:buClr>
                <a:srgbClr val="C5DB00"/>
              </a:buClr>
              <a:buSzTx/>
              <a:buFont typeface="Arial" panose="020B0604020202020204" pitchFamily="34" charset="0"/>
              <a:buChar char="•"/>
              <a:tabLst/>
              <a:defRPr/>
            </a:pPr>
            <a:r>
              <a:rPr kumimoji="0" lang="en-GB" sz="9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Community led health &amp; wellbeing project (LTCs): </a:t>
            </a:r>
            <a:r>
              <a:rPr kumimoji="0" lang="en-GB" sz="9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recruitment and training of volunteer community health coaches who will be empowered to work within their communities completing health checks and promoting health lifestyles</a:t>
            </a:r>
          </a:p>
          <a:p>
            <a:pPr marL="88900" marR="0" lvl="0" indent="-88900" algn="l" defTabSz="914400" rtl="0" eaLnBrk="1" fontAlgn="auto" latinLnBrk="0" hangingPunct="1">
              <a:lnSpc>
                <a:spcPct val="100000"/>
              </a:lnSpc>
              <a:spcBef>
                <a:spcPts val="0"/>
              </a:spcBef>
              <a:spcAft>
                <a:spcPts val="0"/>
              </a:spcAft>
              <a:buClr>
                <a:srgbClr val="C5DB00"/>
              </a:buClr>
              <a:buSzTx/>
              <a:buFont typeface="Arial" panose="020B0604020202020204" pitchFamily="34" charset="0"/>
              <a:buChar char="•"/>
              <a:tabLst/>
              <a:defRPr/>
            </a:pPr>
            <a:r>
              <a:rPr kumimoji="0" lang="en-GB" sz="9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Community Voice Groups: </a:t>
            </a:r>
            <a:r>
              <a:rPr kumimoji="0" lang="en-GB" sz="9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To hear from those experiencing health inequalities and bringing together and sharing what local people are telling us, we launched our community voice groups in February 2023 for each Place</a:t>
            </a:r>
          </a:p>
          <a:p>
            <a:pPr marL="88900" marR="0" lvl="0" indent="-88900" algn="l" defTabSz="914400" rtl="0" eaLnBrk="1" fontAlgn="auto" latinLnBrk="0" hangingPunct="1">
              <a:lnSpc>
                <a:spcPct val="100000"/>
              </a:lnSpc>
              <a:spcBef>
                <a:spcPts val="0"/>
              </a:spcBef>
              <a:spcAft>
                <a:spcPts val="0"/>
              </a:spcAft>
              <a:buClr>
                <a:srgbClr val="C5DB00"/>
              </a:buClr>
              <a:buSzTx/>
              <a:buFont typeface="Arial" panose="020B0604020202020204" pitchFamily="34" charset="0"/>
              <a:buChar char="•"/>
              <a:tabLst/>
              <a:defRPr/>
            </a:pPr>
            <a:endParaRPr kumimoji="0" lang="en-GB" sz="9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a:p>
            <a:pPr marL="88900" marR="0" lvl="0" indent="-88900" algn="l" defTabSz="914400" rtl="0" eaLnBrk="1" fontAlgn="auto" latinLnBrk="0" hangingPunct="1">
              <a:lnSpc>
                <a:spcPct val="100000"/>
              </a:lnSpc>
              <a:spcBef>
                <a:spcPts val="0"/>
              </a:spcBef>
              <a:spcAft>
                <a:spcPts val="0"/>
              </a:spcAft>
              <a:buClr>
                <a:srgbClr val="C5DB00"/>
              </a:buClr>
              <a:buSzTx/>
              <a:buFont typeface="Arial" panose="020B0604020202020204" pitchFamily="34" charset="0"/>
              <a:buChar char="•"/>
              <a:tabLst/>
              <a:defRPr/>
            </a:pPr>
            <a:endParaRPr kumimoji="0" lang="en-GB" sz="9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
        <p:nvSpPr>
          <p:cNvPr id="46" name="TextBox 45">
            <a:extLst>
              <a:ext uri="{FF2B5EF4-FFF2-40B4-BE49-F238E27FC236}">
                <a16:creationId xmlns:a16="http://schemas.microsoft.com/office/drawing/2014/main" id="{0C8C69C5-41CB-3F34-1D14-025E6C88EF5E}"/>
              </a:ext>
            </a:extLst>
          </p:cNvPr>
          <p:cNvSpPr txBox="1"/>
          <p:nvPr/>
        </p:nvSpPr>
        <p:spPr>
          <a:xfrm>
            <a:off x="4109492" y="5541998"/>
            <a:ext cx="3076937"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9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lt"/>
                <a:cs typeface="Arial" panose="020B0604020202020204" pitchFamily="34" charset="0"/>
              </a:rPr>
              <a:t>Supporting primary care networks to hear from their </a:t>
            </a:r>
            <a:br>
              <a:rPr kumimoji="0" lang="en-GB" sz="9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lt"/>
                <a:cs typeface="Arial" panose="020B0604020202020204" pitchFamily="34" charset="0"/>
              </a:rPr>
            </a:br>
            <a:r>
              <a:rPr kumimoji="0" lang="en-GB" sz="9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lt"/>
                <a:cs typeface="Arial" panose="020B0604020202020204" pitchFamily="34" charset="0"/>
              </a:rPr>
              <a:t>patients and the wider communities they serve.</a:t>
            </a:r>
          </a:p>
        </p:txBody>
      </p:sp>
      <p:sp>
        <p:nvSpPr>
          <p:cNvPr id="47" name="TextBox 46">
            <a:extLst>
              <a:ext uri="{FF2B5EF4-FFF2-40B4-BE49-F238E27FC236}">
                <a16:creationId xmlns:a16="http://schemas.microsoft.com/office/drawing/2014/main" id="{870ED84A-7857-DA95-5F8F-C6CAF0E4CF23}"/>
              </a:ext>
            </a:extLst>
          </p:cNvPr>
          <p:cNvSpPr txBox="1"/>
          <p:nvPr/>
        </p:nvSpPr>
        <p:spPr>
          <a:xfrm>
            <a:off x="4109964" y="5340849"/>
            <a:ext cx="2965076"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Being receptive to local needs</a:t>
            </a:r>
          </a:p>
        </p:txBody>
      </p:sp>
      <p:sp>
        <p:nvSpPr>
          <p:cNvPr id="48" name="TextBox 47">
            <a:extLst>
              <a:ext uri="{FF2B5EF4-FFF2-40B4-BE49-F238E27FC236}">
                <a16:creationId xmlns:a16="http://schemas.microsoft.com/office/drawing/2014/main" id="{556B3F12-DD9F-72D1-E0E4-F41978A7A7D0}"/>
              </a:ext>
            </a:extLst>
          </p:cNvPr>
          <p:cNvSpPr txBox="1"/>
          <p:nvPr/>
        </p:nvSpPr>
        <p:spPr>
          <a:xfrm>
            <a:off x="4129515" y="5897390"/>
            <a:ext cx="2044374"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300"/>
              </a:spcAft>
              <a:buClr>
                <a:srgbClr val="29B4AA"/>
              </a:buClr>
              <a:buSzTx/>
              <a:buFontTx/>
              <a:buNone/>
              <a:tabLst/>
              <a:defRPr/>
            </a:pPr>
            <a:r>
              <a:rPr kumimoji="0" lang="en-GB" sz="900" b="0" i="0" u="none" strike="noStrike" kern="1200" cap="none" spc="0" normalizeH="0" baseline="0" noProof="0" dirty="0">
                <a:ln>
                  <a:noFill/>
                </a:ln>
                <a:solidFill>
                  <a:srgbClr val="11B8E4"/>
                </a:solidFill>
                <a:effectLst/>
                <a:uLnTx/>
                <a:uFillTx/>
                <a:latin typeface="Arial" panose="020B0604020202020204" pitchFamily="34" charset="0"/>
                <a:ea typeface="+mn-lt"/>
                <a:cs typeface="Arial" panose="020B0604020202020204" pitchFamily="34" charset="0"/>
              </a:rPr>
              <a:t>Examples of current activity:  </a:t>
            </a:r>
            <a:endParaRPr kumimoji="0" lang="en-GB" sz="900" b="0" i="0" u="none" strike="noStrike" kern="1200" cap="none" spc="0" normalizeH="0" baseline="0" noProof="0" dirty="0">
              <a:ln>
                <a:noFill/>
              </a:ln>
              <a:solidFill>
                <a:srgbClr val="11B8E4"/>
              </a:solidFill>
              <a:effectLst/>
              <a:uLnTx/>
              <a:uFillTx/>
              <a:latin typeface="Arial" panose="020B0604020202020204" pitchFamily="34" charset="0"/>
              <a:ea typeface="+mn-ea"/>
              <a:cs typeface="Arial" panose="020B0604020202020204" pitchFamily="34" charset="0"/>
            </a:endParaRPr>
          </a:p>
        </p:txBody>
      </p:sp>
      <p:sp>
        <p:nvSpPr>
          <p:cNvPr id="49" name="TextBox 48">
            <a:extLst>
              <a:ext uri="{FF2B5EF4-FFF2-40B4-BE49-F238E27FC236}">
                <a16:creationId xmlns:a16="http://schemas.microsoft.com/office/drawing/2014/main" id="{6F867D1B-0ED9-06C6-2E35-12C7FAD72E85}"/>
              </a:ext>
            </a:extLst>
          </p:cNvPr>
          <p:cNvSpPr txBox="1"/>
          <p:nvPr/>
        </p:nvSpPr>
        <p:spPr>
          <a:xfrm>
            <a:off x="4141467" y="6092667"/>
            <a:ext cx="1996686" cy="138499"/>
          </a:xfrm>
          <a:prstGeom prst="rect">
            <a:avLst/>
          </a:prstGeom>
          <a:noFill/>
        </p:spPr>
        <p:txBody>
          <a:bodyPr wrap="square" lIns="0" tIns="0" rIns="0" bIns="0" rtlCol="0">
            <a:spAutoFit/>
          </a:bodyPr>
          <a:lstStyle/>
          <a:p>
            <a:pPr marL="92075" marR="0" lvl="0" indent="-92075" algn="l" defTabSz="914400" rtl="0" eaLnBrk="1" fontAlgn="auto" latinLnBrk="0" hangingPunct="1">
              <a:lnSpc>
                <a:spcPct val="100000"/>
              </a:lnSpc>
              <a:spcBef>
                <a:spcPts val="0"/>
              </a:spcBef>
              <a:spcAft>
                <a:spcPts val="0"/>
              </a:spcAft>
              <a:buClr>
                <a:srgbClr val="11B8E4"/>
              </a:buClr>
              <a:buSzTx/>
              <a:buFont typeface="Arial" panose="020B0604020202020204" pitchFamily="34" charset="0"/>
              <a:buChar char="•"/>
              <a:tabLst/>
              <a:defRPr/>
            </a:pPr>
            <a:r>
              <a:rPr kumimoji="0" lang="en-GB" sz="9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 </a:t>
            </a:r>
          </a:p>
        </p:txBody>
      </p:sp>
      <p:sp>
        <p:nvSpPr>
          <p:cNvPr id="50" name="TextBox 49">
            <a:extLst>
              <a:ext uri="{FF2B5EF4-FFF2-40B4-BE49-F238E27FC236}">
                <a16:creationId xmlns:a16="http://schemas.microsoft.com/office/drawing/2014/main" id="{D013A2CE-F184-D25F-CFDA-E21F643B3D0B}"/>
              </a:ext>
            </a:extLst>
          </p:cNvPr>
          <p:cNvSpPr txBox="1"/>
          <p:nvPr/>
        </p:nvSpPr>
        <p:spPr>
          <a:xfrm>
            <a:off x="233439" y="1969234"/>
            <a:ext cx="1851211" cy="969496"/>
          </a:xfrm>
          <a:prstGeom prst="rect">
            <a:avLst/>
          </a:prstGeom>
          <a:noFill/>
        </p:spPr>
        <p:txBody>
          <a:bodyPr wrap="square" lIns="0" tIns="0" rIns="0" bIns="0" rtlCol="0">
            <a:spAutoFit/>
          </a:bodyPr>
          <a:lstStyle/>
          <a:p>
            <a:pPr marL="171450" marR="0" lvl="0" indent="-171450" algn="l" defTabSz="914400" rtl="0" eaLnBrk="1" fontAlgn="auto" latinLnBrk="0" hangingPunct="1">
              <a:lnSpc>
                <a:spcPct val="100000"/>
              </a:lnSpc>
              <a:spcBef>
                <a:spcPts val="0"/>
              </a:spcBef>
              <a:spcAft>
                <a:spcPts val="0"/>
              </a:spcAft>
              <a:buClr>
                <a:srgbClr val="FD67BB"/>
              </a:buClr>
              <a:buSzTx/>
              <a:buFont typeface="Arial" panose="020B0604020202020204" pitchFamily="34" charset="0"/>
              <a:buChar char="•"/>
              <a:tabLst/>
              <a:defRPr/>
            </a:pPr>
            <a:r>
              <a:rPr kumimoji="0" lang="en-GB" sz="900" b="1" i="0" u="none" strike="noStrike" kern="1200" cap="none" spc="0" normalizeH="0" baseline="0" noProof="0" dirty="0">
                <a:ln>
                  <a:noFill/>
                </a:ln>
                <a:solidFill>
                  <a:prstClr val="white">
                    <a:lumMod val="50000"/>
                  </a:prstClr>
                </a:solidFill>
                <a:effectLst/>
                <a:uLnTx/>
                <a:uFillTx/>
                <a:latin typeface="Arial"/>
                <a:ea typeface="+mn-ea"/>
                <a:cs typeface="Arial"/>
              </a:rPr>
              <a:t>Mental health: </a:t>
            </a:r>
          </a:p>
          <a:p>
            <a:pPr marL="171450" marR="0" lvl="0" indent="-171450" algn="l" defTabSz="914400" rtl="0" eaLnBrk="1" fontAlgn="auto" latinLnBrk="0" hangingPunct="1">
              <a:lnSpc>
                <a:spcPct val="100000"/>
              </a:lnSpc>
              <a:spcBef>
                <a:spcPts val="0"/>
              </a:spcBef>
              <a:spcAft>
                <a:spcPts val="0"/>
              </a:spcAft>
              <a:buClr>
                <a:srgbClr val="FD67BB"/>
              </a:buClr>
              <a:buSzTx/>
              <a:buFont typeface="System Font Regular"/>
              <a:buChar char="−"/>
              <a:tabLst/>
              <a:defRPr/>
            </a:pPr>
            <a:r>
              <a:rPr kumimoji="0" lang="en-GB" sz="900" b="0" i="0" u="none" strike="noStrike" kern="1200" cap="none" spc="0" normalizeH="0" baseline="0" noProof="0" dirty="0">
                <a:ln>
                  <a:noFill/>
                </a:ln>
                <a:solidFill>
                  <a:prstClr val="white">
                    <a:lumMod val="50000"/>
                  </a:prstClr>
                </a:solidFill>
                <a:effectLst/>
                <a:uLnTx/>
                <a:uFillTx/>
                <a:latin typeface="Arial"/>
                <a:ea typeface="+mn-ea"/>
                <a:cs typeface="Arial"/>
              </a:rPr>
              <a:t>New online directory of MH services for CYP in K&amp;R</a:t>
            </a:r>
          </a:p>
          <a:p>
            <a:pPr marL="171450" marR="0" lvl="0" indent="-171450" algn="l" defTabSz="914400" rtl="0" eaLnBrk="1" fontAlgn="auto" latinLnBrk="0" hangingPunct="1">
              <a:lnSpc>
                <a:spcPct val="100000"/>
              </a:lnSpc>
              <a:spcBef>
                <a:spcPts val="0"/>
              </a:spcBef>
              <a:spcAft>
                <a:spcPts val="0"/>
              </a:spcAft>
              <a:buClr>
                <a:srgbClr val="FD67BB"/>
              </a:buClr>
              <a:buSzTx/>
              <a:buFont typeface="System Font Regular"/>
              <a:buChar char="−"/>
              <a:tabLst/>
              <a:defRPr/>
            </a:pPr>
            <a:r>
              <a:rPr kumimoji="0" lang="en-GB" sz="900" b="0" i="0" u="none" strike="noStrike" kern="1200" cap="none" spc="0" normalizeH="0" baseline="0" noProof="0" dirty="0">
                <a:ln>
                  <a:noFill/>
                </a:ln>
                <a:solidFill>
                  <a:prstClr val="white">
                    <a:lumMod val="50000"/>
                  </a:prstClr>
                </a:solidFill>
                <a:effectLst/>
                <a:uLnTx/>
                <a:uFillTx/>
                <a:latin typeface="Arial"/>
                <a:ea typeface="+mn-ea"/>
                <a:cs typeface="Arial"/>
              </a:rPr>
              <a:t>Promoting local MH services through winter outreach with VCSE groups </a:t>
            </a:r>
          </a:p>
          <a:p>
            <a:pPr marL="88900" marR="0" lvl="0" indent="-88900" algn="l" defTabSz="914400" rtl="0" eaLnBrk="1" fontAlgn="auto" latinLnBrk="0" hangingPunct="1">
              <a:lnSpc>
                <a:spcPct val="100000"/>
              </a:lnSpc>
              <a:spcBef>
                <a:spcPts val="0"/>
              </a:spcBef>
              <a:spcAft>
                <a:spcPts val="0"/>
              </a:spcAft>
              <a:buClr>
                <a:srgbClr val="FD67BB"/>
              </a:buClr>
              <a:buSzTx/>
              <a:buFont typeface="Arial" panose="020B0604020202020204" pitchFamily="34" charset="0"/>
              <a:buChar char="•"/>
              <a:tabLst/>
              <a:defRPr/>
            </a:pPr>
            <a:endParaRPr kumimoji="0" lang="en-GB" sz="900" b="0" i="0" u="none" strike="noStrike" kern="1200" cap="none" spc="0" normalizeH="0" baseline="0" noProof="0" dirty="0">
              <a:ln>
                <a:noFill/>
              </a:ln>
              <a:solidFill>
                <a:prstClr val="white">
                  <a:lumMod val="50000"/>
                </a:prstClr>
              </a:solidFill>
              <a:effectLst/>
              <a:uLnTx/>
              <a:uFillTx/>
              <a:latin typeface="Arial"/>
              <a:ea typeface="+mn-ea"/>
              <a:cs typeface="Arial"/>
            </a:endParaRPr>
          </a:p>
        </p:txBody>
      </p:sp>
      <p:sp>
        <p:nvSpPr>
          <p:cNvPr id="51" name="TextBox 50">
            <a:extLst>
              <a:ext uri="{FF2B5EF4-FFF2-40B4-BE49-F238E27FC236}">
                <a16:creationId xmlns:a16="http://schemas.microsoft.com/office/drawing/2014/main" id="{E723E5E1-4C49-E0F8-1759-81F01F1480FD}"/>
              </a:ext>
            </a:extLst>
          </p:cNvPr>
          <p:cNvSpPr txBox="1"/>
          <p:nvPr/>
        </p:nvSpPr>
        <p:spPr>
          <a:xfrm>
            <a:off x="2084650" y="1986237"/>
            <a:ext cx="2225020" cy="415498"/>
          </a:xfrm>
          <a:prstGeom prst="rect">
            <a:avLst/>
          </a:prstGeom>
          <a:noFill/>
        </p:spPr>
        <p:txBody>
          <a:bodyPr wrap="square" lIns="0" tIns="0" rIns="0" bIns="0" rtlCol="0">
            <a:spAutoFit/>
          </a:bodyPr>
          <a:lstStyle/>
          <a:p>
            <a:pPr marL="88900" marR="0" lvl="0" indent="-88900" algn="l" defTabSz="914400" rtl="0" eaLnBrk="1" fontAlgn="auto" latinLnBrk="0" hangingPunct="1">
              <a:lnSpc>
                <a:spcPct val="100000"/>
              </a:lnSpc>
              <a:spcBef>
                <a:spcPts val="0"/>
              </a:spcBef>
              <a:spcAft>
                <a:spcPts val="0"/>
              </a:spcAft>
              <a:buClr>
                <a:srgbClr val="FD67BB"/>
              </a:buClr>
              <a:buSzTx/>
              <a:buFont typeface="Arial" panose="020B0604020202020204" pitchFamily="34" charset="0"/>
              <a:buChar char="•"/>
              <a:tabLst/>
              <a:defRPr/>
            </a:pPr>
            <a:r>
              <a:rPr kumimoji="0" lang="en-GB" sz="9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Pharmacy campaign</a:t>
            </a:r>
          </a:p>
          <a:p>
            <a:pPr marL="88900" marR="0" lvl="0" indent="-88900" algn="l" defTabSz="914400" rtl="0" eaLnBrk="1" fontAlgn="auto" latinLnBrk="0" hangingPunct="1">
              <a:lnSpc>
                <a:spcPct val="100000"/>
              </a:lnSpc>
              <a:spcBef>
                <a:spcPts val="0"/>
              </a:spcBef>
              <a:spcAft>
                <a:spcPts val="0"/>
              </a:spcAft>
              <a:buClr>
                <a:srgbClr val="FD67BB"/>
              </a:buClr>
              <a:buSzTx/>
              <a:buFont typeface="Arial" panose="020B0604020202020204" pitchFamily="34" charset="0"/>
              <a:buChar char="•"/>
              <a:tabLst/>
              <a:defRPr/>
            </a:pPr>
            <a:r>
              <a:rPr kumimoji="0" lang="en-GB" sz="9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Urgent and emergency care </a:t>
            </a:r>
          </a:p>
          <a:p>
            <a:pPr marL="88900" marR="0" lvl="0" indent="-88900" algn="l" defTabSz="914400" rtl="0" eaLnBrk="1" fontAlgn="auto" latinLnBrk="0" hangingPunct="1">
              <a:lnSpc>
                <a:spcPct val="100000"/>
              </a:lnSpc>
              <a:spcBef>
                <a:spcPts val="0"/>
              </a:spcBef>
              <a:spcAft>
                <a:spcPts val="0"/>
              </a:spcAft>
              <a:buClr>
                <a:srgbClr val="FD67BB"/>
              </a:buClr>
              <a:buSzTx/>
              <a:buFont typeface="Arial" panose="020B0604020202020204" pitchFamily="34" charset="0"/>
              <a:buChar char="•"/>
              <a:tabLst/>
              <a:defRPr/>
            </a:pPr>
            <a:endParaRPr kumimoji="0" lang="en-GB" sz="9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grpSp>
        <p:nvGrpSpPr>
          <p:cNvPr id="60" name="Group 59">
            <a:extLst>
              <a:ext uri="{FF2B5EF4-FFF2-40B4-BE49-F238E27FC236}">
                <a16:creationId xmlns:a16="http://schemas.microsoft.com/office/drawing/2014/main" id="{E54199FD-DB88-0720-56F0-09BD4484ADEE}"/>
              </a:ext>
            </a:extLst>
          </p:cNvPr>
          <p:cNvGrpSpPr/>
          <p:nvPr/>
        </p:nvGrpSpPr>
        <p:grpSpPr>
          <a:xfrm>
            <a:off x="3170169" y="639238"/>
            <a:ext cx="732532" cy="732532"/>
            <a:chOff x="3139154" y="796422"/>
            <a:chExt cx="732532" cy="732532"/>
          </a:xfrm>
        </p:grpSpPr>
        <p:pic>
          <p:nvPicPr>
            <p:cNvPr id="53" name="Graphic 52" descr="Treasure Map outline">
              <a:extLst>
                <a:ext uri="{FF2B5EF4-FFF2-40B4-BE49-F238E27FC236}">
                  <a16:creationId xmlns:a16="http://schemas.microsoft.com/office/drawing/2014/main" id="{DF6AC410-EEBE-BDF4-FFBB-9A69797A557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39154" y="796422"/>
              <a:ext cx="732532" cy="732532"/>
            </a:xfrm>
            <a:prstGeom prst="rect">
              <a:avLst/>
            </a:prstGeom>
          </p:spPr>
        </p:pic>
        <p:sp>
          <p:nvSpPr>
            <p:cNvPr id="56" name="Oval 55">
              <a:extLst>
                <a:ext uri="{FF2B5EF4-FFF2-40B4-BE49-F238E27FC236}">
                  <a16:creationId xmlns:a16="http://schemas.microsoft.com/office/drawing/2014/main" id="{149A3E54-BEFA-F55E-3B27-0CF7AB15019F}"/>
                </a:ext>
              </a:extLst>
            </p:cNvPr>
            <p:cNvSpPr/>
            <p:nvPr/>
          </p:nvSpPr>
          <p:spPr>
            <a:xfrm>
              <a:off x="3374571" y="990600"/>
              <a:ext cx="77877" cy="13895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1FB8BA60-BB4C-607B-C6B0-06027CAB47AD}"/>
                </a:ext>
              </a:extLst>
            </p:cNvPr>
            <p:cNvSpPr/>
            <p:nvPr/>
          </p:nvSpPr>
          <p:spPr>
            <a:xfrm>
              <a:off x="3385457" y="1159420"/>
              <a:ext cx="130191" cy="11890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0E0FAF29-34DE-7B95-824F-96417BBE9750}"/>
                </a:ext>
              </a:extLst>
            </p:cNvPr>
            <p:cNvSpPr/>
            <p:nvPr/>
          </p:nvSpPr>
          <p:spPr>
            <a:xfrm>
              <a:off x="3610429" y="1172148"/>
              <a:ext cx="130191" cy="18823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9" name="Graphic 58" descr="Confused person outline">
              <a:extLst>
                <a:ext uri="{FF2B5EF4-FFF2-40B4-BE49-F238E27FC236}">
                  <a16:creationId xmlns:a16="http://schemas.microsoft.com/office/drawing/2014/main" id="{436738AB-E498-560F-B799-E420556AA298}"/>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297485" y="1072362"/>
              <a:ext cx="246963" cy="246963"/>
            </a:xfrm>
            <a:prstGeom prst="rect">
              <a:avLst/>
            </a:prstGeom>
          </p:spPr>
        </p:pic>
      </p:grpSp>
      <p:pic>
        <p:nvPicPr>
          <p:cNvPr id="62" name="Graphic 61" descr="Address Book outline">
            <a:extLst>
              <a:ext uri="{FF2B5EF4-FFF2-40B4-BE49-F238E27FC236}">
                <a16:creationId xmlns:a16="http://schemas.microsoft.com/office/drawing/2014/main" id="{7910BBDC-9400-EF8A-F0B6-F409B3D94C8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003600" y="4711323"/>
            <a:ext cx="590329" cy="590329"/>
          </a:xfrm>
          <a:prstGeom prst="rect">
            <a:avLst/>
          </a:prstGeom>
        </p:spPr>
      </p:pic>
      <p:pic>
        <p:nvPicPr>
          <p:cNvPr id="64" name="Graphic 63" descr="Agriculture outline">
            <a:extLst>
              <a:ext uri="{FF2B5EF4-FFF2-40B4-BE49-F238E27FC236}">
                <a16:creationId xmlns:a16="http://schemas.microsoft.com/office/drawing/2014/main" id="{AFFC19D4-1EBE-D1B9-968B-0EDF76A87B6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409450" y="1975395"/>
            <a:ext cx="1349571" cy="1349571"/>
          </a:xfrm>
          <a:prstGeom prst="rect">
            <a:avLst/>
          </a:prstGeom>
        </p:spPr>
      </p:pic>
      <p:sp>
        <p:nvSpPr>
          <p:cNvPr id="66" name="object 14">
            <a:extLst>
              <a:ext uri="{FF2B5EF4-FFF2-40B4-BE49-F238E27FC236}">
                <a16:creationId xmlns:a16="http://schemas.microsoft.com/office/drawing/2014/main" id="{EE3A7FCA-61DE-4341-A67E-8F085B744B2E}"/>
              </a:ext>
            </a:extLst>
          </p:cNvPr>
          <p:cNvSpPr txBox="1"/>
          <p:nvPr/>
        </p:nvSpPr>
        <p:spPr>
          <a:xfrm>
            <a:off x="289326" y="201634"/>
            <a:ext cx="4606240" cy="499830"/>
          </a:xfrm>
          <a:prstGeom prst="rect">
            <a:avLst/>
          </a:prstGeom>
        </p:spPr>
        <p:txBody>
          <a:bodyPr vert="horz" wrap="square" lIns="0" tIns="7316" rIns="0" bIns="0" rtlCol="0" anchor="t">
            <a:spAutoFit/>
          </a:bodyPr>
          <a:lstStyle/>
          <a:p>
            <a:pPr marL="7620" marR="0" lvl="0" indent="0" algn="l" defTabSz="914400" rtl="0" eaLnBrk="1" fontAlgn="auto" latinLnBrk="0" hangingPunct="1">
              <a:lnSpc>
                <a:spcPct val="100000"/>
              </a:lnSpc>
              <a:spcBef>
                <a:spcPts val="57"/>
              </a:spcBef>
              <a:spcAft>
                <a:spcPts val="0"/>
              </a:spcAft>
              <a:buClrTx/>
              <a:buSzTx/>
              <a:buFontTx/>
              <a:buNone/>
              <a:tabLst/>
              <a:defRPr/>
            </a:pPr>
            <a:r>
              <a:rPr kumimoji="0" lang="en-US" sz="3200" b="1" i="0" u="none" strike="noStrike" kern="1200" cap="none" spc="-91" normalizeH="0" baseline="0" noProof="0" dirty="0">
                <a:ln>
                  <a:noFill/>
                </a:ln>
                <a:solidFill>
                  <a:srgbClr val="00B7E3"/>
                </a:solidFill>
                <a:effectLst/>
                <a:uLnTx/>
                <a:uFillTx/>
                <a:latin typeface="Arial"/>
                <a:ea typeface="+mn-ea"/>
                <a:cs typeface="Arial"/>
              </a:rPr>
              <a:t>Kingston</a:t>
            </a:r>
            <a:endParaRPr kumimoji="0" lang="en-US" sz="3200" b="1" i="0" u="none" strike="noStrike" kern="1200" cap="none" spc="-91" normalizeH="0" baseline="0" noProof="0" dirty="0">
              <a:ln>
                <a:noFill/>
              </a:ln>
              <a:solidFill>
                <a:srgbClr val="FFAA00"/>
              </a:solidFill>
              <a:effectLst/>
              <a:highlight>
                <a:srgbClr val="FFFF00"/>
              </a:highlight>
              <a:uLnTx/>
              <a:uFillTx/>
              <a:latin typeface="Arial"/>
              <a:ea typeface="+mn-ea"/>
              <a:cs typeface="Arial"/>
            </a:endParaRPr>
          </a:p>
        </p:txBody>
      </p:sp>
      <p:sp>
        <p:nvSpPr>
          <p:cNvPr id="70" name="TextBox 69">
            <a:extLst>
              <a:ext uri="{FF2B5EF4-FFF2-40B4-BE49-F238E27FC236}">
                <a16:creationId xmlns:a16="http://schemas.microsoft.com/office/drawing/2014/main" id="{3855B0B0-2B30-2594-8EB3-C31AB7354A88}"/>
              </a:ext>
            </a:extLst>
          </p:cNvPr>
          <p:cNvSpPr txBox="1"/>
          <p:nvPr/>
        </p:nvSpPr>
        <p:spPr>
          <a:xfrm>
            <a:off x="5444775" y="3549922"/>
            <a:ext cx="1349571" cy="4616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Place–based </a:t>
            </a:r>
            <a:br>
              <a:rPr kumimoji="0" lang="en-GB" sz="10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br>
            <a:r>
              <a:rPr kumimoji="0" lang="en-GB" sz="10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communication and </a:t>
            </a:r>
            <a:br>
              <a:rPr kumimoji="0" lang="en-GB" sz="10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br>
            <a:r>
              <a:rPr kumimoji="0" lang="en-GB" sz="10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engagement</a:t>
            </a:r>
            <a:endParaRPr kumimoji="0" lang="en-GB" sz="1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cxnSp>
        <p:nvCxnSpPr>
          <p:cNvPr id="82" name="Elbow Connector 81">
            <a:extLst>
              <a:ext uri="{FF2B5EF4-FFF2-40B4-BE49-F238E27FC236}">
                <a16:creationId xmlns:a16="http://schemas.microsoft.com/office/drawing/2014/main" id="{3AC4A1D8-B38D-468A-363D-96B9635AB186}"/>
              </a:ext>
            </a:extLst>
          </p:cNvPr>
          <p:cNvCxnSpPr>
            <a:cxnSpLocks/>
          </p:cNvCxnSpPr>
          <p:nvPr/>
        </p:nvCxnSpPr>
        <p:spPr>
          <a:xfrm rot="16200000" flipV="1">
            <a:off x="7015470" y="4253922"/>
            <a:ext cx="673350" cy="608519"/>
          </a:xfrm>
          <a:prstGeom prst="bentConnector3">
            <a:avLst>
              <a:gd name="adj1" fmla="val 17307"/>
            </a:avLst>
          </a:prstGeom>
          <a:ln w="25400">
            <a:solidFill>
              <a:srgbClr val="FEAB01"/>
            </a:solidFill>
            <a:prstDash val="dash"/>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6AE4F02B-8071-DAE3-33BD-1FBB7A100968}"/>
              </a:ext>
            </a:extLst>
          </p:cNvPr>
          <p:cNvSpPr txBox="1"/>
          <p:nvPr/>
        </p:nvSpPr>
        <p:spPr>
          <a:xfrm>
            <a:off x="5173302" y="3382014"/>
            <a:ext cx="1901738"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B7E3"/>
                </a:solidFill>
                <a:effectLst/>
                <a:uLnTx/>
                <a:uFillTx/>
                <a:latin typeface="Arial" panose="020B0604020202020204" pitchFamily="34" charset="0"/>
                <a:ea typeface="+mn-ea"/>
                <a:cs typeface="Arial" panose="020B0604020202020204" pitchFamily="34" charset="0"/>
              </a:rPr>
              <a:t>KINGSTON</a:t>
            </a:r>
            <a:endParaRPr kumimoji="0" lang="en-GB" sz="1000" b="0" i="0" u="none" strike="noStrike" kern="1200" cap="none" spc="0" normalizeH="0" baseline="0" noProof="0" dirty="0">
              <a:ln>
                <a:noFill/>
              </a:ln>
              <a:solidFill>
                <a:srgbClr val="FFAA00"/>
              </a:solidFill>
              <a:effectLst/>
              <a:uLnTx/>
              <a:uFillTx/>
              <a:latin typeface="Arial" panose="020B0604020202020204" pitchFamily="34" charset="0"/>
              <a:ea typeface="+mn-ea"/>
              <a:cs typeface="Arial" panose="020B0604020202020204" pitchFamily="34" charset="0"/>
            </a:endParaRPr>
          </a:p>
        </p:txBody>
      </p:sp>
      <p:cxnSp>
        <p:nvCxnSpPr>
          <p:cNvPr id="95" name="Elbow Connector 94">
            <a:extLst>
              <a:ext uri="{FF2B5EF4-FFF2-40B4-BE49-F238E27FC236}">
                <a16:creationId xmlns:a16="http://schemas.microsoft.com/office/drawing/2014/main" id="{92C48F54-59B2-232B-A8D2-97A414D25826}"/>
              </a:ext>
            </a:extLst>
          </p:cNvPr>
          <p:cNvCxnSpPr>
            <a:cxnSpLocks/>
          </p:cNvCxnSpPr>
          <p:nvPr/>
        </p:nvCxnSpPr>
        <p:spPr>
          <a:xfrm flipV="1">
            <a:off x="4615902" y="4378321"/>
            <a:ext cx="718978" cy="367583"/>
          </a:xfrm>
          <a:prstGeom prst="bentConnector3">
            <a:avLst>
              <a:gd name="adj1" fmla="val 50000"/>
            </a:avLst>
          </a:prstGeom>
          <a:ln w="25400">
            <a:solidFill>
              <a:srgbClr val="11B8E4"/>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025900A-60BA-E09B-4FE5-9217DF4E1501}"/>
              </a:ext>
            </a:extLst>
          </p:cNvPr>
          <p:cNvCxnSpPr>
            <a:cxnSpLocks/>
          </p:cNvCxnSpPr>
          <p:nvPr/>
        </p:nvCxnSpPr>
        <p:spPr>
          <a:xfrm>
            <a:off x="4376468" y="3202922"/>
            <a:ext cx="231322" cy="0"/>
          </a:xfrm>
          <a:prstGeom prst="line">
            <a:avLst/>
          </a:prstGeom>
          <a:ln w="25400">
            <a:solidFill>
              <a:srgbClr val="C5DB00"/>
            </a:solidFill>
            <a:prstDash val="dash"/>
          </a:ln>
        </p:spPr>
        <p:style>
          <a:lnRef idx="1">
            <a:schemeClr val="accent1"/>
          </a:lnRef>
          <a:fillRef idx="0">
            <a:schemeClr val="accent1"/>
          </a:fillRef>
          <a:effectRef idx="0">
            <a:schemeClr val="accent1"/>
          </a:effectRef>
          <a:fontRef idx="minor">
            <a:schemeClr val="tx1"/>
          </a:fontRef>
        </p:style>
      </p:cxnSp>
      <p:cxnSp>
        <p:nvCxnSpPr>
          <p:cNvPr id="105" name="Elbow Connector 104">
            <a:extLst>
              <a:ext uri="{FF2B5EF4-FFF2-40B4-BE49-F238E27FC236}">
                <a16:creationId xmlns:a16="http://schemas.microsoft.com/office/drawing/2014/main" id="{D97E9F6F-7740-08B1-3A6A-CC301C1C2D00}"/>
              </a:ext>
            </a:extLst>
          </p:cNvPr>
          <p:cNvCxnSpPr>
            <a:cxnSpLocks/>
          </p:cNvCxnSpPr>
          <p:nvPr/>
        </p:nvCxnSpPr>
        <p:spPr>
          <a:xfrm rot="10800000">
            <a:off x="3914345" y="1117637"/>
            <a:ext cx="1574166" cy="452213"/>
          </a:xfrm>
          <a:prstGeom prst="bentConnector3">
            <a:avLst>
              <a:gd name="adj1" fmla="val 2400"/>
            </a:avLst>
          </a:prstGeom>
          <a:ln w="25400">
            <a:solidFill>
              <a:srgbClr val="FD67BB"/>
            </a:solidFill>
            <a:prstDash val="dash"/>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DBAE7155-2ABB-4E25-9EE0-D4883870F64B}"/>
              </a:ext>
            </a:extLst>
          </p:cNvPr>
          <p:cNvSpPr txBox="1"/>
          <p:nvPr/>
        </p:nvSpPr>
        <p:spPr>
          <a:xfrm>
            <a:off x="248222" y="1305183"/>
            <a:ext cx="3881293" cy="453970"/>
          </a:xfrm>
          <a:prstGeom prst="rect">
            <a:avLst/>
          </a:prstGeom>
          <a:noFill/>
        </p:spPr>
        <p:txBody>
          <a:bodyPr wrap="square" lIns="0" tIns="0" rIns="0" bIns="0" rtlCol="0">
            <a:spAutoFit/>
          </a:bodyPr>
          <a:lstStyle/>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900" b="1" i="0" u="none" strike="noStrike" kern="1200" cap="none" spc="0" normalizeH="0" baseline="0" noProof="0" dirty="0">
                <a:ln>
                  <a:noFill/>
                </a:ln>
                <a:solidFill>
                  <a:srgbClr val="FD67BB"/>
                </a:solidFill>
                <a:effectLst/>
                <a:uLnTx/>
                <a:uFillTx/>
                <a:latin typeface="Arial" panose="020B0604020202020204" pitchFamily="34" charset="0"/>
                <a:ea typeface="+mn-lt"/>
                <a:cs typeface="Arial" panose="020B0604020202020204" pitchFamily="34" charset="0"/>
              </a:rPr>
              <a:t>Behaviour change </a:t>
            </a:r>
            <a:r>
              <a:rPr kumimoji="0" lang="en-GB" sz="900" b="0" i="0" u="none" strike="noStrike" kern="1200" cap="none" spc="0" normalizeH="0" baseline="0" noProof="0" dirty="0">
                <a:ln>
                  <a:noFill/>
                </a:ln>
                <a:solidFill>
                  <a:srgbClr val="FD67BB"/>
                </a:solidFill>
                <a:effectLst/>
                <a:uLnTx/>
                <a:uFillTx/>
                <a:latin typeface="Arial" panose="020B0604020202020204" pitchFamily="34" charset="0"/>
                <a:ea typeface="+mn-lt"/>
                <a:cs typeface="Arial" panose="020B0604020202020204" pitchFamily="34" charset="0"/>
              </a:rPr>
              <a:t>– </a:t>
            </a:r>
            <a:r>
              <a:rPr kumimoji="0" lang="en-GB" sz="9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lt"/>
                <a:cs typeface="Arial" panose="020B0604020202020204" pitchFamily="34" charset="0"/>
              </a:rPr>
              <a:t>communicating to support demand management </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900" b="1" i="0" u="none" strike="noStrike" kern="1200" cap="none" spc="0" normalizeH="0" baseline="0" noProof="0" dirty="0">
                <a:ln>
                  <a:noFill/>
                </a:ln>
                <a:solidFill>
                  <a:srgbClr val="FD67BB"/>
                </a:solidFill>
                <a:effectLst/>
                <a:uLnTx/>
                <a:uFillTx/>
                <a:latin typeface="Arial" panose="020B0604020202020204" pitchFamily="34" charset="0"/>
                <a:ea typeface="+mn-lt"/>
                <a:cs typeface="Arial" panose="020B0604020202020204" pitchFamily="34" charset="0"/>
              </a:rPr>
              <a:t>Reassurance and Confidence </a:t>
            </a:r>
            <a:r>
              <a:rPr kumimoji="0" lang="en-GB" sz="900" b="0" i="0" u="none" strike="noStrike" kern="1200" cap="none" spc="0" normalizeH="0" baseline="0" noProof="0" dirty="0">
                <a:ln>
                  <a:noFill/>
                </a:ln>
                <a:solidFill>
                  <a:srgbClr val="FD67BB"/>
                </a:solidFill>
                <a:effectLst/>
                <a:uLnTx/>
                <a:uFillTx/>
                <a:latin typeface="Arial" panose="020B0604020202020204" pitchFamily="34" charset="0"/>
                <a:ea typeface="+mn-lt"/>
                <a:cs typeface="Arial" panose="020B0604020202020204" pitchFamily="34" charset="0"/>
              </a:rPr>
              <a:t>– </a:t>
            </a:r>
            <a:r>
              <a:rPr kumimoji="0" lang="en-GB" sz="9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lt"/>
                <a:cs typeface="Arial" panose="020B0604020202020204" pitchFamily="34" charset="0"/>
              </a:rPr>
              <a:t>outlining the robust health and care system response to winter pressures </a:t>
            </a:r>
          </a:p>
        </p:txBody>
      </p:sp>
      <p:sp>
        <p:nvSpPr>
          <p:cNvPr id="3" name="TextBox 2">
            <a:extLst>
              <a:ext uri="{FF2B5EF4-FFF2-40B4-BE49-F238E27FC236}">
                <a16:creationId xmlns:a16="http://schemas.microsoft.com/office/drawing/2014/main" id="{47117D4E-1FE0-FD5C-95EF-B0A3EC6A9865}"/>
              </a:ext>
            </a:extLst>
          </p:cNvPr>
          <p:cNvSpPr txBox="1"/>
          <p:nvPr/>
        </p:nvSpPr>
        <p:spPr>
          <a:xfrm>
            <a:off x="7533157" y="1555086"/>
            <a:ext cx="2666363" cy="553998"/>
          </a:xfrm>
          <a:prstGeom prst="rect">
            <a:avLst/>
          </a:prstGeom>
          <a:noFill/>
        </p:spPr>
        <p:txBody>
          <a:bodyPr wrap="square" lIns="0" tIns="0" rIns="0" bIns="0" rtlCol="0">
            <a:spAutoFit/>
          </a:bodyPr>
          <a:lstStyle/>
          <a:p>
            <a:pPr marL="88900" marR="0" lvl="0" indent="-88900" algn="l" defTabSz="914400" rtl="0" eaLnBrk="1" fontAlgn="auto" latinLnBrk="0" hangingPunct="1">
              <a:lnSpc>
                <a:spcPct val="100000"/>
              </a:lnSpc>
              <a:spcBef>
                <a:spcPts val="0"/>
              </a:spcBef>
              <a:spcAft>
                <a:spcPts val="0"/>
              </a:spcAft>
              <a:buClr>
                <a:srgbClr val="FD6F61"/>
              </a:buClr>
              <a:buSzTx/>
              <a:buFont typeface="Arial"/>
              <a:buChar char="•"/>
              <a:tabLst/>
              <a:defRPr/>
            </a:pPr>
            <a:r>
              <a:rPr kumimoji="0" lang="en-GB" sz="900" b="0" i="0" u="none" strike="noStrike" kern="1200" cap="none" spc="0" normalizeH="0" baseline="0" noProof="0" dirty="0">
                <a:ln>
                  <a:noFill/>
                </a:ln>
                <a:solidFill>
                  <a:prstClr val="white">
                    <a:lumMod val="50000"/>
                  </a:prstClr>
                </a:solidFill>
                <a:effectLst/>
                <a:uLnTx/>
                <a:uFillTx/>
                <a:latin typeface="Arial"/>
                <a:ea typeface="+mn-ea"/>
                <a:cs typeface="Arial"/>
              </a:rPr>
              <a:t>Working with senior leaders to manage the comms and engagement elements during issues and crisis management and link between SWL and place during incidents as part of ICB EPRR role </a:t>
            </a:r>
            <a:endParaRPr kumimoji="0" lang="en-GB" sz="9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858B7994-3C18-C2B6-63A1-2B2C756E91B8}"/>
              </a:ext>
            </a:extLst>
          </p:cNvPr>
          <p:cNvSpPr txBox="1"/>
          <p:nvPr/>
        </p:nvSpPr>
        <p:spPr>
          <a:xfrm>
            <a:off x="8323514" y="2710621"/>
            <a:ext cx="2586633"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For longer, happier lives</a:t>
            </a:r>
          </a:p>
        </p:txBody>
      </p:sp>
      <p:sp>
        <p:nvSpPr>
          <p:cNvPr id="6" name="TextBox 5">
            <a:extLst>
              <a:ext uri="{FF2B5EF4-FFF2-40B4-BE49-F238E27FC236}">
                <a16:creationId xmlns:a16="http://schemas.microsoft.com/office/drawing/2014/main" id="{0B37AE6A-0170-9057-0F8D-C2884A8554D2}"/>
              </a:ext>
            </a:extLst>
          </p:cNvPr>
          <p:cNvSpPr txBox="1"/>
          <p:nvPr/>
        </p:nvSpPr>
        <p:spPr>
          <a:xfrm>
            <a:off x="7896196" y="2892407"/>
            <a:ext cx="4327022" cy="4154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9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lt"/>
                <a:cs typeface="Arial" panose="020B0604020202020204" pitchFamily="34" charset="0"/>
              </a:rPr>
              <a:t>The NHS long term plan set out our responsibilities to not only treat people, but </a:t>
            </a:r>
            <a:br>
              <a:rPr kumimoji="0" lang="en-GB" sz="9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lt"/>
                <a:cs typeface="Arial" panose="020B0604020202020204" pitchFamily="34" charset="0"/>
              </a:rPr>
            </a:br>
            <a:r>
              <a:rPr kumimoji="0" lang="en-GB" sz="9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lt"/>
                <a:cs typeface="Arial" panose="020B0604020202020204" pitchFamily="34" charset="0"/>
              </a:rPr>
              <a:t>also prevent them from getting ill in the first place. This activity supports Kingston </a:t>
            </a:r>
            <a:br>
              <a:rPr kumimoji="0" lang="en-GB" sz="9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lt"/>
                <a:cs typeface="Arial" panose="020B0604020202020204" pitchFamily="34" charset="0"/>
              </a:rPr>
            </a:br>
            <a:r>
              <a:rPr kumimoji="0" lang="en-GB" sz="9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lt"/>
                <a:cs typeface="Arial" panose="020B0604020202020204" pitchFamily="34" charset="0"/>
              </a:rPr>
              <a:t> residents to live longer happier lives and allows us to treat avoidable illness early on.</a:t>
            </a:r>
          </a:p>
        </p:txBody>
      </p:sp>
      <p:sp>
        <p:nvSpPr>
          <p:cNvPr id="13" name="TextBox 12">
            <a:extLst>
              <a:ext uri="{FF2B5EF4-FFF2-40B4-BE49-F238E27FC236}">
                <a16:creationId xmlns:a16="http://schemas.microsoft.com/office/drawing/2014/main" id="{543C8507-A247-73FA-FB96-9250980A0030}"/>
              </a:ext>
            </a:extLst>
          </p:cNvPr>
          <p:cNvSpPr txBox="1"/>
          <p:nvPr/>
        </p:nvSpPr>
        <p:spPr>
          <a:xfrm>
            <a:off x="7899357" y="3528778"/>
            <a:ext cx="1851211" cy="128496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300"/>
              </a:spcAft>
              <a:buClr>
                <a:srgbClr val="29B4AA"/>
              </a:buClr>
              <a:buSzTx/>
              <a:buFontTx/>
              <a:buNone/>
              <a:tabLst/>
              <a:defRPr/>
            </a:pPr>
            <a:r>
              <a:rPr kumimoji="0" lang="en-GB" sz="900" b="0" i="0" u="none" strike="noStrike" kern="1200" cap="none" spc="0" normalizeH="0" baseline="0" noProof="0" dirty="0">
                <a:ln>
                  <a:noFill/>
                </a:ln>
                <a:solidFill>
                  <a:srgbClr val="674786"/>
                </a:solidFill>
                <a:effectLst/>
                <a:uLnTx/>
                <a:uFillTx/>
                <a:latin typeface="Arial" panose="020B0604020202020204" pitchFamily="34" charset="0"/>
                <a:ea typeface="+mn-lt"/>
                <a:cs typeface="Arial" panose="020B0604020202020204" pitchFamily="34" charset="0"/>
              </a:rPr>
              <a:t>Examples of current activity: </a:t>
            </a:r>
            <a:endParaRPr kumimoji="0" lang="en-GB" sz="900" b="0" i="0" u="none" strike="noStrike" kern="1200" cap="none" spc="0" normalizeH="0" baseline="0" noProof="0" dirty="0">
              <a:ln>
                <a:noFill/>
              </a:ln>
              <a:solidFill>
                <a:srgbClr val="674786"/>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674786"/>
              </a:buClr>
              <a:buSzTx/>
              <a:buFont typeface="Arial" panose="020B0604020202020204" pitchFamily="34" charset="0"/>
              <a:buChar char="•"/>
              <a:tabLst/>
              <a:defRPr/>
            </a:pPr>
            <a:r>
              <a:rPr kumimoji="0" lang="en-GB" sz="900" b="1" i="0" u="none" strike="noStrike" kern="1200" cap="none" spc="0" normalizeH="0" baseline="0" noProof="0" dirty="0">
                <a:ln>
                  <a:noFill/>
                </a:ln>
                <a:solidFill>
                  <a:prstClr val="white">
                    <a:lumMod val="50000"/>
                  </a:prstClr>
                </a:solidFill>
                <a:effectLst/>
                <a:uLnTx/>
                <a:uFillTx/>
                <a:latin typeface="Arial"/>
                <a:ea typeface="+mn-ea"/>
                <a:cs typeface="Arial"/>
              </a:rPr>
              <a:t>Vaccines: </a:t>
            </a:r>
            <a:r>
              <a:rPr kumimoji="0" lang="en-GB" sz="900" b="0" i="0" u="none" strike="noStrike" kern="1200" cap="none" spc="0" normalizeH="0" baseline="0" noProof="0" dirty="0">
                <a:ln>
                  <a:noFill/>
                </a:ln>
                <a:solidFill>
                  <a:prstClr val="white">
                    <a:lumMod val="50000"/>
                  </a:prstClr>
                </a:solidFill>
                <a:effectLst/>
                <a:uLnTx/>
                <a:uFillTx/>
                <a:latin typeface="Arial"/>
                <a:ea typeface="+mn-ea"/>
                <a:cs typeface="Arial"/>
              </a:rPr>
              <a:t>Covid-19, flu, childhood immunisation </a:t>
            </a:r>
          </a:p>
          <a:p>
            <a:pPr marL="171450" marR="0" lvl="0" indent="-171450" algn="l" defTabSz="914400" rtl="0" eaLnBrk="1" fontAlgn="auto" latinLnBrk="0" hangingPunct="1">
              <a:lnSpc>
                <a:spcPct val="100000"/>
              </a:lnSpc>
              <a:spcBef>
                <a:spcPts val="0"/>
              </a:spcBef>
              <a:spcAft>
                <a:spcPts val="0"/>
              </a:spcAft>
              <a:buClr>
                <a:srgbClr val="674786"/>
              </a:buClr>
              <a:buSzTx/>
              <a:buFont typeface="Arial" panose="020B0604020202020204" pitchFamily="34" charset="0"/>
              <a:buChar char="•"/>
              <a:tabLst/>
              <a:defRPr/>
            </a:pPr>
            <a:r>
              <a:rPr kumimoji="0" lang="en-GB" sz="900" b="1" i="0" u="none" strike="noStrike" kern="1200" cap="none" spc="0" normalizeH="0" baseline="0" noProof="0" dirty="0">
                <a:ln>
                  <a:noFill/>
                </a:ln>
                <a:solidFill>
                  <a:prstClr val="white">
                    <a:lumMod val="50000"/>
                  </a:prstClr>
                </a:solidFill>
                <a:effectLst/>
                <a:uLnTx/>
                <a:uFillTx/>
                <a:latin typeface="Arial"/>
                <a:ea typeface="+mn-ea"/>
                <a:cs typeface="Arial"/>
              </a:rPr>
              <a:t>Cost of living </a:t>
            </a:r>
            <a:r>
              <a:rPr kumimoji="0" lang="en-GB" sz="900" b="0" i="0" u="none" strike="noStrike" kern="1200" cap="none" spc="0" normalizeH="0" baseline="0" noProof="0" dirty="0">
                <a:ln>
                  <a:noFill/>
                </a:ln>
                <a:solidFill>
                  <a:prstClr val="white">
                    <a:lumMod val="50000"/>
                  </a:prstClr>
                </a:solidFill>
                <a:effectLst/>
                <a:uLnTx/>
                <a:uFillTx/>
                <a:latin typeface="Arial"/>
                <a:ea typeface="+mn-ea"/>
                <a:cs typeface="Arial"/>
              </a:rPr>
              <a:t>information and sign posting </a:t>
            </a:r>
          </a:p>
          <a:p>
            <a:pPr marL="171450" marR="0" lvl="0" indent="-171450" algn="l" defTabSz="914400" rtl="0" eaLnBrk="1" fontAlgn="auto" latinLnBrk="0" hangingPunct="1">
              <a:lnSpc>
                <a:spcPct val="100000"/>
              </a:lnSpc>
              <a:spcBef>
                <a:spcPts val="0"/>
              </a:spcBef>
              <a:spcAft>
                <a:spcPts val="0"/>
              </a:spcAft>
              <a:buClr>
                <a:srgbClr val="674786"/>
              </a:buClr>
              <a:buSzTx/>
              <a:buFont typeface="Arial" panose="020B0604020202020204" pitchFamily="34" charset="0"/>
              <a:buChar char="•"/>
              <a:tabLst/>
              <a:defRPr/>
            </a:pPr>
            <a:r>
              <a:rPr kumimoji="0" lang="en-GB" sz="900" b="1" i="0" u="none" strike="noStrike" kern="1200" cap="none" spc="0" normalizeH="0" baseline="0" noProof="0" dirty="0">
                <a:ln>
                  <a:noFill/>
                </a:ln>
                <a:solidFill>
                  <a:prstClr val="white">
                    <a:lumMod val="50000"/>
                  </a:prstClr>
                </a:solidFill>
                <a:effectLst/>
                <a:uLnTx/>
                <a:uFillTx/>
                <a:latin typeface="Arial"/>
                <a:ea typeface="+mn-ea"/>
                <a:cs typeface="Arial"/>
              </a:rPr>
              <a:t>Thriving Transformation Programme 2023 - 2028</a:t>
            </a:r>
          </a:p>
          <a:p>
            <a:pPr marL="171450" marR="0" lvl="0" indent="-171450" algn="l" defTabSz="914400" rtl="0" eaLnBrk="1" fontAlgn="auto" latinLnBrk="0" hangingPunct="1">
              <a:lnSpc>
                <a:spcPct val="100000"/>
              </a:lnSpc>
              <a:spcBef>
                <a:spcPts val="0"/>
              </a:spcBef>
              <a:spcAft>
                <a:spcPts val="0"/>
              </a:spcAft>
              <a:buClr>
                <a:srgbClr val="674786"/>
              </a:buClr>
              <a:buSzTx/>
              <a:buFont typeface="Arial" panose="020B0604020202020204" pitchFamily="34" charset="0"/>
              <a:buChar char="•"/>
              <a:tabLst/>
              <a:defRPr/>
            </a:pPr>
            <a:r>
              <a:rPr kumimoji="0" lang="en-GB" sz="900" b="1" i="0" u="none" strike="noStrike" kern="1200" cap="none" spc="0" normalizeH="0" baseline="0" noProof="0" dirty="0">
                <a:ln>
                  <a:noFill/>
                </a:ln>
                <a:solidFill>
                  <a:prstClr val="white">
                    <a:lumMod val="50000"/>
                  </a:prstClr>
                </a:solidFill>
                <a:effectLst/>
                <a:uLnTx/>
                <a:uFillTx/>
                <a:latin typeface="Arial"/>
                <a:ea typeface="+mn-ea"/>
                <a:cs typeface="Arial"/>
              </a:rPr>
              <a:t>Health Inequalities &amp; PHM</a:t>
            </a:r>
          </a:p>
          <a:p>
            <a:pPr marL="171450" marR="0" lvl="0" indent="-171450" algn="l" defTabSz="914400" rtl="0" eaLnBrk="1" fontAlgn="auto" latinLnBrk="0" hangingPunct="1">
              <a:lnSpc>
                <a:spcPct val="100000"/>
              </a:lnSpc>
              <a:spcBef>
                <a:spcPts val="0"/>
              </a:spcBef>
              <a:spcAft>
                <a:spcPts val="0"/>
              </a:spcAft>
              <a:buClr>
                <a:srgbClr val="674786"/>
              </a:buClr>
              <a:buSzTx/>
              <a:buFont typeface="Arial" panose="020B0604020202020204" pitchFamily="34" charset="0"/>
              <a:buChar char="•"/>
              <a:tabLst/>
              <a:defRPr/>
            </a:pPr>
            <a:endParaRPr kumimoji="0" lang="en-GB" sz="900" b="0" i="0" u="none" strike="noStrike" kern="1200" cap="none" spc="0" normalizeH="0" baseline="0" noProof="0" dirty="0">
              <a:ln>
                <a:noFill/>
              </a:ln>
              <a:solidFill>
                <a:prstClr val="white">
                  <a:lumMod val="50000"/>
                </a:prstClr>
              </a:solidFill>
              <a:effectLst/>
              <a:uLnTx/>
              <a:uFillTx/>
              <a:latin typeface="Arial"/>
              <a:ea typeface="+mn-ea"/>
              <a:cs typeface="Arial"/>
            </a:endParaRPr>
          </a:p>
        </p:txBody>
      </p:sp>
      <p:sp>
        <p:nvSpPr>
          <p:cNvPr id="19" name="TextBox 18">
            <a:extLst>
              <a:ext uri="{FF2B5EF4-FFF2-40B4-BE49-F238E27FC236}">
                <a16:creationId xmlns:a16="http://schemas.microsoft.com/office/drawing/2014/main" id="{52EE2A7D-3620-DBD5-BD8C-7136DDFCC59C}"/>
              </a:ext>
            </a:extLst>
          </p:cNvPr>
          <p:cNvSpPr txBox="1"/>
          <p:nvPr/>
        </p:nvSpPr>
        <p:spPr>
          <a:xfrm>
            <a:off x="9541057" y="3375009"/>
            <a:ext cx="2180839" cy="692497"/>
          </a:xfrm>
          <a:prstGeom prst="rect">
            <a:avLst/>
          </a:prstGeom>
          <a:noFill/>
        </p:spPr>
        <p:txBody>
          <a:bodyPr wrap="square" lIns="0" tIns="0" rIns="0" bIns="0" rtlCol="0">
            <a:spAutoFit/>
          </a:bodyPr>
          <a:lstStyle/>
          <a:p>
            <a:pPr marL="171450" marR="0" lvl="0" indent="-171450" algn="l" defTabSz="914400" rtl="0" eaLnBrk="1" fontAlgn="auto" latinLnBrk="0" hangingPunct="1">
              <a:lnSpc>
                <a:spcPct val="100000"/>
              </a:lnSpc>
              <a:spcBef>
                <a:spcPts val="0"/>
              </a:spcBef>
              <a:spcAft>
                <a:spcPts val="0"/>
              </a:spcAft>
              <a:buClr>
                <a:srgbClr val="674786"/>
              </a:buClr>
              <a:buSzTx/>
              <a:buFont typeface="Arial" panose="020B0604020202020204" pitchFamily="34" charset="0"/>
              <a:buChar char="•"/>
              <a:tabLst/>
              <a:defRPr/>
            </a:pPr>
            <a:r>
              <a:rPr kumimoji="0" lang="en-GB" sz="900" b="1" i="0" u="none" strike="noStrike" kern="1200" cap="none" spc="0" normalizeH="0" baseline="0" noProof="0" dirty="0">
                <a:ln>
                  <a:noFill/>
                </a:ln>
                <a:solidFill>
                  <a:prstClr val="white">
                    <a:lumMod val="50000"/>
                  </a:prstClr>
                </a:solidFill>
                <a:effectLst/>
                <a:uLnTx/>
                <a:uFillTx/>
                <a:latin typeface="Arial"/>
                <a:ea typeface="+mn-ea"/>
                <a:cs typeface="Arial"/>
              </a:rPr>
              <a:t>ICS Strategy </a:t>
            </a:r>
            <a:r>
              <a:rPr kumimoji="0" lang="en-GB" sz="900" b="0" i="0" u="none" strike="noStrike" kern="1200" cap="none" spc="0" normalizeH="0" baseline="0" noProof="0" dirty="0">
                <a:ln>
                  <a:noFill/>
                </a:ln>
                <a:solidFill>
                  <a:prstClr val="white">
                    <a:lumMod val="50000"/>
                  </a:prstClr>
                </a:solidFill>
                <a:effectLst/>
                <a:uLnTx/>
                <a:uFillTx/>
                <a:latin typeface="Arial"/>
                <a:ea typeface="+mn-ea"/>
                <a:cs typeface="Arial"/>
              </a:rPr>
              <a:t>– collating feedback from Kingston &amp; Richmond residents to influence the development and delivery of the ICS Strategy and priorities </a:t>
            </a:r>
          </a:p>
          <a:p>
            <a:pPr marL="171450" marR="0" lvl="0" indent="-171450" algn="l" defTabSz="914400" rtl="0" eaLnBrk="1" fontAlgn="auto" latinLnBrk="0" hangingPunct="1">
              <a:lnSpc>
                <a:spcPct val="100000"/>
              </a:lnSpc>
              <a:spcBef>
                <a:spcPts val="0"/>
              </a:spcBef>
              <a:spcAft>
                <a:spcPts val="0"/>
              </a:spcAft>
              <a:buClr>
                <a:srgbClr val="674786"/>
              </a:buClr>
              <a:buSzTx/>
              <a:buFont typeface="Arial" panose="020B0604020202020204" pitchFamily="34" charset="0"/>
              <a:buChar char="•"/>
              <a:tabLst/>
              <a:defRPr/>
            </a:pPr>
            <a:endParaRPr kumimoji="0" lang="en-GB" sz="900" b="0" i="0" u="none" strike="noStrike" kern="1200" cap="none" spc="0" normalizeH="0" baseline="0" noProof="0" dirty="0">
              <a:ln>
                <a:noFill/>
              </a:ln>
              <a:solidFill>
                <a:prstClr val="white">
                  <a:lumMod val="50000"/>
                </a:prstClr>
              </a:solidFill>
              <a:effectLst/>
              <a:uLnTx/>
              <a:uFillTx/>
              <a:latin typeface="Arial"/>
              <a:ea typeface="+mn-ea"/>
              <a:cs typeface="Arial"/>
            </a:endParaRPr>
          </a:p>
        </p:txBody>
      </p:sp>
      <p:sp>
        <p:nvSpPr>
          <p:cNvPr id="80" name="TextBox 79">
            <a:extLst>
              <a:ext uri="{FF2B5EF4-FFF2-40B4-BE49-F238E27FC236}">
                <a16:creationId xmlns:a16="http://schemas.microsoft.com/office/drawing/2014/main" id="{1400FDA9-3D4D-226C-2AF1-375A85D65022}"/>
              </a:ext>
            </a:extLst>
          </p:cNvPr>
          <p:cNvSpPr txBox="1"/>
          <p:nvPr/>
        </p:nvSpPr>
        <p:spPr>
          <a:xfrm>
            <a:off x="4203830" y="6093799"/>
            <a:ext cx="1665946" cy="830997"/>
          </a:xfrm>
          <a:prstGeom prst="rect">
            <a:avLst/>
          </a:prstGeom>
          <a:noFill/>
        </p:spPr>
        <p:txBody>
          <a:bodyPr wrap="square" lIns="0" tIns="0" rIns="0" bIns="0" rtlCol="0">
            <a:spAutoFit/>
          </a:bodyPr>
          <a:lstStyle/>
          <a:p>
            <a:pPr marL="92075" marR="0" lvl="0" indent="-92075" algn="l" defTabSz="914400" rtl="0" eaLnBrk="1" fontAlgn="auto" latinLnBrk="0" hangingPunct="1">
              <a:lnSpc>
                <a:spcPct val="100000"/>
              </a:lnSpc>
              <a:spcBef>
                <a:spcPts val="0"/>
              </a:spcBef>
              <a:spcAft>
                <a:spcPts val="0"/>
              </a:spcAft>
              <a:buClr>
                <a:srgbClr val="11B8E4"/>
              </a:buClr>
              <a:buSzTx/>
              <a:buFont typeface="Arial" panose="020B0604020202020204" pitchFamily="34" charset="0"/>
              <a:buChar char="•"/>
              <a:tabLst/>
              <a:defRPr/>
            </a:pPr>
            <a:r>
              <a:rPr kumimoji="0" lang="en-GB" sz="9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Supporting PCNs </a:t>
            </a:r>
            <a:r>
              <a:rPr kumimoji="0" lang="en-GB" sz="9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to engage with local communities e.g. </a:t>
            </a:r>
            <a:br>
              <a:rPr kumimoji="0" lang="en-GB" sz="9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br>
            <a:r>
              <a:rPr kumimoji="0" lang="en-GB" sz="9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New Malden &amp; Worcester </a:t>
            </a:r>
            <a:br>
              <a:rPr kumimoji="0" lang="en-GB" sz="9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br>
            <a:r>
              <a:rPr kumimoji="0" lang="en-GB" sz="9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Park PCN with carers event</a:t>
            </a:r>
          </a:p>
          <a:p>
            <a:pPr marL="92075" marR="0" lvl="0" indent="-92075" algn="l" defTabSz="914400" rtl="0" eaLnBrk="1" fontAlgn="auto" latinLnBrk="0" hangingPunct="1">
              <a:lnSpc>
                <a:spcPct val="100000"/>
              </a:lnSpc>
              <a:spcBef>
                <a:spcPts val="0"/>
              </a:spcBef>
              <a:spcAft>
                <a:spcPts val="0"/>
              </a:spcAft>
              <a:buClr>
                <a:srgbClr val="11B8E4"/>
              </a:buClr>
              <a:buSzTx/>
              <a:buFont typeface="Arial" panose="020B0604020202020204" pitchFamily="34" charset="0"/>
              <a:buChar char="•"/>
              <a:tabLst/>
              <a:defRPr/>
            </a:pPr>
            <a:endParaRPr kumimoji="0" lang="en-GB" sz="9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
                <a:srgbClr val="FEAB01"/>
              </a:buClr>
              <a:buSzTx/>
              <a:buFont typeface="Arial" panose="020B0604020202020204" pitchFamily="34" charset="0"/>
              <a:buChar char="•"/>
              <a:tabLst/>
              <a:defRPr/>
            </a:pPr>
            <a:endParaRPr kumimoji="0" lang="en-GB" sz="9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pic>
        <p:nvPicPr>
          <p:cNvPr id="17" name="Picture 16" descr="Text&#10;&#10;Description automatically generated with medium confidence">
            <a:extLst>
              <a:ext uri="{FF2B5EF4-FFF2-40B4-BE49-F238E27FC236}">
                <a16:creationId xmlns:a16="http://schemas.microsoft.com/office/drawing/2014/main" id="{9AF008A4-274E-A07B-71BB-76848042EA4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347814" y="191787"/>
            <a:ext cx="1495692" cy="773150"/>
          </a:xfrm>
          <a:prstGeom prst="rect">
            <a:avLst/>
          </a:prstGeom>
        </p:spPr>
      </p:pic>
      <p:sp>
        <p:nvSpPr>
          <p:cNvPr id="37" name="TextBox 36">
            <a:extLst>
              <a:ext uri="{FF2B5EF4-FFF2-40B4-BE49-F238E27FC236}">
                <a16:creationId xmlns:a16="http://schemas.microsoft.com/office/drawing/2014/main" id="{9969B240-6D87-ED34-00D6-E0ECEF9D7DCB}"/>
              </a:ext>
            </a:extLst>
          </p:cNvPr>
          <p:cNvSpPr txBox="1"/>
          <p:nvPr/>
        </p:nvSpPr>
        <p:spPr>
          <a:xfrm>
            <a:off x="147459" y="1762716"/>
            <a:ext cx="1623003"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29B4AA"/>
              </a:buClr>
              <a:buSzTx/>
              <a:buFontTx/>
              <a:buNone/>
              <a:tabLst/>
              <a:defRPr/>
            </a:pPr>
            <a:r>
              <a:rPr kumimoji="0" lang="en-GB" sz="900" b="0" i="0" u="none" strike="noStrike" kern="1200" cap="none" spc="0" normalizeH="0" baseline="0" noProof="0" dirty="0">
                <a:ln>
                  <a:noFill/>
                </a:ln>
                <a:solidFill>
                  <a:srgbClr val="FD67BB"/>
                </a:solidFill>
                <a:effectLst/>
                <a:uLnTx/>
                <a:uFillTx/>
                <a:latin typeface="Arial" panose="020B0604020202020204" pitchFamily="34" charset="0"/>
                <a:ea typeface="+mn-lt"/>
                <a:cs typeface="Arial" panose="020B0604020202020204" pitchFamily="34" charset="0"/>
              </a:rPr>
              <a:t>Examples of current activity: </a:t>
            </a:r>
            <a:endParaRPr kumimoji="0" lang="en-GB" sz="900" b="0" i="0" u="none" strike="noStrike" kern="1200" cap="none" spc="0" normalizeH="0" baseline="0" noProof="0" dirty="0">
              <a:ln>
                <a:noFill/>
              </a:ln>
              <a:solidFill>
                <a:srgbClr val="FD67BB"/>
              </a:solidFill>
              <a:effectLst/>
              <a:uLnTx/>
              <a:uFillTx/>
              <a:latin typeface="Arial" panose="020B0604020202020204" pitchFamily="34" charset="0"/>
              <a:ea typeface="+mn-ea"/>
              <a:cs typeface="Arial" panose="020B0604020202020204" pitchFamily="34" charset="0"/>
            </a:endParaRPr>
          </a:p>
        </p:txBody>
      </p:sp>
      <p:sp>
        <p:nvSpPr>
          <p:cNvPr id="18" name="Rectangle 17">
            <a:extLst>
              <a:ext uri="{FF2B5EF4-FFF2-40B4-BE49-F238E27FC236}">
                <a16:creationId xmlns:a16="http://schemas.microsoft.com/office/drawing/2014/main" id="{A766C3CE-B47F-19FC-EF21-20E6A92C89F2}"/>
              </a:ext>
            </a:extLst>
          </p:cNvPr>
          <p:cNvSpPr/>
          <p:nvPr/>
        </p:nvSpPr>
        <p:spPr>
          <a:xfrm>
            <a:off x="0" y="6815287"/>
            <a:ext cx="12192000" cy="117835"/>
          </a:xfrm>
          <a:prstGeom prst="rect">
            <a:avLst/>
          </a:prstGeom>
          <a:solidFill>
            <a:srgbClr val="00B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6D838A79-72E6-8FBC-60E1-76AD7B04E090}"/>
              </a:ext>
            </a:extLst>
          </p:cNvPr>
          <p:cNvSpPr/>
          <p:nvPr/>
        </p:nvSpPr>
        <p:spPr>
          <a:xfrm>
            <a:off x="6070122" y="6815564"/>
            <a:ext cx="6121878" cy="146247"/>
          </a:xfrm>
          <a:prstGeom prst="rect">
            <a:avLst/>
          </a:prstGeom>
          <a:solidFill>
            <a:srgbClr val="FFA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ounded Rectangle 11">
            <a:extLst>
              <a:ext uri="{FF2B5EF4-FFF2-40B4-BE49-F238E27FC236}">
                <a16:creationId xmlns:a16="http://schemas.microsoft.com/office/drawing/2014/main" id="{AD421980-1629-F063-573D-945108D94C3C}"/>
              </a:ext>
            </a:extLst>
          </p:cNvPr>
          <p:cNvSpPr/>
          <p:nvPr/>
        </p:nvSpPr>
        <p:spPr>
          <a:xfrm>
            <a:off x="278201" y="757624"/>
            <a:ext cx="2881906" cy="302400"/>
          </a:xfrm>
          <a:prstGeom prst="roundRect">
            <a:avLst>
              <a:gd name="adj" fmla="val 38550"/>
            </a:avLst>
          </a:prstGeom>
          <a:solidFill>
            <a:srgbClr val="FD67B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Demand management and pressures</a:t>
            </a:r>
          </a:p>
        </p:txBody>
      </p:sp>
      <p:sp>
        <p:nvSpPr>
          <p:cNvPr id="40" name="Rounded Rectangle 12">
            <a:extLst>
              <a:ext uri="{FF2B5EF4-FFF2-40B4-BE49-F238E27FC236}">
                <a16:creationId xmlns:a16="http://schemas.microsoft.com/office/drawing/2014/main" id="{0C3C8152-6838-113D-3A6A-2D496B8647CF}"/>
              </a:ext>
            </a:extLst>
          </p:cNvPr>
          <p:cNvSpPr/>
          <p:nvPr/>
        </p:nvSpPr>
        <p:spPr>
          <a:xfrm>
            <a:off x="7529939" y="1012500"/>
            <a:ext cx="2881906" cy="302400"/>
          </a:xfrm>
          <a:prstGeom prst="roundRect">
            <a:avLst>
              <a:gd name="adj" fmla="val 38550"/>
            </a:avLst>
          </a:prstGeom>
          <a:solidFill>
            <a:srgbClr val="67478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Prevention and early intervention</a:t>
            </a:r>
          </a:p>
        </p:txBody>
      </p:sp>
      <p:sp>
        <p:nvSpPr>
          <p:cNvPr id="41" name="Rounded Rectangle 62">
            <a:extLst>
              <a:ext uri="{FF2B5EF4-FFF2-40B4-BE49-F238E27FC236}">
                <a16:creationId xmlns:a16="http://schemas.microsoft.com/office/drawing/2014/main" id="{547D91AB-4B67-6660-9E34-108BCA24C871}"/>
              </a:ext>
            </a:extLst>
          </p:cNvPr>
          <p:cNvSpPr/>
          <p:nvPr/>
        </p:nvSpPr>
        <p:spPr>
          <a:xfrm>
            <a:off x="8333416" y="2302102"/>
            <a:ext cx="2881906" cy="373578"/>
          </a:xfrm>
          <a:prstGeom prst="roundRect">
            <a:avLst>
              <a:gd name="adj" fmla="val 38550"/>
            </a:avLst>
          </a:prstGeom>
          <a:solidFill>
            <a:srgbClr val="FF6F6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Horizon scanning, issues and crisis management </a:t>
            </a:r>
          </a:p>
        </p:txBody>
      </p:sp>
      <p:sp>
        <p:nvSpPr>
          <p:cNvPr id="45" name="Rounded Rectangle 71">
            <a:extLst>
              <a:ext uri="{FF2B5EF4-FFF2-40B4-BE49-F238E27FC236}">
                <a16:creationId xmlns:a16="http://schemas.microsoft.com/office/drawing/2014/main" id="{3B0A6466-76F2-EA2C-7280-F5423E49E0C8}"/>
              </a:ext>
            </a:extLst>
          </p:cNvPr>
          <p:cNvSpPr/>
          <p:nvPr/>
        </p:nvSpPr>
        <p:spPr>
          <a:xfrm>
            <a:off x="258124" y="2897880"/>
            <a:ext cx="2881906" cy="370028"/>
          </a:xfrm>
          <a:prstGeom prst="roundRect">
            <a:avLst>
              <a:gd name="adj" fmla="val 38550"/>
            </a:avLst>
          </a:prstGeom>
          <a:solidFill>
            <a:srgbClr val="A8BB14"/>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Health inequalities and community outreach </a:t>
            </a:r>
          </a:p>
        </p:txBody>
      </p:sp>
      <p:sp>
        <p:nvSpPr>
          <p:cNvPr id="52" name="Rounded Rectangle 76">
            <a:extLst>
              <a:ext uri="{FF2B5EF4-FFF2-40B4-BE49-F238E27FC236}">
                <a16:creationId xmlns:a16="http://schemas.microsoft.com/office/drawing/2014/main" id="{0ED26317-7ED6-ECF1-38EE-44330023573F}"/>
              </a:ext>
            </a:extLst>
          </p:cNvPr>
          <p:cNvSpPr/>
          <p:nvPr/>
        </p:nvSpPr>
        <p:spPr>
          <a:xfrm>
            <a:off x="4561247" y="4867383"/>
            <a:ext cx="2486524" cy="415115"/>
          </a:xfrm>
          <a:prstGeom prst="roundRect">
            <a:avLst>
              <a:gd name="adj" fmla="val 38550"/>
            </a:avLst>
          </a:prstGeom>
          <a:solidFill>
            <a:srgbClr val="00B7E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Supporting primary care and PCNs</a:t>
            </a:r>
          </a:p>
        </p:txBody>
      </p:sp>
      <p:sp>
        <p:nvSpPr>
          <p:cNvPr id="54" name="Rounded Rectangle 85">
            <a:extLst>
              <a:ext uri="{FF2B5EF4-FFF2-40B4-BE49-F238E27FC236}">
                <a16:creationId xmlns:a16="http://schemas.microsoft.com/office/drawing/2014/main" id="{5931E8C2-305F-126D-225A-B622CA1A2471}"/>
              </a:ext>
            </a:extLst>
          </p:cNvPr>
          <p:cNvSpPr/>
          <p:nvPr/>
        </p:nvSpPr>
        <p:spPr>
          <a:xfrm>
            <a:off x="8193470" y="4854954"/>
            <a:ext cx="2549881" cy="302400"/>
          </a:xfrm>
          <a:prstGeom prst="roundRect">
            <a:avLst>
              <a:gd name="adj" fmla="val 38550"/>
            </a:avLst>
          </a:prstGeom>
          <a:solidFill>
            <a:srgbClr val="FFAA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Service improvement and change</a:t>
            </a:r>
          </a:p>
        </p:txBody>
      </p:sp>
      <p:pic>
        <p:nvPicPr>
          <p:cNvPr id="55" name="Graphic 54" descr="Hourglass 30% outline">
            <a:extLst>
              <a:ext uri="{FF2B5EF4-FFF2-40B4-BE49-F238E27FC236}">
                <a16:creationId xmlns:a16="http://schemas.microsoft.com/office/drawing/2014/main" id="{FBB9F7B2-795E-174B-12DF-83DB5AEDF09A}"/>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6946206" y="921860"/>
            <a:ext cx="528918" cy="528918"/>
          </a:xfrm>
          <a:prstGeom prst="rect">
            <a:avLst/>
          </a:prstGeom>
        </p:spPr>
      </p:pic>
      <p:cxnSp>
        <p:nvCxnSpPr>
          <p:cNvPr id="63" name="Elbow Connector 73">
            <a:extLst>
              <a:ext uri="{FF2B5EF4-FFF2-40B4-BE49-F238E27FC236}">
                <a16:creationId xmlns:a16="http://schemas.microsoft.com/office/drawing/2014/main" id="{AF0B4AC8-E8A9-F7FC-CF15-1C4ACD8DCAE4}"/>
              </a:ext>
            </a:extLst>
          </p:cNvPr>
          <p:cNvCxnSpPr>
            <a:cxnSpLocks/>
          </p:cNvCxnSpPr>
          <p:nvPr/>
        </p:nvCxnSpPr>
        <p:spPr>
          <a:xfrm rot="10800000" flipV="1">
            <a:off x="6350292" y="1141328"/>
            <a:ext cx="473249" cy="346422"/>
          </a:xfrm>
          <a:prstGeom prst="bentConnector3">
            <a:avLst>
              <a:gd name="adj1" fmla="val 50000"/>
            </a:avLst>
          </a:prstGeom>
          <a:ln w="25400">
            <a:solidFill>
              <a:srgbClr val="674786"/>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061DCE26-9D5C-144B-C4CA-82D538C6DFF7}"/>
              </a:ext>
            </a:extLst>
          </p:cNvPr>
          <p:cNvCxnSpPr>
            <a:cxnSpLocks/>
          </p:cNvCxnSpPr>
          <p:nvPr/>
        </p:nvCxnSpPr>
        <p:spPr>
          <a:xfrm>
            <a:off x="7400655" y="2309600"/>
            <a:ext cx="359343" cy="0"/>
          </a:xfrm>
          <a:prstGeom prst="line">
            <a:avLst/>
          </a:prstGeom>
          <a:ln w="25400">
            <a:solidFill>
              <a:srgbClr val="FD6F61"/>
            </a:solidFill>
            <a:prstDash val="dash"/>
          </a:ln>
        </p:spPr>
        <p:style>
          <a:lnRef idx="1">
            <a:schemeClr val="accent1"/>
          </a:lnRef>
          <a:fillRef idx="0">
            <a:schemeClr val="accent1"/>
          </a:fillRef>
          <a:effectRef idx="0">
            <a:schemeClr val="accent1"/>
          </a:effectRef>
          <a:fontRef idx="minor">
            <a:schemeClr val="tx1"/>
          </a:fontRef>
        </p:style>
      </p:cxnSp>
      <p:pic>
        <p:nvPicPr>
          <p:cNvPr id="69" name="Graphic 68" descr="Eye outline">
            <a:extLst>
              <a:ext uri="{FF2B5EF4-FFF2-40B4-BE49-F238E27FC236}">
                <a16:creationId xmlns:a16="http://schemas.microsoft.com/office/drawing/2014/main" id="{F01AFB31-CF8E-50D9-2E7E-0F9643942AD8}"/>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7620478" y="2166173"/>
            <a:ext cx="712231" cy="712231"/>
          </a:xfrm>
          <a:prstGeom prst="rect">
            <a:avLst/>
          </a:prstGeom>
        </p:spPr>
      </p:pic>
      <p:sp>
        <p:nvSpPr>
          <p:cNvPr id="4" name="TextBox 3">
            <a:extLst>
              <a:ext uri="{FF2B5EF4-FFF2-40B4-BE49-F238E27FC236}">
                <a16:creationId xmlns:a16="http://schemas.microsoft.com/office/drawing/2014/main" id="{27CFE6B6-5585-529C-8C2E-46B02E294AEB}"/>
              </a:ext>
            </a:extLst>
          </p:cNvPr>
          <p:cNvSpPr txBox="1"/>
          <p:nvPr/>
        </p:nvSpPr>
        <p:spPr>
          <a:xfrm>
            <a:off x="9488903" y="3919674"/>
            <a:ext cx="2367603" cy="1246495"/>
          </a:xfrm>
          <a:prstGeom prst="rect">
            <a:avLst/>
          </a:prstGeom>
          <a:noFill/>
        </p:spPr>
        <p:txBody>
          <a:bodyPr wrap="square" lIns="0" tIns="0" rIns="0" bIns="0" rtlCol="0" anchor="t">
            <a:spAutoFit/>
          </a:bodyPr>
          <a:lstStyle/>
          <a:p>
            <a:pPr marL="171450" marR="0" lvl="0" indent="-171450" algn="l" defTabSz="914400" rtl="0" eaLnBrk="1" fontAlgn="auto" latinLnBrk="0" hangingPunct="1">
              <a:lnSpc>
                <a:spcPct val="100000"/>
              </a:lnSpc>
              <a:spcBef>
                <a:spcPts val="0"/>
              </a:spcBef>
              <a:spcAft>
                <a:spcPts val="0"/>
              </a:spcAft>
              <a:buClr>
                <a:srgbClr val="674786"/>
              </a:buClr>
              <a:buSzTx/>
              <a:buFont typeface="Arial" panose="020B0604020202020204" pitchFamily="34" charset="0"/>
              <a:buChar char="•"/>
              <a:tabLst/>
              <a:defRPr/>
            </a:pPr>
            <a:r>
              <a:rPr kumimoji="0" lang="en-GB" sz="900" b="1" i="0" u="none" strike="noStrike" kern="1200" cap="none" spc="0" normalizeH="0" baseline="0" noProof="0" dirty="0">
                <a:ln>
                  <a:noFill/>
                </a:ln>
                <a:solidFill>
                  <a:prstClr val="black">
                    <a:lumMod val="50000"/>
                    <a:lumOff val="50000"/>
                  </a:prstClr>
                </a:solidFill>
                <a:effectLst/>
                <a:uLnTx/>
                <a:uFillTx/>
                <a:latin typeface="Arial"/>
                <a:ea typeface="+mn-ea"/>
                <a:cs typeface="Arial"/>
              </a:rPr>
              <a:t>SWL NHS Joint Forward Plan </a:t>
            </a:r>
            <a:r>
              <a:rPr kumimoji="0" lang="en-GB" sz="900" b="0" i="0" u="none" strike="noStrike" kern="1200" cap="none" spc="0" normalizeH="0" baseline="0" noProof="0" dirty="0">
                <a:ln>
                  <a:noFill/>
                </a:ln>
                <a:solidFill>
                  <a:prstClr val="black">
                    <a:lumMod val="50000"/>
                    <a:lumOff val="50000"/>
                  </a:prstClr>
                </a:solidFill>
                <a:effectLst/>
                <a:uLnTx/>
                <a:uFillTx/>
                <a:latin typeface="Arial"/>
                <a:ea typeface="+mn-ea"/>
                <a:cs typeface="Arial"/>
              </a:rPr>
              <a:t>– </a:t>
            </a:r>
            <a:r>
              <a:rPr kumimoji="0" lang="en-GB" sz="900" b="0" i="0" u="none" strike="noStrike" kern="1200" cap="none" spc="0" normalizeH="0" baseline="0" noProof="0" dirty="0">
                <a:ln>
                  <a:noFill/>
                </a:ln>
                <a:solidFill>
                  <a:prstClr val="black">
                    <a:lumMod val="50000"/>
                    <a:lumOff val="50000"/>
                  </a:prstClr>
                </a:solidFill>
                <a:effectLst/>
                <a:uLnTx/>
                <a:uFillTx/>
                <a:latin typeface="Arial"/>
                <a:ea typeface="+mn-lt"/>
                <a:cs typeface="Calibri" panose="020F0502020204030204"/>
              </a:rPr>
              <a:t>Closing feedback</a:t>
            </a:r>
            <a:r>
              <a:rPr kumimoji="0" lang="en-GB" sz="900" b="1" i="0" u="none" strike="noStrike" kern="1200" cap="none" spc="0" normalizeH="0" baseline="0" noProof="0" dirty="0">
                <a:ln>
                  <a:noFill/>
                </a:ln>
                <a:solidFill>
                  <a:prstClr val="black">
                    <a:lumMod val="50000"/>
                    <a:lumOff val="50000"/>
                  </a:prstClr>
                </a:solidFill>
                <a:effectLst/>
                <a:uLnTx/>
                <a:uFillTx/>
                <a:latin typeface="Arial"/>
                <a:ea typeface="+mn-lt"/>
                <a:cs typeface="Calibri" panose="020F0502020204030204"/>
              </a:rPr>
              <a:t> loop </a:t>
            </a:r>
            <a:r>
              <a:rPr kumimoji="0" lang="en-GB" sz="900" b="0" i="0" u="none" strike="noStrike" kern="1200" cap="none" spc="0" normalizeH="0" baseline="0" noProof="0" dirty="0">
                <a:ln>
                  <a:noFill/>
                </a:ln>
                <a:solidFill>
                  <a:prstClr val="black">
                    <a:lumMod val="50000"/>
                    <a:lumOff val="50000"/>
                  </a:prstClr>
                </a:solidFill>
                <a:effectLst/>
                <a:uLnTx/>
                <a:uFillTx/>
                <a:latin typeface="Arial"/>
                <a:ea typeface="+mn-lt"/>
                <a:cs typeface="Calibri" panose="020F0502020204030204"/>
              </a:rPr>
              <a:t>by updating partners at community voice forum with the progress of the ICP strategy and Joint Forward Plan engagement – Focus groups to be delivered to engage on mental health, and learning disabilities and autism.</a:t>
            </a:r>
            <a:endParaRPr kumimoji="0" lang="en-US" sz="18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a:p>
            <a:pPr marL="171450" marR="0" lvl="0" indent="-171450" algn="l" defTabSz="914400" rtl="0" eaLnBrk="1" fontAlgn="auto" latinLnBrk="0" hangingPunct="1">
              <a:lnSpc>
                <a:spcPct val="100000"/>
              </a:lnSpc>
              <a:spcBef>
                <a:spcPts val="0"/>
              </a:spcBef>
              <a:spcAft>
                <a:spcPts val="0"/>
              </a:spcAft>
              <a:buClr>
                <a:srgbClr val="674786"/>
              </a:buClr>
              <a:buSzTx/>
              <a:buFont typeface="Arial" panose="020B0604020202020204" pitchFamily="34" charset="0"/>
              <a:buChar char="•"/>
              <a:tabLst/>
              <a:defRPr/>
            </a:pPr>
            <a:endParaRPr kumimoji="0" lang="en-GB" sz="900" b="0" i="0" u="none" strike="noStrike" kern="1200" cap="none" spc="0" normalizeH="0" baseline="0" noProof="0" dirty="0">
              <a:ln>
                <a:noFill/>
              </a:ln>
              <a:solidFill>
                <a:prstClr val="white">
                  <a:lumMod val="50000"/>
                </a:prstClr>
              </a:solidFill>
              <a:effectLst/>
              <a:uLnTx/>
              <a:uFillTx/>
              <a:latin typeface="Arial"/>
              <a:ea typeface="+mn-ea"/>
              <a:cs typeface="Arial"/>
            </a:endParaRPr>
          </a:p>
          <a:p>
            <a:pPr marL="171450" marR="0" lvl="0" indent="-171450" algn="l" defTabSz="914400" rtl="0" eaLnBrk="1" fontAlgn="auto" latinLnBrk="0" hangingPunct="1">
              <a:lnSpc>
                <a:spcPct val="100000"/>
              </a:lnSpc>
              <a:spcBef>
                <a:spcPts val="0"/>
              </a:spcBef>
              <a:spcAft>
                <a:spcPts val="0"/>
              </a:spcAft>
              <a:buClr>
                <a:srgbClr val="674786"/>
              </a:buClr>
              <a:buSzTx/>
              <a:buFont typeface="Arial" panose="020B0604020202020204" pitchFamily="34" charset="0"/>
              <a:buChar char="•"/>
              <a:tabLst/>
              <a:defRPr/>
            </a:pPr>
            <a:endParaRPr kumimoji="0" lang="en-GB" sz="900" b="0" i="0" u="none" strike="noStrike" kern="1200" cap="none" spc="0" normalizeH="0" baseline="0" noProof="0" dirty="0">
              <a:ln>
                <a:noFill/>
              </a:ln>
              <a:solidFill>
                <a:prstClr val="white">
                  <a:lumMod val="50000"/>
                </a:prstClr>
              </a:solidFill>
              <a:effectLst/>
              <a:uLnTx/>
              <a:uFillTx/>
              <a:latin typeface="Arial"/>
              <a:ea typeface="+mn-ea"/>
              <a:cs typeface="Arial"/>
            </a:endParaRPr>
          </a:p>
        </p:txBody>
      </p:sp>
    </p:spTree>
    <p:extLst>
      <p:ext uri="{BB962C8B-B14F-4D97-AF65-F5344CB8AC3E}">
        <p14:creationId xmlns:p14="http://schemas.microsoft.com/office/powerpoint/2010/main" val="4073255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A2850-AF90-470A-92B6-AF7DC7C6C8A2}"/>
              </a:ext>
            </a:extLst>
          </p:cNvPr>
          <p:cNvSpPr>
            <a:spLocks noGrp="1"/>
          </p:cNvSpPr>
          <p:nvPr>
            <p:ph type="title"/>
          </p:nvPr>
        </p:nvSpPr>
        <p:spPr>
          <a:xfrm>
            <a:off x="291596" y="233200"/>
            <a:ext cx="10916335" cy="548036"/>
          </a:xfrm>
        </p:spPr>
        <p:txBody>
          <a:bodyPr anchor="t">
            <a:noAutofit/>
          </a:bodyPr>
          <a:lstStyle/>
          <a:p>
            <a:pPr>
              <a:spcBef>
                <a:spcPts val="600"/>
              </a:spcBef>
              <a:tabLst>
                <a:tab pos="2168525" algn="l"/>
              </a:tabLst>
            </a:pPr>
            <a:r>
              <a:rPr lang="en-GB" sz="2800" b="1" dirty="0">
                <a:solidFill>
                  <a:srgbClr val="00B7E3"/>
                </a:solidFill>
              </a:rPr>
              <a:t>Kingston: </a:t>
            </a:r>
            <a:r>
              <a:rPr lang="en-GB" sz="2000" b="1" dirty="0">
                <a:solidFill>
                  <a:srgbClr val="00B7E3"/>
                </a:solidFill>
              </a:rPr>
              <a:t>Joint Forward Plan learning disabilities and Autism engagement </a:t>
            </a:r>
            <a:r>
              <a:rPr lang="en-GB" sz="2400" b="1" dirty="0">
                <a:solidFill>
                  <a:srgbClr val="00B7E3"/>
                </a:solidFill>
              </a:rPr>
              <a:t>	</a:t>
            </a:r>
            <a:endParaRPr lang="en-GB" sz="2800" b="1" dirty="0">
              <a:solidFill>
                <a:srgbClr val="00B7E3"/>
              </a:solidFill>
            </a:endParaRPr>
          </a:p>
        </p:txBody>
      </p:sp>
      <p:graphicFrame>
        <p:nvGraphicFramePr>
          <p:cNvPr id="5" name="Content Placeholder 4"/>
          <p:cNvGraphicFramePr>
            <a:graphicFrameLocks noGrp="1"/>
          </p:cNvGraphicFramePr>
          <p:nvPr>
            <p:ph idx="1"/>
          </p:nvPr>
        </p:nvGraphicFramePr>
        <p:xfrm>
          <a:off x="311285" y="1429309"/>
          <a:ext cx="11711598" cy="6397750"/>
        </p:xfrm>
        <a:graphic>
          <a:graphicData uri="http://schemas.openxmlformats.org/drawingml/2006/table">
            <a:tbl>
              <a:tblPr firstRow="1" bandRow="1">
                <a:tableStyleId>{7DF18680-E054-41AD-8BC1-D1AEF772440D}</a:tableStyleId>
              </a:tblPr>
              <a:tblGrid>
                <a:gridCol w="1886523">
                  <a:extLst>
                    <a:ext uri="{9D8B030D-6E8A-4147-A177-3AD203B41FA5}">
                      <a16:colId xmlns:a16="http://schemas.microsoft.com/office/drawing/2014/main" val="20000"/>
                    </a:ext>
                  </a:extLst>
                </a:gridCol>
                <a:gridCol w="1850409">
                  <a:extLst>
                    <a:ext uri="{9D8B030D-6E8A-4147-A177-3AD203B41FA5}">
                      <a16:colId xmlns:a16="http://schemas.microsoft.com/office/drawing/2014/main" val="20001"/>
                    </a:ext>
                  </a:extLst>
                </a:gridCol>
                <a:gridCol w="1962014">
                  <a:extLst>
                    <a:ext uri="{9D8B030D-6E8A-4147-A177-3AD203B41FA5}">
                      <a16:colId xmlns:a16="http://schemas.microsoft.com/office/drawing/2014/main" val="20002"/>
                    </a:ext>
                  </a:extLst>
                </a:gridCol>
                <a:gridCol w="2000428">
                  <a:extLst>
                    <a:ext uri="{9D8B030D-6E8A-4147-A177-3AD203B41FA5}">
                      <a16:colId xmlns:a16="http://schemas.microsoft.com/office/drawing/2014/main" val="20003"/>
                    </a:ext>
                  </a:extLst>
                </a:gridCol>
                <a:gridCol w="1811996">
                  <a:extLst>
                    <a:ext uri="{9D8B030D-6E8A-4147-A177-3AD203B41FA5}">
                      <a16:colId xmlns:a16="http://schemas.microsoft.com/office/drawing/2014/main" val="20004"/>
                    </a:ext>
                  </a:extLst>
                </a:gridCol>
                <a:gridCol w="2200228">
                  <a:extLst>
                    <a:ext uri="{9D8B030D-6E8A-4147-A177-3AD203B41FA5}">
                      <a16:colId xmlns:a16="http://schemas.microsoft.com/office/drawing/2014/main" val="20006"/>
                    </a:ext>
                  </a:extLst>
                </a:gridCol>
              </a:tblGrid>
              <a:tr h="559291">
                <a:tc>
                  <a:txBody>
                    <a:bodyPr/>
                    <a:lstStyle/>
                    <a:p>
                      <a:r>
                        <a:rPr lang="en-GB" sz="900" dirty="0">
                          <a:solidFill>
                            <a:srgbClr val="00B7E3"/>
                          </a:solidFill>
                          <a:latin typeface="Arial" panose="020B0604020202020204" pitchFamily="34" charset="0"/>
                          <a:cs typeface="Arial" panose="020B0604020202020204" pitchFamily="34" charset="0"/>
                        </a:rPr>
                        <a:t>Why</a:t>
                      </a:r>
                      <a:r>
                        <a:rPr lang="en-GB" sz="900" baseline="0" dirty="0">
                          <a:solidFill>
                            <a:srgbClr val="00B7E3"/>
                          </a:solidFill>
                          <a:latin typeface="Arial" panose="020B0604020202020204" pitchFamily="34" charset="0"/>
                          <a:cs typeface="Arial" panose="020B0604020202020204" pitchFamily="34" charset="0"/>
                        </a:rPr>
                        <a:t> did you seek the views of local people and or communities?</a:t>
                      </a:r>
                      <a:endParaRPr lang="en-GB" sz="900" dirty="0">
                        <a:solidFill>
                          <a:srgbClr val="00B7E3"/>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alpha val="0"/>
                      </a:schemeClr>
                    </a:solidFill>
                  </a:tcPr>
                </a:tc>
                <a:tc>
                  <a:txBody>
                    <a:bodyPr/>
                    <a:lstStyle/>
                    <a:p>
                      <a:r>
                        <a:rPr lang="en-GB" sz="900" dirty="0">
                          <a:solidFill>
                            <a:srgbClr val="00B7E3"/>
                          </a:solidFill>
                          <a:latin typeface="Arial" panose="020B0604020202020204" pitchFamily="34" charset="0"/>
                          <a:cs typeface="Arial" panose="020B0604020202020204" pitchFamily="34" charset="0"/>
                        </a:rPr>
                        <a:t>What activities</a:t>
                      </a:r>
                      <a:r>
                        <a:rPr lang="en-GB" sz="900" baseline="0" dirty="0">
                          <a:solidFill>
                            <a:srgbClr val="00B7E3"/>
                          </a:solidFill>
                          <a:latin typeface="Arial" panose="020B0604020202020204" pitchFamily="34" charset="0"/>
                          <a:cs typeface="Arial" panose="020B0604020202020204" pitchFamily="34" charset="0"/>
                        </a:rPr>
                        <a:t> did you do?</a:t>
                      </a:r>
                      <a:endParaRPr lang="en-GB" sz="900" dirty="0">
                        <a:solidFill>
                          <a:srgbClr val="00B7E3"/>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alpha val="0"/>
                      </a:schemeClr>
                    </a:solidFill>
                  </a:tcPr>
                </a:tc>
                <a:tc>
                  <a:txBody>
                    <a:bodyPr/>
                    <a:lstStyle/>
                    <a:p>
                      <a:r>
                        <a:rPr lang="en-GB" sz="900" dirty="0">
                          <a:solidFill>
                            <a:srgbClr val="00B7E3"/>
                          </a:solidFill>
                          <a:latin typeface="Arial" panose="020B0604020202020204" pitchFamily="34" charset="0"/>
                          <a:cs typeface="Arial" panose="020B0604020202020204" pitchFamily="34" charset="0"/>
                        </a:rPr>
                        <a:t>Who did you speak</a:t>
                      </a:r>
                      <a:r>
                        <a:rPr lang="en-GB" sz="900" baseline="0" dirty="0">
                          <a:solidFill>
                            <a:srgbClr val="00B7E3"/>
                          </a:solidFill>
                          <a:latin typeface="Arial" panose="020B0604020202020204" pitchFamily="34" charset="0"/>
                          <a:cs typeface="Arial" panose="020B0604020202020204" pitchFamily="34" charset="0"/>
                        </a:rPr>
                        <a:t> to and why?</a:t>
                      </a:r>
                      <a:endParaRPr lang="en-GB" sz="900" dirty="0">
                        <a:solidFill>
                          <a:srgbClr val="00B7E3"/>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alpha val="0"/>
                      </a:schemeClr>
                    </a:solidFill>
                  </a:tcPr>
                </a:tc>
                <a:tc>
                  <a:txBody>
                    <a:bodyPr/>
                    <a:lstStyle/>
                    <a:p>
                      <a:r>
                        <a:rPr lang="en-GB" sz="900" dirty="0">
                          <a:solidFill>
                            <a:srgbClr val="00B7E3"/>
                          </a:solidFill>
                          <a:latin typeface="Arial" panose="020B0604020202020204" pitchFamily="34" charset="0"/>
                          <a:cs typeface="Arial" panose="020B0604020202020204" pitchFamily="34" charset="0"/>
                        </a:rPr>
                        <a:t>What</a:t>
                      </a:r>
                      <a:r>
                        <a:rPr lang="en-GB" sz="900" baseline="0" dirty="0">
                          <a:solidFill>
                            <a:srgbClr val="00B7E3"/>
                          </a:solidFill>
                          <a:latin typeface="Arial" panose="020B0604020202020204" pitchFamily="34" charset="0"/>
                          <a:cs typeface="Arial" panose="020B0604020202020204" pitchFamily="34" charset="0"/>
                        </a:rPr>
                        <a:t> were the key themes that people raised? </a:t>
                      </a:r>
                      <a:endParaRPr lang="en-GB" sz="900" dirty="0">
                        <a:solidFill>
                          <a:srgbClr val="00B7E3"/>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alpha val="0"/>
                      </a:schemeClr>
                    </a:solidFill>
                  </a:tcPr>
                </a:tc>
                <a:tc>
                  <a:txBody>
                    <a:bodyPr/>
                    <a:lstStyle/>
                    <a:p>
                      <a:r>
                        <a:rPr lang="en-GB" sz="900" dirty="0">
                          <a:solidFill>
                            <a:srgbClr val="00B7E3"/>
                          </a:solidFill>
                          <a:latin typeface="Arial" panose="020B0604020202020204" pitchFamily="34" charset="0"/>
                          <a:cs typeface="Arial" panose="020B0604020202020204" pitchFamily="34" charset="0"/>
                        </a:rPr>
                        <a:t>What difference</a:t>
                      </a:r>
                      <a:r>
                        <a:rPr lang="en-GB" sz="900" baseline="0" dirty="0">
                          <a:solidFill>
                            <a:srgbClr val="00B7E3"/>
                          </a:solidFill>
                          <a:latin typeface="Arial" panose="020B0604020202020204" pitchFamily="34" charset="0"/>
                          <a:cs typeface="Arial" panose="020B0604020202020204" pitchFamily="34" charset="0"/>
                        </a:rPr>
                        <a:t> has this feedback made?</a:t>
                      </a:r>
                      <a:endParaRPr lang="en-GB" sz="900" dirty="0">
                        <a:solidFill>
                          <a:srgbClr val="00B7E3"/>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alpha val="0"/>
                      </a:schemeClr>
                    </a:solidFill>
                  </a:tcPr>
                </a:tc>
                <a:tc>
                  <a:txBody>
                    <a:bodyPr/>
                    <a:lstStyle/>
                    <a:p>
                      <a:r>
                        <a:rPr lang="en-GB" sz="900" dirty="0">
                          <a:solidFill>
                            <a:srgbClr val="00B7E3"/>
                          </a:solidFill>
                          <a:latin typeface="Arial" panose="020B0604020202020204" pitchFamily="34" charset="0"/>
                          <a:cs typeface="Arial" panose="020B0604020202020204" pitchFamily="34" charset="0"/>
                        </a:rPr>
                        <a:t>Are</a:t>
                      </a:r>
                      <a:r>
                        <a:rPr lang="en-GB" sz="900" baseline="0" dirty="0">
                          <a:solidFill>
                            <a:srgbClr val="00B7E3"/>
                          </a:solidFill>
                          <a:latin typeface="Arial" panose="020B0604020202020204" pitchFamily="34" charset="0"/>
                          <a:cs typeface="Arial" panose="020B0604020202020204" pitchFamily="34" charset="0"/>
                        </a:rPr>
                        <a:t> you planning any further engagement work on this programme or a related programme?</a:t>
                      </a:r>
                      <a:endParaRPr lang="en-GB" sz="900" dirty="0">
                        <a:solidFill>
                          <a:srgbClr val="00B7E3"/>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val="10000"/>
                  </a:ext>
                </a:extLst>
              </a:tr>
              <a:tr h="58384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mn-ea"/>
                          <a:cs typeface="+mn-cs"/>
                        </a:rPr>
                        <a:t>The </a:t>
                      </a:r>
                      <a:r>
                        <a:rPr kumimoji="0" lang="en-GB" sz="1000" b="0" i="0" u="none" strike="noStrike" kern="1200" cap="none" spc="0" normalizeH="0" baseline="0" noProof="0" dirty="0">
                          <a:ln>
                            <a:noFill/>
                          </a:ln>
                          <a:solidFill>
                            <a:srgbClr val="7030A0"/>
                          </a:solidFill>
                          <a:effectLst/>
                          <a:uLnTx/>
                          <a:uFillTx/>
                          <a:latin typeface="Arial"/>
                          <a:ea typeface="+mn-ea"/>
                          <a:cs typeface="+mn-cs"/>
                          <a:hlinkClick r:id="rId3">
                            <a:extLst>
                              <a:ext uri="{A12FA001-AC4F-418D-AE19-62706E023703}">
                                <ahyp:hlinkClr xmlns:ahyp="http://schemas.microsoft.com/office/drawing/2018/hyperlinkcolor" val="tx"/>
                              </a:ext>
                            </a:extLst>
                          </a:hlinkClick>
                        </a:rPr>
                        <a:t>NHS Joint Forward Plan</a:t>
                      </a:r>
                      <a:r>
                        <a:rPr kumimoji="0" lang="en-GB" sz="1000" b="0" i="0" u="none" strike="noStrike" kern="1200" cap="none" spc="0" normalizeH="0" baseline="0" noProof="0" dirty="0">
                          <a:ln>
                            <a:noFill/>
                          </a:ln>
                          <a:solidFill>
                            <a:srgbClr val="FF0000"/>
                          </a:solidFill>
                          <a:effectLst/>
                          <a:uLnTx/>
                          <a:uFillTx/>
                          <a:latin typeface="Arial"/>
                          <a:ea typeface="+mn-ea"/>
                          <a:cs typeface="+mn-cs"/>
                        </a:rPr>
                        <a:t> </a:t>
                      </a:r>
                      <a:r>
                        <a:rPr kumimoji="0" lang="en-GB" sz="1000" b="0" i="0" u="none" strike="noStrike" kern="1200" cap="none" spc="0" normalizeH="0" baseline="0" noProof="0" dirty="0">
                          <a:ln>
                            <a:noFill/>
                          </a:ln>
                          <a:solidFill>
                            <a:srgbClr val="000000"/>
                          </a:solidFill>
                          <a:effectLst/>
                          <a:uLnTx/>
                          <a:uFillTx/>
                          <a:latin typeface="Arial"/>
                          <a:ea typeface="+mn-ea"/>
                          <a:cs typeface="+mn-cs"/>
                        </a:rPr>
                        <a:t>was published in March 2023 – as an initial draft of the five-year delivery plan for NHS South West London (SWL).</a:t>
                      </a:r>
                      <a:endParaRPr kumimoji="0" lang="en-GB" sz="1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mn-ea"/>
                          <a:cs typeface="+mn-cs"/>
                        </a:rPr>
                        <a:t>This plan was informed by insight and views from the experiences of thousands of residents, collated in the </a:t>
                      </a:r>
                      <a:r>
                        <a:rPr kumimoji="0" lang="en-GB" sz="1000" b="0" i="0" u="none" strike="noStrike" kern="1200" cap="none" spc="0" normalizeH="0" baseline="0" noProof="0" dirty="0">
                          <a:ln>
                            <a:noFill/>
                          </a:ln>
                          <a:solidFill>
                            <a:srgbClr val="000000"/>
                          </a:solidFill>
                          <a:effectLst/>
                          <a:uLnTx/>
                          <a:uFillTx/>
                          <a:latin typeface="Arial"/>
                          <a:ea typeface="+mn-ea"/>
                          <a:cs typeface="+mn-cs"/>
                          <a:hlinkClick r:id="rId4">
                            <a:extLst>
                              <a:ext uri="{A12FA001-AC4F-418D-AE19-62706E023703}">
                                <ahyp:hlinkClr xmlns:ahyp="http://schemas.microsoft.com/office/drawing/2018/hyperlinkcolor" val="tx"/>
                              </a:ext>
                            </a:extLst>
                          </a:hlinkClick>
                        </a:rPr>
                        <a:t>analysis of over 180 reports</a:t>
                      </a:r>
                      <a:r>
                        <a:rPr kumimoji="0" lang="en-GB" sz="1000" b="0" i="0" u="none" strike="noStrike" kern="1200" cap="none" spc="0" normalizeH="0" baseline="0" noProof="0" dirty="0">
                          <a:ln>
                            <a:noFill/>
                          </a:ln>
                          <a:solidFill>
                            <a:srgbClr val="000000"/>
                          </a:solidFill>
                          <a:effectLst/>
                          <a:uLnTx/>
                          <a:uFillTx/>
                          <a:latin typeface="Arial"/>
                          <a:ea typeface="+mn-ea"/>
                          <a:cs typeface="+mn-cs"/>
                        </a:rPr>
                        <a:t> from partners including Healthwatch, community and voluntary sector, NHS Trusts, local authorities and our NHS place-based engagement teams.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mn-ea"/>
                          <a:cs typeface="+mn-cs"/>
                        </a:rPr>
                        <a:t>Since publishing in March, the NHS place-based engagement teams have carried out engagement to seek feedback from our local people and communities on this first draft of the plan that covered the context, our ambitions and a summary of what we have heard from local people (based on the above analysis).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19" normalizeH="0" baseline="0" noProof="0" dirty="0">
                          <a:ln>
                            <a:noFill/>
                          </a:ln>
                          <a:solidFill>
                            <a:prstClr val="black"/>
                          </a:solidFill>
                          <a:effectLst/>
                          <a:uLnTx/>
                          <a:uFillTx/>
                          <a:latin typeface="Arial"/>
                          <a:ea typeface="+mn-ea"/>
                          <a:cs typeface="+mn-cs"/>
                        </a:rPr>
                        <a:t>Our engagement activities included:</a:t>
                      </a:r>
                      <a:endParaRPr kumimoji="0" lang="en-US" sz="1000" b="0" i="0" u="none" strike="noStrike" kern="1200" cap="none" spc="0" normalizeH="0" baseline="0" noProof="0" dirty="0">
                        <a:ln>
                          <a:noFill/>
                        </a:ln>
                        <a:solidFill>
                          <a:prstClr val="black"/>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GB" sz="1000" b="0" i="0" u="none" strike="noStrike" kern="1200" cap="none" spc="-19" normalizeH="0" baseline="0" noProof="0" dirty="0">
                          <a:ln>
                            <a:noFill/>
                          </a:ln>
                          <a:solidFill>
                            <a:prstClr val="black"/>
                          </a:solidFill>
                          <a:effectLst/>
                          <a:uLnTx/>
                          <a:uFillTx/>
                          <a:latin typeface="Arial"/>
                          <a:ea typeface="+mn-ea"/>
                          <a:cs typeface="+mn-cs"/>
                        </a:rPr>
                        <a:t>SWL wide survey</a:t>
                      </a:r>
                      <a:endParaRPr kumimoji="0" lang="en-GB" sz="1000" b="0" i="0" u="none" strike="noStrike" kern="1200" cap="none" spc="0" normalizeH="0" baseline="0" noProof="0" dirty="0">
                        <a:ln>
                          <a:noFill/>
                        </a:ln>
                        <a:solidFill>
                          <a:prstClr val="black"/>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GB" sz="1000" b="0" i="0" u="none" strike="noStrike" kern="1200" cap="none" spc="-19" normalizeH="0" baseline="0" noProof="0" dirty="0">
                          <a:ln>
                            <a:noFill/>
                          </a:ln>
                          <a:solidFill>
                            <a:prstClr val="black"/>
                          </a:solidFill>
                          <a:effectLst/>
                          <a:uLnTx/>
                          <a:uFillTx/>
                          <a:latin typeface="Arial"/>
                          <a:ea typeface="+mn-ea"/>
                          <a:cs typeface="+mn-cs"/>
                        </a:rPr>
                        <a:t>Focus groups – led in partnership with trusted community and voluntary sector organisations and advertising to specific population groups</a:t>
                      </a:r>
                      <a:endParaRPr kumimoji="0" lang="en-GB" sz="1000" b="0" i="0" u="none" strike="noStrike" kern="1200" cap="none" spc="0" normalizeH="0" baseline="0" noProof="0" dirty="0">
                        <a:ln>
                          <a:noFill/>
                        </a:ln>
                        <a:solidFill>
                          <a:prstClr val="black"/>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GB" sz="1000" b="0" i="0" u="none" strike="noStrike" kern="1200" cap="none" spc="-19" normalizeH="0" baseline="0" noProof="0" dirty="0">
                          <a:ln>
                            <a:noFill/>
                          </a:ln>
                          <a:solidFill>
                            <a:prstClr val="black"/>
                          </a:solidFill>
                          <a:effectLst/>
                          <a:uLnTx/>
                          <a:uFillTx/>
                          <a:latin typeface="Arial"/>
                          <a:ea typeface="+mn-ea"/>
                          <a:cs typeface="+mn-cs"/>
                        </a:rPr>
                        <a:t>One-to-one conversations with people who needed additional support</a:t>
                      </a:r>
                      <a:endParaRPr kumimoji="0" lang="en-GB" sz="1000" b="0" i="0" u="none" strike="noStrike" kern="1200" cap="none" spc="0" normalizeH="0" baseline="0" noProof="0" dirty="0">
                        <a:ln>
                          <a:noFill/>
                        </a:ln>
                        <a:solidFill>
                          <a:prstClr val="black"/>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GB" sz="1000" b="0" i="0" u="none" strike="noStrike" kern="1200" cap="none" spc="-19" normalizeH="0" baseline="0" noProof="0" dirty="0">
                          <a:ln>
                            <a:noFill/>
                          </a:ln>
                          <a:solidFill>
                            <a:prstClr val="black"/>
                          </a:solidFill>
                          <a:effectLst/>
                          <a:uLnTx/>
                          <a:uFillTx/>
                          <a:latin typeface="Arial"/>
                          <a:ea typeface="+mn-ea"/>
                          <a:cs typeface="+mn-cs"/>
                        </a:rPr>
                        <a:t>Outreach at existing events and forums – particularly those led by the community and voluntary sector.</a:t>
                      </a:r>
                      <a:endParaRPr kumimoji="0" lang="en-GB" sz="1000" b="0" i="0" u="none" strike="noStrike" kern="1200" cap="none" spc="0" normalizeH="0" baseline="0" noProof="0" dirty="0">
                        <a:ln>
                          <a:noFill/>
                        </a:ln>
                        <a:solidFill>
                          <a:prstClr val="black"/>
                        </a:solidFill>
                        <a:effectLst/>
                        <a:uLnTx/>
                        <a:uFillTx/>
                        <a:latin typeface="Arial"/>
                        <a:ea typeface="+mn-ea"/>
                        <a:cs typeface="+mn-cs"/>
                      </a:endParaRPr>
                    </a:p>
                    <a:p>
                      <a:pPr lvl="0"/>
                      <a:endParaRPr lang="en-GB" sz="900" dirty="0"/>
                    </a:p>
                    <a:p>
                      <a:pPr lvl="0"/>
                      <a:endParaRPr lang="en-GB" sz="900" dirty="0"/>
                    </a:p>
                    <a:p>
                      <a:pPr lvl="0"/>
                      <a:endParaRPr lang="en-GB" sz="900" dirty="0"/>
                    </a:p>
                    <a:p>
                      <a:pPr lvl="0"/>
                      <a:endParaRPr lang="en-GB" sz="900" dirty="0"/>
                    </a:p>
                    <a:p>
                      <a:pPr lvl="0"/>
                      <a:endParaRPr lang="en-GB" sz="900" dirty="0"/>
                    </a:p>
                    <a:p>
                      <a:pPr lvl="0"/>
                      <a:r>
                        <a:rPr lang="en-GB" sz="900" dirty="0"/>
                        <a:t> </a:t>
                      </a:r>
                      <a:endParaRPr lang="en-GB" sz="900" kern="1200" dirty="0">
                        <a:solidFill>
                          <a:schemeClr val="tx1">
                            <a:lumMod val="65000"/>
                            <a:lumOff val="35000"/>
                          </a:schemeClr>
                        </a:solidFill>
                        <a:effectLst/>
                        <a:latin typeface="Arial" panose="020B0604020202020204" pitchFamily="34" charset="0"/>
                        <a:ea typeface="+mn-ea"/>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19" normalizeH="0" baseline="0" noProof="0" dirty="0">
                          <a:ln>
                            <a:noFill/>
                          </a:ln>
                          <a:solidFill>
                            <a:srgbClr val="000000"/>
                          </a:solidFill>
                          <a:effectLst/>
                          <a:uLnTx/>
                          <a:uFillTx/>
                          <a:latin typeface="Arial"/>
                          <a:ea typeface="+mn-ea"/>
                          <a:cs typeface="+mn-cs"/>
                        </a:rPr>
                        <a:t>Across South West London, we identified the following areas of focus:</a:t>
                      </a:r>
                      <a:endParaRPr kumimoji="0" lang="en-US" sz="1000" b="0" i="0" u="none" strike="noStrike" kern="1200" cap="none" spc="0" normalizeH="0" baseline="0" noProof="0" dirty="0">
                        <a:ln>
                          <a:noFill/>
                        </a:ln>
                        <a:solidFill>
                          <a:prstClr val="black"/>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GB" sz="1000" b="0" i="0" u="none" strike="noStrike" kern="1200" cap="none" spc="-19" normalizeH="0" baseline="0" noProof="0" dirty="0">
                          <a:ln>
                            <a:noFill/>
                          </a:ln>
                          <a:solidFill>
                            <a:srgbClr val="000000"/>
                          </a:solidFill>
                          <a:effectLst/>
                          <a:uLnTx/>
                          <a:uFillTx/>
                          <a:latin typeface="Arial"/>
                          <a:ea typeface="+mn-ea"/>
                          <a:cs typeface="+mn-cs"/>
                        </a:rPr>
                        <a:t>Urgent and Emergency Care</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GB" sz="1000" b="0" i="0" u="none" strike="noStrike" kern="1200" cap="none" spc="-19" normalizeH="0" baseline="0" noProof="0" dirty="0">
                          <a:ln>
                            <a:noFill/>
                          </a:ln>
                          <a:solidFill>
                            <a:srgbClr val="000000"/>
                          </a:solidFill>
                          <a:effectLst/>
                          <a:uLnTx/>
                          <a:uFillTx/>
                          <a:latin typeface="Arial"/>
                          <a:ea typeface="+mn-ea"/>
                          <a:cs typeface="+mn-cs"/>
                        </a:rPr>
                        <a:t>Primary Care with a specific</a:t>
                      </a:r>
                      <a:r>
                        <a:rPr kumimoji="0" lang="en-GB" sz="1000" b="0" i="0" u="none" strike="noStrike" kern="1200" cap="none" spc="-19" normalizeH="0" baseline="0" noProof="0" dirty="0">
                          <a:ln>
                            <a:noFill/>
                          </a:ln>
                          <a:solidFill>
                            <a:prstClr val="black"/>
                          </a:solidFill>
                          <a:effectLst/>
                          <a:uLnTx/>
                          <a:uFillTx/>
                          <a:latin typeface="Arial"/>
                          <a:ea typeface="+mn-ea"/>
                          <a:cs typeface="+mn-cs"/>
                        </a:rPr>
                        <a:t> focus on prevention</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GB" sz="1000" b="0" i="0" u="none" strike="noStrike" kern="1200" cap="none" spc="-19" normalizeH="0" baseline="0" noProof="0" dirty="0">
                          <a:ln>
                            <a:noFill/>
                          </a:ln>
                          <a:solidFill>
                            <a:prstClr val="black"/>
                          </a:solidFill>
                          <a:effectLst/>
                          <a:uLnTx/>
                          <a:uFillTx/>
                          <a:latin typeface="Arial"/>
                          <a:ea typeface="+mn-ea"/>
                          <a:cs typeface="+mn-cs"/>
                        </a:rPr>
                        <a:t>Maternity</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GB" sz="1000" b="0" i="0" u="none" strike="noStrike" kern="1200" cap="none" spc="-19" normalizeH="0" baseline="0" noProof="0" dirty="0">
                          <a:ln>
                            <a:noFill/>
                          </a:ln>
                          <a:solidFill>
                            <a:prstClr val="black"/>
                          </a:solidFill>
                          <a:effectLst/>
                          <a:uLnTx/>
                          <a:uFillTx/>
                          <a:latin typeface="Arial"/>
                          <a:ea typeface="+mn-ea"/>
                          <a:cs typeface="+mn-cs"/>
                        </a:rPr>
                        <a:t>Long term</a:t>
                      </a:r>
                      <a:r>
                        <a:rPr kumimoji="0" lang="en-GB" sz="1000" b="0" i="0" u="none" strike="noStrike" kern="1200" cap="none" spc="-19" normalizeH="0" baseline="0" noProof="0" dirty="0">
                          <a:ln>
                            <a:noFill/>
                          </a:ln>
                          <a:solidFill>
                            <a:srgbClr val="000000"/>
                          </a:solidFill>
                          <a:effectLst/>
                          <a:uLnTx/>
                          <a:uFillTx/>
                          <a:latin typeface="Arial"/>
                          <a:ea typeface="+mn-ea"/>
                          <a:cs typeface="+mn-cs"/>
                        </a:rPr>
                        <a:t> conditions</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GB" sz="1000" b="0" i="0" u="none" strike="noStrike" kern="1200" cap="none" spc="-19" normalizeH="0" baseline="0" noProof="0" dirty="0">
                          <a:ln>
                            <a:noFill/>
                          </a:ln>
                          <a:solidFill>
                            <a:srgbClr val="000000"/>
                          </a:solidFill>
                          <a:effectLst/>
                          <a:uLnTx/>
                          <a:uFillTx/>
                          <a:latin typeface="Arial"/>
                          <a:ea typeface="+mn-ea"/>
                          <a:cs typeface="+mn-cs"/>
                        </a:rPr>
                        <a:t>Children and young people</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GB" sz="1000" b="0" i="0" u="none" strike="noStrike" kern="1200" cap="none" spc="-19" normalizeH="0" baseline="0" noProof="0" dirty="0">
                          <a:ln>
                            <a:noFill/>
                          </a:ln>
                          <a:solidFill>
                            <a:srgbClr val="000000"/>
                          </a:solidFill>
                          <a:effectLst/>
                          <a:uLnTx/>
                          <a:uFillTx/>
                          <a:latin typeface="Arial"/>
                          <a:ea typeface="+mn-ea"/>
                          <a:cs typeface="+mn-cs"/>
                        </a:rPr>
                        <a:t>Mental health </a:t>
                      </a:r>
                      <a:r>
                        <a:rPr kumimoji="0" lang="en-GB" sz="1000" b="0" i="0" u="none" strike="noStrike" kern="1200" cap="none" spc="-19" normalizeH="0" baseline="0" noProof="0" dirty="0">
                          <a:ln>
                            <a:noFill/>
                          </a:ln>
                          <a:solidFill>
                            <a:prstClr val="black"/>
                          </a:solidFill>
                          <a:effectLst/>
                          <a:uLnTx/>
                          <a:uFillTx/>
                          <a:latin typeface="Arial"/>
                          <a:ea typeface="+mn-ea"/>
                          <a:cs typeface="+mn-cs"/>
                        </a:rPr>
                        <a:t>specifically hearing from Autistic people and people with a learning disability </a:t>
                      </a:r>
                      <a:endParaRPr kumimoji="0" lang="en-GB" sz="18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GB" sz="1000" b="0" i="0" u="none" strike="noStrike" kern="1200" cap="none" spc="-19" normalizeH="0" baseline="0" noProof="0" dirty="0">
                          <a:ln>
                            <a:noFill/>
                          </a:ln>
                          <a:solidFill>
                            <a:srgbClr val="000000"/>
                          </a:solidFill>
                          <a:effectLst/>
                          <a:uLnTx/>
                          <a:uFillTx/>
                          <a:latin typeface="Arial"/>
                          <a:ea typeface="+mn-ea"/>
                          <a:cs typeface="+mn-cs"/>
                        </a:rPr>
                        <a:t>People who identify as LGBTQIA+.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kern="1200" dirty="0">
                        <a:solidFill>
                          <a:schemeClr val="tx1">
                            <a:lumMod val="65000"/>
                            <a:lumOff val="35000"/>
                          </a:schemeClr>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In Kingston we were advised by </a:t>
                      </a:r>
                      <a:r>
                        <a:rPr kumimoji="0" lang="en-GB"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Kingston All Ages Learning Disability Partnership Board on how best to involve local people with a  learning disability. We then worked with Kingston Eco-op for adults with learning disabilities (LD), profound and multiple disabilities and autistic people to run a focus group covering the areas of learning disabilities and mental health.  15 service users and 6 support staff took part in the focus group.</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marL="0" lvl="0" indent="0">
                        <a:buFont typeface="Arial" panose="020B0604020202020204" pitchFamily="34" charset="0"/>
                        <a:buNone/>
                        <a:tabLst>
                          <a:tab pos="457200" algn="l"/>
                        </a:tabLst>
                      </a:pPr>
                      <a:r>
                        <a:rPr lang="en-GB" sz="9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Key themes were:</a:t>
                      </a:r>
                    </a:p>
                    <a:p>
                      <a:pPr marL="87313" lvl="0" indent="-87313">
                        <a:buFont typeface="Arial" panose="020B0604020202020204" pitchFamily="34" charset="0"/>
                        <a:buChar char="•"/>
                        <a:tabLst>
                          <a:tab pos="457200" algn="l"/>
                        </a:tabLst>
                      </a:pPr>
                      <a:r>
                        <a:rPr lang="en-GB" sz="9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Importance of accessible, flexible services &amp; accessible communication</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87313" lvl="0" indent="-87313">
                        <a:buFont typeface="Arial" panose="020B0604020202020204" pitchFamily="34" charset="0"/>
                        <a:buChar char="•"/>
                        <a:tabLst>
                          <a:tab pos="457200" algn="l"/>
                        </a:tabLst>
                      </a:pPr>
                      <a:r>
                        <a:rPr lang="en-GB" sz="9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Preference for face to face rather than online. </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87313" lvl="0" indent="-87313">
                        <a:buFont typeface="Arial" panose="020B0604020202020204" pitchFamily="34" charset="0"/>
                        <a:buChar char="•"/>
                        <a:tabLst>
                          <a:tab pos="457200" algn="l"/>
                        </a:tabLst>
                      </a:pPr>
                      <a:r>
                        <a:rPr lang="en-GB" sz="9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Mixed experience of GP practices. Initial contact can be difficult. </a:t>
                      </a:r>
                    </a:p>
                    <a:p>
                      <a:pPr marL="87313" lvl="0" indent="-87313">
                        <a:buFont typeface="Arial" panose="020B0604020202020204" pitchFamily="34" charset="0"/>
                        <a:buChar char="•"/>
                        <a:tabLst>
                          <a:tab pos="457200" algn="l"/>
                        </a:tabLst>
                      </a:pPr>
                      <a:r>
                        <a:rPr lang="en-GB" sz="9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Some experienced a lack of respect and feeling judged by services.</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87313" lvl="0" indent="-87313">
                        <a:buFont typeface="Arial" panose="020B0604020202020204" pitchFamily="34" charset="0"/>
                        <a:buChar char="•"/>
                        <a:tabLst>
                          <a:tab pos="457200" algn="l"/>
                        </a:tabLst>
                      </a:pPr>
                      <a:r>
                        <a:rPr lang="en-GB" sz="9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More services needed in the community.</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87313" lvl="0" indent="-87313">
                        <a:buFont typeface="Arial" panose="020B0604020202020204" pitchFamily="34" charset="0"/>
                        <a:buChar char="•"/>
                        <a:tabLst>
                          <a:tab pos="457200" algn="l"/>
                        </a:tabLst>
                      </a:pPr>
                      <a:r>
                        <a:rPr lang="en-GB" sz="9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Importance of doctor understanding patient’s history and listening.to them. </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87313" lvl="0" indent="-87313">
                        <a:buFont typeface="Arial" panose="020B0604020202020204" pitchFamily="34" charset="0"/>
                        <a:buChar char="•"/>
                        <a:tabLst>
                          <a:tab pos="457200" algn="l"/>
                        </a:tabLst>
                      </a:pPr>
                      <a:r>
                        <a:rPr lang="en-GB" sz="9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Seeing the same doctor is important.</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87313" lvl="0" indent="-87313">
                        <a:lnSpc>
                          <a:spcPct val="100000"/>
                        </a:lnSpc>
                        <a:buFont typeface="Arial" panose="020B0604020202020204" pitchFamily="34" charset="0"/>
                        <a:buChar char="•"/>
                        <a:tabLst>
                          <a:tab pos="457200" algn="l"/>
                        </a:tabLst>
                      </a:pPr>
                      <a:r>
                        <a:rPr lang="en-GB" sz="9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Clinicians perceived as too quick to prescribe medication</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87313" lvl="0" indent="-87313">
                        <a:lnSpc>
                          <a:spcPct val="100000"/>
                        </a:lnSpc>
                        <a:buFont typeface="Arial" panose="020B0604020202020204" pitchFamily="34" charset="0"/>
                        <a:buChar char="•"/>
                        <a:tabLst>
                          <a:tab pos="457200" algn="l"/>
                        </a:tabLst>
                      </a:pPr>
                      <a:r>
                        <a:rPr lang="en-GB" sz="9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Health passports are helpful</a:t>
                      </a:r>
                    </a:p>
                    <a:p>
                      <a:pPr marL="87313" lvl="0" indent="-87313">
                        <a:lnSpc>
                          <a:spcPct val="100000"/>
                        </a:lnSpc>
                        <a:buFont typeface="Arial" panose="020B0604020202020204" pitchFamily="34" charset="0"/>
                        <a:buChar char="•"/>
                        <a:tabLst>
                          <a:tab pos="457200" algn="l"/>
                        </a:tabLst>
                      </a:pPr>
                      <a:r>
                        <a:rPr lang="en-GB" sz="9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Need an alternative to A&amp;E for when person with a LD is in crisis.</a:t>
                      </a: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87313" lvl="0" indent="-87313">
                        <a:lnSpc>
                          <a:spcPct val="100000"/>
                        </a:lnSpc>
                        <a:buFont typeface="Arial" panose="020B0604020202020204" pitchFamily="34" charset="0"/>
                        <a:buChar char="•"/>
                        <a:tabLst>
                          <a:tab pos="457200" algn="l"/>
                        </a:tabLst>
                      </a:pPr>
                      <a:r>
                        <a:rPr lang="en-GB" sz="900" dirty="0">
                          <a:effectLst/>
                          <a:latin typeface="Arial" panose="020B0604020202020204" pitchFamily="34" charset="0"/>
                          <a:ea typeface="Times New Roman" panose="02020603050405020304" pitchFamily="18" charset="0"/>
                          <a:cs typeface="Arial" panose="020B0604020202020204" pitchFamily="34" charset="0"/>
                        </a:rPr>
                        <a:t>More LD nurses and training for staff on understanding LD.</a:t>
                      </a:r>
                    </a:p>
                    <a:p>
                      <a:pPr marL="87313" lvl="0" indent="-87313">
                        <a:lnSpc>
                          <a:spcPct val="100000"/>
                        </a:lnSpc>
                        <a:buFont typeface="Arial" panose="020B0604020202020204" pitchFamily="34" charset="0"/>
                        <a:buChar char="•"/>
                        <a:tabLst>
                          <a:tab pos="457200" algn="l"/>
                        </a:tabLs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Would be surprised if much changed due to the current workforce issues.</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GB" sz="900" b="0" i="0" u="none" strike="noStrike" noProof="0" dirty="0">
                          <a:latin typeface="Arial"/>
                          <a:hlinkClick r:id="rId5"/>
                        </a:rPr>
                        <a:t>Our engagement with people and communities report</a:t>
                      </a:r>
                      <a:r>
                        <a:rPr lang="en-GB" sz="900" b="0" i="0" u="none" strike="noStrike" noProof="0" dirty="0">
                          <a:latin typeface="Arial"/>
                        </a:rPr>
                        <a:t> outlines all the engagement that happened across SWL to help shape the Joint Forward Plan.  </a:t>
                      </a:r>
                    </a:p>
                    <a:p>
                      <a:pPr marL="0" indent="0">
                        <a:lnSpc>
                          <a:spcPct val="107000"/>
                        </a:lnSpc>
                        <a:spcAft>
                          <a:spcPts val="800"/>
                        </a:spcAft>
                        <a:buFont typeface="Arial" panose="020B0604020202020204" pitchFamily="34" charset="0"/>
                        <a:buNone/>
                      </a:pPr>
                      <a:endParaRPr lang="en-GB" sz="900" kern="100" dirty="0">
                        <a:effectLst/>
                        <a:latin typeface="Arial" panose="020B0604020202020204" pitchFamily="34" charset="0"/>
                        <a:ea typeface="Calibri" panose="020F0502020204030204" pitchFamily="34" charset="0"/>
                        <a:cs typeface="Times New Roman" panose="02020603050405020304" pitchFamily="18" charset="0"/>
                      </a:endParaRPr>
                    </a:p>
                    <a:p>
                      <a:pPr marL="87313" indent="-87313">
                        <a:lnSpc>
                          <a:spcPct val="100000"/>
                        </a:lnSpc>
                        <a:buFont typeface="Arial" panose="020B0604020202020204" pitchFamily="34" charset="0"/>
                        <a:buChar char="•"/>
                      </a:pPr>
                      <a:endParaRPr lang="en-GB" sz="900" dirty="0">
                        <a:solidFill>
                          <a:schemeClr val="tx1">
                            <a:lumMod val="65000"/>
                            <a:lumOff val="35000"/>
                          </a:schemeClr>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GB" sz="1000" b="0" spc="-19" dirty="0">
                          <a:solidFill>
                            <a:srgbClr val="7030A0"/>
                          </a:solidFill>
                          <a:latin typeface="Arial"/>
                          <a:cs typeface="Arial"/>
                          <a:hlinkClick r:id="rId6">
                            <a:extLst>
                              <a:ext uri="{A12FA001-AC4F-418D-AE19-62706E023703}">
                                <ahyp:hlinkClr xmlns:ahyp="http://schemas.microsoft.com/office/drawing/2018/hyperlinkcolor" val="tx"/>
                              </a:ext>
                            </a:extLst>
                          </a:hlinkClick>
                        </a:rPr>
                        <a:t>The South West London NHS Joint </a:t>
                      </a:r>
                      <a:r>
                        <a:rPr lang="en-GB" sz="1000" b="0" spc="-19" dirty="0">
                          <a:solidFill>
                            <a:srgbClr val="330072"/>
                          </a:solidFill>
                          <a:latin typeface="Arial"/>
                          <a:cs typeface="Arial"/>
                          <a:hlinkClick r:id="rId6">
                            <a:extLst>
                              <a:ext uri="{A12FA001-AC4F-418D-AE19-62706E023703}">
                                <ahyp:hlinkClr xmlns:ahyp="http://schemas.microsoft.com/office/drawing/2018/hyperlinkcolor" val="tx"/>
                              </a:ext>
                            </a:extLst>
                          </a:hlinkClick>
                        </a:rPr>
                        <a:t>Forward Plan</a:t>
                      </a:r>
                      <a:r>
                        <a:rPr lang="en-GB" sz="1000" b="0" spc="-19" dirty="0">
                          <a:solidFill>
                            <a:srgbClr val="FF0000"/>
                          </a:solidFill>
                          <a:latin typeface="Arial"/>
                          <a:cs typeface="Arial"/>
                          <a:hlinkClick r:id="rId6">
                            <a:extLst>
                              <a:ext uri="{A12FA001-AC4F-418D-AE19-62706E023703}">
                                <ahyp:hlinkClr xmlns:ahyp="http://schemas.microsoft.com/office/drawing/2018/hyperlinkcolor" val="tx"/>
                              </a:ext>
                            </a:extLst>
                          </a:hlinkClick>
                        </a:rPr>
                        <a:t> </a:t>
                      </a:r>
                      <a:r>
                        <a:rPr lang="en-GB" sz="1000" b="0" spc="-19" dirty="0">
                          <a:solidFill>
                            <a:srgbClr val="FF0000"/>
                          </a:solidFill>
                          <a:latin typeface="Arial"/>
                          <a:cs typeface="Arial"/>
                        </a:rPr>
                        <a:t> </a:t>
                      </a:r>
                      <a:r>
                        <a:rPr lang="en-GB" sz="1000" b="0" spc="-19" dirty="0">
                          <a:solidFill>
                            <a:schemeClr val="tx1"/>
                          </a:solidFill>
                          <a:latin typeface="Arial"/>
                          <a:cs typeface="Arial"/>
                        </a:rPr>
                        <a:t>was published in June 2023. </a:t>
                      </a:r>
                      <a:r>
                        <a:rPr lang="en-GB" sz="1000" b="0" i="0" u="none" strike="noStrike" spc="-19" baseline="0" noProof="0" dirty="0">
                          <a:solidFill>
                            <a:schemeClr val="tx1"/>
                          </a:solidFill>
                          <a:latin typeface="Arial"/>
                        </a:rPr>
                        <a:t>Please see page 63 of the Joint Forward Plan for the actions we will take to address this feedback.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000" b="0" i="0" u="none" strike="noStrike" kern="1200" cap="none" spc="-19" normalizeH="0" baseline="0" noProof="0" dirty="0">
                        <a:ln>
                          <a:noFill/>
                        </a:ln>
                        <a:solidFill>
                          <a:srgbClr val="252423"/>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19" normalizeH="0" baseline="0" noProof="0" dirty="0">
                          <a:ln>
                            <a:noFill/>
                          </a:ln>
                          <a:solidFill>
                            <a:srgbClr val="252423"/>
                          </a:solidFill>
                          <a:effectLst/>
                          <a:uLnTx/>
                          <a:uFillTx/>
                          <a:latin typeface="Arial"/>
                          <a:ea typeface="+mn-ea"/>
                          <a:cs typeface="+mn-cs"/>
                        </a:rPr>
                        <a:t>The ambitions outlined in the plan are built from our understanding of the health needs of people in South West London, the health inequalities that exist and importantly the views, experiences and concerns of our people and communities, which this engagement has been an integral part.</a:t>
                      </a:r>
                      <a:endParaRPr kumimoji="0" lang="en-GB" sz="1800" b="0" i="0" u="none" strike="noStrike" kern="1200" cap="none" spc="0" normalizeH="0" baseline="0" noProof="0" dirty="0">
                        <a:ln>
                          <a:noFill/>
                        </a:ln>
                        <a:solidFill>
                          <a:prstClr val="black"/>
                        </a:solidFill>
                        <a:effectLst/>
                        <a:uLnTx/>
                        <a:uFillTx/>
                        <a:latin typeface="+mn-lt"/>
                        <a:ea typeface="+mn-ea"/>
                        <a:cs typeface="+mn-cs"/>
                      </a:endParaRPr>
                    </a:p>
                    <a:p>
                      <a:endParaRPr lang="en-GB" sz="1000"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marL="11430"/>
                      <a:r>
                        <a:rPr lang="en-GB" sz="1000" b="0" spc="-19" dirty="0">
                          <a:solidFill>
                            <a:srgbClr val="252423"/>
                          </a:solidFill>
                          <a:latin typeface="Arial"/>
                          <a:cs typeface="Arial"/>
                        </a:rPr>
                        <a:t>The SWL NHS place-based engagement teams are currently exploring how this plan can support our strategic plan for engagement for the remainder of 2023/24 and 2024/25.  </a:t>
                      </a:r>
                      <a:endParaRPr lang="en-US" sz="1000" dirty="0"/>
                    </a:p>
                    <a:p>
                      <a:pPr marL="11430" lvl="0">
                        <a:buNone/>
                      </a:pPr>
                      <a:endParaRPr lang="en-GB" sz="1000" b="0" spc="-19" dirty="0">
                        <a:solidFill>
                          <a:srgbClr val="252423"/>
                        </a:solidFill>
                        <a:latin typeface="Arial"/>
                        <a:cs typeface="Arial"/>
                      </a:endParaRPr>
                    </a:p>
                    <a:p>
                      <a:pPr marL="11430" lvl="0">
                        <a:buNone/>
                      </a:pPr>
                      <a:r>
                        <a:rPr lang="en-GB" sz="1000" b="0" spc="-19" dirty="0">
                          <a:solidFill>
                            <a:srgbClr val="252423"/>
                          </a:solidFill>
                          <a:latin typeface="Arial"/>
                          <a:cs typeface="Arial"/>
                        </a:rPr>
                        <a:t>We are currently agreeing priorities for autumn / winter 2023.</a:t>
                      </a:r>
                      <a:endParaRPr lang="en-GB" sz="1000" dirty="0"/>
                    </a:p>
                    <a:p>
                      <a:endParaRPr lang="en-GB" sz="1000" dirty="0">
                        <a:solidFill>
                          <a:schemeClr val="tx1">
                            <a:lumMod val="65000"/>
                            <a:lumOff val="35000"/>
                          </a:schemeClr>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val="10001"/>
                  </a:ext>
                </a:extLst>
              </a:tr>
            </a:tbl>
          </a:graphicData>
        </a:graphic>
      </p:graphicFrame>
      <p:sp>
        <p:nvSpPr>
          <p:cNvPr id="4" name="Slide Number Placeholder 3">
            <a:extLst>
              <a:ext uri="{FF2B5EF4-FFF2-40B4-BE49-F238E27FC236}">
                <a16:creationId xmlns:a16="http://schemas.microsoft.com/office/drawing/2014/main" id="{A1BA3590-28CD-4E77-B1B1-B606FFC1B4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E8412-344B-4A62-BD9B-853B63951050}" type="slidenum">
              <a:rPr kumimoji="0" lang="en-GB"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6" name="Straight Connector 5">
            <a:extLst>
              <a:ext uri="{FF2B5EF4-FFF2-40B4-BE49-F238E27FC236}">
                <a16:creationId xmlns:a16="http://schemas.microsoft.com/office/drawing/2014/main" id="{79C80207-3EF2-2ACF-FAF7-2123630B2B1A}"/>
              </a:ext>
            </a:extLst>
          </p:cNvPr>
          <p:cNvCxnSpPr>
            <a:cxnSpLocks/>
          </p:cNvCxnSpPr>
          <p:nvPr/>
        </p:nvCxnSpPr>
        <p:spPr>
          <a:xfrm>
            <a:off x="363984" y="1952080"/>
            <a:ext cx="1588033" cy="0"/>
          </a:xfrm>
          <a:prstGeom prst="line">
            <a:avLst/>
          </a:prstGeom>
          <a:ln>
            <a:solidFill>
              <a:srgbClr val="00B7E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58BADBE-4857-8779-013C-66D6D31E4D78}"/>
              </a:ext>
            </a:extLst>
          </p:cNvPr>
          <p:cNvCxnSpPr>
            <a:cxnSpLocks/>
          </p:cNvCxnSpPr>
          <p:nvPr/>
        </p:nvCxnSpPr>
        <p:spPr>
          <a:xfrm>
            <a:off x="2254928" y="1952080"/>
            <a:ext cx="1704513" cy="0"/>
          </a:xfrm>
          <a:prstGeom prst="line">
            <a:avLst/>
          </a:prstGeom>
          <a:ln>
            <a:solidFill>
              <a:srgbClr val="00B7E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C7FE6DE-D6DC-C2BA-74D6-2FDA32864FF7}"/>
              </a:ext>
            </a:extLst>
          </p:cNvPr>
          <p:cNvCxnSpPr>
            <a:cxnSpLocks/>
          </p:cNvCxnSpPr>
          <p:nvPr/>
        </p:nvCxnSpPr>
        <p:spPr>
          <a:xfrm>
            <a:off x="4128117" y="1952080"/>
            <a:ext cx="1805756" cy="0"/>
          </a:xfrm>
          <a:prstGeom prst="line">
            <a:avLst/>
          </a:prstGeom>
          <a:ln>
            <a:solidFill>
              <a:srgbClr val="00B7E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CE03413-C5A3-8C56-3EAF-35647987A0AA}"/>
              </a:ext>
            </a:extLst>
          </p:cNvPr>
          <p:cNvCxnSpPr>
            <a:cxnSpLocks/>
          </p:cNvCxnSpPr>
          <p:nvPr/>
        </p:nvCxnSpPr>
        <p:spPr>
          <a:xfrm>
            <a:off x="6096000" y="1952080"/>
            <a:ext cx="1744494" cy="0"/>
          </a:xfrm>
          <a:prstGeom prst="line">
            <a:avLst/>
          </a:prstGeom>
          <a:ln>
            <a:solidFill>
              <a:srgbClr val="00B7E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DB1A39A-0A51-5FAF-5255-E0538BB1F159}"/>
              </a:ext>
            </a:extLst>
          </p:cNvPr>
          <p:cNvCxnSpPr>
            <a:cxnSpLocks/>
          </p:cNvCxnSpPr>
          <p:nvPr/>
        </p:nvCxnSpPr>
        <p:spPr>
          <a:xfrm>
            <a:off x="7963270" y="1952080"/>
            <a:ext cx="1722268" cy="0"/>
          </a:xfrm>
          <a:prstGeom prst="line">
            <a:avLst/>
          </a:prstGeom>
          <a:ln>
            <a:solidFill>
              <a:srgbClr val="00B7E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03A92D1-2827-09E4-C65F-5B1AE71FBD84}"/>
              </a:ext>
            </a:extLst>
          </p:cNvPr>
          <p:cNvCxnSpPr>
            <a:cxnSpLocks/>
          </p:cNvCxnSpPr>
          <p:nvPr/>
        </p:nvCxnSpPr>
        <p:spPr>
          <a:xfrm>
            <a:off x="9863091" y="1952080"/>
            <a:ext cx="2105045" cy="0"/>
          </a:xfrm>
          <a:prstGeom prst="line">
            <a:avLst/>
          </a:prstGeom>
          <a:ln>
            <a:solidFill>
              <a:srgbClr val="00B7E3"/>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9FF4607-DABA-6AB5-D638-3303815DDE0C}"/>
              </a:ext>
            </a:extLst>
          </p:cNvPr>
          <p:cNvSpPr txBox="1"/>
          <p:nvPr/>
        </p:nvSpPr>
        <p:spPr>
          <a:xfrm>
            <a:off x="291595" y="768576"/>
            <a:ext cx="871924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2168525" algn="l"/>
              </a:tabLst>
              <a:defRPr/>
            </a:pPr>
            <a:r>
              <a:rPr kumimoji="0" lang="en-GB" sz="1400" b="1" i="0" u="none" strike="noStrike" kern="1200" cap="none" spc="0" normalizeH="0" baseline="0" noProof="0" dirty="0">
                <a:ln>
                  <a:noFill/>
                </a:ln>
                <a:solidFill>
                  <a:srgbClr val="00B7E3"/>
                </a:solidFill>
                <a:effectLst/>
                <a:uLnTx/>
                <a:uFillTx/>
                <a:latin typeface="Arial" panose="020B0604020202020204" pitchFamily="34" charset="0"/>
                <a:ea typeface="+mn-ea"/>
                <a:cs typeface="Arial" panose="020B0604020202020204" pitchFamily="34" charset="0"/>
              </a:rPr>
              <a:t>Engagement Lead: 	Caroline O’Neill, Lead Engagement Manager, Kingston and Richmond</a:t>
            </a:r>
          </a:p>
          <a:p>
            <a:pPr marL="0" marR="0" lvl="0" indent="0" algn="l" defTabSz="914400" rtl="0" eaLnBrk="1" fontAlgn="auto" latinLnBrk="0" hangingPunct="1">
              <a:lnSpc>
                <a:spcPct val="100000"/>
              </a:lnSpc>
              <a:spcBef>
                <a:spcPts val="0"/>
              </a:spcBef>
              <a:spcAft>
                <a:spcPts val="0"/>
              </a:spcAft>
              <a:buClrTx/>
              <a:buSzTx/>
              <a:buFontTx/>
              <a:buNone/>
              <a:tabLst>
                <a:tab pos="2168525" algn="l"/>
              </a:tabLst>
              <a:defRPr/>
            </a:pPr>
            <a:r>
              <a:rPr kumimoji="0" lang="en-GB" sz="14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April to June 2023</a:t>
            </a:r>
            <a:endParaRPr kumimoji="0" lang="en-GB" sz="1400" b="0" i="0" u="none" strike="noStrike" kern="1200" cap="none" spc="0" normalizeH="0" baseline="0" noProof="0" dirty="0">
              <a:ln>
                <a:noFill/>
              </a:ln>
              <a:solidFill>
                <a:srgbClr val="00C5B0"/>
              </a:solidFill>
              <a:effectLst/>
              <a:uLnTx/>
              <a:uFillTx/>
              <a:latin typeface="Arial" panose="020B0604020202020204" pitchFamily="34" charset="0"/>
              <a:ea typeface="+mn-ea"/>
              <a:cs typeface="Arial" panose="020B0604020202020204" pitchFamily="34" charset="0"/>
            </a:endParaRPr>
          </a:p>
        </p:txBody>
      </p:sp>
      <p:cxnSp>
        <p:nvCxnSpPr>
          <p:cNvPr id="14" name="Straight Connector 13">
            <a:extLst>
              <a:ext uri="{FF2B5EF4-FFF2-40B4-BE49-F238E27FC236}">
                <a16:creationId xmlns:a16="http://schemas.microsoft.com/office/drawing/2014/main" id="{C28807D5-3920-0FD3-5FDE-7360C8E62494}"/>
              </a:ext>
            </a:extLst>
          </p:cNvPr>
          <p:cNvCxnSpPr>
            <a:cxnSpLocks/>
          </p:cNvCxnSpPr>
          <p:nvPr/>
        </p:nvCxnSpPr>
        <p:spPr>
          <a:xfrm>
            <a:off x="363984" y="765866"/>
            <a:ext cx="747651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299738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SWL_ICB">
      <a:dk1>
        <a:sysClr val="windowText" lastClr="000000"/>
      </a:dk1>
      <a:lt1>
        <a:sysClr val="window" lastClr="FFFFFF"/>
      </a:lt1>
      <a:dk2>
        <a:srgbClr val="0072CE"/>
      </a:dk2>
      <a:lt2>
        <a:srgbClr val="E7E6E6"/>
      </a:lt2>
      <a:accent1>
        <a:srgbClr val="003087"/>
      </a:accent1>
      <a:accent2>
        <a:srgbClr val="00A499"/>
      </a:accent2>
      <a:accent3>
        <a:srgbClr val="41B6E6"/>
      </a:accent3>
      <a:accent4>
        <a:srgbClr val="009639"/>
      </a:accent4>
      <a:accent5>
        <a:srgbClr val="005EB8"/>
      </a:accent5>
      <a:accent6>
        <a:srgbClr val="006747"/>
      </a:accent6>
      <a:hlink>
        <a:srgbClr val="33007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29F2B90-86E3-4546-9113-E75314485F46}" vid="{DFBEF3B2-669E-4B5B-8CC0-FF335E22D01C}"/>
    </a:ext>
  </a:extLst>
</a:theme>
</file>

<file path=ppt/theme/theme5.xml><?xml version="1.0" encoding="utf-8"?>
<a:theme xmlns:a="http://schemas.openxmlformats.org/drawingml/2006/main" name="3_Office Theme">
  <a:themeElements>
    <a:clrScheme name="SWL_ICB">
      <a:dk1>
        <a:sysClr val="windowText" lastClr="000000"/>
      </a:dk1>
      <a:lt1>
        <a:sysClr val="window" lastClr="FFFFFF"/>
      </a:lt1>
      <a:dk2>
        <a:srgbClr val="0072CE"/>
      </a:dk2>
      <a:lt2>
        <a:srgbClr val="E7E6E6"/>
      </a:lt2>
      <a:accent1>
        <a:srgbClr val="003087"/>
      </a:accent1>
      <a:accent2>
        <a:srgbClr val="00A499"/>
      </a:accent2>
      <a:accent3>
        <a:srgbClr val="41B6E6"/>
      </a:accent3>
      <a:accent4>
        <a:srgbClr val="009639"/>
      </a:accent4>
      <a:accent5>
        <a:srgbClr val="005EB8"/>
      </a:accent5>
      <a:accent6>
        <a:srgbClr val="006747"/>
      </a:accent6>
      <a:hlink>
        <a:srgbClr val="33007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L_ICB_template" id="{4B9A751F-98F1-7845-BF86-6C108B64B704}" vid="{7B61645F-21B9-2648-A31E-BF7E0A034E6F}"/>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gs xmlns="2f7a7b57-405d-4e7a-85c4-27864944fb43">
      <Value>Croydon</Value>
    </Tags>
    <TaxCatchAll xmlns="855be8b2-44ff-42f3-9e94-4867fd0cdc02" xsi:nil="true"/>
    <lcf76f155ced4ddcb4097134ff3c332f xmlns="2f7a7b57-405d-4e7a-85c4-27864944fb4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393F4FE79B5B143AE377BD3CAE207EF" ma:contentTypeVersion="20" ma:contentTypeDescription="Create a new document." ma:contentTypeScope="" ma:versionID="b95ec082a8a12b73a417467eab4614c4">
  <xsd:schema xmlns:xsd="http://www.w3.org/2001/XMLSchema" xmlns:xs="http://www.w3.org/2001/XMLSchema" xmlns:p="http://schemas.microsoft.com/office/2006/metadata/properties" xmlns:ns2="2f7a7b57-405d-4e7a-85c4-27864944fb43" xmlns:ns3="855be8b2-44ff-42f3-9e94-4867fd0cdc02" targetNamespace="http://schemas.microsoft.com/office/2006/metadata/properties" ma:root="true" ma:fieldsID="19e54f8f5ccb58432507175fa70c3ef3" ns2:_="" ns3:_="">
    <xsd:import namespace="2f7a7b57-405d-4e7a-85c4-27864944fb43"/>
    <xsd:import namespace="855be8b2-44ff-42f3-9e94-4867fd0cdc0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Tag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7a7b57-405d-4e7a-85c4-27864944fb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Tags" ma:index="22" nillable="true" ma:displayName="Tags" ma:default="Croydon" ma:internalName="Tags">
      <xsd:complexType>
        <xsd:complexContent>
          <xsd:extension base="dms:MultiChoice">
            <xsd:sequence>
              <xsd:element name="Value" maxOccurs="unbounded" minOccurs="0" nillable="true">
                <xsd:simpleType>
                  <xsd:restriction base="dms:Choice">
                    <xsd:enumeration value="Croydon"/>
                    <xsd:enumeration value="Kingston"/>
                    <xsd:enumeration value="Merton"/>
                    <xsd:enumeration value="Richmond"/>
                    <xsd:enumeration value="Sutton"/>
                    <xsd:enumeration value="Wandsworth"/>
                    <xsd:enumeration value="Acute"/>
                    <xsd:enumeration value="Mental health"/>
                    <xsd:enumeration value="Primary care"/>
                    <xsd:enumeration value="Building"/>
                    <xsd:enumeration value="Person (general population)"/>
                    <xsd:enumeration value="Doctor"/>
                    <xsd:enumeration value="Nurse"/>
                    <xsd:enumeration value="Physio"/>
                  </xsd:restriction>
                </xsd:simpleType>
              </xsd:element>
            </xsd:sequence>
          </xsd:extension>
        </xsd:complexContent>
      </xsd:complex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9cba98b6-714c-4194-959a-78c2e2b344c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5be8b2-44ff-42f3-9e94-4867fd0cdc02"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3f0a5ae9-8d8d-4b4c-a839-45cba7a75b23}" ma:internalName="TaxCatchAll" ma:showField="CatchAllData" ma:web="855be8b2-44ff-42f3-9e94-4867fd0cdc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21"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B956A5B-8CE9-4787-ABD3-3184BBDD3A4A}">
  <ds:schemaRefs>
    <ds:schemaRef ds:uri="2f7a7b57-405d-4e7a-85c4-27864944fb43"/>
    <ds:schemaRef ds:uri="855be8b2-44ff-42f3-9e94-4867fd0cdc02"/>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2DB3AA03-4A87-4644-B043-0EFBEEFE0E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7a7b57-405d-4e7a-85c4-27864944fb43"/>
    <ds:schemaRef ds:uri="855be8b2-44ff-42f3-9e94-4867fd0cdc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1E08007-9C5B-4E94-8C85-0A92C742BE1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227</TotalTime>
  <Words>4701</Words>
  <Application>Microsoft Office PowerPoint</Application>
  <PresentationFormat>Widescreen</PresentationFormat>
  <Paragraphs>356</Paragraphs>
  <Slides>14</Slides>
  <Notes>14</Notes>
  <HiddenSlides>0</HiddenSlides>
  <MMClips>0</MMClips>
  <ScaleCrop>false</ScaleCrop>
  <HeadingPairs>
    <vt:vector size="8" baseType="variant">
      <vt:variant>
        <vt:lpstr>Fonts Used</vt:lpstr>
      </vt:variant>
      <vt:variant>
        <vt:i4>8</vt:i4>
      </vt:variant>
      <vt:variant>
        <vt:lpstr>Theme</vt:lpstr>
      </vt:variant>
      <vt:variant>
        <vt:i4>5</vt:i4>
      </vt:variant>
      <vt:variant>
        <vt:lpstr>Embedded OLE Servers</vt:lpstr>
      </vt:variant>
      <vt:variant>
        <vt:i4>1</vt:i4>
      </vt:variant>
      <vt:variant>
        <vt:lpstr>Slide Titles</vt:lpstr>
      </vt:variant>
      <vt:variant>
        <vt:i4>14</vt:i4>
      </vt:variant>
    </vt:vector>
  </HeadingPairs>
  <TitlesOfParts>
    <vt:vector size="28" baseType="lpstr">
      <vt:lpstr>Arial</vt:lpstr>
      <vt:lpstr>Calibri</vt:lpstr>
      <vt:lpstr>Calibri (Body)</vt:lpstr>
      <vt:lpstr>Calibri Light</vt:lpstr>
      <vt:lpstr>Century Gothic</vt:lpstr>
      <vt:lpstr>Symbol</vt:lpstr>
      <vt:lpstr>System Font Regular</vt:lpstr>
      <vt:lpstr>Times New Roman</vt:lpstr>
      <vt:lpstr>Office Theme</vt:lpstr>
      <vt:lpstr>1_Office Theme</vt:lpstr>
      <vt:lpstr>7_Office Theme</vt:lpstr>
      <vt:lpstr>2_Office Theme</vt:lpstr>
      <vt:lpstr>3_Office Theme</vt:lpstr>
      <vt:lpstr>think-cell Slide</vt:lpstr>
      <vt:lpstr>PowerPoint Presentation</vt:lpstr>
      <vt:lpstr>PowerPoint Presentation</vt:lpstr>
      <vt:lpstr>We are an integrated care partnership</vt:lpstr>
      <vt:lpstr>The ICB’s role</vt:lpstr>
      <vt:lpstr>PowerPoint Presentation</vt:lpstr>
      <vt:lpstr>PowerPoint Presentation</vt:lpstr>
      <vt:lpstr>Overview</vt:lpstr>
      <vt:lpstr>PowerPoint Presentation</vt:lpstr>
      <vt:lpstr>Kingston: Joint Forward Plan learning disabilities and Autism engagement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O'Neill (NHS South West London ICB)</dc:creator>
  <cp:lastModifiedBy>Camilla Wheal</cp:lastModifiedBy>
  <cp:revision>4</cp:revision>
  <dcterms:created xsi:type="dcterms:W3CDTF">2023-04-17T10:03:04Z</dcterms:created>
  <dcterms:modified xsi:type="dcterms:W3CDTF">2023-10-03T08:13:43Z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0x010100B393F4FE79B5B143AE377BD3CAE207EF</vt:lpwstr>
  </property>
  <property fmtid="{D5CDD505-2E9C-101B-9397-08002B2CF9AE}" pid="3" name="MediaServiceImageTags">
    <vt:lpwstr/>
  </property>
</Properties>
</file>