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PT Sans Narrow" panose="020F050202020403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d7fe6e32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d7fe6e32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5e095cabef_2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5e095cabef_2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r>
              <a:rPr lang="en-GB" sz="1200">
                <a:solidFill>
                  <a:schemeClr val="dk1"/>
                </a:solidFill>
              </a:rPr>
              <a:t>Source for Smoker and Care Needs data is ASH:  </a:t>
            </a:r>
            <a:r>
              <a:rPr lang="en-GB" sz="1000">
                <a:solidFill>
                  <a:schemeClr val="dk1"/>
                </a:solidFill>
              </a:rPr>
              <a:t> </a:t>
            </a:r>
            <a:r>
              <a:rPr lang="en-GB" sz="800">
                <a:solidFill>
                  <a:schemeClr val="dk1"/>
                </a:solidFill>
              </a:rPr>
              <a:t>https://ash.org.uk/media-centre/news/press-releases/over-1-5-million-people-need-social-care-because-of-smoking</a:t>
            </a:r>
            <a:endParaRPr sz="1200">
              <a:solidFill>
                <a:schemeClr val="dk1"/>
              </a:solidFill>
            </a:endParaRPr>
          </a:p>
          <a:p>
            <a:pPr marL="0" lvl="0" indent="0" algn="just" rtl="0">
              <a:lnSpc>
                <a:spcPct val="107916"/>
              </a:lnSpc>
              <a:spcBef>
                <a:spcPts val="1200"/>
              </a:spcBef>
              <a:spcAft>
                <a:spcPts val="0"/>
              </a:spcAft>
              <a:buNone/>
            </a:pPr>
            <a:endParaRPr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e095cabef_2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5e095cabef_2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endParaRPr sz="1200">
              <a:solidFill>
                <a:schemeClr val="dk1"/>
              </a:solidFill>
            </a:endParaRPr>
          </a:p>
          <a:p>
            <a:pPr marL="0" lvl="0" indent="0" algn="just" rtl="0">
              <a:lnSpc>
                <a:spcPct val="107916"/>
              </a:lnSpc>
              <a:spcBef>
                <a:spcPts val="1200"/>
              </a:spcBef>
              <a:spcAft>
                <a:spcPts val="0"/>
              </a:spcAft>
              <a:buNone/>
            </a:pPr>
            <a:endParaRPr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5acb9053d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85acb9053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85acb9053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85acb9053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a:solidFill>
                  <a:schemeClr val="dk1"/>
                </a:solidFill>
              </a:rPr>
              <a:t>According to the 2021 Census, 6% of households in Kingston were overcrowded </a:t>
            </a:r>
            <a:r>
              <a:rPr lang="en-GB" b="1">
                <a:solidFill>
                  <a:schemeClr val="dk1"/>
                </a:solidFill>
              </a:rPr>
              <a:t>(with fewer bedrooms than required)</a:t>
            </a:r>
            <a:r>
              <a:rPr lang="en-GB">
                <a:solidFill>
                  <a:schemeClr val="dk1"/>
                </a:solidFill>
              </a:rPr>
              <a:t>. This varies across the borough, with the highest concentrations of over-occupied bedrooms found in Norbiton (11.3%), Green Lane &amp; St James (8.4%) and Tolworth (7.0%) wards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5acb9053d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85acb9053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a:solidFill>
                  <a:schemeClr val="dk1"/>
                </a:solidFill>
              </a:rPr>
              <a:t>Childhood vaccination in Kingston, like many other London boroughs, has not met national targets for at least 10 years and was not meeting these targets prior to the onset of the COVID-19 pandemic in 2020. Although Kingston has often had higher vaccination rates than many other London boroughs, by not meeting national targets, the vaccination levels are not high enough to prevent community spread of vaccine preventable illnesses. This is putting children in Kingston and beyond at risk of serious illnesses.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5acb9053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85acb9053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e095cabef_2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5e095cab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endParaRPr sz="1200">
              <a:solidFill>
                <a:schemeClr val="dk1"/>
              </a:solidFill>
            </a:endParaRPr>
          </a:p>
          <a:p>
            <a:pPr marL="0" lvl="0" indent="0" algn="just" rtl="0">
              <a:lnSpc>
                <a:spcPct val="107916"/>
              </a:lnSpc>
              <a:spcBef>
                <a:spcPts val="1200"/>
              </a:spcBef>
              <a:spcAft>
                <a:spcPts val="0"/>
              </a:spcAft>
              <a:buNone/>
            </a:pP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85acb9053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85acb9053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5acb9053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85acb9053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5acb9053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85acb9053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85acb9053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85acb9053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e095cabef_2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e095cabef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r>
              <a:rPr lang="en-GB" sz="1400">
                <a:solidFill>
                  <a:schemeClr val="dk1"/>
                </a:solidFill>
              </a:rPr>
              <a:t>While there are many other conditions and issues for health and care, this approach gives a chance to review some of the main factors leading to the use of health and care systems - and some of the underlying risks that could be addressed to reduce health and care needs and help people keep themselves healthier for longer.</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5acb9053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5acb9053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a:solidFill>
                  <a:schemeClr val="dk1"/>
                </a:solidFill>
              </a:rPr>
              <a:t>The Kingston data shows that good health is not found equally in all. Some of the ‘Top 5’ conditions show a link with deprivation - with higher levels found as deprivation increases. These conditions contribute to the actual shorter length of life of residents in the most deprived areas of the borough - with male residents in these areas living around 5 years less than those in the least deprived, and women around 3 years less. There are some geographical ‘hotspots’ for poor health, most notably the Cambridge Road Estate (CRE) but some other locations also. Some health conditions are found at higher rates in some ethnic groups, compared with others. Education, a key ‘wider determinant’ of health, shows that children in Kingston in the lowest income groups (eligible for Free School Meals) do less well than not only other more well off children in Kingston, but also children also eligible for Free School Meals in other parts of London.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85acb9053d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85acb9053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e095cabef_2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5e095cabef_2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e095cabef_2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e095cabef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e095cabef_2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5e095cabef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400">
                <a:solidFill>
                  <a:schemeClr val="dk1"/>
                </a:solidFill>
              </a:rPr>
              <a:t>Childhood obesity and excess weight are significant health issues for children and their families. </a:t>
            </a:r>
            <a:endParaRPr sz="1400">
              <a:solidFill>
                <a:schemeClr val="dk1"/>
              </a:solidFill>
            </a:endParaRPr>
          </a:p>
          <a:p>
            <a:pPr marL="0" lvl="0" indent="0" algn="just" rtl="0">
              <a:spcBef>
                <a:spcPts val="0"/>
              </a:spcBef>
              <a:spcAft>
                <a:spcPts val="0"/>
              </a:spcAft>
              <a:buNone/>
            </a:pPr>
            <a:endParaRPr sz="1400">
              <a:solidFill>
                <a:schemeClr val="dk1"/>
              </a:solidFill>
            </a:endParaRPr>
          </a:p>
          <a:p>
            <a:pPr marL="0" lvl="0" indent="0" algn="just" rtl="0">
              <a:spcBef>
                <a:spcPts val="0"/>
              </a:spcBef>
              <a:spcAft>
                <a:spcPts val="0"/>
              </a:spcAft>
              <a:buClr>
                <a:schemeClr val="dk1"/>
              </a:buClr>
              <a:buSzPts val="1100"/>
              <a:buFont typeface="Arial"/>
              <a:buNone/>
            </a:pPr>
            <a:r>
              <a:rPr lang="en-GB" sz="1400">
                <a:solidFill>
                  <a:schemeClr val="dk1"/>
                </a:solidFill>
              </a:rPr>
              <a:t>While Kingston’s children show better (lower) levels of being overweight than most other London boroughs, children being overweight is still a very significant issue for the borough. </a:t>
            </a:r>
            <a:endParaRPr sz="1400">
              <a:solidFill>
                <a:schemeClr val="dk1"/>
              </a:solidFill>
            </a:endParaRPr>
          </a:p>
          <a:p>
            <a:pPr marL="0" lvl="0" indent="0" algn="just" rtl="0">
              <a:lnSpc>
                <a:spcPct val="107916"/>
              </a:lnSpc>
              <a:spcBef>
                <a:spcPts val="0"/>
              </a:spcBef>
              <a:spcAft>
                <a:spcPts val="0"/>
              </a:spcAft>
              <a:buNone/>
            </a:pP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e095cabef_2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5e095cabef_2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r>
              <a:rPr lang="en-GB" sz="800"/>
              <a:t>Note that the numbers are not people - they are ‘DALYs’ (Disability Adjusted Life Years, Data source:a measure of Global Burden of Disease)</a:t>
            </a: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cxnSp>
        <p:nvCxnSpPr>
          <p:cNvPr id="11" name="Google Shape;11;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2" name="Google Shape;12;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3" name="Google Shape;13;p2"/>
          <p:cNvGrpSpPr/>
          <p:nvPr/>
        </p:nvGrpSpPr>
        <p:grpSpPr>
          <a:xfrm>
            <a:off x="1004144" y="1022025"/>
            <a:ext cx="7136668"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w="76200" cap="flat" cmpd="sng">
              <a:solidFill>
                <a:srgbClr val="D9D9D9"/>
              </a:solidFill>
              <a:prstDash val="solid"/>
              <a:round/>
              <a:headEnd type="none" w="sm" len="sm"/>
              <a:tailEnd type="none" w="sm" len="sm"/>
            </a:ln>
          </p:spPr>
        </p:cxnSp>
        <p:cxnSp>
          <p:nvCxnSpPr>
            <p:cNvPr id="15" name="Google Shape;15;p2"/>
            <p:cNvCxnSpPr/>
            <p:nvPr/>
          </p:nvCxnSpPr>
          <p:spPr>
            <a:xfrm rot="10800000">
              <a:off x="1346429" y="1163700"/>
              <a:ext cx="6452100" cy="0"/>
            </a:xfrm>
            <a:prstGeom prst="straightConnector1">
              <a:avLst/>
            </a:prstGeom>
            <a:noFill/>
            <a:ln w="9525" cap="flat" cmpd="sng">
              <a:solidFill>
                <a:srgbClr val="D9D9D9"/>
              </a:solidFill>
              <a:prstDash val="solid"/>
              <a:round/>
              <a:headEnd type="none" w="sm" len="sm"/>
              <a:tailEnd type="none" w="sm" len="sm"/>
            </a:ln>
          </p:spPr>
        </p:cxnSp>
      </p:grpSp>
      <p:grpSp>
        <p:nvGrpSpPr>
          <p:cNvPr id="16" name="Google Shape;16;p2"/>
          <p:cNvGrpSpPr/>
          <p:nvPr/>
        </p:nvGrpSpPr>
        <p:grpSpPr>
          <a:xfrm>
            <a:off x="1004151" y="3969100"/>
            <a:ext cx="7136668" cy="152400"/>
            <a:chOff x="1346435" y="3969088"/>
            <a:chExt cx="6452100" cy="152400"/>
          </a:xfrm>
        </p:grpSpPr>
        <p:cxnSp>
          <p:nvCxnSpPr>
            <p:cNvPr id="17" name="Google Shape;17;p2"/>
            <p:cNvCxnSpPr/>
            <p:nvPr/>
          </p:nvCxnSpPr>
          <p:spPr>
            <a:xfrm>
              <a:off x="1346435" y="4121488"/>
              <a:ext cx="6452100" cy="0"/>
            </a:xfrm>
            <a:prstGeom prst="straightConnector1">
              <a:avLst/>
            </a:prstGeom>
            <a:noFill/>
            <a:ln w="76200" cap="flat" cmpd="sng">
              <a:solidFill>
                <a:srgbClr val="D9D9D9"/>
              </a:solidFill>
              <a:prstDash val="solid"/>
              <a:round/>
              <a:headEnd type="none" w="sm" len="sm"/>
              <a:tailEnd type="none" w="sm" len="sm"/>
            </a:ln>
          </p:spPr>
        </p:cxnSp>
        <p:cxnSp>
          <p:nvCxnSpPr>
            <p:cNvPr id="18" name="Google Shape;18;p2"/>
            <p:cNvCxnSpPr/>
            <p:nvPr/>
          </p:nvCxnSpPr>
          <p:spPr>
            <a:xfrm>
              <a:off x="1346435" y="3969088"/>
              <a:ext cx="6452100" cy="0"/>
            </a:xfrm>
            <a:prstGeom prst="straightConnector1">
              <a:avLst/>
            </a:prstGeom>
            <a:noFill/>
            <a:ln w="9525" cap="flat" cmpd="sng">
              <a:solidFill>
                <a:srgbClr val="D9D9D9"/>
              </a:solidFill>
              <a:prstDash val="solid"/>
              <a:round/>
              <a:headEnd type="none" w="sm" len="sm"/>
              <a:tailEnd type="none" w="sm" len="sm"/>
            </a:ln>
          </p:spPr>
        </p:cxnSp>
      </p:grpSp>
      <p:sp>
        <p:nvSpPr>
          <p:cNvPr id="19" name="Google Shape;19;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20" name="Google Shape;20;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 name="Google Shape;2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62" name="Google Shape;62;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3" name="Google Shape;6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66"/>
        <p:cNvGrpSpPr/>
        <p:nvPr/>
      </p:nvGrpSpPr>
      <p:grpSpPr>
        <a:xfrm>
          <a:off x="0" y="0"/>
          <a:ext cx="0" cy="0"/>
          <a:chOff x="0" y="0"/>
          <a:chExt cx="0" cy="0"/>
        </a:xfrm>
      </p:grpSpPr>
      <p:sp>
        <p:nvSpPr>
          <p:cNvPr id="67" name="Google Shape;67;p13"/>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13"/>
          <p:cNvSpPr/>
          <p:nvPr/>
        </p:nvSpPr>
        <p:spPr>
          <a:xfrm>
            <a:off x="1994125" y="4305075"/>
            <a:ext cx="5837700" cy="83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_ONLY_2">
    <p:spTree>
      <p:nvGrpSpPr>
        <p:cNvPr id="1" name="Shape 69"/>
        <p:cNvGrpSpPr/>
        <p:nvPr/>
      </p:nvGrpSpPr>
      <p:grpSpPr>
        <a:xfrm>
          <a:off x="0" y="0"/>
          <a:ext cx="0" cy="0"/>
          <a:chOff x="0" y="0"/>
          <a:chExt cx="0" cy="0"/>
        </a:xfrm>
      </p:grpSpPr>
      <p:sp>
        <p:nvSpPr>
          <p:cNvPr id="70" name="Google Shape;70;p14"/>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1" name="Google Shape;71;p14"/>
          <p:cNvSpPr/>
          <p:nvPr/>
        </p:nvSpPr>
        <p:spPr>
          <a:xfrm>
            <a:off x="1994125" y="4305075"/>
            <a:ext cx="5837700" cy="83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with Background">
  <p:cSld name="Title and Content with Backgroun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642938" y="482203"/>
            <a:ext cx="7858200" cy="568200"/>
          </a:xfrm>
          <a:prstGeom prst="rect">
            <a:avLst/>
          </a:prstGeom>
          <a:noFill/>
          <a:ln>
            <a:noFill/>
          </a:ln>
        </p:spPr>
        <p:txBody>
          <a:bodyPr spcFirstLastPara="1" wrap="square" lIns="0" tIns="0" rIns="0" bIns="0" anchor="t" anchorCtr="0">
            <a:noAutofit/>
          </a:bodyPr>
          <a:lstStyle>
            <a:lvl1pPr lvl="0" algn="l" rtl="0">
              <a:lnSpc>
                <a:spcPct val="155555"/>
              </a:lnSpc>
              <a:spcBef>
                <a:spcPts val="0"/>
              </a:spcBef>
              <a:spcAft>
                <a:spcPts val="0"/>
              </a:spcAft>
              <a:buClr>
                <a:schemeClr val="accent1"/>
              </a:buClr>
              <a:buSzPts val="3500"/>
              <a:buFont typeface="Arial"/>
              <a:buNone/>
              <a:defRPr sz="3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4" name="Google Shape;74;p15"/>
          <p:cNvSpPr txBox="1">
            <a:spLocks noGrp="1"/>
          </p:cNvSpPr>
          <p:nvPr>
            <p:ph type="subTitle" idx="1"/>
          </p:nvPr>
        </p:nvSpPr>
        <p:spPr>
          <a:xfrm>
            <a:off x="642938" y="948648"/>
            <a:ext cx="7857000" cy="265800"/>
          </a:xfrm>
          <a:prstGeom prst="rect">
            <a:avLst/>
          </a:prstGeom>
          <a:noFill/>
          <a:ln>
            <a:noFill/>
          </a:ln>
        </p:spPr>
        <p:txBody>
          <a:bodyPr spcFirstLastPara="1" wrap="square" lIns="0" tIns="0" rIns="0" bIns="0" anchor="t" anchorCtr="0">
            <a:noAutofit/>
          </a:bodyPr>
          <a:lstStyle>
            <a:lvl1pPr lvl="0" algn="l" rtl="0">
              <a:lnSpc>
                <a:spcPct val="111764"/>
              </a:lnSpc>
              <a:spcBef>
                <a:spcPts val="0"/>
              </a:spcBef>
              <a:spcAft>
                <a:spcPts val="0"/>
              </a:spcAft>
              <a:buClr>
                <a:schemeClr val="accent5"/>
              </a:buClr>
              <a:buSzPts val="2200"/>
              <a:buNone/>
              <a:defRPr sz="2200">
                <a:solidFill>
                  <a:schemeClr val="accent5"/>
                </a:solidFill>
              </a:defRPr>
            </a:lvl1pPr>
            <a:lvl2pPr lvl="1" algn="ctr" rtl="0">
              <a:lnSpc>
                <a:spcPct val="112500"/>
              </a:lnSpc>
              <a:spcBef>
                <a:spcPts val="0"/>
              </a:spcBef>
              <a:spcAft>
                <a:spcPts val="0"/>
              </a:spcAft>
              <a:buClr>
                <a:srgbClr val="888888"/>
              </a:buClr>
              <a:buSzPts val="1000"/>
              <a:buNone/>
              <a:defRPr>
                <a:solidFill>
                  <a:srgbClr val="888888"/>
                </a:solidFill>
              </a:defRPr>
            </a:lvl2pPr>
            <a:lvl3pPr lvl="2" algn="ctr" rtl="0">
              <a:lnSpc>
                <a:spcPct val="112500"/>
              </a:lnSpc>
              <a:spcBef>
                <a:spcPts val="700"/>
              </a:spcBef>
              <a:spcAft>
                <a:spcPts val="0"/>
              </a:spcAft>
              <a:buClr>
                <a:srgbClr val="888888"/>
              </a:buClr>
              <a:buSzPts val="1000"/>
              <a:buNone/>
              <a:defRPr>
                <a:solidFill>
                  <a:srgbClr val="888888"/>
                </a:solidFill>
              </a:defRPr>
            </a:lvl3pPr>
            <a:lvl4pPr lvl="3" algn="ctr" rtl="0">
              <a:lnSpc>
                <a:spcPct val="112500"/>
              </a:lnSpc>
              <a:spcBef>
                <a:spcPts val="700"/>
              </a:spcBef>
              <a:spcAft>
                <a:spcPts val="0"/>
              </a:spcAft>
              <a:buClr>
                <a:srgbClr val="888888"/>
              </a:buClr>
              <a:buSzPts val="1000"/>
              <a:buNone/>
              <a:defRPr>
                <a:solidFill>
                  <a:srgbClr val="888888"/>
                </a:solidFill>
              </a:defRPr>
            </a:lvl4pPr>
            <a:lvl5pPr lvl="4" algn="ctr" rtl="0">
              <a:lnSpc>
                <a:spcPct val="112500"/>
              </a:lnSpc>
              <a:spcBef>
                <a:spcPts val="700"/>
              </a:spcBef>
              <a:spcAft>
                <a:spcPts val="0"/>
              </a:spcAft>
              <a:buClr>
                <a:srgbClr val="888888"/>
              </a:buClr>
              <a:buSzPts val="1000"/>
              <a:buNone/>
              <a:defRPr>
                <a:solidFill>
                  <a:srgbClr val="888888"/>
                </a:solidFill>
              </a:defRPr>
            </a:lvl5pPr>
            <a:lvl6pPr lvl="5" algn="ctr" rtl="0">
              <a:spcBef>
                <a:spcPts val="700"/>
              </a:spcBef>
              <a:spcAft>
                <a:spcPts val="0"/>
              </a:spcAft>
              <a:buClr>
                <a:srgbClr val="888888"/>
              </a:buClr>
              <a:buSzPts val="1800"/>
              <a:buNone/>
              <a:defRPr>
                <a:solidFill>
                  <a:srgbClr val="888888"/>
                </a:solidFill>
              </a:defRPr>
            </a:lvl6pPr>
            <a:lvl7pPr lvl="6" algn="ctr" rtl="0">
              <a:spcBef>
                <a:spcPts val="1200"/>
              </a:spcBef>
              <a:spcAft>
                <a:spcPts val="0"/>
              </a:spcAft>
              <a:buClr>
                <a:srgbClr val="888888"/>
              </a:buClr>
              <a:buSzPts val="1800"/>
              <a:buNone/>
              <a:defRPr>
                <a:solidFill>
                  <a:srgbClr val="888888"/>
                </a:solidFill>
              </a:defRPr>
            </a:lvl7pPr>
            <a:lvl8pPr lvl="7" algn="ctr" rtl="0">
              <a:spcBef>
                <a:spcPts val="1200"/>
              </a:spcBef>
              <a:spcAft>
                <a:spcPts val="0"/>
              </a:spcAft>
              <a:buClr>
                <a:srgbClr val="888888"/>
              </a:buClr>
              <a:buSzPts val="1800"/>
              <a:buNone/>
              <a:defRPr>
                <a:solidFill>
                  <a:srgbClr val="888888"/>
                </a:solidFill>
              </a:defRPr>
            </a:lvl8pPr>
            <a:lvl9pPr lvl="8" algn="ctr" rtl="0">
              <a:spcBef>
                <a:spcPts val="1200"/>
              </a:spcBef>
              <a:spcAft>
                <a:spcPts val="1200"/>
              </a:spcAft>
              <a:buClr>
                <a:srgbClr val="888888"/>
              </a:buClr>
              <a:buSzPts val="1800"/>
              <a:buNone/>
              <a:defRPr>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3">
  <p:cSld name="CAPTION_ONLY_3">
    <p:spTree>
      <p:nvGrpSpPr>
        <p:cNvPr id="1" name="Shape 75"/>
        <p:cNvGrpSpPr/>
        <p:nvPr/>
      </p:nvGrpSpPr>
      <p:grpSpPr>
        <a:xfrm>
          <a:off x="0" y="0"/>
          <a:ext cx="0" cy="0"/>
          <a:chOff x="0" y="0"/>
          <a:chExt cx="0" cy="0"/>
        </a:xfrm>
      </p:grpSpPr>
      <p:sp>
        <p:nvSpPr>
          <p:cNvPr id="76" name="Google Shape;76;p16"/>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16"/>
          <p:cNvSpPr/>
          <p:nvPr/>
        </p:nvSpPr>
        <p:spPr>
          <a:xfrm>
            <a:off x="1994125" y="4305075"/>
            <a:ext cx="5837700" cy="83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16"/>
          <p:cNvPicPr preferRelativeResize="0"/>
          <p:nvPr/>
        </p:nvPicPr>
        <p:blipFill rotWithShape="1">
          <a:blip r:embed="rId2">
            <a:alphaModFix amt="47000"/>
          </a:blip>
          <a:srcRect l="-6896" t="-36058" r="-6907" b="-36058"/>
          <a:stretch/>
        </p:blipFill>
        <p:spPr>
          <a:xfrm>
            <a:off x="2555488" y="4210950"/>
            <a:ext cx="697124" cy="977500"/>
          </a:xfrm>
          <a:prstGeom prst="rect">
            <a:avLst/>
          </a:prstGeom>
          <a:noFill/>
          <a:ln>
            <a:noFill/>
          </a:ln>
        </p:spPr>
      </p:pic>
      <p:pic>
        <p:nvPicPr>
          <p:cNvPr id="79" name="Google Shape;79;p16"/>
          <p:cNvPicPr preferRelativeResize="0"/>
          <p:nvPr/>
        </p:nvPicPr>
        <p:blipFill rotWithShape="1">
          <a:blip r:embed="rId3">
            <a:alphaModFix amt="47000"/>
          </a:blip>
          <a:srcRect l="-2742" t="-28227" r="-2742" b="-28242"/>
          <a:stretch/>
        </p:blipFill>
        <p:spPr>
          <a:xfrm>
            <a:off x="3252609" y="4242970"/>
            <a:ext cx="651435" cy="913456"/>
          </a:xfrm>
          <a:prstGeom prst="rect">
            <a:avLst/>
          </a:prstGeom>
          <a:noFill/>
          <a:ln>
            <a:noFill/>
          </a:ln>
        </p:spPr>
      </p:pic>
      <p:pic>
        <p:nvPicPr>
          <p:cNvPr id="80" name="Google Shape;80;p16"/>
          <p:cNvPicPr preferRelativeResize="0"/>
          <p:nvPr/>
        </p:nvPicPr>
        <p:blipFill rotWithShape="1">
          <a:blip r:embed="rId4">
            <a:alphaModFix amt="47000"/>
          </a:blip>
          <a:srcRect l="-3022" t="-30174" r="-3022" b="-30158"/>
          <a:stretch/>
        </p:blipFill>
        <p:spPr>
          <a:xfrm>
            <a:off x="3946739" y="4242968"/>
            <a:ext cx="651448" cy="913468"/>
          </a:xfrm>
          <a:prstGeom prst="rect">
            <a:avLst/>
          </a:prstGeom>
          <a:noFill/>
          <a:ln>
            <a:noFill/>
          </a:ln>
        </p:spPr>
      </p:pic>
      <p:pic>
        <p:nvPicPr>
          <p:cNvPr id="81" name="Google Shape;81;p16"/>
          <p:cNvPicPr preferRelativeResize="0"/>
          <p:nvPr/>
        </p:nvPicPr>
        <p:blipFill rotWithShape="1">
          <a:blip r:embed="rId5">
            <a:alphaModFix amt="47000"/>
          </a:blip>
          <a:srcRect l="-3844" t="-31084" r="-3833" b="-31068"/>
          <a:stretch/>
        </p:blipFill>
        <p:spPr>
          <a:xfrm>
            <a:off x="4640872" y="4257724"/>
            <a:ext cx="630395" cy="883950"/>
          </a:xfrm>
          <a:prstGeom prst="rect">
            <a:avLst/>
          </a:prstGeom>
          <a:noFill/>
          <a:ln>
            <a:noFill/>
          </a:ln>
        </p:spPr>
      </p:pic>
      <p:pic>
        <p:nvPicPr>
          <p:cNvPr id="82" name="Google Shape;82;p16"/>
          <p:cNvPicPr preferRelativeResize="0"/>
          <p:nvPr/>
        </p:nvPicPr>
        <p:blipFill rotWithShape="1">
          <a:blip r:embed="rId6">
            <a:alphaModFix amt="47000"/>
          </a:blip>
          <a:srcRect l="-3011" t="-29018" r="-3011" b="-29034"/>
          <a:stretch/>
        </p:blipFill>
        <p:spPr>
          <a:xfrm>
            <a:off x="5312277" y="4257725"/>
            <a:ext cx="630379" cy="883955"/>
          </a:xfrm>
          <a:prstGeom prst="rect">
            <a:avLst/>
          </a:prstGeom>
          <a:noFill/>
          <a:ln>
            <a:noFill/>
          </a:ln>
        </p:spPr>
      </p:pic>
      <p:pic>
        <p:nvPicPr>
          <p:cNvPr id="83" name="Google Shape;83;p16"/>
          <p:cNvPicPr preferRelativeResize="0"/>
          <p:nvPr/>
        </p:nvPicPr>
        <p:blipFill rotWithShape="1">
          <a:blip r:embed="rId7">
            <a:alphaModFix amt="47000"/>
          </a:blip>
          <a:srcRect l="-2312" t="-28394" r="-2312" b="-28394"/>
          <a:stretch/>
        </p:blipFill>
        <p:spPr>
          <a:xfrm>
            <a:off x="5983678" y="4257714"/>
            <a:ext cx="630384" cy="88395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6" name="Google Shape;86;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87" name="Google Shape;87;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8" name="Google Shape;88;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9" name="Google Shape;89;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90"/>
        <p:cNvGrpSpPr/>
        <p:nvPr/>
      </p:nvGrpSpPr>
      <p:grpSpPr>
        <a:xfrm>
          <a:off x="0" y="0"/>
          <a:ext cx="0" cy="0"/>
          <a:chOff x="0" y="0"/>
          <a:chExt cx="0" cy="0"/>
        </a:xfrm>
      </p:grpSpPr>
      <p:sp>
        <p:nvSpPr>
          <p:cNvPr id="91" name="Google Shape;91;p18"/>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3" name="Google Shape;93;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1" name="Google Shape;101;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5" name="Google Shape;10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p:nvPr/>
        </p:nvSpPr>
        <p:spPr>
          <a:xfrm>
            <a:off x="-50" y="2571900"/>
            <a:ext cx="9144000" cy="2571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5" name="Google Shape;2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8" name="Google Shape;10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9" name="Google Shape;10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 name="Google Shape;112;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3" name="Google Shape;113;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4" name="Google Shape;11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0" name="Google Shape;120;p2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1" name="Google Shape;12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4" name="Google Shape;12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8" name="Google Shape;128;p2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9" name="Google Shape;129;p2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0" name="Google Shape;13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
        <p:cNvGrpSpPr/>
        <p:nvPr/>
      </p:nvGrpSpPr>
      <p:grpSpPr>
        <a:xfrm>
          <a:off x="0" y="0"/>
          <a:ext cx="0" cy="0"/>
          <a:chOff x="0" y="0"/>
          <a:chExt cx="0" cy="0"/>
        </a:xfrm>
      </p:grpSpPr>
      <p:sp>
        <p:nvSpPr>
          <p:cNvPr id="132" name="Google Shape;132;p2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33" name="Google Shape;13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4"/>
        <p:cNvGrpSpPr/>
        <p:nvPr/>
      </p:nvGrpSpPr>
      <p:grpSpPr>
        <a:xfrm>
          <a:off x="0" y="0"/>
          <a:ext cx="0" cy="0"/>
          <a:chOff x="0" y="0"/>
          <a:chExt cx="0" cy="0"/>
        </a:xfrm>
      </p:grpSpPr>
      <p:sp>
        <p:nvSpPr>
          <p:cNvPr id="135" name="Google Shape;135;p2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6" name="Google Shape;136;p2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7" name="Google Shape;13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143" name="Google Shape;14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4" name="Google Shape;14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5" name="Google Shape;145;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311150" y="14787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8" name="Google Shape;2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4"/>
          <p:cNvSpPr txBox="1">
            <a:spLocks noGrp="1"/>
          </p:cNvSpPr>
          <p:nvPr>
            <p:ph type="title"/>
          </p:nvPr>
        </p:nvSpPr>
        <p:spPr>
          <a:xfrm>
            <a:off x="642938" y="482203"/>
            <a:ext cx="7858200" cy="568200"/>
          </a:xfrm>
          <a:prstGeom prst="rect">
            <a:avLst/>
          </a:prstGeom>
          <a:noFill/>
          <a:ln>
            <a:noFill/>
          </a:ln>
        </p:spPr>
        <p:txBody>
          <a:bodyPr spcFirstLastPara="1" wrap="square" lIns="0" tIns="0" rIns="0" bIns="0" anchor="t" anchorCtr="0">
            <a:noAutofit/>
          </a:bodyPr>
          <a:lstStyle>
            <a:lvl1pPr lvl="0" algn="l" rtl="0">
              <a:lnSpc>
                <a:spcPct val="155555"/>
              </a:lnSpc>
              <a:spcBef>
                <a:spcPts val="0"/>
              </a:spcBef>
              <a:spcAft>
                <a:spcPts val="0"/>
              </a:spcAft>
              <a:buClr>
                <a:schemeClr val="accent1"/>
              </a:buClr>
              <a:buSzPts val="3500"/>
              <a:buFont typeface="Arial"/>
              <a:buNone/>
              <a:defRPr sz="3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 name="Google Shape;30;p4"/>
          <p:cNvSpPr txBox="1">
            <a:spLocks noGrp="1"/>
          </p:cNvSpPr>
          <p:nvPr>
            <p:ph type="subTitle" idx="2"/>
          </p:nvPr>
        </p:nvSpPr>
        <p:spPr>
          <a:xfrm>
            <a:off x="642938" y="948648"/>
            <a:ext cx="7857000" cy="265800"/>
          </a:xfrm>
          <a:prstGeom prst="rect">
            <a:avLst/>
          </a:prstGeom>
          <a:noFill/>
          <a:ln>
            <a:noFill/>
          </a:ln>
        </p:spPr>
        <p:txBody>
          <a:bodyPr spcFirstLastPara="1" wrap="square" lIns="0" tIns="0" rIns="0" bIns="0" anchor="t" anchorCtr="0">
            <a:noAutofit/>
          </a:bodyPr>
          <a:lstStyle>
            <a:lvl1pPr lvl="0" algn="l" rtl="0">
              <a:lnSpc>
                <a:spcPct val="111764"/>
              </a:lnSpc>
              <a:spcBef>
                <a:spcPts val="0"/>
              </a:spcBef>
              <a:spcAft>
                <a:spcPts val="0"/>
              </a:spcAft>
              <a:buClr>
                <a:schemeClr val="accent5"/>
              </a:buClr>
              <a:buSzPts val="2200"/>
              <a:buNone/>
              <a:defRPr sz="2200">
                <a:solidFill>
                  <a:schemeClr val="accent5"/>
                </a:solidFill>
              </a:defRPr>
            </a:lvl1pPr>
            <a:lvl2pPr lvl="1" algn="ctr" rtl="0">
              <a:lnSpc>
                <a:spcPct val="112500"/>
              </a:lnSpc>
              <a:spcBef>
                <a:spcPts val="0"/>
              </a:spcBef>
              <a:spcAft>
                <a:spcPts val="0"/>
              </a:spcAft>
              <a:buClr>
                <a:srgbClr val="888888"/>
              </a:buClr>
              <a:buSzPts val="1000"/>
              <a:buNone/>
              <a:defRPr>
                <a:solidFill>
                  <a:srgbClr val="888888"/>
                </a:solidFill>
              </a:defRPr>
            </a:lvl2pPr>
            <a:lvl3pPr lvl="2" algn="ctr" rtl="0">
              <a:lnSpc>
                <a:spcPct val="112500"/>
              </a:lnSpc>
              <a:spcBef>
                <a:spcPts val="700"/>
              </a:spcBef>
              <a:spcAft>
                <a:spcPts val="0"/>
              </a:spcAft>
              <a:buClr>
                <a:srgbClr val="888888"/>
              </a:buClr>
              <a:buSzPts val="1000"/>
              <a:buNone/>
              <a:defRPr>
                <a:solidFill>
                  <a:srgbClr val="888888"/>
                </a:solidFill>
              </a:defRPr>
            </a:lvl3pPr>
            <a:lvl4pPr lvl="3" algn="ctr" rtl="0">
              <a:lnSpc>
                <a:spcPct val="112500"/>
              </a:lnSpc>
              <a:spcBef>
                <a:spcPts val="700"/>
              </a:spcBef>
              <a:spcAft>
                <a:spcPts val="0"/>
              </a:spcAft>
              <a:buClr>
                <a:srgbClr val="888888"/>
              </a:buClr>
              <a:buSzPts val="1000"/>
              <a:buNone/>
              <a:defRPr>
                <a:solidFill>
                  <a:srgbClr val="888888"/>
                </a:solidFill>
              </a:defRPr>
            </a:lvl4pPr>
            <a:lvl5pPr lvl="4" algn="ctr" rtl="0">
              <a:lnSpc>
                <a:spcPct val="112500"/>
              </a:lnSpc>
              <a:spcBef>
                <a:spcPts val="700"/>
              </a:spcBef>
              <a:spcAft>
                <a:spcPts val="0"/>
              </a:spcAft>
              <a:buClr>
                <a:srgbClr val="888888"/>
              </a:buClr>
              <a:buSzPts val="1000"/>
              <a:buNone/>
              <a:defRPr>
                <a:solidFill>
                  <a:srgbClr val="888888"/>
                </a:solidFill>
              </a:defRPr>
            </a:lvl5pPr>
            <a:lvl6pPr lvl="5" algn="ctr" rtl="0">
              <a:spcBef>
                <a:spcPts val="700"/>
              </a:spcBef>
              <a:spcAft>
                <a:spcPts val="0"/>
              </a:spcAft>
              <a:buClr>
                <a:srgbClr val="888888"/>
              </a:buClr>
              <a:buSzPts val="1800"/>
              <a:buNone/>
              <a:defRPr>
                <a:solidFill>
                  <a:srgbClr val="888888"/>
                </a:solidFill>
              </a:defRPr>
            </a:lvl6pPr>
            <a:lvl7pPr lvl="6" algn="ctr" rtl="0">
              <a:spcBef>
                <a:spcPts val="1200"/>
              </a:spcBef>
              <a:spcAft>
                <a:spcPts val="0"/>
              </a:spcAft>
              <a:buClr>
                <a:srgbClr val="888888"/>
              </a:buClr>
              <a:buSzPts val="1800"/>
              <a:buNone/>
              <a:defRPr>
                <a:solidFill>
                  <a:srgbClr val="888888"/>
                </a:solidFill>
              </a:defRPr>
            </a:lvl7pPr>
            <a:lvl8pPr lvl="7" algn="ctr" rtl="0">
              <a:spcBef>
                <a:spcPts val="1200"/>
              </a:spcBef>
              <a:spcAft>
                <a:spcPts val="0"/>
              </a:spcAft>
              <a:buClr>
                <a:srgbClr val="888888"/>
              </a:buClr>
              <a:buSzPts val="1800"/>
              <a:buNone/>
              <a:defRPr>
                <a:solidFill>
                  <a:srgbClr val="888888"/>
                </a:solidFill>
              </a:defRPr>
            </a:lvl8pPr>
            <a:lvl9pPr lvl="8" algn="ctr" rtl="0">
              <a:spcBef>
                <a:spcPts val="1200"/>
              </a:spcBef>
              <a:spcAft>
                <a:spcPts val="1200"/>
              </a:spcAft>
              <a:buClr>
                <a:srgbClr val="888888"/>
              </a:buClr>
              <a:buSzPts val="18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096075" y="445025"/>
            <a:ext cx="57363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3096075" y="1256175"/>
            <a:ext cx="57363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6"/>
          <p:cNvSpPr txBox="1">
            <a:spLocks noGrp="1"/>
          </p:cNvSpPr>
          <p:nvPr>
            <p:ph type="title"/>
          </p:nvPr>
        </p:nvSpPr>
        <p:spPr>
          <a:xfrm>
            <a:off x="642938" y="482203"/>
            <a:ext cx="7858200" cy="568200"/>
          </a:xfrm>
          <a:prstGeom prst="rect">
            <a:avLst/>
          </a:prstGeom>
          <a:noFill/>
          <a:ln>
            <a:noFill/>
          </a:ln>
        </p:spPr>
        <p:txBody>
          <a:bodyPr spcFirstLastPara="1" wrap="square" lIns="0" tIns="0" rIns="0" bIns="0" anchor="t" anchorCtr="0">
            <a:noAutofit/>
          </a:bodyPr>
          <a:lstStyle>
            <a:lvl1pPr lvl="0" algn="l" rtl="0">
              <a:lnSpc>
                <a:spcPct val="155555"/>
              </a:lnSpc>
              <a:spcBef>
                <a:spcPts val="0"/>
              </a:spcBef>
              <a:spcAft>
                <a:spcPts val="0"/>
              </a:spcAft>
              <a:buClr>
                <a:schemeClr val="accent1"/>
              </a:buClr>
              <a:buSzPts val="3500"/>
              <a:buFont typeface="Arial"/>
              <a:buNone/>
              <a:defRPr sz="3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8" name="Google Shape;38;p6"/>
          <p:cNvSpPr txBox="1">
            <a:spLocks noGrp="1"/>
          </p:cNvSpPr>
          <p:nvPr>
            <p:ph type="subTitle" idx="1"/>
          </p:nvPr>
        </p:nvSpPr>
        <p:spPr>
          <a:xfrm>
            <a:off x="642938" y="948648"/>
            <a:ext cx="7857000" cy="265800"/>
          </a:xfrm>
          <a:prstGeom prst="rect">
            <a:avLst/>
          </a:prstGeom>
          <a:noFill/>
          <a:ln>
            <a:noFill/>
          </a:ln>
        </p:spPr>
        <p:txBody>
          <a:bodyPr spcFirstLastPara="1" wrap="square" lIns="0" tIns="0" rIns="0" bIns="0" anchor="t" anchorCtr="0">
            <a:noAutofit/>
          </a:bodyPr>
          <a:lstStyle>
            <a:lvl1pPr lvl="0" algn="l" rtl="0">
              <a:lnSpc>
                <a:spcPct val="111764"/>
              </a:lnSpc>
              <a:spcBef>
                <a:spcPts val="0"/>
              </a:spcBef>
              <a:spcAft>
                <a:spcPts val="0"/>
              </a:spcAft>
              <a:buClr>
                <a:schemeClr val="accent5"/>
              </a:buClr>
              <a:buSzPts val="2200"/>
              <a:buNone/>
              <a:defRPr sz="2200">
                <a:solidFill>
                  <a:schemeClr val="accent5"/>
                </a:solidFill>
              </a:defRPr>
            </a:lvl1pPr>
            <a:lvl2pPr lvl="1" algn="ctr" rtl="0">
              <a:lnSpc>
                <a:spcPct val="112500"/>
              </a:lnSpc>
              <a:spcBef>
                <a:spcPts val="0"/>
              </a:spcBef>
              <a:spcAft>
                <a:spcPts val="0"/>
              </a:spcAft>
              <a:buClr>
                <a:srgbClr val="888888"/>
              </a:buClr>
              <a:buSzPts val="1000"/>
              <a:buNone/>
              <a:defRPr>
                <a:solidFill>
                  <a:srgbClr val="888888"/>
                </a:solidFill>
              </a:defRPr>
            </a:lvl2pPr>
            <a:lvl3pPr lvl="2" algn="ctr" rtl="0">
              <a:lnSpc>
                <a:spcPct val="112500"/>
              </a:lnSpc>
              <a:spcBef>
                <a:spcPts val="700"/>
              </a:spcBef>
              <a:spcAft>
                <a:spcPts val="0"/>
              </a:spcAft>
              <a:buClr>
                <a:srgbClr val="888888"/>
              </a:buClr>
              <a:buSzPts val="1000"/>
              <a:buNone/>
              <a:defRPr>
                <a:solidFill>
                  <a:srgbClr val="888888"/>
                </a:solidFill>
              </a:defRPr>
            </a:lvl3pPr>
            <a:lvl4pPr lvl="3" algn="ctr" rtl="0">
              <a:lnSpc>
                <a:spcPct val="112500"/>
              </a:lnSpc>
              <a:spcBef>
                <a:spcPts val="700"/>
              </a:spcBef>
              <a:spcAft>
                <a:spcPts val="0"/>
              </a:spcAft>
              <a:buClr>
                <a:srgbClr val="888888"/>
              </a:buClr>
              <a:buSzPts val="1000"/>
              <a:buNone/>
              <a:defRPr>
                <a:solidFill>
                  <a:srgbClr val="888888"/>
                </a:solidFill>
              </a:defRPr>
            </a:lvl4pPr>
            <a:lvl5pPr lvl="4" algn="ctr" rtl="0">
              <a:lnSpc>
                <a:spcPct val="112500"/>
              </a:lnSpc>
              <a:spcBef>
                <a:spcPts val="700"/>
              </a:spcBef>
              <a:spcAft>
                <a:spcPts val="0"/>
              </a:spcAft>
              <a:buClr>
                <a:srgbClr val="888888"/>
              </a:buClr>
              <a:buSzPts val="1000"/>
              <a:buNone/>
              <a:defRPr>
                <a:solidFill>
                  <a:srgbClr val="888888"/>
                </a:solidFill>
              </a:defRPr>
            </a:lvl5pPr>
            <a:lvl6pPr lvl="5" algn="ctr" rtl="0">
              <a:spcBef>
                <a:spcPts val="700"/>
              </a:spcBef>
              <a:spcAft>
                <a:spcPts val="0"/>
              </a:spcAft>
              <a:buClr>
                <a:srgbClr val="888888"/>
              </a:buClr>
              <a:buSzPts val="1800"/>
              <a:buNone/>
              <a:defRPr>
                <a:solidFill>
                  <a:srgbClr val="888888"/>
                </a:solidFill>
              </a:defRPr>
            </a:lvl6pPr>
            <a:lvl7pPr lvl="6" algn="ctr" rtl="0">
              <a:spcBef>
                <a:spcPts val="1200"/>
              </a:spcBef>
              <a:spcAft>
                <a:spcPts val="0"/>
              </a:spcAft>
              <a:buClr>
                <a:srgbClr val="888888"/>
              </a:buClr>
              <a:buSzPts val="1800"/>
              <a:buNone/>
              <a:defRPr>
                <a:solidFill>
                  <a:srgbClr val="888888"/>
                </a:solidFill>
              </a:defRPr>
            </a:lvl7pPr>
            <a:lvl8pPr lvl="7" algn="ctr" rtl="0">
              <a:spcBef>
                <a:spcPts val="1200"/>
              </a:spcBef>
              <a:spcAft>
                <a:spcPts val="0"/>
              </a:spcAft>
              <a:buClr>
                <a:srgbClr val="888888"/>
              </a:buClr>
              <a:buSzPts val="1800"/>
              <a:buNone/>
              <a:defRPr>
                <a:solidFill>
                  <a:srgbClr val="888888"/>
                </a:solidFill>
              </a:defRPr>
            </a:lvl8pPr>
            <a:lvl9pPr lvl="8" algn="ctr" rtl="0">
              <a:spcBef>
                <a:spcPts val="1200"/>
              </a:spcBef>
              <a:spcAft>
                <a:spcPts val="1200"/>
              </a:spcAft>
              <a:buClr>
                <a:srgbClr val="888888"/>
              </a:buClr>
              <a:buSzPts val="1800"/>
              <a:buNone/>
              <a:defRPr>
                <a:solidFill>
                  <a:srgbClr val="888888"/>
                </a:solidFill>
              </a:defRPr>
            </a:lvl9pPr>
          </a:lstStyle>
          <a:p>
            <a:endParaRPr/>
          </a:p>
        </p:txBody>
      </p:sp>
      <p:sp>
        <p:nvSpPr>
          <p:cNvPr id="39" name="Google Shape;39;p6"/>
          <p:cNvSpPr txBox="1">
            <a:spLocks noGrp="1"/>
          </p:cNvSpPr>
          <p:nvPr>
            <p:ph type="body" idx="2"/>
          </p:nvPr>
        </p:nvSpPr>
        <p:spPr>
          <a:xfrm>
            <a:off x="326450" y="1577200"/>
            <a:ext cx="4245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0" name="Google Shape;40;p6"/>
          <p:cNvSpPr txBox="1">
            <a:spLocks noGrp="1"/>
          </p:cNvSpPr>
          <p:nvPr>
            <p:ph type="body" idx="3"/>
          </p:nvPr>
        </p:nvSpPr>
        <p:spPr>
          <a:xfrm>
            <a:off x="4571450" y="1597700"/>
            <a:ext cx="4245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7"/>
          <p:cNvSpPr txBox="1">
            <a:spLocks noGrp="1"/>
          </p:cNvSpPr>
          <p:nvPr>
            <p:ph type="title"/>
          </p:nvPr>
        </p:nvSpPr>
        <p:spPr>
          <a:xfrm>
            <a:off x="642938" y="482203"/>
            <a:ext cx="7858200" cy="568200"/>
          </a:xfrm>
          <a:prstGeom prst="rect">
            <a:avLst/>
          </a:prstGeom>
          <a:noFill/>
          <a:ln>
            <a:noFill/>
          </a:ln>
        </p:spPr>
        <p:txBody>
          <a:bodyPr spcFirstLastPara="1" wrap="square" lIns="0" tIns="0" rIns="0" bIns="0" anchor="t" anchorCtr="0">
            <a:noAutofit/>
          </a:bodyPr>
          <a:lstStyle>
            <a:lvl1pPr lvl="0" algn="l" rtl="0">
              <a:lnSpc>
                <a:spcPct val="155555"/>
              </a:lnSpc>
              <a:spcBef>
                <a:spcPts val="0"/>
              </a:spcBef>
              <a:spcAft>
                <a:spcPts val="0"/>
              </a:spcAft>
              <a:buClr>
                <a:schemeClr val="accent1"/>
              </a:buClr>
              <a:buSzPts val="3500"/>
              <a:buFont typeface="Arial"/>
              <a:buNone/>
              <a:defRPr sz="3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 name="Google Shape;45;p7"/>
          <p:cNvSpPr txBox="1">
            <a:spLocks noGrp="1"/>
          </p:cNvSpPr>
          <p:nvPr>
            <p:ph type="subTitle" idx="2"/>
          </p:nvPr>
        </p:nvSpPr>
        <p:spPr>
          <a:xfrm>
            <a:off x="642938" y="948648"/>
            <a:ext cx="7857000" cy="265800"/>
          </a:xfrm>
          <a:prstGeom prst="rect">
            <a:avLst/>
          </a:prstGeom>
          <a:noFill/>
          <a:ln>
            <a:noFill/>
          </a:ln>
        </p:spPr>
        <p:txBody>
          <a:bodyPr spcFirstLastPara="1" wrap="square" lIns="0" tIns="0" rIns="0" bIns="0" anchor="t" anchorCtr="0">
            <a:noAutofit/>
          </a:bodyPr>
          <a:lstStyle>
            <a:lvl1pPr lvl="0" algn="l" rtl="0">
              <a:lnSpc>
                <a:spcPct val="111764"/>
              </a:lnSpc>
              <a:spcBef>
                <a:spcPts val="0"/>
              </a:spcBef>
              <a:spcAft>
                <a:spcPts val="0"/>
              </a:spcAft>
              <a:buClr>
                <a:schemeClr val="accent5"/>
              </a:buClr>
              <a:buSzPts val="2200"/>
              <a:buNone/>
              <a:defRPr sz="2200">
                <a:solidFill>
                  <a:schemeClr val="accent5"/>
                </a:solidFill>
              </a:defRPr>
            </a:lvl1pPr>
            <a:lvl2pPr lvl="1" algn="ctr" rtl="0">
              <a:lnSpc>
                <a:spcPct val="112500"/>
              </a:lnSpc>
              <a:spcBef>
                <a:spcPts val="0"/>
              </a:spcBef>
              <a:spcAft>
                <a:spcPts val="0"/>
              </a:spcAft>
              <a:buClr>
                <a:srgbClr val="888888"/>
              </a:buClr>
              <a:buSzPts val="1000"/>
              <a:buNone/>
              <a:defRPr>
                <a:solidFill>
                  <a:srgbClr val="888888"/>
                </a:solidFill>
              </a:defRPr>
            </a:lvl2pPr>
            <a:lvl3pPr lvl="2" algn="ctr" rtl="0">
              <a:lnSpc>
                <a:spcPct val="112500"/>
              </a:lnSpc>
              <a:spcBef>
                <a:spcPts val="700"/>
              </a:spcBef>
              <a:spcAft>
                <a:spcPts val="0"/>
              </a:spcAft>
              <a:buClr>
                <a:srgbClr val="888888"/>
              </a:buClr>
              <a:buSzPts val="1000"/>
              <a:buNone/>
              <a:defRPr>
                <a:solidFill>
                  <a:srgbClr val="888888"/>
                </a:solidFill>
              </a:defRPr>
            </a:lvl3pPr>
            <a:lvl4pPr lvl="3" algn="ctr" rtl="0">
              <a:lnSpc>
                <a:spcPct val="112500"/>
              </a:lnSpc>
              <a:spcBef>
                <a:spcPts val="700"/>
              </a:spcBef>
              <a:spcAft>
                <a:spcPts val="0"/>
              </a:spcAft>
              <a:buClr>
                <a:srgbClr val="888888"/>
              </a:buClr>
              <a:buSzPts val="1000"/>
              <a:buNone/>
              <a:defRPr>
                <a:solidFill>
                  <a:srgbClr val="888888"/>
                </a:solidFill>
              </a:defRPr>
            </a:lvl4pPr>
            <a:lvl5pPr lvl="4" algn="ctr" rtl="0">
              <a:lnSpc>
                <a:spcPct val="112500"/>
              </a:lnSpc>
              <a:spcBef>
                <a:spcPts val="700"/>
              </a:spcBef>
              <a:spcAft>
                <a:spcPts val="0"/>
              </a:spcAft>
              <a:buClr>
                <a:srgbClr val="888888"/>
              </a:buClr>
              <a:buSzPts val="1000"/>
              <a:buNone/>
              <a:defRPr>
                <a:solidFill>
                  <a:srgbClr val="888888"/>
                </a:solidFill>
              </a:defRPr>
            </a:lvl5pPr>
            <a:lvl6pPr lvl="5" algn="ctr" rtl="0">
              <a:spcBef>
                <a:spcPts val="700"/>
              </a:spcBef>
              <a:spcAft>
                <a:spcPts val="0"/>
              </a:spcAft>
              <a:buClr>
                <a:srgbClr val="888888"/>
              </a:buClr>
              <a:buSzPts val="1800"/>
              <a:buNone/>
              <a:defRPr>
                <a:solidFill>
                  <a:srgbClr val="888888"/>
                </a:solidFill>
              </a:defRPr>
            </a:lvl6pPr>
            <a:lvl7pPr lvl="6" algn="ctr" rtl="0">
              <a:spcBef>
                <a:spcPts val="1200"/>
              </a:spcBef>
              <a:spcAft>
                <a:spcPts val="0"/>
              </a:spcAft>
              <a:buClr>
                <a:srgbClr val="888888"/>
              </a:buClr>
              <a:buSzPts val="1800"/>
              <a:buNone/>
              <a:defRPr>
                <a:solidFill>
                  <a:srgbClr val="888888"/>
                </a:solidFill>
              </a:defRPr>
            </a:lvl7pPr>
            <a:lvl8pPr lvl="7" algn="ctr" rtl="0">
              <a:spcBef>
                <a:spcPts val="1200"/>
              </a:spcBef>
              <a:spcAft>
                <a:spcPts val="0"/>
              </a:spcAft>
              <a:buClr>
                <a:srgbClr val="888888"/>
              </a:buClr>
              <a:buSzPts val="1800"/>
              <a:buNone/>
              <a:defRPr>
                <a:solidFill>
                  <a:srgbClr val="888888"/>
                </a:solidFill>
              </a:defRPr>
            </a:lvl8pPr>
            <a:lvl9pPr lvl="8" algn="ctr" rtl="0">
              <a:spcBef>
                <a:spcPts val="1200"/>
              </a:spcBef>
              <a:spcAft>
                <a:spcPts val="1200"/>
              </a:spcAft>
              <a:buClr>
                <a:srgbClr val="888888"/>
              </a:buClr>
              <a:buSzPts val="1800"/>
              <a:buNone/>
              <a:defRPr>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8" name="Google Shape;4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5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3" name="Google Shape;53;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5" name="Google Shape;5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8" name="Google Shape;5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969B0"/>
              </a:buClr>
              <a:buSzPts val="3600"/>
              <a:buNone/>
              <a:defRPr sz="3600" b="1">
                <a:solidFill>
                  <a:srgbClr val="0969B0"/>
                </a:solidFill>
              </a:defRPr>
            </a:lvl1pPr>
            <a:lvl2pPr lvl="1">
              <a:spcBef>
                <a:spcPts val="0"/>
              </a:spcBef>
              <a:spcAft>
                <a:spcPts val="0"/>
              </a:spcAft>
              <a:buClr>
                <a:schemeClr val="accent1"/>
              </a:buClr>
              <a:buSzPts val="3600"/>
              <a:buNone/>
              <a:defRPr sz="3600" b="1">
                <a:solidFill>
                  <a:schemeClr val="accent1"/>
                </a:solidFill>
              </a:defRPr>
            </a:lvl2pPr>
            <a:lvl3pPr lvl="2">
              <a:spcBef>
                <a:spcPts val="0"/>
              </a:spcBef>
              <a:spcAft>
                <a:spcPts val="0"/>
              </a:spcAft>
              <a:buClr>
                <a:schemeClr val="accent1"/>
              </a:buClr>
              <a:buSzPts val="3600"/>
              <a:buNone/>
              <a:defRPr sz="3600" b="1">
                <a:solidFill>
                  <a:schemeClr val="accent1"/>
                </a:solidFill>
              </a:defRPr>
            </a:lvl3pPr>
            <a:lvl4pPr lvl="3">
              <a:spcBef>
                <a:spcPts val="0"/>
              </a:spcBef>
              <a:spcAft>
                <a:spcPts val="0"/>
              </a:spcAft>
              <a:buClr>
                <a:schemeClr val="accent1"/>
              </a:buClr>
              <a:buSzPts val="3600"/>
              <a:buNone/>
              <a:defRPr sz="3600" b="1">
                <a:solidFill>
                  <a:schemeClr val="accent1"/>
                </a:solidFill>
              </a:defRPr>
            </a:lvl4pPr>
            <a:lvl5pPr lvl="4">
              <a:spcBef>
                <a:spcPts val="0"/>
              </a:spcBef>
              <a:spcAft>
                <a:spcPts val="0"/>
              </a:spcAft>
              <a:buClr>
                <a:schemeClr val="accent1"/>
              </a:buClr>
              <a:buSzPts val="3600"/>
              <a:buNone/>
              <a:defRPr sz="3600" b="1">
                <a:solidFill>
                  <a:schemeClr val="accent1"/>
                </a:solidFill>
              </a:defRPr>
            </a:lvl5pPr>
            <a:lvl6pPr lvl="5">
              <a:spcBef>
                <a:spcPts val="0"/>
              </a:spcBef>
              <a:spcAft>
                <a:spcPts val="0"/>
              </a:spcAft>
              <a:buClr>
                <a:schemeClr val="accent1"/>
              </a:buClr>
              <a:buSzPts val="3600"/>
              <a:buNone/>
              <a:defRPr sz="3600" b="1">
                <a:solidFill>
                  <a:schemeClr val="accent1"/>
                </a:solidFill>
              </a:defRPr>
            </a:lvl6pPr>
            <a:lvl7pPr lvl="6">
              <a:spcBef>
                <a:spcPts val="0"/>
              </a:spcBef>
              <a:spcAft>
                <a:spcPts val="0"/>
              </a:spcAft>
              <a:buClr>
                <a:schemeClr val="accent1"/>
              </a:buClr>
              <a:buSzPts val="3600"/>
              <a:buNone/>
              <a:defRPr sz="3600" b="1">
                <a:solidFill>
                  <a:schemeClr val="accent1"/>
                </a:solidFill>
              </a:defRPr>
            </a:lvl7pPr>
            <a:lvl8pPr lvl="7">
              <a:spcBef>
                <a:spcPts val="0"/>
              </a:spcBef>
              <a:spcAft>
                <a:spcPts val="0"/>
              </a:spcAft>
              <a:buClr>
                <a:schemeClr val="accent1"/>
              </a:buClr>
              <a:buSzPts val="3600"/>
              <a:buNone/>
              <a:defRPr sz="3600" b="1">
                <a:solidFill>
                  <a:schemeClr val="accent1"/>
                </a:solidFill>
              </a:defRPr>
            </a:lvl8pPr>
            <a:lvl9pPr lvl="8">
              <a:spcBef>
                <a:spcPts val="0"/>
              </a:spcBef>
              <a:spcAft>
                <a:spcPts val="0"/>
              </a:spcAft>
              <a:buClr>
                <a:schemeClr val="accent1"/>
              </a:buClr>
              <a:buSzPts val="3600"/>
              <a:buNone/>
              <a:defRPr sz="3600" b="1">
                <a:solidFill>
                  <a:schemeClr val="accent1"/>
                </a:solidFill>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a:blip r:embed="rId19">
            <a:alphaModFix/>
          </a:blip>
          <a:stretch>
            <a:fillRect/>
          </a:stretch>
        </p:blipFill>
        <p:spPr>
          <a:xfrm>
            <a:off x="4216248" y="4349425"/>
            <a:ext cx="711504" cy="707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7" name="Google Shape;9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8" name="Google Shape;9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data.kingston.gov.uk/"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data.kingston.gov.uk/"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128375" y="91400"/>
            <a:ext cx="8909400" cy="8640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GB" sz="3000">
                <a:solidFill>
                  <a:schemeClr val="dk1"/>
                </a:solidFill>
              </a:rPr>
              <a:t>Kingston’s Joint Strategic </a:t>
            </a:r>
            <a:endParaRPr sz="3000">
              <a:solidFill>
                <a:schemeClr val="dk1"/>
              </a:solidFill>
            </a:endParaRPr>
          </a:p>
          <a:p>
            <a:pPr marL="0" lvl="0" indent="0" algn="ctr" rtl="0">
              <a:lnSpc>
                <a:spcPct val="100000"/>
              </a:lnSpc>
              <a:spcBef>
                <a:spcPts val="0"/>
              </a:spcBef>
              <a:spcAft>
                <a:spcPts val="0"/>
              </a:spcAft>
              <a:buNone/>
            </a:pPr>
            <a:r>
              <a:rPr lang="en-GB" sz="3000">
                <a:solidFill>
                  <a:schemeClr val="dk1"/>
                </a:solidFill>
              </a:rPr>
              <a:t>Needs Assessment (JSNA) 2023</a:t>
            </a:r>
            <a:endParaRPr sz="3000">
              <a:solidFill>
                <a:schemeClr val="dk1"/>
              </a:solidFill>
            </a:endParaRPr>
          </a:p>
          <a:p>
            <a:pPr marL="0" lvl="0" indent="0" algn="ctr" rtl="0">
              <a:lnSpc>
                <a:spcPct val="100000"/>
              </a:lnSpc>
              <a:spcBef>
                <a:spcPts val="1000"/>
              </a:spcBef>
              <a:spcAft>
                <a:spcPts val="0"/>
              </a:spcAft>
              <a:buNone/>
            </a:pPr>
            <a:r>
              <a:rPr lang="en-GB" sz="2300"/>
              <a:t>KVA Health &amp; Wellbeing Network, 3rd October 2023</a:t>
            </a:r>
            <a:endParaRPr sz="100">
              <a:solidFill>
                <a:schemeClr val="dk2"/>
              </a:solidFill>
            </a:endParaRPr>
          </a:p>
          <a:p>
            <a:pPr marL="0" lvl="0" indent="0" algn="l" rtl="0">
              <a:lnSpc>
                <a:spcPct val="100000"/>
              </a:lnSpc>
              <a:spcBef>
                <a:spcPts val="1000"/>
              </a:spcBef>
              <a:spcAft>
                <a:spcPts val="0"/>
              </a:spcAft>
              <a:buNone/>
            </a:pPr>
            <a:endParaRPr sz="100"/>
          </a:p>
        </p:txBody>
      </p:sp>
      <p:sp>
        <p:nvSpPr>
          <p:cNvPr id="151" name="Google Shape;151;p32"/>
          <p:cNvSpPr txBox="1">
            <a:spLocks noGrp="1"/>
          </p:cNvSpPr>
          <p:nvPr>
            <p:ph type="subTitle" idx="2"/>
          </p:nvPr>
        </p:nvSpPr>
        <p:spPr>
          <a:xfrm>
            <a:off x="297500" y="3926650"/>
            <a:ext cx="8652600" cy="359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b="1">
                <a:solidFill>
                  <a:schemeClr val="dk1"/>
                </a:solidFill>
              </a:rPr>
              <a:t>Iona Lidington, Director of Public Health, Kingston Council</a:t>
            </a:r>
            <a:endParaRPr b="1">
              <a:solidFill>
                <a:schemeClr val="dk1"/>
              </a:solidFill>
            </a:endParaRPr>
          </a:p>
        </p:txBody>
      </p:sp>
      <p:pic>
        <p:nvPicPr>
          <p:cNvPr id="152" name="Google Shape;152;p32"/>
          <p:cNvPicPr preferRelativeResize="0"/>
          <p:nvPr/>
        </p:nvPicPr>
        <p:blipFill>
          <a:blip r:embed="rId3">
            <a:alphaModFix/>
          </a:blip>
          <a:stretch>
            <a:fillRect/>
          </a:stretch>
        </p:blipFill>
        <p:spPr>
          <a:xfrm>
            <a:off x="1926475" y="1610675"/>
            <a:ext cx="4482501" cy="21544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287000" y="210425"/>
            <a:ext cx="7821300" cy="572700"/>
          </a:xfrm>
          <a:prstGeom prst="rect">
            <a:avLst/>
          </a:prstGeom>
        </p:spPr>
        <p:txBody>
          <a:bodyPr spcFirstLastPara="1" wrap="square" lIns="91425" tIns="91425" rIns="91425" bIns="91425" anchor="t" anchorCtr="0">
            <a:normAutofit fontScale="90000"/>
          </a:bodyPr>
          <a:lstStyle/>
          <a:p>
            <a:pPr marL="0" lvl="0" indent="0" algn="just" rtl="0">
              <a:lnSpc>
                <a:spcPct val="107916"/>
              </a:lnSpc>
              <a:spcBef>
                <a:spcPts val="0"/>
              </a:spcBef>
              <a:spcAft>
                <a:spcPts val="0"/>
              </a:spcAft>
              <a:buSzPct val="44594"/>
              <a:buNone/>
            </a:pPr>
            <a:r>
              <a:rPr lang="en-GB" sz="2220" b="1"/>
              <a:t>Older Adults (70+) - top 5 causes of ill health in Kingston (2019)</a:t>
            </a:r>
            <a:endParaRPr sz="3120" b="1"/>
          </a:p>
        </p:txBody>
      </p:sp>
      <p:pic>
        <p:nvPicPr>
          <p:cNvPr id="232" name="Google Shape;232;p41" title="Chart"/>
          <p:cNvPicPr preferRelativeResize="0"/>
          <p:nvPr/>
        </p:nvPicPr>
        <p:blipFill rotWithShape="1">
          <a:blip r:embed="rId3">
            <a:alphaModFix/>
          </a:blip>
          <a:srcRect l="2454" r="3152"/>
          <a:stretch/>
        </p:blipFill>
        <p:spPr>
          <a:xfrm>
            <a:off x="181575" y="1040850"/>
            <a:ext cx="4666831" cy="3061824"/>
          </a:xfrm>
          <a:prstGeom prst="rect">
            <a:avLst/>
          </a:prstGeom>
          <a:noFill/>
          <a:ln w="9525" cap="flat" cmpd="sng">
            <a:solidFill>
              <a:srgbClr val="595959"/>
            </a:solidFill>
            <a:prstDash val="solid"/>
            <a:round/>
            <a:headEnd type="none" w="sm" len="sm"/>
            <a:tailEnd type="none" w="sm" len="sm"/>
          </a:ln>
        </p:spPr>
      </p:pic>
      <p:pic>
        <p:nvPicPr>
          <p:cNvPr id="233" name="Google Shape;233;p41" title="Chart"/>
          <p:cNvPicPr preferRelativeResize="0"/>
          <p:nvPr/>
        </p:nvPicPr>
        <p:blipFill>
          <a:blip r:embed="rId4">
            <a:alphaModFix/>
          </a:blip>
          <a:stretch>
            <a:fillRect/>
          </a:stretch>
        </p:blipFill>
        <p:spPr>
          <a:xfrm>
            <a:off x="4901600" y="2164538"/>
            <a:ext cx="4428600" cy="2884493"/>
          </a:xfrm>
          <a:prstGeom prst="rect">
            <a:avLst/>
          </a:prstGeom>
          <a:noFill/>
          <a:ln w="9525" cap="flat" cmpd="sng">
            <a:solidFill>
              <a:srgbClr val="595959"/>
            </a:solidFill>
            <a:prstDash val="solid"/>
            <a:round/>
            <a:headEnd type="none" w="sm" len="sm"/>
            <a:tailEnd type="none" w="sm" len="sm"/>
          </a:ln>
        </p:spPr>
      </p:pic>
      <p:sp>
        <p:nvSpPr>
          <p:cNvPr id="234" name="Google Shape;234;p41"/>
          <p:cNvSpPr txBox="1"/>
          <p:nvPr/>
        </p:nvSpPr>
        <p:spPr>
          <a:xfrm>
            <a:off x="890075" y="4348525"/>
            <a:ext cx="3958200" cy="700500"/>
          </a:xfrm>
          <a:prstGeom prst="rect">
            <a:avLst/>
          </a:prstGeom>
          <a:solidFill>
            <a:schemeClr val="lt1"/>
          </a:solidFill>
          <a:ln w="3810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a:t>Smokers need care with every day tasks 10 years earlier than non smokers, on average - at age 63 years</a:t>
            </a:r>
            <a:endParaRPr sz="1200"/>
          </a:p>
        </p:txBody>
      </p:sp>
      <p:pic>
        <p:nvPicPr>
          <p:cNvPr id="235" name="Google Shape;235;p41"/>
          <p:cNvPicPr preferRelativeResize="0"/>
          <p:nvPr/>
        </p:nvPicPr>
        <p:blipFill>
          <a:blip r:embed="rId5">
            <a:alphaModFix/>
          </a:blip>
          <a:stretch>
            <a:fillRect/>
          </a:stretch>
        </p:blipFill>
        <p:spPr>
          <a:xfrm>
            <a:off x="7419844" y="691725"/>
            <a:ext cx="1646180" cy="137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txBox="1">
            <a:spLocks noGrp="1"/>
          </p:cNvSpPr>
          <p:nvPr>
            <p:ph type="title"/>
          </p:nvPr>
        </p:nvSpPr>
        <p:spPr>
          <a:xfrm>
            <a:off x="434350" y="67350"/>
            <a:ext cx="7926000" cy="572700"/>
          </a:xfrm>
          <a:prstGeom prst="rect">
            <a:avLst/>
          </a:prstGeom>
        </p:spPr>
        <p:txBody>
          <a:bodyPr spcFirstLastPara="1" wrap="square" lIns="91425" tIns="91425" rIns="91425" bIns="91425" anchor="t" anchorCtr="0">
            <a:normAutofit fontScale="90000"/>
          </a:bodyPr>
          <a:lstStyle/>
          <a:p>
            <a:pPr marL="0" lvl="0" indent="0" algn="just" rtl="0">
              <a:lnSpc>
                <a:spcPct val="107916"/>
              </a:lnSpc>
              <a:spcBef>
                <a:spcPts val="0"/>
              </a:spcBef>
              <a:spcAft>
                <a:spcPts val="0"/>
              </a:spcAft>
              <a:buNone/>
            </a:pPr>
            <a:r>
              <a:rPr lang="en-GB" sz="2688" b="1"/>
              <a:t>Inequality in life expectancy in Kingston: increasing</a:t>
            </a:r>
            <a:endParaRPr sz="3688" b="1"/>
          </a:p>
        </p:txBody>
      </p:sp>
      <p:sp>
        <p:nvSpPr>
          <p:cNvPr id="241" name="Google Shape;241;p42"/>
          <p:cNvSpPr txBox="1"/>
          <p:nvPr/>
        </p:nvSpPr>
        <p:spPr>
          <a:xfrm>
            <a:off x="287000" y="934150"/>
            <a:ext cx="8651700" cy="7287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endParaRPr sz="1700">
              <a:solidFill>
                <a:schemeClr val="dk1"/>
              </a:solidFill>
            </a:endParaRPr>
          </a:p>
          <a:p>
            <a:pPr marL="0" lvl="0" indent="0" algn="just" rtl="0">
              <a:lnSpc>
                <a:spcPct val="107916"/>
              </a:lnSpc>
              <a:spcBef>
                <a:spcPts val="0"/>
              </a:spcBef>
              <a:spcAft>
                <a:spcPts val="0"/>
              </a:spcAft>
              <a:buNone/>
            </a:pPr>
            <a:endParaRPr sz="1700">
              <a:solidFill>
                <a:schemeClr val="dk1"/>
              </a:solidFill>
            </a:endParaRPr>
          </a:p>
        </p:txBody>
      </p:sp>
      <p:pic>
        <p:nvPicPr>
          <p:cNvPr id="242" name="Google Shape;242;p42"/>
          <p:cNvPicPr preferRelativeResize="0"/>
          <p:nvPr/>
        </p:nvPicPr>
        <p:blipFill>
          <a:blip r:embed="rId3">
            <a:alphaModFix/>
          </a:blip>
          <a:stretch>
            <a:fillRect/>
          </a:stretch>
        </p:blipFill>
        <p:spPr>
          <a:xfrm>
            <a:off x="894063" y="640050"/>
            <a:ext cx="7006574" cy="4304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311700" y="90300"/>
            <a:ext cx="8520600" cy="98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b="1">
                <a:highlight>
                  <a:srgbClr val="00FF00"/>
                </a:highlight>
                <a:latin typeface="Calibri"/>
                <a:ea typeface="Calibri"/>
                <a:cs typeface="Calibri"/>
                <a:sym typeface="Calibri"/>
              </a:rPr>
              <a:t>What influences health in Kingston? The conditions in which people are born, grow, live, work and age (‘wider determinants’)</a:t>
            </a:r>
            <a:endParaRPr b="1"/>
          </a:p>
        </p:txBody>
      </p:sp>
      <p:sp>
        <p:nvSpPr>
          <p:cNvPr id="248" name="Google Shape;248;p43"/>
          <p:cNvSpPr txBox="1">
            <a:spLocks noGrp="1"/>
          </p:cNvSpPr>
          <p:nvPr>
            <p:ph type="body" idx="1"/>
          </p:nvPr>
        </p:nvSpPr>
        <p:spPr>
          <a:xfrm>
            <a:off x="311700" y="1238350"/>
            <a:ext cx="5961000" cy="333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222222"/>
                </a:solidFill>
              </a:rPr>
              <a:t>We looked at:</a:t>
            </a:r>
            <a:endParaRPr>
              <a:solidFill>
                <a:srgbClr val="222222"/>
              </a:solidFill>
            </a:endParaRPr>
          </a:p>
          <a:p>
            <a:pPr marL="457200" lvl="0" indent="-342900" algn="l" rtl="0">
              <a:spcBef>
                <a:spcPts val="1200"/>
              </a:spcBef>
              <a:spcAft>
                <a:spcPts val="0"/>
              </a:spcAft>
              <a:buClr>
                <a:srgbClr val="222222"/>
              </a:buClr>
              <a:buSzPts val="1800"/>
              <a:buChar char="●"/>
            </a:pPr>
            <a:r>
              <a:rPr lang="en-GB">
                <a:solidFill>
                  <a:srgbClr val="222222"/>
                </a:solidFill>
              </a:rPr>
              <a:t>Education</a:t>
            </a:r>
            <a:endParaRPr>
              <a:solidFill>
                <a:srgbClr val="222222"/>
              </a:solidFill>
            </a:endParaRPr>
          </a:p>
          <a:p>
            <a:pPr marL="457200" lvl="0" indent="-342900" algn="l" rtl="0">
              <a:spcBef>
                <a:spcPts val="0"/>
              </a:spcBef>
              <a:spcAft>
                <a:spcPts val="0"/>
              </a:spcAft>
              <a:buClr>
                <a:srgbClr val="222222"/>
              </a:buClr>
              <a:buSzPts val="1800"/>
              <a:buChar char="●"/>
            </a:pPr>
            <a:r>
              <a:rPr lang="en-GB">
                <a:solidFill>
                  <a:srgbClr val="222222"/>
                </a:solidFill>
              </a:rPr>
              <a:t>Crime</a:t>
            </a:r>
            <a:endParaRPr>
              <a:solidFill>
                <a:srgbClr val="222222"/>
              </a:solidFill>
            </a:endParaRPr>
          </a:p>
          <a:p>
            <a:pPr marL="457200" lvl="0" indent="-342900" algn="l" rtl="0">
              <a:spcBef>
                <a:spcPts val="0"/>
              </a:spcBef>
              <a:spcAft>
                <a:spcPts val="0"/>
              </a:spcAft>
              <a:buClr>
                <a:srgbClr val="222222"/>
              </a:buClr>
              <a:buSzPts val="1800"/>
              <a:buChar char="●"/>
            </a:pPr>
            <a:r>
              <a:rPr lang="en-GB">
                <a:solidFill>
                  <a:srgbClr val="222222"/>
                </a:solidFill>
              </a:rPr>
              <a:t>Housing</a:t>
            </a:r>
            <a:endParaRPr>
              <a:solidFill>
                <a:srgbClr val="222222"/>
              </a:solidFill>
            </a:endParaRPr>
          </a:p>
          <a:p>
            <a:pPr marL="457200" lvl="0" indent="-342900" algn="l" rtl="0">
              <a:spcBef>
                <a:spcPts val="0"/>
              </a:spcBef>
              <a:spcAft>
                <a:spcPts val="0"/>
              </a:spcAft>
              <a:buClr>
                <a:srgbClr val="222222"/>
              </a:buClr>
              <a:buSzPts val="1800"/>
              <a:buChar char="●"/>
            </a:pPr>
            <a:r>
              <a:rPr lang="en-GB">
                <a:solidFill>
                  <a:srgbClr val="222222"/>
                </a:solidFill>
              </a:rPr>
              <a:t>Work and the labour market</a:t>
            </a:r>
            <a:endParaRPr>
              <a:solidFill>
                <a:srgbClr val="222222"/>
              </a:solidFill>
            </a:endParaRPr>
          </a:p>
          <a:p>
            <a:pPr marL="457200" lvl="0" indent="-342900" algn="l" rtl="0">
              <a:spcBef>
                <a:spcPts val="0"/>
              </a:spcBef>
              <a:spcAft>
                <a:spcPts val="0"/>
              </a:spcAft>
              <a:buClr>
                <a:srgbClr val="222222"/>
              </a:buClr>
              <a:buSzPts val="1800"/>
              <a:buChar char="●"/>
            </a:pPr>
            <a:r>
              <a:rPr lang="en-GB">
                <a:solidFill>
                  <a:srgbClr val="222222"/>
                </a:solidFill>
              </a:rPr>
              <a:t>Natural and Built Environment</a:t>
            </a:r>
            <a:endParaRPr>
              <a:solidFill>
                <a:srgbClr val="222222"/>
              </a:solidFill>
            </a:endParaRPr>
          </a:p>
          <a:p>
            <a:pPr marL="0" lvl="0" indent="0" algn="l" rtl="0">
              <a:spcBef>
                <a:spcPts val="1200"/>
              </a:spcBef>
              <a:spcAft>
                <a:spcPts val="1200"/>
              </a:spcAft>
              <a:buNone/>
            </a:pPr>
            <a:r>
              <a:rPr lang="en-GB">
                <a:solidFill>
                  <a:srgbClr val="222222"/>
                </a:solidFill>
              </a:rPr>
              <a:t>(Please see the JSNA documents for full detail and links to the data sources for updated data)</a:t>
            </a:r>
            <a:endParaRPr>
              <a:solidFill>
                <a:srgbClr val="222222"/>
              </a:solidFill>
            </a:endParaRPr>
          </a:p>
        </p:txBody>
      </p:sp>
      <p:pic>
        <p:nvPicPr>
          <p:cNvPr id="249" name="Google Shape;249;p43"/>
          <p:cNvPicPr preferRelativeResize="0"/>
          <p:nvPr/>
        </p:nvPicPr>
        <p:blipFill>
          <a:blip r:embed="rId3">
            <a:alphaModFix/>
          </a:blip>
          <a:stretch>
            <a:fillRect/>
          </a:stretch>
        </p:blipFill>
        <p:spPr>
          <a:xfrm>
            <a:off x="6487175" y="1390825"/>
            <a:ext cx="2566500" cy="270233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a:off x="134325" y="102425"/>
            <a:ext cx="8785200" cy="57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420"/>
              <a:t>Some example findings about influences on health in Kingston </a:t>
            </a:r>
            <a:endParaRPr sz="2420"/>
          </a:p>
        </p:txBody>
      </p:sp>
      <p:sp>
        <p:nvSpPr>
          <p:cNvPr id="255" name="Google Shape;255;p44"/>
          <p:cNvSpPr txBox="1">
            <a:spLocks noGrp="1"/>
          </p:cNvSpPr>
          <p:nvPr>
            <p:ph type="body" idx="1"/>
          </p:nvPr>
        </p:nvSpPr>
        <p:spPr>
          <a:xfrm>
            <a:off x="0" y="724200"/>
            <a:ext cx="4365600" cy="4419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chemeClr val="dk1"/>
              </a:buClr>
              <a:buSzPts val="1500"/>
              <a:buChar char="●"/>
            </a:pPr>
            <a:r>
              <a:rPr lang="en-GB" sz="1500">
                <a:solidFill>
                  <a:schemeClr val="dk1"/>
                </a:solidFill>
              </a:rPr>
              <a:t>Our poorest children (eligible for FSM) are doing less well on school readiness than similar children across London</a:t>
            </a:r>
            <a:endParaRPr sz="1500">
              <a:solidFill>
                <a:schemeClr val="dk1"/>
              </a:solidFill>
            </a:endParaRPr>
          </a:p>
          <a:p>
            <a:pPr marL="457200" lvl="0" indent="-323850" algn="just" rtl="0">
              <a:lnSpc>
                <a:spcPct val="100000"/>
              </a:lnSpc>
              <a:spcBef>
                <a:spcPts val="1000"/>
              </a:spcBef>
              <a:spcAft>
                <a:spcPts val="0"/>
              </a:spcAft>
              <a:buClr>
                <a:schemeClr val="dk1"/>
              </a:buClr>
              <a:buSzPts val="1500"/>
              <a:buChar char="●"/>
            </a:pPr>
            <a:r>
              <a:rPr lang="en-GB" sz="1500">
                <a:solidFill>
                  <a:schemeClr val="dk1"/>
                </a:solidFill>
              </a:rPr>
              <a:t>2,277 children under 16 years in absolute low income families in Kingston in 2020</a:t>
            </a:r>
            <a:endParaRPr sz="1500">
              <a:solidFill>
                <a:schemeClr val="dk1"/>
              </a:solidFill>
            </a:endParaRPr>
          </a:p>
          <a:p>
            <a:pPr marL="457200" lvl="0" indent="-323850" algn="just" rtl="0">
              <a:lnSpc>
                <a:spcPct val="100000"/>
              </a:lnSpc>
              <a:spcBef>
                <a:spcPts val="1000"/>
              </a:spcBef>
              <a:spcAft>
                <a:spcPts val="0"/>
              </a:spcAft>
              <a:buClr>
                <a:schemeClr val="dk1"/>
              </a:buClr>
              <a:buSzPts val="1500"/>
              <a:buChar char="●"/>
            </a:pPr>
            <a:r>
              <a:rPr lang="en-GB" sz="1500">
                <a:solidFill>
                  <a:schemeClr val="dk1"/>
                </a:solidFill>
              </a:rPr>
              <a:t>The Cambridge Road Estate and Alpha Road area are both within the 20% most deprived small areas (‘LSOAs’) nationally with regard to income deprivation</a:t>
            </a:r>
            <a:endParaRPr sz="1500">
              <a:solidFill>
                <a:schemeClr val="dk1"/>
              </a:solidFill>
            </a:endParaRPr>
          </a:p>
          <a:p>
            <a:pPr marL="457200" marR="0" lvl="0" indent="-323850" algn="just" rtl="0">
              <a:lnSpc>
                <a:spcPct val="100000"/>
              </a:lnSpc>
              <a:spcBef>
                <a:spcPts val="1000"/>
              </a:spcBef>
              <a:spcAft>
                <a:spcPts val="0"/>
              </a:spcAft>
              <a:buClr>
                <a:schemeClr val="dk1"/>
              </a:buClr>
              <a:buSzPts val="1500"/>
              <a:buChar char="●"/>
            </a:pPr>
            <a:r>
              <a:rPr lang="en-GB" sz="1400">
                <a:solidFill>
                  <a:schemeClr val="dk1"/>
                </a:solidFill>
              </a:rPr>
              <a:t>For 2021/22, Kingston was an outlier (significantly worse than London as a whole) for emergency hospital admissions due to falls in people aged 65 and over.</a:t>
            </a:r>
            <a:endParaRPr sz="1400">
              <a:solidFill>
                <a:schemeClr val="dk1"/>
              </a:solidFill>
            </a:endParaRPr>
          </a:p>
          <a:p>
            <a:pPr marL="457200" marR="0" lvl="0" indent="-317500" algn="just" rtl="0">
              <a:lnSpc>
                <a:spcPct val="100000"/>
              </a:lnSpc>
              <a:spcBef>
                <a:spcPts val="1000"/>
              </a:spcBef>
              <a:spcAft>
                <a:spcPts val="1000"/>
              </a:spcAft>
              <a:buClr>
                <a:schemeClr val="dk1"/>
              </a:buClr>
              <a:buSzPts val="1400"/>
              <a:buChar char="●"/>
            </a:pPr>
            <a:r>
              <a:rPr lang="en-GB" sz="1400">
                <a:solidFill>
                  <a:schemeClr val="dk1"/>
                </a:solidFill>
              </a:rPr>
              <a:t>Housing and overcrowding: According to the 2021 Census, 6% of households in Kingston were ‘overcrowded’. (Norbiton (11.3%)</a:t>
            </a:r>
            <a:r>
              <a:rPr lang="en-GB" sz="1300">
                <a:solidFill>
                  <a:schemeClr val="dk1"/>
                </a:solidFill>
              </a:rPr>
              <a:t> </a:t>
            </a:r>
            <a:endParaRPr sz="1400">
              <a:solidFill>
                <a:schemeClr val="dk1"/>
              </a:solidFill>
            </a:endParaRPr>
          </a:p>
        </p:txBody>
      </p:sp>
      <p:pic>
        <p:nvPicPr>
          <p:cNvPr id="256" name="Google Shape;256;p44"/>
          <p:cNvPicPr preferRelativeResize="0"/>
          <p:nvPr/>
        </p:nvPicPr>
        <p:blipFill>
          <a:blip r:embed="rId3">
            <a:alphaModFix/>
          </a:blip>
          <a:stretch>
            <a:fillRect/>
          </a:stretch>
        </p:blipFill>
        <p:spPr>
          <a:xfrm>
            <a:off x="4635575" y="676325"/>
            <a:ext cx="4408200" cy="4337725"/>
          </a:xfrm>
          <a:prstGeom prst="rect">
            <a:avLst/>
          </a:prstGeom>
          <a:noFill/>
          <a:ln>
            <a:noFill/>
          </a:ln>
        </p:spPr>
      </p:pic>
      <p:cxnSp>
        <p:nvCxnSpPr>
          <p:cNvPr id="257" name="Google Shape;257;p44"/>
          <p:cNvCxnSpPr/>
          <p:nvPr/>
        </p:nvCxnSpPr>
        <p:spPr>
          <a:xfrm>
            <a:off x="4465350" y="1107925"/>
            <a:ext cx="80700" cy="3503700"/>
          </a:xfrm>
          <a:prstGeom prst="straightConnector1">
            <a:avLst/>
          </a:prstGeom>
          <a:noFill/>
          <a:ln w="19050" cap="flat" cmpd="sng">
            <a:solidFill>
              <a:srgbClr val="FF0000"/>
            </a:solidFill>
            <a:prstDash val="solid"/>
            <a:round/>
            <a:headEnd type="none" w="med" len="med"/>
            <a:tailEnd type="none" w="med" len="med"/>
          </a:ln>
        </p:spPr>
      </p:cxnSp>
      <p:cxnSp>
        <p:nvCxnSpPr>
          <p:cNvPr id="258" name="Google Shape;258;p44"/>
          <p:cNvCxnSpPr/>
          <p:nvPr/>
        </p:nvCxnSpPr>
        <p:spPr>
          <a:xfrm flipH="1">
            <a:off x="3954450" y="1125825"/>
            <a:ext cx="510900" cy="9000"/>
          </a:xfrm>
          <a:prstGeom prst="straightConnector1">
            <a:avLst/>
          </a:prstGeom>
          <a:noFill/>
          <a:ln w="19050" cap="flat" cmpd="sng">
            <a:solidFill>
              <a:srgbClr val="FF0000"/>
            </a:solidFill>
            <a:prstDash val="solid"/>
            <a:round/>
            <a:headEnd type="none" w="med" len="med"/>
            <a:tailEnd type="none" w="med" len="med"/>
          </a:ln>
        </p:spPr>
      </p:cxnSp>
      <p:cxnSp>
        <p:nvCxnSpPr>
          <p:cNvPr id="259" name="Google Shape;259;p44"/>
          <p:cNvCxnSpPr/>
          <p:nvPr/>
        </p:nvCxnSpPr>
        <p:spPr>
          <a:xfrm>
            <a:off x="4546000" y="4593675"/>
            <a:ext cx="125400" cy="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196850" y="187850"/>
            <a:ext cx="8635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Health Protection: 5 key areas of focus</a:t>
            </a:r>
            <a:endParaRPr b="1"/>
          </a:p>
        </p:txBody>
      </p:sp>
      <p:sp>
        <p:nvSpPr>
          <p:cNvPr id="265" name="Google Shape;265;p45"/>
          <p:cNvSpPr txBox="1">
            <a:spLocks noGrp="1"/>
          </p:cNvSpPr>
          <p:nvPr>
            <p:ph type="body" idx="1"/>
          </p:nvPr>
        </p:nvSpPr>
        <p:spPr>
          <a:xfrm>
            <a:off x="102725" y="820450"/>
            <a:ext cx="6473700" cy="4163700"/>
          </a:xfrm>
          <a:prstGeom prst="rect">
            <a:avLst/>
          </a:prstGeom>
        </p:spPr>
        <p:txBody>
          <a:bodyPr spcFirstLastPara="1" wrap="square" lIns="91425" tIns="91425" rIns="91425" bIns="91425" anchor="t" anchorCtr="0">
            <a:normAutofit lnSpcReduction="20000"/>
          </a:bodyPr>
          <a:lstStyle/>
          <a:p>
            <a:pPr marL="457200" lvl="0" indent="-361950" algn="just" rtl="0">
              <a:lnSpc>
                <a:spcPct val="100000"/>
              </a:lnSpc>
              <a:spcBef>
                <a:spcPts val="0"/>
              </a:spcBef>
              <a:spcAft>
                <a:spcPts val="0"/>
              </a:spcAft>
              <a:buClr>
                <a:schemeClr val="dk1"/>
              </a:buClr>
              <a:buSzPts val="2100"/>
              <a:buChar char="●"/>
            </a:pPr>
            <a:r>
              <a:rPr lang="en-GB" sz="2100">
                <a:solidFill>
                  <a:schemeClr val="dk1"/>
                </a:solidFill>
              </a:rPr>
              <a:t>Childhood immunisation - focus on measles and polio: </a:t>
            </a:r>
            <a:r>
              <a:rPr lang="en-GB" sz="2100" i="1">
                <a:solidFill>
                  <a:srgbClr val="0000FF"/>
                </a:solidFill>
              </a:rPr>
              <a:t>recently generally improving but not yet meeting targets, risks </a:t>
            </a:r>
            <a:endParaRPr sz="2100" i="1">
              <a:solidFill>
                <a:srgbClr val="0000FF"/>
              </a:solidFill>
            </a:endParaRPr>
          </a:p>
          <a:p>
            <a:pPr marL="457200" lvl="0" indent="-361950" algn="just" rtl="0">
              <a:lnSpc>
                <a:spcPct val="100000"/>
              </a:lnSpc>
              <a:spcBef>
                <a:spcPts val="1000"/>
              </a:spcBef>
              <a:spcAft>
                <a:spcPts val="0"/>
              </a:spcAft>
              <a:buClr>
                <a:schemeClr val="dk1"/>
              </a:buClr>
              <a:buSzPts val="2100"/>
              <a:buChar char="●"/>
            </a:pPr>
            <a:r>
              <a:rPr lang="en-GB" sz="2100">
                <a:solidFill>
                  <a:schemeClr val="dk1"/>
                </a:solidFill>
              </a:rPr>
              <a:t>Adult immunisation - focus on maternal whooping cough, flu, and COVID-19: </a:t>
            </a:r>
            <a:r>
              <a:rPr lang="en-GB" sz="2100" i="1">
                <a:solidFill>
                  <a:srgbClr val="0000FF"/>
                </a:solidFill>
              </a:rPr>
              <a:t>not yet meeting flu targets </a:t>
            </a:r>
            <a:endParaRPr sz="2100" i="1">
              <a:solidFill>
                <a:srgbClr val="0000FF"/>
              </a:solidFill>
            </a:endParaRPr>
          </a:p>
          <a:p>
            <a:pPr marL="457200" lvl="0" indent="-361950" algn="just" rtl="0">
              <a:lnSpc>
                <a:spcPct val="100000"/>
              </a:lnSpc>
              <a:spcBef>
                <a:spcPts val="1000"/>
              </a:spcBef>
              <a:spcAft>
                <a:spcPts val="0"/>
              </a:spcAft>
              <a:buClr>
                <a:schemeClr val="dk1"/>
              </a:buClr>
              <a:buSzPts val="2100"/>
              <a:buChar char="●"/>
            </a:pPr>
            <a:r>
              <a:rPr lang="en-GB" sz="2100">
                <a:solidFill>
                  <a:schemeClr val="dk1"/>
                </a:solidFill>
              </a:rPr>
              <a:t>Adverse weather and associated health risks: </a:t>
            </a:r>
            <a:r>
              <a:rPr lang="en-GB" sz="2100" i="1">
                <a:solidFill>
                  <a:srgbClr val="0000FF"/>
                </a:solidFill>
              </a:rPr>
              <a:t>excess mortality, need for preparation and action </a:t>
            </a:r>
            <a:endParaRPr sz="2100" i="1">
              <a:solidFill>
                <a:srgbClr val="0000FF"/>
              </a:solidFill>
            </a:endParaRPr>
          </a:p>
          <a:p>
            <a:pPr marL="457200" lvl="0" indent="-361950" algn="just" rtl="0">
              <a:lnSpc>
                <a:spcPct val="100000"/>
              </a:lnSpc>
              <a:spcBef>
                <a:spcPts val="1000"/>
              </a:spcBef>
              <a:spcAft>
                <a:spcPts val="0"/>
              </a:spcAft>
              <a:buClr>
                <a:schemeClr val="dk1"/>
              </a:buClr>
              <a:buSzPts val="2100"/>
              <a:buChar char="●"/>
            </a:pPr>
            <a:r>
              <a:rPr lang="en-GB" sz="2100">
                <a:solidFill>
                  <a:schemeClr val="dk1"/>
                </a:solidFill>
              </a:rPr>
              <a:t>Cancer screening: </a:t>
            </a:r>
            <a:r>
              <a:rPr lang="en-GB" sz="2100" i="1">
                <a:solidFill>
                  <a:srgbClr val="0000FF"/>
                </a:solidFill>
              </a:rPr>
              <a:t>not meeting targets, missed opportunities to reduce health impacts</a:t>
            </a:r>
            <a:r>
              <a:rPr lang="en-GB" sz="2100" i="1">
                <a:solidFill>
                  <a:schemeClr val="dk1"/>
                </a:solidFill>
              </a:rPr>
              <a:t> </a:t>
            </a:r>
            <a:endParaRPr sz="2100" i="1">
              <a:solidFill>
                <a:schemeClr val="dk1"/>
              </a:solidFill>
            </a:endParaRPr>
          </a:p>
          <a:p>
            <a:pPr marL="457200" lvl="0" indent="-361950" algn="just" rtl="0">
              <a:lnSpc>
                <a:spcPct val="100000"/>
              </a:lnSpc>
              <a:spcBef>
                <a:spcPts val="1000"/>
              </a:spcBef>
              <a:spcAft>
                <a:spcPts val="1000"/>
              </a:spcAft>
              <a:buClr>
                <a:schemeClr val="dk1"/>
              </a:buClr>
              <a:buSzPts val="2100"/>
              <a:buChar char="●"/>
            </a:pPr>
            <a:r>
              <a:rPr lang="en-GB" sz="2100">
                <a:solidFill>
                  <a:schemeClr val="dk1"/>
                </a:solidFill>
              </a:rPr>
              <a:t>Sexual health:  </a:t>
            </a:r>
            <a:r>
              <a:rPr lang="en-GB" sz="2100" i="1">
                <a:solidFill>
                  <a:srgbClr val="0000FF"/>
                </a:solidFill>
              </a:rPr>
              <a:t>need to understand high reinfection rates of STIs in young people</a:t>
            </a:r>
            <a:endParaRPr sz="2800" i="1">
              <a:solidFill>
                <a:srgbClr val="0000FF"/>
              </a:solidFill>
            </a:endParaRPr>
          </a:p>
        </p:txBody>
      </p:sp>
      <p:pic>
        <p:nvPicPr>
          <p:cNvPr id="266" name="Google Shape;266;p45"/>
          <p:cNvPicPr preferRelativeResize="0"/>
          <p:nvPr/>
        </p:nvPicPr>
        <p:blipFill>
          <a:blip r:embed="rId3">
            <a:alphaModFix/>
          </a:blip>
          <a:stretch>
            <a:fillRect/>
          </a:stretch>
        </p:blipFill>
        <p:spPr>
          <a:xfrm>
            <a:off x="6764525" y="281700"/>
            <a:ext cx="2139525" cy="2166324"/>
          </a:xfrm>
          <a:prstGeom prst="rect">
            <a:avLst/>
          </a:prstGeom>
          <a:noFill/>
          <a:ln>
            <a:noFill/>
          </a:ln>
        </p:spPr>
      </p:pic>
      <p:pic>
        <p:nvPicPr>
          <p:cNvPr id="267" name="Google Shape;267;p45"/>
          <p:cNvPicPr preferRelativeResize="0"/>
          <p:nvPr/>
        </p:nvPicPr>
        <p:blipFill>
          <a:blip r:embed="rId4">
            <a:alphaModFix/>
          </a:blip>
          <a:stretch>
            <a:fillRect/>
          </a:stretch>
        </p:blipFill>
        <p:spPr>
          <a:xfrm>
            <a:off x="6798275" y="2774050"/>
            <a:ext cx="2072025" cy="208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311700" y="170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COVID-19</a:t>
            </a:r>
            <a:endParaRPr b="1"/>
          </a:p>
        </p:txBody>
      </p:sp>
      <p:pic>
        <p:nvPicPr>
          <p:cNvPr id="273" name="Google Shape;273;p46"/>
          <p:cNvPicPr preferRelativeResize="0"/>
          <p:nvPr/>
        </p:nvPicPr>
        <p:blipFill>
          <a:blip r:embed="rId3">
            <a:alphaModFix/>
          </a:blip>
          <a:stretch>
            <a:fillRect/>
          </a:stretch>
        </p:blipFill>
        <p:spPr>
          <a:xfrm>
            <a:off x="89800" y="686525"/>
            <a:ext cx="4086225" cy="2305050"/>
          </a:xfrm>
          <a:prstGeom prst="rect">
            <a:avLst/>
          </a:prstGeom>
          <a:noFill/>
          <a:ln w="12700" cap="flat" cmpd="sng">
            <a:solidFill>
              <a:srgbClr val="000000"/>
            </a:solidFill>
            <a:prstDash val="solid"/>
            <a:miter lim="8000"/>
            <a:headEnd type="none" w="sm" len="sm"/>
            <a:tailEnd type="none" w="sm" len="sm"/>
          </a:ln>
        </p:spPr>
      </p:pic>
      <p:pic>
        <p:nvPicPr>
          <p:cNvPr id="274" name="Google Shape;274;p46"/>
          <p:cNvPicPr preferRelativeResize="0"/>
          <p:nvPr/>
        </p:nvPicPr>
        <p:blipFill>
          <a:blip r:embed="rId4">
            <a:alphaModFix/>
          </a:blip>
          <a:stretch>
            <a:fillRect/>
          </a:stretch>
        </p:blipFill>
        <p:spPr>
          <a:xfrm>
            <a:off x="3688850" y="3032276"/>
            <a:ext cx="3466300" cy="1947275"/>
          </a:xfrm>
          <a:prstGeom prst="rect">
            <a:avLst/>
          </a:prstGeom>
          <a:noFill/>
          <a:ln w="12700" cap="flat" cmpd="sng">
            <a:solidFill>
              <a:srgbClr val="000000"/>
            </a:solidFill>
            <a:prstDash val="solid"/>
            <a:miter lim="8000"/>
            <a:headEnd type="none" w="sm" len="sm"/>
            <a:tailEnd type="none" w="sm" len="sm"/>
          </a:ln>
        </p:spPr>
      </p:pic>
      <p:pic>
        <p:nvPicPr>
          <p:cNvPr id="275" name="Google Shape;275;p46"/>
          <p:cNvPicPr preferRelativeResize="0"/>
          <p:nvPr/>
        </p:nvPicPr>
        <p:blipFill>
          <a:blip r:embed="rId5">
            <a:alphaModFix/>
          </a:blip>
          <a:stretch>
            <a:fillRect/>
          </a:stretch>
        </p:blipFill>
        <p:spPr>
          <a:xfrm>
            <a:off x="89799" y="3032275"/>
            <a:ext cx="3466299" cy="1951950"/>
          </a:xfrm>
          <a:prstGeom prst="rect">
            <a:avLst/>
          </a:prstGeom>
          <a:noFill/>
          <a:ln w="12700" cap="flat" cmpd="sng">
            <a:solidFill>
              <a:srgbClr val="000000"/>
            </a:solidFill>
            <a:prstDash val="solid"/>
            <a:miter lim="8000"/>
            <a:headEnd type="none" w="sm" len="sm"/>
            <a:tailEnd type="none" w="sm" len="sm"/>
          </a:ln>
        </p:spPr>
      </p:pic>
      <p:sp>
        <p:nvSpPr>
          <p:cNvPr id="276" name="Google Shape;276;p46"/>
          <p:cNvSpPr txBox="1"/>
          <p:nvPr/>
        </p:nvSpPr>
        <p:spPr>
          <a:xfrm>
            <a:off x="7056125" y="3032275"/>
            <a:ext cx="2007000" cy="2024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sz="1300"/>
              <a:t>Ongoing impact on health services</a:t>
            </a:r>
            <a:endParaRPr sz="1300"/>
          </a:p>
          <a:p>
            <a:pPr marL="457200" lvl="0" indent="0" algn="l" rtl="0">
              <a:spcBef>
                <a:spcPts val="0"/>
              </a:spcBef>
              <a:spcAft>
                <a:spcPts val="0"/>
              </a:spcAft>
              <a:buNone/>
            </a:pPr>
            <a:endParaRPr sz="800"/>
          </a:p>
          <a:p>
            <a:pPr marL="457200" lvl="0" indent="-311150" algn="l" rtl="0">
              <a:spcBef>
                <a:spcPts val="0"/>
              </a:spcBef>
              <a:spcAft>
                <a:spcPts val="0"/>
              </a:spcAft>
              <a:buSzPts val="1300"/>
              <a:buChar char="●"/>
            </a:pPr>
            <a:r>
              <a:rPr lang="en-GB" sz="1300"/>
              <a:t>Continued need to follow ‘Living with COVID-19’ guidance</a:t>
            </a:r>
            <a:endParaRPr sz="1300"/>
          </a:p>
          <a:p>
            <a:pPr marL="457200" lvl="0" indent="0" algn="l" rtl="0">
              <a:spcBef>
                <a:spcPts val="0"/>
              </a:spcBef>
              <a:spcAft>
                <a:spcPts val="0"/>
              </a:spcAft>
              <a:buNone/>
            </a:pPr>
            <a:endParaRPr sz="800"/>
          </a:p>
          <a:p>
            <a:pPr marL="457200" lvl="0" indent="-311150" algn="l" rtl="0">
              <a:spcBef>
                <a:spcPts val="0"/>
              </a:spcBef>
              <a:spcAft>
                <a:spcPts val="0"/>
              </a:spcAft>
              <a:buSzPts val="1300"/>
              <a:buChar char="●"/>
            </a:pPr>
            <a:r>
              <a:rPr lang="en-GB" sz="1300"/>
              <a:t>Vaccination</a:t>
            </a:r>
            <a:endParaRPr sz="1300"/>
          </a:p>
        </p:txBody>
      </p:sp>
      <p:pic>
        <p:nvPicPr>
          <p:cNvPr id="277" name="Google Shape;277;p46"/>
          <p:cNvPicPr preferRelativeResize="0"/>
          <p:nvPr/>
        </p:nvPicPr>
        <p:blipFill>
          <a:blip r:embed="rId6">
            <a:alphaModFix/>
          </a:blip>
          <a:stretch>
            <a:fillRect/>
          </a:stretch>
        </p:blipFill>
        <p:spPr>
          <a:xfrm>
            <a:off x="4275100" y="660150"/>
            <a:ext cx="4092813" cy="2305050"/>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58500" y="0"/>
            <a:ext cx="9027000" cy="701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2430" b="1"/>
              <a:t>Health inequalities in Kingston: some examples</a:t>
            </a:r>
            <a:endParaRPr sz="4220" b="1"/>
          </a:p>
        </p:txBody>
      </p:sp>
      <p:sp>
        <p:nvSpPr>
          <p:cNvPr id="283" name="Google Shape;283;p47"/>
          <p:cNvSpPr txBox="1"/>
          <p:nvPr/>
        </p:nvSpPr>
        <p:spPr>
          <a:xfrm>
            <a:off x="287000" y="934150"/>
            <a:ext cx="8651700" cy="7287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endParaRPr sz="1700">
              <a:solidFill>
                <a:schemeClr val="dk1"/>
              </a:solidFill>
            </a:endParaRPr>
          </a:p>
          <a:p>
            <a:pPr marL="0" lvl="0" indent="0" algn="just" rtl="0">
              <a:lnSpc>
                <a:spcPct val="107916"/>
              </a:lnSpc>
              <a:spcBef>
                <a:spcPts val="0"/>
              </a:spcBef>
              <a:spcAft>
                <a:spcPts val="0"/>
              </a:spcAft>
              <a:buNone/>
            </a:pPr>
            <a:endParaRPr sz="1700">
              <a:solidFill>
                <a:schemeClr val="dk1"/>
              </a:solidFill>
            </a:endParaRPr>
          </a:p>
        </p:txBody>
      </p:sp>
      <p:sp>
        <p:nvSpPr>
          <p:cNvPr id="284" name="Google Shape;284;p47"/>
          <p:cNvSpPr txBox="1"/>
          <p:nvPr/>
        </p:nvSpPr>
        <p:spPr>
          <a:xfrm>
            <a:off x="128400" y="582100"/>
            <a:ext cx="8876100" cy="3930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500">
                <a:solidFill>
                  <a:schemeClr val="dk1"/>
                </a:solidFill>
              </a:rPr>
              <a:t>Differences were found for a range of conditions between different groups or by income or geographically. Some examples include:</a:t>
            </a:r>
            <a:endParaRPr sz="1500">
              <a:solidFill>
                <a:schemeClr val="dk1"/>
              </a:solidFill>
            </a:endParaRPr>
          </a:p>
          <a:p>
            <a:pPr marL="457200" lvl="0" indent="-336550" algn="just" rtl="0">
              <a:spcBef>
                <a:spcPts val="1200"/>
              </a:spcBef>
              <a:spcAft>
                <a:spcPts val="0"/>
              </a:spcAft>
              <a:buClr>
                <a:schemeClr val="dk1"/>
              </a:buClr>
              <a:buSzPts val="1700"/>
              <a:buChar char="●"/>
            </a:pPr>
            <a:r>
              <a:rPr lang="en-GB" sz="1700">
                <a:solidFill>
                  <a:schemeClr val="dk1"/>
                </a:solidFill>
                <a:highlight>
                  <a:srgbClr val="EA9999"/>
                </a:highlight>
              </a:rPr>
              <a:t>Poor health HOTSPOT:</a:t>
            </a:r>
            <a:r>
              <a:rPr lang="en-GB" sz="1700">
                <a:solidFill>
                  <a:schemeClr val="dk1"/>
                </a:solidFill>
              </a:rPr>
              <a:t> Cambridge Road Estate area (and to a lesser extent, Alpha Rd Estate) - this area is a POOR HEALTH OUTLIER for many conditions and risks</a:t>
            </a:r>
            <a:endParaRPr sz="1700">
              <a:solidFill>
                <a:schemeClr val="dk1"/>
              </a:solidFill>
            </a:endParaRPr>
          </a:p>
          <a:p>
            <a:pPr marL="457200" lvl="0" indent="-336550" algn="just" rtl="0">
              <a:spcBef>
                <a:spcPts val="1000"/>
              </a:spcBef>
              <a:spcAft>
                <a:spcPts val="0"/>
              </a:spcAft>
              <a:buClr>
                <a:schemeClr val="dk1"/>
              </a:buClr>
              <a:buSzPts val="1700"/>
              <a:buChar char="●"/>
            </a:pPr>
            <a:r>
              <a:rPr lang="en-GB" sz="1700">
                <a:solidFill>
                  <a:schemeClr val="dk1"/>
                </a:solidFill>
                <a:highlight>
                  <a:srgbClr val="F4CCCC"/>
                </a:highlight>
              </a:rPr>
              <a:t>Educational attainment for low income children:</a:t>
            </a:r>
            <a:r>
              <a:rPr lang="en-GB" sz="1700">
                <a:solidFill>
                  <a:schemeClr val="dk1"/>
                </a:solidFill>
              </a:rPr>
              <a:t> children eligible for Free School Meals ‘FSM’ (low income) are getting poorer outcomes than children eligible for FSM in other London boroughs - major LONG TERM HEALTH RISK for this group</a:t>
            </a:r>
            <a:endParaRPr sz="1700">
              <a:solidFill>
                <a:schemeClr val="dk1"/>
              </a:solidFill>
            </a:endParaRPr>
          </a:p>
          <a:p>
            <a:pPr marL="457200" lvl="0" indent="-336550" algn="just" rtl="0">
              <a:spcBef>
                <a:spcPts val="1000"/>
              </a:spcBef>
              <a:spcAft>
                <a:spcPts val="0"/>
              </a:spcAft>
              <a:buClr>
                <a:schemeClr val="dk1"/>
              </a:buClr>
              <a:buSzPts val="1700"/>
              <a:buChar char="●"/>
            </a:pPr>
            <a:r>
              <a:rPr lang="en-GB" sz="1700">
                <a:solidFill>
                  <a:schemeClr val="dk1"/>
                </a:solidFill>
              </a:rPr>
              <a:t>Male/female differences in some key risk factors such as overweight, obesity</a:t>
            </a:r>
            <a:endParaRPr sz="1700">
              <a:solidFill>
                <a:schemeClr val="dk1"/>
              </a:solidFill>
            </a:endParaRPr>
          </a:p>
          <a:p>
            <a:pPr marL="457200" lvl="0" indent="-336550" algn="just" rtl="0">
              <a:spcBef>
                <a:spcPts val="1000"/>
              </a:spcBef>
              <a:spcAft>
                <a:spcPts val="0"/>
              </a:spcAft>
              <a:buClr>
                <a:schemeClr val="dk1"/>
              </a:buClr>
              <a:buSzPts val="1700"/>
              <a:buChar char="●"/>
            </a:pPr>
            <a:r>
              <a:rPr lang="en-GB" sz="1700">
                <a:solidFill>
                  <a:schemeClr val="dk1"/>
                </a:solidFill>
              </a:rPr>
              <a:t>Census data shows higher levels of ill health, deprivation and disability in the </a:t>
            </a:r>
            <a:r>
              <a:rPr lang="en-GB" sz="1700">
                <a:solidFill>
                  <a:schemeClr val="dk1"/>
                </a:solidFill>
                <a:highlight>
                  <a:srgbClr val="F4CCCC"/>
                </a:highlight>
              </a:rPr>
              <a:t>South of the Borough</a:t>
            </a:r>
            <a:r>
              <a:rPr lang="en-GB" sz="1700">
                <a:solidFill>
                  <a:schemeClr val="dk1"/>
                </a:solidFill>
              </a:rPr>
              <a:t> - are preventive and treatment services accessible?</a:t>
            </a:r>
            <a:endParaRPr sz="1700">
              <a:solidFill>
                <a:schemeClr val="dk1"/>
              </a:solidFill>
            </a:endParaRPr>
          </a:p>
          <a:p>
            <a:pPr marL="457200" lvl="0" indent="-336550" algn="just" rtl="0">
              <a:spcBef>
                <a:spcPts val="1000"/>
              </a:spcBef>
              <a:spcAft>
                <a:spcPts val="1000"/>
              </a:spcAft>
              <a:buClr>
                <a:schemeClr val="dk1"/>
              </a:buClr>
              <a:buSzPts val="1700"/>
              <a:buChar char="●"/>
            </a:pPr>
            <a:r>
              <a:rPr lang="en-GB" sz="1700">
                <a:solidFill>
                  <a:schemeClr val="dk1"/>
                </a:solidFill>
                <a:highlight>
                  <a:srgbClr val="F4CCCC"/>
                </a:highlight>
              </a:rPr>
              <a:t>Differences in diabetes rates by ethnicity</a:t>
            </a:r>
            <a:r>
              <a:rPr lang="en-GB" sz="1700">
                <a:solidFill>
                  <a:schemeClr val="dk1"/>
                </a:solidFill>
              </a:rPr>
              <a:t> - higher rates found in Asian population (SWL)</a:t>
            </a:r>
            <a:endParaRPr sz="17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311700" y="1169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420" b="1"/>
              <a:t>JSNA Special Themed Sections</a:t>
            </a:r>
            <a:endParaRPr sz="2420" b="1"/>
          </a:p>
        </p:txBody>
      </p:sp>
      <p:sp>
        <p:nvSpPr>
          <p:cNvPr id="290" name="Google Shape;290;p48"/>
          <p:cNvSpPr txBox="1">
            <a:spLocks noGrp="1"/>
          </p:cNvSpPr>
          <p:nvPr>
            <p:ph type="body" idx="1"/>
          </p:nvPr>
        </p:nvSpPr>
        <p:spPr>
          <a:xfrm>
            <a:off x="311700" y="794950"/>
            <a:ext cx="4450800" cy="3774000"/>
          </a:xfrm>
          <a:prstGeom prst="rect">
            <a:avLst/>
          </a:prstGeom>
        </p:spPr>
        <p:txBody>
          <a:bodyPr spcFirstLastPara="1" wrap="square" lIns="91425" tIns="91425" rIns="91425" bIns="91425" anchor="t" anchorCtr="0">
            <a:normAutofit fontScale="92500"/>
          </a:bodyPr>
          <a:lstStyle/>
          <a:p>
            <a:pPr marL="457200" lvl="0" indent="-357822" algn="l" rtl="0">
              <a:lnSpc>
                <a:spcPct val="115000"/>
              </a:lnSpc>
              <a:spcBef>
                <a:spcPts val="0"/>
              </a:spcBef>
              <a:spcAft>
                <a:spcPts val="0"/>
              </a:spcAft>
              <a:buClr>
                <a:schemeClr val="dk1"/>
              </a:buClr>
              <a:buSzPct val="100000"/>
              <a:buChar char="●"/>
            </a:pPr>
            <a:r>
              <a:rPr lang="en-GB" sz="2200">
                <a:solidFill>
                  <a:schemeClr val="dk1"/>
                </a:solidFill>
              </a:rPr>
              <a:t>Obesity and Physical Activity, </a:t>
            </a:r>
            <a:endParaRPr sz="2200">
              <a:solidFill>
                <a:schemeClr val="dk1"/>
              </a:solidFill>
            </a:endParaRPr>
          </a:p>
          <a:p>
            <a:pPr marL="457200" lvl="0" indent="-357822" algn="l" rtl="0">
              <a:lnSpc>
                <a:spcPct val="115000"/>
              </a:lnSpc>
              <a:spcBef>
                <a:spcPts val="0"/>
              </a:spcBef>
              <a:spcAft>
                <a:spcPts val="0"/>
              </a:spcAft>
              <a:buClr>
                <a:schemeClr val="dk1"/>
              </a:buClr>
              <a:buSzPct val="100000"/>
              <a:buChar char="●"/>
            </a:pPr>
            <a:r>
              <a:rPr lang="en-GB" sz="2200">
                <a:solidFill>
                  <a:schemeClr val="dk1"/>
                </a:solidFill>
              </a:rPr>
              <a:t>Alcohol</a:t>
            </a:r>
            <a:endParaRPr sz="2200">
              <a:solidFill>
                <a:schemeClr val="dk1"/>
              </a:solidFill>
            </a:endParaRPr>
          </a:p>
          <a:p>
            <a:pPr marL="457200" lvl="0" indent="-357822" algn="l" rtl="0">
              <a:lnSpc>
                <a:spcPct val="115000"/>
              </a:lnSpc>
              <a:spcBef>
                <a:spcPts val="0"/>
              </a:spcBef>
              <a:spcAft>
                <a:spcPts val="0"/>
              </a:spcAft>
              <a:buClr>
                <a:schemeClr val="dk1"/>
              </a:buClr>
              <a:buSzPct val="100000"/>
              <a:buChar char="●"/>
            </a:pPr>
            <a:r>
              <a:rPr lang="en-GB" sz="2200">
                <a:solidFill>
                  <a:schemeClr val="dk1"/>
                </a:solidFill>
              </a:rPr>
              <a:t>Smoking and Respiratory Health, </a:t>
            </a:r>
            <a:endParaRPr sz="2200">
              <a:solidFill>
                <a:schemeClr val="dk1"/>
              </a:solidFill>
            </a:endParaRPr>
          </a:p>
          <a:p>
            <a:pPr marL="457200" lvl="0" indent="-357822" algn="l" rtl="0">
              <a:lnSpc>
                <a:spcPct val="115000"/>
              </a:lnSpc>
              <a:spcBef>
                <a:spcPts val="0"/>
              </a:spcBef>
              <a:spcAft>
                <a:spcPts val="0"/>
              </a:spcAft>
              <a:buClr>
                <a:schemeClr val="dk1"/>
              </a:buClr>
              <a:buSzPct val="100000"/>
              <a:buChar char="●"/>
            </a:pPr>
            <a:r>
              <a:rPr lang="en-GB" sz="2200">
                <a:solidFill>
                  <a:schemeClr val="dk1"/>
                </a:solidFill>
              </a:rPr>
              <a:t>Geographies </a:t>
            </a:r>
            <a:endParaRPr sz="2200">
              <a:solidFill>
                <a:schemeClr val="dk1"/>
              </a:solidFill>
            </a:endParaRPr>
          </a:p>
          <a:p>
            <a:pPr marL="457200" lvl="0" indent="-357822" algn="l" rtl="0">
              <a:lnSpc>
                <a:spcPct val="115000"/>
              </a:lnSpc>
              <a:spcBef>
                <a:spcPts val="0"/>
              </a:spcBef>
              <a:spcAft>
                <a:spcPts val="0"/>
              </a:spcAft>
              <a:buClr>
                <a:schemeClr val="dk1"/>
              </a:buClr>
              <a:buSzPct val="100000"/>
              <a:buChar char="●"/>
            </a:pPr>
            <a:r>
              <a:rPr lang="en-GB" sz="2200">
                <a:solidFill>
                  <a:schemeClr val="dk1"/>
                </a:solidFill>
              </a:rPr>
              <a:t>Mental Health, </a:t>
            </a:r>
            <a:endParaRPr sz="2200">
              <a:solidFill>
                <a:schemeClr val="dk1"/>
              </a:solidFill>
            </a:endParaRPr>
          </a:p>
          <a:p>
            <a:pPr marL="457200" lvl="0" indent="-357822" algn="l" rtl="0">
              <a:lnSpc>
                <a:spcPct val="115000"/>
              </a:lnSpc>
              <a:spcBef>
                <a:spcPts val="0"/>
              </a:spcBef>
              <a:spcAft>
                <a:spcPts val="0"/>
              </a:spcAft>
              <a:buClr>
                <a:schemeClr val="dk1"/>
              </a:buClr>
              <a:buSzPct val="100000"/>
              <a:buChar char="●"/>
            </a:pPr>
            <a:r>
              <a:rPr lang="en-GB" sz="2200">
                <a:solidFill>
                  <a:schemeClr val="dk1"/>
                </a:solidFill>
              </a:rPr>
              <a:t>COVID-19 implications</a:t>
            </a:r>
            <a:endParaRPr sz="2200">
              <a:solidFill>
                <a:schemeClr val="dk1"/>
              </a:solidFill>
            </a:endParaRPr>
          </a:p>
          <a:p>
            <a:pPr marL="457200" lvl="0" indent="-357822" algn="l" rtl="0">
              <a:lnSpc>
                <a:spcPct val="115000"/>
              </a:lnSpc>
              <a:spcBef>
                <a:spcPts val="0"/>
              </a:spcBef>
              <a:spcAft>
                <a:spcPts val="0"/>
              </a:spcAft>
              <a:buClr>
                <a:schemeClr val="dk1"/>
              </a:buClr>
              <a:buSzPct val="100000"/>
              <a:buChar char="●"/>
            </a:pPr>
            <a:r>
              <a:rPr lang="en-GB" sz="2200">
                <a:solidFill>
                  <a:schemeClr val="dk1"/>
                </a:solidFill>
              </a:rPr>
              <a:t>‘Immunisation and Education: basics for good health’ </a:t>
            </a:r>
            <a:endParaRPr sz="2200">
              <a:solidFill>
                <a:schemeClr val="dk1"/>
              </a:solidFill>
            </a:endParaRPr>
          </a:p>
          <a:p>
            <a:pPr marL="457200" lvl="0" indent="-357822" algn="l" rtl="0">
              <a:lnSpc>
                <a:spcPct val="115000"/>
              </a:lnSpc>
              <a:spcBef>
                <a:spcPts val="0"/>
              </a:spcBef>
              <a:spcAft>
                <a:spcPts val="0"/>
              </a:spcAft>
              <a:buClr>
                <a:schemeClr val="dk1"/>
              </a:buClr>
              <a:buSzPct val="100000"/>
              <a:buChar char="●"/>
            </a:pPr>
            <a:r>
              <a:rPr lang="en-GB" sz="2200">
                <a:solidFill>
                  <a:schemeClr val="dk1"/>
                </a:solidFill>
              </a:rPr>
              <a:t>Communications and Navigation</a:t>
            </a:r>
            <a:endParaRPr sz="2200">
              <a:solidFill>
                <a:schemeClr val="dk1"/>
              </a:solidFill>
            </a:endParaRPr>
          </a:p>
          <a:p>
            <a:pPr marL="0" lvl="0" indent="0" algn="l" rtl="0">
              <a:spcBef>
                <a:spcPts val="0"/>
              </a:spcBef>
              <a:spcAft>
                <a:spcPts val="1200"/>
              </a:spcAft>
              <a:buNone/>
            </a:pPr>
            <a:endParaRPr/>
          </a:p>
        </p:txBody>
      </p:sp>
      <p:pic>
        <p:nvPicPr>
          <p:cNvPr id="291" name="Google Shape;291;p48"/>
          <p:cNvPicPr preferRelativeResize="0"/>
          <p:nvPr/>
        </p:nvPicPr>
        <p:blipFill>
          <a:blip r:embed="rId3">
            <a:alphaModFix/>
          </a:blip>
          <a:stretch>
            <a:fillRect/>
          </a:stretch>
        </p:blipFill>
        <p:spPr>
          <a:xfrm>
            <a:off x="4946146" y="591700"/>
            <a:ext cx="4124529" cy="2322625"/>
          </a:xfrm>
          <a:prstGeom prst="rect">
            <a:avLst/>
          </a:prstGeom>
          <a:noFill/>
          <a:ln w="12700" cap="flat" cmpd="sng">
            <a:solidFill>
              <a:srgbClr val="000000"/>
            </a:solidFill>
            <a:prstDash val="solid"/>
            <a:miter lim="8000"/>
            <a:headEnd type="none" w="sm" len="sm"/>
            <a:tailEnd type="none" w="sm" len="sm"/>
          </a:ln>
        </p:spPr>
      </p:pic>
      <p:pic>
        <p:nvPicPr>
          <p:cNvPr id="292" name="Google Shape;292;p48"/>
          <p:cNvPicPr preferRelativeResize="0"/>
          <p:nvPr/>
        </p:nvPicPr>
        <p:blipFill>
          <a:blip r:embed="rId4">
            <a:alphaModFix/>
          </a:blip>
          <a:stretch>
            <a:fillRect/>
          </a:stretch>
        </p:blipFill>
        <p:spPr>
          <a:xfrm>
            <a:off x="4762494" y="3041769"/>
            <a:ext cx="1146825" cy="2101725"/>
          </a:xfrm>
          <a:prstGeom prst="rect">
            <a:avLst/>
          </a:prstGeom>
          <a:noFill/>
          <a:ln>
            <a:noFill/>
          </a:ln>
        </p:spPr>
      </p:pic>
      <p:sp>
        <p:nvSpPr>
          <p:cNvPr id="293" name="Google Shape;293;p48"/>
          <p:cNvSpPr txBox="1"/>
          <p:nvPr/>
        </p:nvSpPr>
        <p:spPr>
          <a:xfrm>
            <a:off x="6075300" y="2980100"/>
            <a:ext cx="2869200" cy="20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i="1"/>
              <a:t>Smoking:</a:t>
            </a:r>
            <a:endParaRPr b="1" i="1"/>
          </a:p>
          <a:p>
            <a:pPr marL="89999" lvl="0" indent="-178899" algn="just" rtl="0">
              <a:spcBef>
                <a:spcPts val="0"/>
              </a:spcBef>
              <a:spcAft>
                <a:spcPts val="0"/>
              </a:spcAft>
              <a:buClr>
                <a:schemeClr val="dk1"/>
              </a:buClr>
              <a:buSzPts val="1400"/>
              <a:buChar char="●"/>
            </a:pPr>
            <a:r>
              <a:rPr lang="en-GB">
                <a:solidFill>
                  <a:schemeClr val="dk1"/>
                </a:solidFill>
                <a:highlight>
                  <a:schemeClr val="lt1"/>
                </a:highlight>
              </a:rPr>
              <a:t>people in routine and manual occupations have much higher smoking rates than others in Kingston - nearly 1 in 5 people</a:t>
            </a:r>
            <a:endParaRPr>
              <a:solidFill>
                <a:schemeClr val="dk1"/>
              </a:solidFill>
              <a:highlight>
                <a:schemeClr val="lt1"/>
              </a:highlight>
            </a:endParaRPr>
          </a:p>
          <a:p>
            <a:pPr marL="89999" lvl="0" indent="-178899" algn="just" rtl="0">
              <a:spcBef>
                <a:spcPts val="0"/>
              </a:spcBef>
              <a:spcAft>
                <a:spcPts val="0"/>
              </a:spcAft>
              <a:buClr>
                <a:schemeClr val="dk1"/>
              </a:buClr>
              <a:buSzPts val="1400"/>
              <a:buChar char="●"/>
            </a:pPr>
            <a:r>
              <a:rPr lang="en-GB">
                <a:solidFill>
                  <a:schemeClr val="dk1"/>
                </a:solidFill>
                <a:highlight>
                  <a:schemeClr val="lt1"/>
                </a:highlight>
              </a:rPr>
              <a:t>Amongst people with long term mental health conditions in Kingston, nearly 1 in 3 of these smoke (28.7%).</a:t>
            </a:r>
            <a:endParaRPr>
              <a:solidFill>
                <a:schemeClr val="dk1"/>
              </a:solidFill>
              <a:highlight>
                <a:schemeClr val="lt1"/>
              </a:highlight>
            </a:endParaRPr>
          </a:p>
          <a:p>
            <a:pPr marL="0" lvl="0" indent="0" algn="just"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94" name="Google Shape;294;p48"/>
          <p:cNvCxnSpPr/>
          <p:nvPr/>
        </p:nvCxnSpPr>
        <p:spPr>
          <a:xfrm>
            <a:off x="6732600" y="173600"/>
            <a:ext cx="1074600" cy="10017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xfrm>
            <a:off x="311700" y="237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What about areas that are not covered?</a:t>
            </a:r>
            <a:endParaRPr b="1"/>
          </a:p>
        </p:txBody>
      </p:sp>
      <p:sp>
        <p:nvSpPr>
          <p:cNvPr id="300" name="Google Shape;300;p49"/>
          <p:cNvSpPr txBox="1">
            <a:spLocks noGrp="1"/>
          </p:cNvSpPr>
          <p:nvPr>
            <p:ph type="body" idx="1"/>
          </p:nvPr>
        </p:nvSpPr>
        <p:spPr>
          <a:xfrm>
            <a:off x="311700" y="920500"/>
            <a:ext cx="8520600" cy="36483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GB" sz="2200"/>
              <a:t>We are completing a process to agree the next topics to be covered</a:t>
            </a:r>
            <a:endParaRPr sz="2200"/>
          </a:p>
          <a:p>
            <a:pPr marL="457200" lvl="0" indent="-368300" algn="l" rtl="0">
              <a:spcBef>
                <a:spcPts val="1000"/>
              </a:spcBef>
              <a:spcAft>
                <a:spcPts val="0"/>
              </a:spcAft>
              <a:buSzPts val="2200"/>
              <a:buChar char="●"/>
            </a:pPr>
            <a:r>
              <a:rPr lang="en-GB" sz="2200"/>
              <a:t>Other data, including new Census 2021 data, is available here: </a:t>
            </a:r>
            <a:r>
              <a:rPr lang="en-GB" sz="2200" u="sng">
                <a:solidFill>
                  <a:schemeClr val="hlink"/>
                </a:solidFill>
                <a:hlinkClick r:id="rId3"/>
              </a:rPr>
              <a:t>https://data.kingston.gov.uk/</a:t>
            </a:r>
            <a:endParaRPr sz="2200"/>
          </a:p>
          <a:p>
            <a:pPr marL="457200" lvl="0" indent="-368300" algn="l" rtl="0">
              <a:spcBef>
                <a:spcPts val="1000"/>
              </a:spcBef>
              <a:spcAft>
                <a:spcPts val="1000"/>
              </a:spcAft>
              <a:buSzPts val="2200"/>
              <a:buChar char="●"/>
            </a:pPr>
            <a:r>
              <a:rPr lang="en-GB" sz="2200"/>
              <a:t>Helpful data is available (for borough level) at the OHID ‘Fingertips’ site: https://fingertips.phe.org.uk</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xfrm>
            <a:off x="311700" y="278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Using the JSNA, where to find it:</a:t>
            </a:r>
            <a:endParaRPr b="1"/>
          </a:p>
        </p:txBody>
      </p:sp>
      <p:sp>
        <p:nvSpPr>
          <p:cNvPr id="306" name="Google Shape;306;p50"/>
          <p:cNvSpPr txBox="1">
            <a:spLocks noGrp="1"/>
          </p:cNvSpPr>
          <p:nvPr>
            <p:ph type="body" idx="1"/>
          </p:nvPr>
        </p:nvSpPr>
        <p:spPr>
          <a:xfrm>
            <a:off x="311700" y="997825"/>
            <a:ext cx="8520600" cy="39606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GB" sz="2800" b="1"/>
              <a:t>Using the JSNA: </a:t>
            </a:r>
            <a:endParaRPr sz="2800" b="1"/>
          </a:p>
          <a:p>
            <a:pPr marL="457200" lvl="0" indent="-353060" algn="l" rtl="0">
              <a:spcBef>
                <a:spcPts val="1200"/>
              </a:spcBef>
              <a:spcAft>
                <a:spcPts val="0"/>
              </a:spcAft>
              <a:buSzPct val="100000"/>
              <a:buChar char="●"/>
            </a:pPr>
            <a:r>
              <a:rPr lang="en-GB" sz="2800"/>
              <a:t>the data should be useful for focussing local work to where the needs in Kingston are</a:t>
            </a:r>
            <a:endParaRPr sz="2800"/>
          </a:p>
          <a:p>
            <a:pPr marL="457200" lvl="0" indent="-353060" algn="l" rtl="0">
              <a:spcBef>
                <a:spcPts val="1000"/>
              </a:spcBef>
              <a:spcAft>
                <a:spcPts val="0"/>
              </a:spcAft>
              <a:buSzPct val="100000"/>
              <a:buChar char="●"/>
            </a:pPr>
            <a:r>
              <a:rPr lang="en-GB" sz="2800"/>
              <a:t>it can be used to inform funding bids and service planning</a:t>
            </a:r>
            <a:endParaRPr sz="2800"/>
          </a:p>
          <a:p>
            <a:pPr marL="0" lvl="0" indent="0" algn="l" rtl="0">
              <a:spcBef>
                <a:spcPts val="1000"/>
              </a:spcBef>
              <a:spcAft>
                <a:spcPts val="0"/>
              </a:spcAft>
              <a:buNone/>
            </a:pPr>
            <a:endParaRPr/>
          </a:p>
          <a:p>
            <a:pPr marL="0" lvl="0" indent="0" algn="l" rtl="0">
              <a:spcBef>
                <a:spcPts val="1200"/>
              </a:spcBef>
              <a:spcAft>
                <a:spcPts val="0"/>
              </a:spcAft>
              <a:buNone/>
            </a:pPr>
            <a:r>
              <a:rPr lang="en-GB" sz="2800" b="1"/>
              <a:t>Find the Kingston JSNA 2023 here</a:t>
            </a:r>
            <a:r>
              <a:rPr lang="en-GB" sz="2800"/>
              <a:t> (we will add further sections, more user friendly versions shortly): </a:t>
            </a:r>
            <a:r>
              <a:rPr lang="en-GB" sz="2800" u="sng">
                <a:solidFill>
                  <a:schemeClr val="accent5"/>
                </a:solidFill>
                <a:hlinkClick r:id="rId3">
                  <a:extLst>
                    <a:ext uri="{A12FA001-AC4F-418D-AE19-62706E023703}">
                      <ahyp:hlinkClr xmlns:ahyp="http://schemas.microsoft.com/office/drawing/2018/hyperlinkcolor" val="tx"/>
                    </a:ext>
                  </a:extLst>
                </a:hlinkClick>
              </a:rPr>
              <a:t>https://data.kingston.gov.uk</a:t>
            </a:r>
            <a:endParaRPr sz="2800"/>
          </a:p>
          <a:p>
            <a:pPr marL="0" lvl="0" indent="0" algn="l" rtl="0">
              <a:spcBef>
                <a:spcPts val="1200"/>
              </a:spcBef>
              <a:spcAft>
                <a:spcPts val="0"/>
              </a:spcAft>
              <a:buNone/>
            </a:pPr>
            <a:endParaRPr sz="2228"/>
          </a:p>
          <a:p>
            <a:pPr marL="0" lvl="0" indent="0" algn="ctr" rtl="0">
              <a:spcBef>
                <a:spcPts val="1200"/>
              </a:spcBef>
              <a:spcAft>
                <a:spcPts val="0"/>
              </a:spcAft>
              <a:buNone/>
            </a:pPr>
            <a:r>
              <a:rPr lang="en-GB" sz="3100" b="1">
                <a:solidFill>
                  <a:srgbClr val="0000FF"/>
                </a:solidFill>
              </a:rPr>
              <a:t>Thank you - any questions?</a:t>
            </a:r>
            <a:endParaRPr sz="3100" b="1">
              <a:solidFill>
                <a:srgbClr val="0000FF"/>
              </a:solidFill>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311700" y="-42800"/>
            <a:ext cx="8520600" cy="48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What is a JSNA and what is for? </a:t>
            </a:r>
            <a:endParaRPr b="1"/>
          </a:p>
        </p:txBody>
      </p:sp>
      <p:sp>
        <p:nvSpPr>
          <p:cNvPr id="158" name="Google Shape;158;p33"/>
          <p:cNvSpPr txBox="1">
            <a:spLocks noGrp="1"/>
          </p:cNvSpPr>
          <p:nvPr>
            <p:ph type="body" idx="1"/>
          </p:nvPr>
        </p:nvSpPr>
        <p:spPr>
          <a:xfrm>
            <a:off x="109250" y="491175"/>
            <a:ext cx="6526800" cy="4569600"/>
          </a:xfrm>
          <a:prstGeom prst="rect">
            <a:avLst/>
          </a:prstGeom>
        </p:spPr>
        <p:txBody>
          <a:bodyPr spcFirstLastPara="1" wrap="square" lIns="91425" tIns="91425" rIns="91425" bIns="91425" anchor="t" anchorCtr="0">
            <a:noAutofit/>
          </a:bodyPr>
          <a:lstStyle/>
          <a:p>
            <a:pPr marL="269999" lvl="0" indent="-256199" algn="l" rtl="0">
              <a:spcBef>
                <a:spcPts val="0"/>
              </a:spcBef>
              <a:spcAft>
                <a:spcPts val="0"/>
              </a:spcAft>
              <a:buClr>
                <a:schemeClr val="dk1"/>
              </a:buClr>
              <a:buSzPts val="1200"/>
              <a:buChar char="●"/>
            </a:pPr>
            <a:r>
              <a:rPr lang="en-GB" sz="1200">
                <a:solidFill>
                  <a:schemeClr val="dk1"/>
                </a:solidFill>
              </a:rPr>
              <a:t>JSNAs are assessments of the current and future health and social care needs of the local community (needs that could be met by the local authority or local NHS services) </a:t>
            </a:r>
            <a:endParaRPr sz="1200">
              <a:solidFill>
                <a:schemeClr val="dk1"/>
              </a:solidFill>
            </a:endParaRPr>
          </a:p>
          <a:p>
            <a:pPr marL="269999" lvl="0" indent="-179999" algn="l" rtl="0">
              <a:spcBef>
                <a:spcPts val="0"/>
              </a:spcBef>
              <a:spcAft>
                <a:spcPts val="0"/>
              </a:spcAft>
              <a:buNone/>
            </a:pPr>
            <a:endParaRPr sz="1200">
              <a:solidFill>
                <a:schemeClr val="dk1"/>
              </a:solidFill>
            </a:endParaRPr>
          </a:p>
          <a:p>
            <a:pPr marL="269999" lvl="0" indent="-256199" algn="l" rtl="0">
              <a:spcBef>
                <a:spcPts val="0"/>
              </a:spcBef>
              <a:spcAft>
                <a:spcPts val="0"/>
              </a:spcAft>
              <a:buClr>
                <a:schemeClr val="dk1"/>
              </a:buClr>
              <a:buSzPts val="1200"/>
              <a:buChar char="●"/>
            </a:pPr>
            <a:r>
              <a:rPr lang="en-GB" sz="1200">
                <a:solidFill>
                  <a:schemeClr val="dk1"/>
                </a:solidFill>
              </a:rPr>
              <a:t>Produced by Health and Wellbeing Boards ‘HWB’ (Kingston Partnership Board) - a Kingston Steering Group prepared the new JSNA 2023 on behalf of the HWB</a:t>
            </a:r>
            <a:endParaRPr sz="1200">
              <a:solidFill>
                <a:schemeClr val="dk1"/>
              </a:solidFill>
            </a:endParaRPr>
          </a:p>
          <a:p>
            <a:pPr marL="269999" lvl="0" indent="-179999" algn="l" rtl="0">
              <a:spcBef>
                <a:spcPts val="0"/>
              </a:spcBef>
              <a:spcAft>
                <a:spcPts val="0"/>
              </a:spcAft>
              <a:buNone/>
            </a:pPr>
            <a:endParaRPr sz="1200">
              <a:solidFill>
                <a:schemeClr val="dk1"/>
              </a:solidFill>
            </a:endParaRPr>
          </a:p>
          <a:p>
            <a:pPr marL="269999" lvl="0" indent="-256199" algn="l" rtl="0">
              <a:spcBef>
                <a:spcPts val="0"/>
              </a:spcBef>
              <a:spcAft>
                <a:spcPts val="0"/>
              </a:spcAft>
              <a:buClr>
                <a:schemeClr val="dk1"/>
              </a:buClr>
              <a:buSzPts val="1200"/>
              <a:buChar char="●"/>
            </a:pPr>
            <a:r>
              <a:rPr lang="en-GB" sz="1200">
                <a:solidFill>
                  <a:schemeClr val="dk1"/>
                </a:solidFill>
              </a:rPr>
              <a:t>The purpose of the JSNA is to assist Health and Wellbeing Boards to also consider wider factors that impact on their communities’ health and wellbeing, and local assets that can help to improve outcomes and reduce inequalities. </a:t>
            </a:r>
            <a:endParaRPr sz="1200">
              <a:solidFill>
                <a:schemeClr val="dk1"/>
              </a:solidFill>
            </a:endParaRPr>
          </a:p>
          <a:p>
            <a:pPr marL="269999" lvl="0" indent="-179999" algn="l" rtl="0">
              <a:spcBef>
                <a:spcPts val="0"/>
              </a:spcBef>
              <a:spcAft>
                <a:spcPts val="0"/>
              </a:spcAft>
              <a:buNone/>
            </a:pPr>
            <a:endParaRPr sz="1200">
              <a:solidFill>
                <a:schemeClr val="dk1"/>
              </a:solidFill>
            </a:endParaRPr>
          </a:p>
          <a:p>
            <a:pPr marL="269999" lvl="0" indent="-256199" algn="l" rtl="0">
              <a:spcBef>
                <a:spcPts val="0"/>
              </a:spcBef>
              <a:spcAft>
                <a:spcPts val="0"/>
              </a:spcAft>
              <a:buClr>
                <a:schemeClr val="dk1"/>
              </a:buClr>
              <a:buSzPts val="1200"/>
              <a:buChar char="●"/>
            </a:pPr>
            <a:r>
              <a:rPr lang="en-GB" sz="1200">
                <a:solidFill>
                  <a:schemeClr val="dk1"/>
                </a:solidFill>
              </a:rPr>
              <a:t>The purpose of JSNAs and Joint Health and Wellbeing Strategies (Health and Care Plan) (which are informed by JSNAs) is to improve the health and wellbeing of the local community and reduce inequalities for all ages. </a:t>
            </a:r>
            <a:endParaRPr sz="1200">
              <a:solidFill>
                <a:schemeClr val="dk1"/>
              </a:solidFill>
            </a:endParaRPr>
          </a:p>
          <a:p>
            <a:pPr marL="269999" lvl="0" indent="-179999" algn="l" rtl="0">
              <a:spcBef>
                <a:spcPts val="0"/>
              </a:spcBef>
              <a:spcAft>
                <a:spcPts val="0"/>
              </a:spcAft>
              <a:buNone/>
            </a:pPr>
            <a:endParaRPr sz="1200">
              <a:solidFill>
                <a:schemeClr val="dk1"/>
              </a:solidFill>
            </a:endParaRPr>
          </a:p>
          <a:p>
            <a:pPr marL="269999" lvl="0" indent="-256199" algn="l" rtl="0">
              <a:spcBef>
                <a:spcPts val="0"/>
              </a:spcBef>
              <a:spcAft>
                <a:spcPts val="0"/>
              </a:spcAft>
              <a:buClr>
                <a:schemeClr val="dk1"/>
              </a:buClr>
              <a:buSzPts val="1200"/>
              <a:buChar char="●"/>
            </a:pPr>
            <a:r>
              <a:rPr lang="en-GB" sz="1200">
                <a:solidFill>
                  <a:schemeClr val="dk1"/>
                </a:solidFill>
              </a:rPr>
              <a:t>The core aim is to develop local evidence-based priorities for commissioning (including for wider determinants of health) which will improve the public’s health and reduce inequalities. </a:t>
            </a:r>
            <a:endParaRPr sz="1200">
              <a:solidFill>
                <a:schemeClr val="dk1"/>
              </a:solidFill>
            </a:endParaRPr>
          </a:p>
          <a:p>
            <a:pPr marL="269999" lvl="0" indent="-179999" algn="l" rtl="0">
              <a:spcBef>
                <a:spcPts val="0"/>
              </a:spcBef>
              <a:spcAft>
                <a:spcPts val="0"/>
              </a:spcAft>
              <a:buNone/>
            </a:pPr>
            <a:endParaRPr sz="1200">
              <a:solidFill>
                <a:schemeClr val="dk1"/>
              </a:solidFill>
            </a:endParaRPr>
          </a:p>
          <a:p>
            <a:pPr marL="269999" lvl="0" indent="-256199" algn="l" rtl="0">
              <a:spcBef>
                <a:spcPts val="0"/>
              </a:spcBef>
              <a:spcAft>
                <a:spcPts val="0"/>
              </a:spcAft>
              <a:buClr>
                <a:schemeClr val="dk1"/>
              </a:buClr>
              <a:buSzPts val="1200"/>
              <a:buChar char="●"/>
            </a:pPr>
            <a:r>
              <a:rPr lang="en-GB" sz="1200">
                <a:solidFill>
                  <a:schemeClr val="dk1"/>
                </a:solidFill>
              </a:rPr>
              <a:t>will be used to help to determine what actions local authorities, the local NHS and other partners need to take to meet health and social care needs, and to address the wider determinants that impact on health and wellbeing.</a:t>
            </a:r>
            <a:endParaRPr sz="1900"/>
          </a:p>
        </p:txBody>
      </p:sp>
      <p:pic>
        <p:nvPicPr>
          <p:cNvPr id="159" name="Google Shape;159;p33"/>
          <p:cNvPicPr preferRelativeResize="0"/>
          <p:nvPr/>
        </p:nvPicPr>
        <p:blipFill>
          <a:blip r:embed="rId3">
            <a:alphaModFix/>
          </a:blip>
          <a:stretch>
            <a:fillRect/>
          </a:stretch>
        </p:blipFill>
        <p:spPr>
          <a:xfrm>
            <a:off x="6684925" y="1744375"/>
            <a:ext cx="2370825" cy="1631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311700" y="878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60" b="1"/>
              <a:t>How was the Kingston JSNA 2023 done and what does it look like?</a:t>
            </a:r>
            <a:endParaRPr sz="2060" b="1"/>
          </a:p>
        </p:txBody>
      </p:sp>
      <p:sp>
        <p:nvSpPr>
          <p:cNvPr id="165" name="Google Shape;165;p34"/>
          <p:cNvSpPr txBox="1"/>
          <p:nvPr/>
        </p:nvSpPr>
        <p:spPr>
          <a:xfrm>
            <a:off x="103325" y="635725"/>
            <a:ext cx="6417300" cy="4402200"/>
          </a:xfrm>
          <a:prstGeom prst="rect">
            <a:avLst/>
          </a:prstGeom>
          <a:noFill/>
          <a:ln>
            <a:noFill/>
          </a:ln>
        </p:spPr>
        <p:txBody>
          <a:bodyPr spcFirstLastPara="1" wrap="square" lIns="91425" tIns="91425" rIns="91425" bIns="91425" anchor="t" anchorCtr="0">
            <a:spAutoFit/>
          </a:bodyPr>
          <a:lstStyle/>
          <a:p>
            <a:pPr marL="457200" lvl="0" indent="-317500" algn="just" rtl="0">
              <a:lnSpc>
                <a:spcPct val="100000"/>
              </a:lnSpc>
              <a:spcBef>
                <a:spcPts val="0"/>
              </a:spcBef>
              <a:spcAft>
                <a:spcPts val="0"/>
              </a:spcAft>
              <a:buClr>
                <a:schemeClr val="dk1"/>
              </a:buClr>
              <a:buSzPts val="1400"/>
              <a:buChar char="●"/>
            </a:pPr>
            <a:r>
              <a:rPr lang="en-GB">
                <a:solidFill>
                  <a:schemeClr val="dk1"/>
                </a:solidFill>
              </a:rPr>
              <a:t>The 2023 JSNA has focused on the ‘Top 5’ causes and risks of mortality and morbidity by major-age groups: childhood, adulthood and older age. (</a:t>
            </a:r>
            <a:r>
              <a:rPr lang="en-GB" i="1">
                <a:solidFill>
                  <a:schemeClr val="dk1"/>
                </a:solidFill>
              </a:rPr>
              <a:t>Note: some Top 5 data precedes COVID-19 impact</a:t>
            </a:r>
            <a:r>
              <a:rPr lang="en-GB">
                <a:solidFill>
                  <a:schemeClr val="dk1"/>
                </a:solidFill>
              </a:rPr>
              <a:t>)</a:t>
            </a:r>
            <a:endParaRPr>
              <a:solidFill>
                <a:schemeClr val="dk1"/>
              </a:solidFill>
            </a:endParaRPr>
          </a:p>
          <a:p>
            <a:pPr marL="457200" lvl="0" indent="-317500" algn="just" rtl="0">
              <a:lnSpc>
                <a:spcPct val="100000"/>
              </a:lnSpc>
              <a:spcBef>
                <a:spcPts val="1000"/>
              </a:spcBef>
              <a:spcAft>
                <a:spcPts val="0"/>
              </a:spcAft>
              <a:buClr>
                <a:schemeClr val="dk1"/>
              </a:buClr>
              <a:buSzPts val="1400"/>
              <a:buChar char="●"/>
            </a:pPr>
            <a:r>
              <a:rPr lang="en-GB">
                <a:solidFill>
                  <a:schemeClr val="dk1"/>
                </a:solidFill>
              </a:rPr>
              <a:t>This included: overall borough and Primary Care Network (clusters of GP practices, x 5 across Kingston) mortality and morbidity risks in key age bands, hospitalisation, long term conditions</a:t>
            </a:r>
            <a:endParaRPr>
              <a:solidFill>
                <a:schemeClr val="dk1"/>
              </a:solidFill>
            </a:endParaRPr>
          </a:p>
          <a:p>
            <a:pPr marL="457200" lvl="0" indent="-317500" algn="just" rtl="0">
              <a:lnSpc>
                <a:spcPct val="100000"/>
              </a:lnSpc>
              <a:spcBef>
                <a:spcPts val="1000"/>
              </a:spcBef>
              <a:spcAft>
                <a:spcPts val="0"/>
              </a:spcAft>
              <a:buClr>
                <a:schemeClr val="dk1"/>
              </a:buClr>
              <a:buSzPts val="1400"/>
              <a:buChar char="●"/>
            </a:pPr>
            <a:r>
              <a:rPr lang="en-GB">
                <a:solidFill>
                  <a:schemeClr val="dk1"/>
                </a:solidFill>
              </a:rPr>
              <a:t>The data review included analysis of male/female differences, income, ethnicity and geography where data was available, to look at any disparities</a:t>
            </a:r>
            <a:endParaRPr>
              <a:solidFill>
                <a:schemeClr val="dk1"/>
              </a:solidFill>
            </a:endParaRPr>
          </a:p>
          <a:p>
            <a:pPr marL="457200" lvl="0" indent="-317500" algn="just" rtl="0">
              <a:lnSpc>
                <a:spcPct val="100000"/>
              </a:lnSpc>
              <a:spcBef>
                <a:spcPts val="1000"/>
              </a:spcBef>
              <a:spcAft>
                <a:spcPts val="0"/>
              </a:spcAft>
              <a:buClr>
                <a:schemeClr val="dk1"/>
              </a:buClr>
              <a:buSzPts val="1400"/>
              <a:buChar char="●"/>
            </a:pPr>
            <a:r>
              <a:rPr lang="en-GB">
                <a:solidFill>
                  <a:schemeClr val="dk1"/>
                </a:solidFill>
              </a:rPr>
              <a:t>The number one wider-risk-to-health in Kingston - climate change - opens the document and is referenced throughout </a:t>
            </a:r>
            <a:endParaRPr>
              <a:solidFill>
                <a:schemeClr val="dk1"/>
              </a:solidFill>
            </a:endParaRPr>
          </a:p>
          <a:p>
            <a:pPr marL="457200" lvl="0" indent="-317500" algn="just" rtl="0">
              <a:lnSpc>
                <a:spcPct val="100000"/>
              </a:lnSpc>
              <a:spcBef>
                <a:spcPts val="1000"/>
              </a:spcBef>
              <a:spcAft>
                <a:spcPts val="0"/>
              </a:spcAft>
              <a:buClr>
                <a:schemeClr val="dk1"/>
              </a:buClr>
              <a:buSzPts val="1400"/>
              <a:buChar char="●"/>
            </a:pPr>
            <a:r>
              <a:rPr lang="en-GB">
                <a:solidFill>
                  <a:schemeClr val="dk1"/>
                </a:solidFill>
              </a:rPr>
              <a:t>Wider determinants of health were reviewed and compared with other regions</a:t>
            </a:r>
            <a:endParaRPr>
              <a:solidFill>
                <a:schemeClr val="dk1"/>
              </a:solidFill>
            </a:endParaRPr>
          </a:p>
          <a:p>
            <a:pPr marL="457200" lvl="0" indent="-317500" algn="just" rtl="0">
              <a:lnSpc>
                <a:spcPct val="100000"/>
              </a:lnSpc>
              <a:spcBef>
                <a:spcPts val="1000"/>
              </a:spcBef>
              <a:spcAft>
                <a:spcPts val="0"/>
              </a:spcAft>
              <a:buClr>
                <a:schemeClr val="dk1"/>
              </a:buClr>
              <a:buSzPts val="1400"/>
              <a:buChar char="●"/>
            </a:pPr>
            <a:r>
              <a:rPr lang="en-GB">
                <a:solidFill>
                  <a:schemeClr val="dk1"/>
                </a:solidFill>
              </a:rPr>
              <a:t>There are additional special sections on Health Protection, COVID-19, Communication and Cost of Living</a:t>
            </a:r>
            <a:endParaRPr>
              <a:solidFill>
                <a:schemeClr val="dk1"/>
              </a:solidFill>
            </a:endParaRPr>
          </a:p>
          <a:p>
            <a:pPr marL="457200" lvl="0" indent="-317500" algn="just" rtl="0">
              <a:lnSpc>
                <a:spcPct val="100000"/>
              </a:lnSpc>
              <a:spcBef>
                <a:spcPts val="1000"/>
              </a:spcBef>
              <a:spcAft>
                <a:spcPts val="0"/>
              </a:spcAft>
              <a:buClr>
                <a:schemeClr val="dk1"/>
              </a:buClr>
              <a:buSzPts val="1400"/>
              <a:buChar char="●"/>
            </a:pPr>
            <a:r>
              <a:rPr lang="en-GB">
                <a:solidFill>
                  <a:schemeClr val="dk1"/>
                </a:solidFill>
              </a:rPr>
              <a:t>Recommendations are included</a:t>
            </a:r>
            <a:endParaRPr i="1">
              <a:solidFill>
                <a:schemeClr val="dk1"/>
              </a:solidFill>
            </a:endParaRPr>
          </a:p>
        </p:txBody>
      </p:sp>
      <p:sp>
        <p:nvSpPr>
          <p:cNvPr id="166" name="Google Shape;166;p34"/>
          <p:cNvSpPr txBox="1"/>
          <p:nvPr/>
        </p:nvSpPr>
        <p:spPr>
          <a:xfrm>
            <a:off x="6662775" y="660500"/>
            <a:ext cx="2438400" cy="42492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1300" i="1" u="sng">
                <a:solidFill>
                  <a:schemeClr val="dk1"/>
                </a:solidFill>
              </a:rPr>
              <a:t>Structure of the documents:</a:t>
            </a:r>
            <a:endParaRPr sz="1300" i="1" u="sng">
              <a:solidFill>
                <a:schemeClr val="dk1"/>
              </a:solidFill>
            </a:endParaRPr>
          </a:p>
          <a:p>
            <a:pPr marL="0" lvl="0" indent="0" algn="l" rtl="0">
              <a:lnSpc>
                <a:spcPct val="107916"/>
              </a:lnSpc>
              <a:spcBef>
                <a:spcPts val="0"/>
              </a:spcBef>
              <a:spcAft>
                <a:spcPts val="0"/>
              </a:spcAft>
              <a:buNone/>
            </a:pPr>
            <a:r>
              <a:rPr lang="en-GB" sz="1300" i="1">
                <a:solidFill>
                  <a:schemeClr val="dk1"/>
                </a:solidFill>
              </a:rPr>
              <a:t> </a:t>
            </a:r>
            <a:endParaRPr sz="1300" i="1">
              <a:solidFill>
                <a:schemeClr val="dk1"/>
              </a:solidFill>
            </a:endParaRPr>
          </a:p>
          <a:p>
            <a:pPr marL="457200" lvl="0" indent="-311150" algn="l" rtl="0">
              <a:lnSpc>
                <a:spcPct val="107916"/>
              </a:lnSpc>
              <a:spcBef>
                <a:spcPts val="0"/>
              </a:spcBef>
              <a:spcAft>
                <a:spcPts val="0"/>
              </a:spcAft>
              <a:buClr>
                <a:schemeClr val="dk1"/>
              </a:buClr>
              <a:buSzPts val="1300"/>
              <a:buChar char="●"/>
            </a:pPr>
            <a:r>
              <a:rPr lang="en-GB" sz="1300" i="1">
                <a:solidFill>
                  <a:schemeClr val="dk1"/>
                </a:solidFill>
              </a:rPr>
              <a:t>Summary Document, </a:t>
            </a:r>
            <a:endParaRPr sz="1300" i="1">
              <a:solidFill>
                <a:schemeClr val="dk1"/>
              </a:solidFill>
            </a:endParaRPr>
          </a:p>
          <a:p>
            <a:pPr marL="457200" lvl="0" indent="-311150" algn="l" rtl="0">
              <a:lnSpc>
                <a:spcPct val="107916"/>
              </a:lnSpc>
              <a:spcBef>
                <a:spcPts val="0"/>
              </a:spcBef>
              <a:spcAft>
                <a:spcPts val="0"/>
              </a:spcAft>
              <a:buClr>
                <a:schemeClr val="dk1"/>
              </a:buClr>
              <a:buSzPts val="1300"/>
              <a:buChar char="●"/>
            </a:pPr>
            <a:r>
              <a:rPr lang="en-GB" sz="1300" i="1">
                <a:solidFill>
                  <a:schemeClr val="dk1"/>
                </a:solidFill>
              </a:rPr>
              <a:t>Main Document </a:t>
            </a:r>
            <a:endParaRPr sz="1300" i="1">
              <a:solidFill>
                <a:schemeClr val="dk1"/>
              </a:solidFill>
            </a:endParaRPr>
          </a:p>
          <a:p>
            <a:pPr marL="0" lvl="0" indent="0" algn="l" rtl="0">
              <a:lnSpc>
                <a:spcPct val="107916"/>
              </a:lnSpc>
              <a:spcBef>
                <a:spcPts val="0"/>
              </a:spcBef>
              <a:spcAft>
                <a:spcPts val="0"/>
              </a:spcAft>
              <a:buNone/>
            </a:pPr>
            <a:endParaRPr sz="800" i="1">
              <a:solidFill>
                <a:schemeClr val="dk1"/>
              </a:solidFill>
            </a:endParaRPr>
          </a:p>
          <a:p>
            <a:pPr marL="0" lvl="0" indent="0" algn="l" rtl="0">
              <a:lnSpc>
                <a:spcPct val="107916"/>
              </a:lnSpc>
              <a:spcBef>
                <a:spcPts val="0"/>
              </a:spcBef>
              <a:spcAft>
                <a:spcPts val="0"/>
              </a:spcAft>
              <a:buNone/>
            </a:pPr>
            <a:r>
              <a:rPr lang="en-GB" sz="1300" i="1">
                <a:solidFill>
                  <a:schemeClr val="dk1"/>
                </a:solidFill>
              </a:rPr>
              <a:t>PLUS</a:t>
            </a:r>
            <a:endParaRPr sz="1300" i="1">
              <a:solidFill>
                <a:schemeClr val="dk1"/>
              </a:solidFill>
            </a:endParaRPr>
          </a:p>
          <a:p>
            <a:pPr marL="0" lvl="0" indent="0" algn="l" rtl="0">
              <a:lnSpc>
                <a:spcPct val="107916"/>
              </a:lnSpc>
              <a:spcBef>
                <a:spcPts val="0"/>
              </a:spcBef>
              <a:spcAft>
                <a:spcPts val="0"/>
              </a:spcAft>
              <a:buNone/>
            </a:pPr>
            <a:endParaRPr sz="800" i="1">
              <a:solidFill>
                <a:schemeClr val="dk1"/>
              </a:solidFill>
            </a:endParaRPr>
          </a:p>
          <a:p>
            <a:pPr marL="0" lvl="0" indent="0" algn="l" rtl="0">
              <a:lnSpc>
                <a:spcPct val="107916"/>
              </a:lnSpc>
              <a:spcBef>
                <a:spcPts val="0"/>
              </a:spcBef>
              <a:spcAft>
                <a:spcPts val="0"/>
              </a:spcAft>
              <a:buNone/>
            </a:pPr>
            <a:r>
              <a:rPr lang="en-GB" sz="1200" b="1" i="1">
                <a:solidFill>
                  <a:schemeClr val="dk1"/>
                </a:solidFill>
              </a:rPr>
              <a:t>7 special themed sections</a:t>
            </a:r>
            <a:r>
              <a:rPr lang="en-GB" sz="1300" i="1">
                <a:solidFill>
                  <a:schemeClr val="dk1"/>
                </a:solidFill>
              </a:rPr>
              <a:t> </a:t>
            </a:r>
            <a:r>
              <a:rPr lang="en-GB" sz="1200" i="1">
                <a:solidFill>
                  <a:schemeClr val="dk1"/>
                </a:solidFill>
              </a:rPr>
              <a:t>(chosen after Top 5 data analysed): </a:t>
            </a:r>
            <a:endParaRPr sz="1200" i="1">
              <a:solidFill>
                <a:schemeClr val="dk1"/>
              </a:solidFill>
            </a:endParaRPr>
          </a:p>
          <a:p>
            <a:pPr marL="0" lvl="0" indent="0" algn="l" rtl="0">
              <a:lnSpc>
                <a:spcPct val="107916"/>
              </a:lnSpc>
              <a:spcBef>
                <a:spcPts val="0"/>
              </a:spcBef>
              <a:spcAft>
                <a:spcPts val="0"/>
              </a:spcAft>
              <a:buNone/>
            </a:pPr>
            <a:r>
              <a:rPr lang="en-GB" sz="1200" i="1">
                <a:solidFill>
                  <a:schemeClr val="dk1"/>
                </a:solidFill>
              </a:rPr>
              <a:t>1. </a:t>
            </a:r>
            <a:r>
              <a:rPr lang="en-GB" sz="1200" i="1">
                <a:solidFill>
                  <a:srgbClr val="222222"/>
                </a:solidFill>
                <a:highlight>
                  <a:srgbClr val="FFF2CC"/>
                </a:highlight>
              </a:rPr>
              <a:t>Healthy Weight &amp; Physical Activity</a:t>
            </a:r>
            <a:endParaRPr sz="1200" i="1">
              <a:solidFill>
                <a:srgbClr val="222222"/>
              </a:solidFill>
              <a:highlight>
                <a:srgbClr val="FFF2CC"/>
              </a:highlight>
            </a:endParaRPr>
          </a:p>
          <a:p>
            <a:pPr marL="0" lvl="0" indent="0" algn="l" rtl="0">
              <a:lnSpc>
                <a:spcPct val="107916"/>
              </a:lnSpc>
              <a:spcBef>
                <a:spcPts val="0"/>
              </a:spcBef>
              <a:spcAft>
                <a:spcPts val="0"/>
              </a:spcAft>
              <a:buNone/>
            </a:pPr>
            <a:r>
              <a:rPr lang="en-GB" sz="1200" i="1">
                <a:solidFill>
                  <a:srgbClr val="222222"/>
                </a:solidFill>
                <a:highlight>
                  <a:srgbClr val="FFF2CC"/>
                </a:highlight>
              </a:rPr>
              <a:t>2. Alcohol </a:t>
            </a:r>
            <a:endParaRPr sz="1200" i="1">
              <a:solidFill>
                <a:srgbClr val="222222"/>
              </a:solidFill>
              <a:highlight>
                <a:srgbClr val="FFF2CC"/>
              </a:highlight>
            </a:endParaRPr>
          </a:p>
          <a:p>
            <a:pPr marL="0" lvl="0" indent="0" algn="l" rtl="0">
              <a:lnSpc>
                <a:spcPct val="107916"/>
              </a:lnSpc>
              <a:spcBef>
                <a:spcPts val="0"/>
              </a:spcBef>
              <a:spcAft>
                <a:spcPts val="0"/>
              </a:spcAft>
              <a:buNone/>
            </a:pPr>
            <a:r>
              <a:rPr lang="en-GB" sz="1200" i="1">
                <a:solidFill>
                  <a:srgbClr val="222222"/>
                </a:solidFill>
                <a:highlight>
                  <a:srgbClr val="FFF2CC"/>
                </a:highlight>
              </a:rPr>
              <a:t>3. Smoking &amp; Respiratory Health</a:t>
            </a:r>
            <a:endParaRPr sz="1200" i="1">
              <a:solidFill>
                <a:srgbClr val="222222"/>
              </a:solidFill>
              <a:highlight>
                <a:srgbClr val="FFF2CC"/>
              </a:highlight>
            </a:endParaRPr>
          </a:p>
          <a:p>
            <a:pPr marL="0" lvl="0" indent="0" algn="l" rtl="0">
              <a:lnSpc>
                <a:spcPct val="107916"/>
              </a:lnSpc>
              <a:spcBef>
                <a:spcPts val="0"/>
              </a:spcBef>
              <a:spcAft>
                <a:spcPts val="0"/>
              </a:spcAft>
              <a:buNone/>
            </a:pPr>
            <a:r>
              <a:rPr lang="en-GB" sz="1200" i="1">
                <a:solidFill>
                  <a:srgbClr val="222222"/>
                </a:solidFill>
                <a:highlight>
                  <a:srgbClr val="FFF2CC"/>
                </a:highlight>
              </a:rPr>
              <a:t>4. Geographies </a:t>
            </a:r>
            <a:endParaRPr sz="1200" i="1">
              <a:solidFill>
                <a:srgbClr val="222222"/>
              </a:solidFill>
              <a:highlight>
                <a:srgbClr val="FFF2CC"/>
              </a:highlight>
            </a:endParaRPr>
          </a:p>
          <a:p>
            <a:pPr marL="0" lvl="0" indent="0" algn="l" rtl="0">
              <a:lnSpc>
                <a:spcPct val="107916"/>
              </a:lnSpc>
              <a:spcBef>
                <a:spcPts val="0"/>
              </a:spcBef>
              <a:spcAft>
                <a:spcPts val="0"/>
              </a:spcAft>
              <a:buNone/>
            </a:pPr>
            <a:r>
              <a:rPr lang="en-GB" sz="1200" i="1">
                <a:solidFill>
                  <a:srgbClr val="222222"/>
                </a:solidFill>
                <a:highlight>
                  <a:srgbClr val="FFF2CC"/>
                </a:highlight>
              </a:rPr>
              <a:t>5. Mental Health </a:t>
            </a:r>
            <a:endParaRPr sz="1200" i="1">
              <a:solidFill>
                <a:srgbClr val="222222"/>
              </a:solidFill>
              <a:highlight>
                <a:srgbClr val="FFF2CC"/>
              </a:highlight>
            </a:endParaRPr>
          </a:p>
          <a:p>
            <a:pPr marL="0" lvl="0" indent="0" algn="l" rtl="0">
              <a:lnSpc>
                <a:spcPct val="107916"/>
              </a:lnSpc>
              <a:spcBef>
                <a:spcPts val="0"/>
              </a:spcBef>
              <a:spcAft>
                <a:spcPts val="0"/>
              </a:spcAft>
              <a:buNone/>
            </a:pPr>
            <a:r>
              <a:rPr lang="en-GB" sz="1200" i="1">
                <a:solidFill>
                  <a:srgbClr val="222222"/>
                </a:solidFill>
                <a:highlight>
                  <a:srgbClr val="FFF2CC"/>
                </a:highlight>
              </a:rPr>
              <a:t>6. COVID-19 Implications </a:t>
            </a:r>
            <a:endParaRPr sz="1200" i="1">
              <a:solidFill>
                <a:srgbClr val="222222"/>
              </a:solidFill>
              <a:highlight>
                <a:srgbClr val="FFF2CC"/>
              </a:highlight>
            </a:endParaRPr>
          </a:p>
          <a:p>
            <a:pPr marL="0" lvl="0" indent="0" algn="l" rtl="0">
              <a:lnSpc>
                <a:spcPct val="107916"/>
              </a:lnSpc>
              <a:spcBef>
                <a:spcPts val="0"/>
              </a:spcBef>
              <a:spcAft>
                <a:spcPts val="0"/>
              </a:spcAft>
              <a:buNone/>
            </a:pPr>
            <a:r>
              <a:rPr lang="en-GB" sz="1200" i="1">
                <a:solidFill>
                  <a:srgbClr val="222222"/>
                </a:solidFill>
                <a:highlight>
                  <a:srgbClr val="FFF2CC"/>
                </a:highlight>
              </a:rPr>
              <a:t>7. Immunisation &amp; Education: The Basics for Good Health</a:t>
            </a:r>
            <a:endParaRPr sz="1200" i="1">
              <a:solidFill>
                <a:schemeClr val="dk1"/>
              </a:solidFill>
              <a:highlight>
                <a:srgbClr val="FFF2CC"/>
              </a:highlight>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a:spLocks noGrp="1"/>
          </p:cNvSpPr>
          <p:nvPr>
            <p:ph type="title"/>
          </p:nvPr>
        </p:nvSpPr>
        <p:spPr>
          <a:xfrm>
            <a:off x="347175" y="142900"/>
            <a:ext cx="8520600" cy="95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What are some of the key findings in the new Kingston JSNA 2023?</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267375" y="178975"/>
            <a:ext cx="8520600" cy="89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t>Climate and Health: </a:t>
            </a:r>
            <a:endParaRPr b="1"/>
          </a:p>
        </p:txBody>
      </p:sp>
      <p:sp>
        <p:nvSpPr>
          <p:cNvPr id="177" name="Google Shape;177;p36"/>
          <p:cNvSpPr txBox="1">
            <a:spLocks noGrp="1"/>
          </p:cNvSpPr>
          <p:nvPr>
            <p:ph type="body" idx="1"/>
          </p:nvPr>
        </p:nvSpPr>
        <p:spPr>
          <a:xfrm>
            <a:off x="170200" y="747425"/>
            <a:ext cx="6114000" cy="4329600"/>
          </a:xfrm>
          <a:prstGeom prst="rect">
            <a:avLst/>
          </a:prstGeom>
        </p:spPr>
        <p:txBody>
          <a:bodyPr spcFirstLastPara="1" wrap="square" lIns="91425" tIns="91425" rIns="91425" bIns="91425" anchor="t" anchorCtr="0">
            <a:normAutofit fontScale="47500"/>
          </a:bodyPr>
          <a:lstStyle/>
          <a:p>
            <a:pPr marL="457200" lvl="0" indent="-306258" algn="just" rtl="0">
              <a:lnSpc>
                <a:spcPct val="100000"/>
              </a:lnSpc>
              <a:spcBef>
                <a:spcPts val="0"/>
              </a:spcBef>
              <a:spcAft>
                <a:spcPts val="0"/>
              </a:spcAft>
              <a:buClr>
                <a:schemeClr val="dk1"/>
              </a:buClr>
              <a:buSzPct val="100000"/>
              <a:buChar char="●"/>
            </a:pPr>
            <a:r>
              <a:rPr lang="en-GB" sz="2574">
                <a:solidFill>
                  <a:schemeClr val="dk1"/>
                </a:solidFill>
              </a:rPr>
              <a:t>According to the World Health Organisation (WHO), climate change is currently the single biggest health threat facing humanity</a:t>
            </a:r>
            <a:endParaRPr sz="2574">
              <a:solidFill>
                <a:schemeClr val="dk1"/>
              </a:solidFill>
            </a:endParaRPr>
          </a:p>
          <a:p>
            <a:pPr marL="457200" lvl="0" indent="-306258" algn="just" rtl="0">
              <a:lnSpc>
                <a:spcPct val="100000"/>
              </a:lnSpc>
              <a:spcBef>
                <a:spcPts val="1000"/>
              </a:spcBef>
              <a:spcAft>
                <a:spcPts val="0"/>
              </a:spcAft>
              <a:buClr>
                <a:schemeClr val="dk1"/>
              </a:buClr>
              <a:buSzPct val="100000"/>
              <a:buChar char="●"/>
            </a:pPr>
            <a:r>
              <a:rPr lang="en-GB" sz="2574">
                <a:solidFill>
                  <a:schemeClr val="dk1"/>
                </a:solidFill>
              </a:rPr>
              <a:t>The current and future health, care and wellbeing needs of the local community are therefore going to be closely linked to the impacts of climate change but are also linked to the potential to reduce carbon emissions. </a:t>
            </a:r>
            <a:endParaRPr sz="2574">
              <a:solidFill>
                <a:schemeClr val="dk1"/>
              </a:solidFill>
            </a:endParaRPr>
          </a:p>
          <a:p>
            <a:pPr marL="457200" lvl="0" indent="-306258" algn="just" rtl="0">
              <a:lnSpc>
                <a:spcPct val="100000"/>
              </a:lnSpc>
              <a:spcBef>
                <a:spcPts val="1000"/>
              </a:spcBef>
              <a:spcAft>
                <a:spcPts val="0"/>
              </a:spcAft>
              <a:buClr>
                <a:schemeClr val="dk1"/>
              </a:buClr>
              <a:buSzPct val="100000"/>
              <a:buChar char="●"/>
            </a:pPr>
            <a:r>
              <a:rPr lang="en-GB" sz="2574">
                <a:solidFill>
                  <a:schemeClr val="dk1"/>
                </a:solidFill>
              </a:rPr>
              <a:t>Reducing being overweight and increasing physical activity through active travel can also help decrease our carbon footprint while also keeping people healthier for longer.</a:t>
            </a:r>
            <a:endParaRPr sz="2574">
              <a:solidFill>
                <a:schemeClr val="dk1"/>
              </a:solidFill>
            </a:endParaRPr>
          </a:p>
          <a:p>
            <a:pPr marL="457200" lvl="0" indent="-306258" algn="just" rtl="0">
              <a:lnSpc>
                <a:spcPct val="100000"/>
              </a:lnSpc>
              <a:spcBef>
                <a:spcPts val="1000"/>
              </a:spcBef>
              <a:spcAft>
                <a:spcPts val="0"/>
              </a:spcAft>
              <a:buClr>
                <a:schemeClr val="dk1"/>
              </a:buClr>
              <a:buSzPct val="100000"/>
              <a:buChar char="●"/>
            </a:pPr>
            <a:r>
              <a:rPr lang="en-GB" sz="2574">
                <a:solidFill>
                  <a:schemeClr val="dk1"/>
                </a:solidFill>
              </a:rPr>
              <a:t>The recent Marmot report highlights that mitigating climate change will also help mitigate health inequalities.</a:t>
            </a:r>
            <a:endParaRPr sz="2574">
              <a:solidFill>
                <a:schemeClr val="dk1"/>
              </a:solidFill>
            </a:endParaRPr>
          </a:p>
          <a:p>
            <a:pPr marL="457200" lvl="0" indent="-306258" algn="just" rtl="0">
              <a:lnSpc>
                <a:spcPct val="100000"/>
              </a:lnSpc>
              <a:spcBef>
                <a:spcPts val="1000"/>
              </a:spcBef>
              <a:spcAft>
                <a:spcPts val="0"/>
              </a:spcAft>
              <a:buClr>
                <a:schemeClr val="dk1"/>
              </a:buClr>
              <a:buSzPct val="100000"/>
              <a:buChar char="●"/>
            </a:pPr>
            <a:r>
              <a:rPr lang="en-GB" sz="2574">
                <a:solidFill>
                  <a:schemeClr val="dk1"/>
                </a:solidFill>
              </a:rPr>
              <a:t>Areas of our housing estates (Cambridge Road, Alpha Road) as well as south Tolworth and parts of New Malden and North Kingston scored highest in terms of overall climate risk of its residents (sensitivity and exposure combined)</a:t>
            </a:r>
            <a:endParaRPr sz="2574">
              <a:solidFill>
                <a:schemeClr val="dk1"/>
              </a:solidFill>
            </a:endParaRPr>
          </a:p>
          <a:p>
            <a:pPr marL="457200" lvl="0" indent="-306258" algn="just" rtl="0">
              <a:lnSpc>
                <a:spcPct val="100000"/>
              </a:lnSpc>
              <a:spcBef>
                <a:spcPts val="1000"/>
              </a:spcBef>
              <a:spcAft>
                <a:spcPts val="0"/>
              </a:spcAft>
              <a:buClr>
                <a:schemeClr val="dk1"/>
              </a:buClr>
              <a:buSzPct val="100000"/>
              <a:buChar char="●"/>
            </a:pPr>
            <a:r>
              <a:rPr lang="en-GB" sz="2574">
                <a:solidFill>
                  <a:schemeClr val="dk1"/>
                </a:solidFill>
              </a:rPr>
              <a:t>Integrated health and social care systems will play an important role in both carbon reduction and climate adaptation.</a:t>
            </a:r>
            <a:endParaRPr sz="2574">
              <a:solidFill>
                <a:schemeClr val="dk1"/>
              </a:solidFill>
            </a:endParaRPr>
          </a:p>
          <a:p>
            <a:pPr marL="457200" lvl="0" indent="-306258" algn="just" rtl="0">
              <a:lnSpc>
                <a:spcPct val="100000"/>
              </a:lnSpc>
              <a:spcBef>
                <a:spcPts val="1000"/>
              </a:spcBef>
              <a:spcAft>
                <a:spcPts val="1000"/>
              </a:spcAft>
              <a:buClr>
                <a:schemeClr val="dk1"/>
              </a:buClr>
              <a:buSzPct val="100000"/>
              <a:buChar char="●"/>
            </a:pPr>
            <a:r>
              <a:rPr lang="en-GB" sz="2574">
                <a:solidFill>
                  <a:schemeClr val="dk1"/>
                </a:solidFill>
              </a:rPr>
              <a:t>See the Kingston Climate Action Plan for more details of local data and actions: https://www.kingston.gov.uk/downloads/download/442/kingstons-climate-action-plan</a:t>
            </a:r>
            <a:endParaRPr/>
          </a:p>
        </p:txBody>
      </p:sp>
      <p:pic>
        <p:nvPicPr>
          <p:cNvPr id="178" name="Google Shape;178;p36"/>
          <p:cNvPicPr preferRelativeResize="0"/>
          <p:nvPr/>
        </p:nvPicPr>
        <p:blipFill>
          <a:blip r:embed="rId3">
            <a:alphaModFix/>
          </a:blip>
          <a:stretch>
            <a:fillRect/>
          </a:stretch>
        </p:blipFill>
        <p:spPr>
          <a:xfrm>
            <a:off x="6417800" y="918100"/>
            <a:ext cx="2451225" cy="1842901"/>
          </a:xfrm>
          <a:prstGeom prst="rect">
            <a:avLst/>
          </a:prstGeom>
          <a:noFill/>
          <a:ln>
            <a:noFill/>
          </a:ln>
        </p:spPr>
      </p:pic>
      <p:pic>
        <p:nvPicPr>
          <p:cNvPr id="179" name="Google Shape;179;p36"/>
          <p:cNvPicPr preferRelativeResize="0"/>
          <p:nvPr/>
        </p:nvPicPr>
        <p:blipFill>
          <a:blip r:embed="rId4">
            <a:alphaModFix/>
          </a:blip>
          <a:stretch>
            <a:fillRect/>
          </a:stretch>
        </p:blipFill>
        <p:spPr>
          <a:xfrm>
            <a:off x="6436500" y="2913401"/>
            <a:ext cx="2329652" cy="2077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64025"/>
            <a:ext cx="7839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0">
                <a:solidFill>
                  <a:srgbClr val="000000"/>
                </a:solidFill>
              </a:rPr>
              <a:t>Children (0-19 years) - long term conditions </a:t>
            </a:r>
            <a:endParaRPr sz="2200">
              <a:solidFill>
                <a:srgbClr val="000000"/>
              </a:solidFill>
            </a:endParaRPr>
          </a:p>
        </p:txBody>
      </p:sp>
      <p:sp>
        <p:nvSpPr>
          <p:cNvPr id="185" name="Google Shape;185;p37"/>
          <p:cNvSpPr txBox="1"/>
          <p:nvPr/>
        </p:nvSpPr>
        <p:spPr>
          <a:xfrm>
            <a:off x="305125" y="490367"/>
            <a:ext cx="832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The top five long term health condition categories in childhood in Kingston in 2022 are:</a:t>
            </a:r>
            <a:endParaRPr/>
          </a:p>
        </p:txBody>
      </p:sp>
      <p:pic>
        <p:nvPicPr>
          <p:cNvPr id="186" name="Google Shape;186;p37" title="Chart"/>
          <p:cNvPicPr preferRelativeResize="0"/>
          <p:nvPr/>
        </p:nvPicPr>
        <p:blipFill>
          <a:blip r:embed="rId3">
            <a:alphaModFix/>
          </a:blip>
          <a:stretch>
            <a:fillRect/>
          </a:stretch>
        </p:blipFill>
        <p:spPr>
          <a:xfrm>
            <a:off x="1476425" y="812389"/>
            <a:ext cx="5839674" cy="3610850"/>
          </a:xfrm>
          <a:prstGeom prst="rect">
            <a:avLst/>
          </a:prstGeom>
          <a:noFill/>
          <a:ln>
            <a:noFill/>
          </a:ln>
        </p:spPr>
      </p:pic>
      <p:sp>
        <p:nvSpPr>
          <p:cNvPr id="187" name="Google Shape;187;p37"/>
          <p:cNvSpPr txBox="1"/>
          <p:nvPr/>
        </p:nvSpPr>
        <p:spPr>
          <a:xfrm>
            <a:off x="119875" y="4423250"/>
            <a:ext cx="8913900" cy="400200"/>
          </a:xfrm>
          <a:prstGeom prst="rect">
            <a:avLst/>
          </a:prstGeom>
          <a:noFill/>
          <a:ln w="9525" cap="flat" cmpd="sng">
            <a:solidFill>
              <a:srgbClr val="741B4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a:t>The prevalence of asthma and other respiratory conditions in childhood outweighs all other classes of disorder </a:t>
            </a:r>
            <a:endParaRPr/>
          </a:p>
        </p:txBody>
      </p:sp>
      <p:sp>
        <p:nvSpPr>
          <p:cNvPr id="188" name="Google Shape;188;p37"/>
          <p:cNvSpPr txBox="1"/>
          <p:nvPr/>
        </p:nvSpPr>
        <p:spPr>
          <a:xfrm>
            <a:off x="2790275" y="786865"/>
            <a:ext cx="4283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5,488		1,691		771		454		407</a:t>
            </a:r>
            <a:endParaRPr sz="1200"/>
          </a:p>
        </p:txBody>
      </p:sp>
      <p:sp>
        <p:nvSpPr>
          <p:cNvPr id="189" name="Google Shape;189;p37"/>
          <p:cNvSpPr txBox="1"/>
          <p:nvPr/>
        </p:nvSpPr>
        <p:spPr>
          <a:xfrm>
            <a:off x="7792505" y="757085"/>
            <a:ext cx="1182000" cy="523200"/>
          </a:xfrm>
          <a:prstGeom prst="rect">
            <a:avLst/>
          </a:prstGeom>
          <a:noFill/>
          <a:ln w="9525" cap="flat" cmpd="sng">
            <a:solidFill>
              <a:srgbClr val="741B4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100"/>
              <a:t>Number of people affected</a:t>
            </a:r>
            <a:endParaRPr sz="1100"/>
          </a:p>
        </p:txBody>
      </p:sp>
      <p:cxnSp>
        <p:nvCxnSpPr>
          <p:cNvPr id="190" name="Google Shape;190;p37"/>
          <p:cNvCxnSpPr/>
          <p:nvPr/>
        </p:nvCxnSpPr>
        <p:spPr>
          <a:xfrm rot="10800000">
            <a:off x="6865505" y="966485"/>
            <a:ext cx="927000" cy="52200"/>
          </a:xfrm>
          <a:prstGeom prst="straightConnector1">
            <a:avLst/>
          </a:prstGeom>
          <a:noFill/>
          <a:ln w="9525" cap="flat" cmpd="sng">
            <a:solidFill>
              <a:schemeClr val="dk2"/>
            </a:solidFill>
            <a:prstDash val="solid"/>
            <a:round/>
            <a:headEnd type="none" w="med" len="med"/>
            <a:tailEnd type="triangle" w="med" len="med"/>
          </a:ln>
        </p:spPr>
      </p:cxnSp>
      <p:sp>
        <p:nvSpPr>
          <p:cNvPr id="191" name="Google Shape;191;p37"/>
          <p:cNvSpPr txBox="1">
            <a:spLocks noGrp="1"/>
          </p:cNvSpPr>
          <p:nvPr>
            <p:ph type="sldNum" idx="12"/>
          </p:nvPr>
        </p:nvSpPr>
        <p:spPr>
          <a:xfrm>
            <a:off x="8472458" y="474817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192" name="Google Shape;192;p37"/>
          <p:cNvSpPr txBox="1"/>
          <p:nvPr/>
        </p:nvSpPr>
        <p:spPr>
          <a:xfrm>
            <a:off x="4343375" y="1192800"/>
            <a:ext cx="3113400" cy="12069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300">
                <a:solidFill>
                  <a:schemeClr val="dk1"/>
                </a:solidFill>
              </a:rPr>
              <a:t>Levels of ‘asthma and respiratory conditions’ in young childhood vary from just over 10% in Berrylands to almost 20% in Chessington North and Hook (2022)</a:t>
            </a:r>
            <a:endParaRPr sz="1300">
              <a:solidFill>
                <a:schemeClr val="dk1"/>
              </a:solidFill>
            </a:endParaRPr>
          </a:p>
          <a:p>
            <a:pPr marL="0" lvl="0" indent="0" algn="l" rtl="0">
              <a:spcBef>
                <a:spcPts val="0"/>
              </a:spcBef>
              <a:spcAft>
                <a:spcPts val="0"/>
              </a:spcAft>
              <a:buNone/>
            </a:pPr>
            <a:endParaRPr/>
          </a:p>
        </p:txBody>
      </p:sp>
      <p:pic>
        <p:nvPicPr>
          <p:cNvPr id="193" name="Google Shape;193;p37"/>
          <p:cNvPicPr preferRelativeResize="0"/>
          <p:nvPr/>
        </p:nvPicPr>
        <p:blipFill rotWithShape="1">
          <a:blip r:embed="rId4">
            <a:alphaModFix/>
          </a:blip>
          <a:srcRect l="2629" b="1078"/>
          <a:stretch/>
        </p:blipFill>
        <p:spPr>
          <a:xfrm>
            <a:off x="7553098" y="1728325"/>
            <a:ext cx="1374577" cy="257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287000" y="2104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07916"/>
              </a:lnSpc>
              <a:spcBef>
                <a:spcPts val="0"/>
              </a:spcBef>
              <a:spcAft>
                <a:spcPts val="0"/>
              </a:spcAft>
              <a:buNone/>
            </a:pPr>
            <a:r>
              <a:rPr lang="en-GB" sz="2444" b="1"/>
              <a:t>Children (5-19 years) - in-patient hospitalisations (HES) </a:t>
            </a:r>
            <a:endParaRPr sz="2444" b="1"/>
          </a:p>
          <a:p>
            <a:pPr marL="0" lvl="0" indent="0" algn="just" rtl="0">
              <a:lnSpc>
                <a:spcPct val="107916"/>
              </a:lnSpc>
              <a:spcBef>
                <a:spcPts val="0"/>
              </a:spcBef>
              <a:spcAft>
                <a:spcPts val="0"/>
              </a:spcAft>
              <a:buClr>
                <a:schemeClr val="dk1"/>
              </a:buClr>
              <a:buSzPct val="40909"/>
              <a:buFont typeface="Arial"/>
              <a:buNone/>
            </a:pPr>
            <a:endParaRPr sz="2688"/>
          </a:p>
        </p:txBody>
      </p:sp>
      <p:sp>
        <p:nvSpPr>
          <p:cNvPr id="199" name="Google Shape;199;p38"/>
          <p:cNvSpPr txBox="1"/>
          <p:nvPr/>
        </p:nvSpPr>
        <p:spPr>
          <a:xfrm>
            <a:off x="287000" y="934150"/>
            <a:ext cx="8651700" cy="7287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endParaRPr sz="1700">
              <a:solidFill>
                <a:schemeClr val="dk1"/>
              </a:solidFill>
            </a:endParaRPr>
          </a:p>
          <a:p>
            <a:pPr marL="0" lvl="0" indent="0" algn="just" rtl="0">
              <a:lnSpc>
                <a:spcPct val="107916"/>
              </a:lnSpc>
              <a:spcBef>
                <a:spcPts val="0"/>
              </a:spcBef>
              <a:spcAft>
                <a:spcPts val="0"/>
              </a:spcAft>
              <a:buNone/>
            </a:pPr>
            <a:endParaRPr sz="1700">
              <a:solidFill>
                <a:schemeClr val="dk1"/>
              </a:solidFill>
            </a:endParaRPr>
          </a:p>
        </p:txBody>
      </p:sp>
      <p:sp>
        <p:nvSpPr>
          <p:cNvPr id="200" name="Google Shape;200;p38"/>
          <p:cNvSpPr txBox="1"/>
          <p:nvPr/>
        </p:nvSpPr>
        <p:spPr>
          <a:xfrm>
            <a:off x="246150" y="934150"/>
            <a:ext cx="8651700" cy="446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200"/>
              </a:spcAft>
              <a:buNone/>
            </a:pPr>
            <a:endParaRPr sz="1700">
              <a:solidFill>
                <a:schemeClr val="dk1"/>
              </a:solidFill>
            </a:endParaRPr>
          </a:p>
        </p:txBody>
      </p:sp>
      <p:pic>
        <p:nvPicPr>
          <p:cNvPr id="201" name="Google Shape;201;p38" title="Chart"/>
          <p:cNvPicPr preferRelativeResize="0"/>
          <p:nvPr/>
        </p:nvPicPr>
        <p:blipFill>
          <a:blip r:embed="rId3">
            <a:alphaModFix/>
          </a:blip>
          <a:stretch>
            <a:fillRect/>
          </a:stretch>
        </p:blipFill>
        <p:spPr>
          <a:xfrm>
            <a:off x="1697850" y="1015975"/>
            <a:ext cx="5361150" cy="3218425"/>
          </a:xfrm>
          <a:prstGeom prst="rect">
            <a:avLst/>
          </a:prstGeom>
          <a:noFill/>
          <a:ln>
            <a:noFill/>
          </a:ln>
        </p:spPr>
      </p:pic>
      <p:sp>
        <p:nvSpPr>
          <p:cNvPr id="202" name="Google Shape;202;p38"/>
          <p:cNvSpPr txBox="1"/>
          <p:nvPr/>
        </p:nvSpPr>
        <p:spPr>
          <a:xfrm>
            <a:off x="231950" y="734025"/>
            <a:ext cx="863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The top five causes of older childhood hospitalisations, in Kingston from 2017-18 to 2020-21 are:</a:t>
            </a:r>
            <a:endParaRPr/>
          </a:p>
        </p:txBody>
      </p:sp>
      <p:sp>
        <p:nvSpPr>
          <p:cNvPr id="203" name="Google Shape;203;p38"/>
          <p:cNvSpPr txBox="1"/>
          <p:nvPr/>
        </p:nvSpPr>
        <p:spPr>
          <a:xfrm>
            <a:off x="154100" y="4204871"/>
            <a:ext cx="8786400" cy="6156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Dental decay is by far the most common primary reason for child hospital admission in Kingston (1 in 21 of all admissions)</a:t>
            </a:r>
            <a:endParaRPr i="1">
              <a:solidFill>
                <a:schemeClr val="dk1"/>
              </a:solidFill>
            </a:endParaRPr>
          </a:p>
        </p:txBody>
      </p:sp>
      <p:pic>
        <p:nvPicPr>
          <p:cNvPr id="204" name="Google Shape;204;p38"/>
          <p:cNvPicPr preferRelativeResize="0"/>
          <p:nvPr/>
        </p:nvPicPr>
        <p:blipFill>
          <a:blip r:embed="rId4">
            <a:alphaModFix/>
          </a:blip>
          <a:stretch>
            <a:fillRect/>
          </a:stretch>
        </p:blipFill>
        <p:spPr>
          <a:xfrm>
            <a:off x="6605425" y="1616968"/>
            <a:ext cx="2060750" cy="1494275"/>
          </a:xfrm>
          <a:prstGeom prst="rect">
            <a:avLst/>
          </a:prstGeom>
          <a:noFill/>
          <a:ln w="38100" cap="flat" cmpd="sng">
            <a:solidFill>
              <a:srgbClr val="00FF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9"/>
          <p:cNvSpPr txBox="1">
            <a:spLocks noGrp="1"/>
          </p:cNvSpPr>
          <p:nvPr>
            <p:ph type="title"/>
          </p:nvPr>
        </p:nvSpPr>
        <p:spPr>
          <a:xfrm>
            <a:off x="232500" y="61825"/>
            <a:ext cx="8520600" cy="572700"/>
          </a:xfrm>
          <a:prstGeom prst="rect">
            <a:avLst/>
          </a:prstGeom>
        </p:spPr>
        <p:txBody>
          <a:bodyPr spcFirstLastPara="1" wrap="square" lIns="91425" tIns="91425" rIns="91425" bIns="91425" anchor="t" anchorCtr="0">
            <a:noAutofit/>
          </a:bodyPr>
          <a:lstStyle/>
          <a:p>
            <a:pPr marL="0" lvl="0" indent="0" algn="just" rtl="0">
              <a:lnSpc>
                <a:spcPct val="107916"/>
              </a:lnSpc>
              <a:spcBef>
                <a:spcPts val="0"/>
              </a:spcBef>
              <a:spcAft>
                <a:spcPts val="0"/>
              </a:spcAft>
              <a:buSzPts val="990"/>
              <a:buNone/>
            </a:pPr>
            <a:r>
              <a:rPr lang="en-GB" sz="2000" b="1"/>
              <a:t>Children </a:t>
            </a:r>
            <a:r>
              <a:rPr lang="en-GB" sz="2220" b="1"/>
              <a:t>- </a:t>
            </a:r>
            <a:r>
              <a:rPr lang="en-GB" sz="2020" b="1"/>
              <a:t>Levels of overweight/ obesity doubles at primary school</a:t>
            </a:r>
            <a:endParaRPr sz="2920" b="1"/>
          </a:p>
        </p:txBody>
      </p:sp>
      <p:sp>
        <p:nvSpPr>
          <p:cNvPr id="210" name="Google Shape;210;p39"/>
          <p:cNvSpPr txBox="1"/>
          <p:nvPr/>
        </p:nvSpPr>
        <p:spPr>
          <a:xfrm>
            <a:off x="190325" y="696450"/>
            <a:ext cx="3847500" cy="4012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700">
                <a:solidFill>
                  <a:schemeClr val="dk1"/>
                </a:solidFill>
              </a:rPr>
              <a:t>Levels of excess weight nearly double while children are in primary school in Kingston</a:t>
            </a:r>
            <a:endParaRPr sz="1700">
              <a:solidFill>
                <a:schemeClr val="dk1"/>
              </a:solidFill>
            </a:endParaRPr>
          </a:p>
          <a:p>
            <a:pPr marL="0" lvl="0" indent="0" algn="just" rtl="0">
              <a:spcBef>
                <a:spcPts val="0"/>
              </a:spcBef>
              <a:spcAft>
                <a:spcPts val="0"/>
              </a:spcAft>
              <a:buNone/>
            </a:pPr>
            <a:endParaRPr sz="1700">
              <a:solidFill>
                <a:schemeClr val="dk1"/>
              </a:solidFill>
            </a:endParaRPr>
          </a:p>
          <a:p>
            <a:pPr marL="457200" lvl="0" indent="-336550" algn="just" rtl="0">
              <a:spcBef>
                <a:spcPts val="0"/>
              </a:spcBef>
              <a:spcAft>
                <a:spcPts val="0"/>
              </a:spcAft>
              <a:buClr>
                <a:schemeClr val="dk1"/>
              </a:buClr>
              <a:buSzPts val="1700"/>
              <a:buChar char="●"/>
            </a:pPr>
            <a:r>
              <a:rPr lang="en-GB" sz="1700">
                <a:solidFill>
                  <a:schemeClr val="dk1"/>
                </a:solidFill>
              </a:rPr>
              <a:t>Around </a:t>
            </a:r>
            <a:r>
              <a:rPr lang="en-GB" sz="1700" b="1">
                <a:solidFill>
                  <a:schemeClr val="dk1"/>
                </a:solidFill>
              </a:rPr>
              <a:t>1 in 6 children (16.8%) </a:t>
            </a:r>
            <a:r>
              <a:rPr lang="en-GB" sz="1700">
                <a:solidFill>
                  <a:schemeClr val="dk1"/>
                </a:solidFill>
              </a:rPr>
              <a:t>in Reception (aged 4-5 years) were overweight or obese. </a:t>
            </a:r>
            <a:endParaRPr sz="1700">
              <a:solidFill>
                <a:schemeClr val="dk1"/>
              </a:solidFill>
            </a:endParaRPr>
          </a:p>
          <a:p>
            <a:pPr marL="457200" lvl="0" indent="-336550" algn="just" rtl="0">
              <a:spcBef>
                <a:spcPts val="1000"/>
              </a:spcBef>
              <a:spcAft>
                <a:spcPts val="0"/>
              </a:spcAft>
              <a:buClr>
                <a:schemeClr val="dk1"/>
              </a:buClr>
              <a:buSzPts val="1700"/>
              <a:buChar char="●"/>
            </a:pPr>
            <a:r>
              <a:rPr lang="en-GB" sz="1700" b="1">
                <a:solidFill>
                  <a:schemeClr val="dk1"/>
                </a:solidFill>
              </a:rPr>
              <a:t>In Year 6 (10-11 years), almost 1 in 3 children (29.8%) </a:t>
            </a:r>
            <a:r>
              <a:rPr lang="en-GB" sz="1700">
                <a:solidFill>
                  <a:schemeClr val="dk1"/>
                </a:solidFill>
              </a:rPr>
              <a:t>were overweight or obese. </a:t>
            </a:r>
            <a:endParaRPr sz="1700">
              <a:solidFill>
                <a:schemeClr val="dk1"/>
              </a:solidFill>
            </a:endParaRPr>
          </a:p>
          <a:p>
            <a:pPr marL="457200" lvl="0" indent="-336550" algn="l" rtl="0">
              <a:spcBef>
                <a:spcPts val="1000"/>
              </a:spcBef>
              <a:spcAft>
                <a:spcPts val="1000"/>
              </a:spcAft>
              <a:buClr>
                <a:schemeClr val="dk1"/>
              </a:buClr>
              <a:buSzPts val="1700"/>
              <a:buChar char="●"/>
            </a:pPr>
            <a:r>
              <a:rPr lang="en-GB" sz="1700">
                <a:solidFill>
                  <a:schemeClr val="dk1"/>
                </a:solidFill>
              </a:rPr>
              <a:t>Nationally link between deprivation &amp; higher levels of obesity</a:t>
            </a:r>
            <a:br>
              <a:rPr lang="en-GB" sz="1700">
                <a:solidFill>
                  <a:schemeClr val="dk1"/>
                </a:solidFill>
              </a:rPr>
            </a:br>
            <a:endParaRPr sz="1100">
              <a:solidFill>
                <a:schemeClr val="dk1"/>
              </a:solidFill>
            </a:endParaRPr>
          </a:p>
        </p:txBody>
      </p:sp>
      <p:sp>
        <p:nvSpPr>
          <p:cNvPr id="211" name="Google Shape;211;p39"/>
          <p:cNvSpPr txBox="1"/>
          <p:nvPr/>
        </p:nvSpPr>
        <p:spPr>
          <a:xfrm>
            <a:off x="4572000" y="634525"/>
            <a:ext cx="2808900" cy="42432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Recommendations on healthy weight include making use of opportunities to:</a:t>
            </a:r>
            <a:endParaRPr/>
          </a:p>
          <a:p>
            <a:pPr marL="457200" lvl="0" indent="-317500" algn="l" rtl="0">
              <a:spcBef>
                <a:spcPts val="1000"/>
              </a:spcBef>
              <a:spcAft>
                <a:spcPts val="0"/>
              </a:spcAft>
              <a:buSzPts val="1400"/>
              <a:buChar char="●"/>
            </a:pPr>
            <a:r>
              <a:rPr lang="en-GB"/>
              <a:t>Increase active travel to school</a:t>
            </a:r>
            <a:endParaRPr/>
          </a:p>
          <a:p>
            <a:pPr marL="457200" lvl="0" indent="-317500" algn="l" rtl="0">
              <a:spcBef>
                <a:spcPts val="0"/>
              </a:spcBef>
              <a:spcAft>
                <a:spcPts val="0"/>
              </a:spcAft>
              <a:buSzPts val="1400"/>
              <a:buChar char="●"/>
            </a:pPr>
            <a:r>
              <a:rPr lang="en-GB"/>
              <a:t>Ensuring that physical activity targets met in schools</a:t>
            </a:r>
            <a:endParaRPr/>
          </a:p>
          <a:p>
            <a:pPr marL="457200" lvl="0" indent="-317500" algn="l" rtl="0">
              <a:spcBef>
                <a:spcPts val="0"/>
              </a:spcBef>
              <a:spcAft>
                <a:spcPts val="0"/>
              </a:spcAft>
              <a:buSzPts val="1400"/>
              <a:buChar char="●"/>
            </a:pPr>
            <a:r>
              <a:rPr lang="en-GB"/>
              <a:t>Lead by example on healthy food offers in our organisations</a:t>
            </a:r>
            <a:endParaRPr/>
          </a:p>
          <a:p>
            <a:pPr marL="457200" lvl="0" indent="-317500" algn="l" rtl="0">
              <a:spcBef>
                <a:spcPts val="0"/>
              </a:spcBef>
              <a:spcAft>
                <a:spcPts val="0"/>
              </a:spcAft>
              <a:buSzPts val="1400"/>
              <a:buChar char="●"/>
            </a:pPr>
            <a:r>
              <a:rPr lang="en-GB"/>
              <a:t>Enhancing oral health promotion work</a:t>
            </a:r>
            <a:endParaRPr/>
          </a:p>
          <a:p>
            <a:pPr marL="457200" lvl="0" indent="-317500" algn="l" rtl="0">
              <a:spcBef>
                <a:spcPts val="0"/>
              </a:spcBef>
              <a:spcAft>
                <a:spcPts val="0"/>
              </a:spcAft>
              <a:buSzPts val="1400"/>
              <a:buChar char="●"/>
            </a:pPr>
            <a:r>
              <a:rPr lang="en-GB"/>
              <a:t>Expanding community offers and initiatives eg Play Streets</a:t>
            </a:r>
            <a:endParaRPr/>
          </a:p>
          <a:p>
            <a:pPr marL="457200" lvl="0" indent="-317500" algn="l" rtl="0">
              <a:spcBef>
                <a:spcPts val="0"/>
              </a:spcBef>
              <a:spcAft>
                <a:spcPts val="0"/>
              </a:spcAft>
              <a:buSzPts val="1400"/>
              <a:buChar char="●"/>
            </a:pPr>
            <a:r>
              <a:rPr lang="en-GB"/>
              <a:t>Ensuring new housing has adequate play space</a:t>
            </a:r>
            <a:endParaRPr/>
          </a:p>
        </p:txBody>
      </p:sp>
      <p:pic>
        <p:nvPicPr>
          <p:cNvPr id="212" name="Google Shape;212;p39"/>
          <p:cNvPicPr preferRelativeResize="0"/>
          <p:nvPr/>
        </p:nvPicPr>
        <p:blipFill>
          <a:blip r:embed="rId3">
            <a:alphaModFix/>
          </a:blip>
          <a:stretch>
            <a:fillRect/>
          </a:stretch>
        </p:blipFill>
        <p:spPr>
          <a:xfrm>
            <a:off x="7480724" y="2180061"/>
            <a:ext cx="1822050" cy="1152125"/>
          </a:xfrm>
          <a:prstGeom prst="rect">
            <a:avLst/>
          </a:prstGeom>
          <a:noFill/>
          <a:ln>
            <a:noFill/>
          </a:ln>
        </p:spPr>
      </p:pic>
      <p:pic>
        <p:nvPicPr>
          <p:cNvPr id="213" name="Google Shape;213;p39"/>
          <p:cNvPicPr preferRelativeResize="0"/>
          <p:nvPr/>
        </p:nvPicPr>
        <p:blipFill>
          <a:blip r:embed="rId4">
            <a:alphaModFix/>
          </a:blip>
          <a:stretch>
            <a:fillRect/>
          </a:stretch>
        </p:blipFill>
        <p:spPr>
          <a:xfrm>
            <a:off x="8030375" y="530948"/>
            <a:ext cx="1183950" cy="1558709"/>
          </a:xfrm>
          <a:prstGeom prst="rect">
            <a:avLst/>
          </a:prstGeom>
          <a:noFill/>
          <a:ln>
            <a:noFill/>
          </a:ln>
        </p:spPr>
      </p:pic>
      <p:pic>
        <p:nvPicPr>
          <p:cNvPr id="214" name="Google Shape;214;p39"/>
          <p:cNvPicPr preferRelativeResize="0"/>
          <p:nvPr/>
        </p:nvPicPr>
        <p:blipFill>
          <a:blip r:embed="rId5">
            <a:alphaModFix/>
          </a:blip>
          <a:stretch>
            <a:fillRect/>
          </a:stretch>
        </p:blipFill>
        <p:spPr>
          <a:xfrm>
            <a:off x="7731824" y="3332175"/>
            <a:ext cx="1412175" cy="162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0" title="Chart"/>
          <p:cNvPicPr preferRelativeResize="0"/>
          <p:nvPr/>
        </p:nvPicPr>
        <p:blipFill rotWithShape="1">
          <a:blip r:embed="rId3">
            <a:alphaModFix/>
          </a:blip>
          <a:srcRect l="2452" r="2490"/>
          <a:stretch/>
        </p:blipFill>
        <p:spPr>
          <a:xfrm>
            <a:off x="287000" y="1063738"/>
            <a:ext cx="4080948" cy="2443317"/>
          </a:xfrm>
          <a:prstGeom prst="rect">
            <a:avLst/>
          </a:prstGeom>
          <a:noFill/>
          <a:ln>
            <a:noFill/>
          </a:ln>
        </p:spPr>
      </p:pic>
      <p:pic>
        <p:nvPicPr>
          <p:cNvPr id="220" name="Google Shape;220;p40" title="Chart"/>
          <p:cNvPicPr preferRelativeResize="0"/>
          <p:nvPr/>
        </p:nvPicPr>
        <p:blipFill>
          <a:blip r:embed="rId4">
            <a:alphaModFix/>
          </a:blip>
          <a:stretch>
            <a:fillRect/>
          </a:stretch>
        </p:blipFill>
        <p:spPr>
          <a:xfrm>
            <a:off x="4426292" y="1156631"/>
            <a:ext cx="4002009" cy="2448131"/>
          </a:xfrm>
          <a:prstGeom prst="rect">
            <a:avLst/>
          </a:prstGeom>
          <a:noFill/>
          <a:ln>
            <a:noFill/>
          </a:ln>
        </p:spPr>
      </p:pic>
      <p:sp>
        <p:nvSpPr>
          <p:cNvPr id="221" name="Google Shape;221;p40"/>
          <p:cNvSpPr txBox="1">
            <a:spLocks noGrp="1"/>
          </p:cNvSpPr>
          <p:nvPr>
            <p:ph type="title"/>
          </p:nvPr>
        </p:nvSpPr>
        <p:spPr>
          <a:xfrm>
            <a:off x="287000" y="121875"/>
            <a:ext cx="8520600" cy="572700"/>
          </a:xfrm>
          <a:prstGeom prst="rect">
            <a:avLst/>
          </a:prstGeom>
        </p:spPr>
        <p:txBody>
          <a:bodyPr spcFirstLastPara="1" wrap="square" lIns="91425" tIns="91425" rIns="91425" bIns="91425" anchor="t" anchorCtr="0">
            <a:normAutofit/>
          </a:bodyPr>
          <a:lstStyle/>
          <a:p>
            <a:pPr marL="0" lvl="0" indent="0" algn="ctr" rtl="0">
              <a:lnSpc>
                <a:spcPct val="107916"/>
              </a:lnSpc>
              <a:spcBef>
                <a:spcPts val="0"/>
              </a:spcBef>
              <a:spcAft>
                <a:spcPts val="0"/>
              </a:spcAft>
              <a:buNone/>
            </a:pPr>
            <a:r>
              <a:rPr lang="en-GB" sz="2200" b="1"/>
              <a:t>Adults (20-69 years) - top 5 causes of disease &amp; risk factors</a:t>
            </a:r>
            <a:endParaRPr sz="2200" b="1"/>
          </a:p>
        </p:txBody>
      </p:sp>
      <p:sp>
        <p:nvSpPr>
          <p:cNvPr id="222" name="Google Shape;222;p40"/>
          <p:cNvSpPr txBox="1"/>
          <p:nvPr/>
        </p:nvSpPr>
        <p:spPr>
          <a:xfrm>
            <a:off x="384500" y="616388"/>
            <a:ext cx="832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The top five causes of adult disease, and risk factors, in Kingston in 2019 are:</a:t>
            </a:r>
            <a:endParaRPr/>
          </a:p>
        </p:txBody>
      </p:sp>
      <p:sp>
        <p:nvSpPr>
          <p:cNvPr id="223" name="Google Shape;223;p40"/>
          <p:cNvSpPr txBox="1"/>
          <p:nvPr/>
        </p:nvSpPr>
        <p:spPr>
          <a:xfrm>
            <a:off x="235400" y="4384000"/>
            <a:ext cx="8623800" cy="585000"/>
          </a:xfrm>
          <a:prstGeom prst="rect">
            <a:avLst/>
          </a:prstGeom>
          <a:noFill/>
          <a:ln w="9525" cap="flat" cmpd="sng">
            <a:solidFill>
              <a:srgbClr val="741B47"/>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300"/>
              <a:t>Smoking holds the greatest risk for morbidity, as well as mortality. Overweight and obesity and excess use of alcohol are also major risk factors for ill health in Kingston</a:t>
            </a:r>
            <a:endParaRPr sz="1300"/>
          </a:p>
        </p:txBody>
      </p:sp>
      <p:sp>
        <p:nvSpPr>
          <p:cNvPr id="224" name="Google Shape;224;p40"/>
          <p:cNvSpPr txBox="1"/>
          <p:nvPr/>
        </p:nvSpPr>
        <p:spPr>
          <a:xfrm>
            <a:off x="6604525" y="1477700"/>
            <a:ext cx="2343600" cy="572700"/>
          </a:xfrm>
          <a:prstGeom prst="rect">
            <a:avLst/>
          </a:prstGeom>
          <a:solidFill>
            <a:schemeClr val="lt1"/>
          </a:solidFill>
          <a:ln w="3810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300"/>
              <a:t>Half of adults in Kingston are overweight (21/22)</a:t>
            </a:r>
            <a:endParaRPr sz="1300"/>
          </a:p>
        </p:txBody>
      </p:sp>
      <p:sp>
        <p:nvSpPr>
          <p:cNvPr id="225" name="Google Shape;225;p40"/>
          <p:cNvSpPr txBox="1"/>
          <p:nvPr/>
        </p:nvSpPr>
        <p:spPr>
          <a:xfrm>
            <a:off x="2801125" y="3633500"/>
            <a:ext cx="5909100" cy="625500"/>
          </a:xfrm>
          <a:prstGeom prst="rect">
            <a:avLst/>
          </a:prstGeom>
          <a:noFill/>
          <a:ln w="38100"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SYNERGY: Many opportunities to reduce overweight in Kingston and improve health - these can also support the carbon reduction goals</a:t>
            </a:r>
            <a:endParaRPr/>
          </a:p>
          <a:p>
            <a:pPr marL="0" lvl="0" indent="0" algn="l" rtl="0">
              <a:spcBef>
                <a:spcPts val="0"/>
              </a:spcBef>
              <a:spcAft>
                <a:spcPts val="0"/>
              </a:spcAft>
              <a:buNone/>
            </a:pPr>
            <a:endParaRPr/>
          </a:p>
        </p:txBody>
      </p:sp>
      <p:sp>
        <p:nvSpPr>
          <p:cNvPr id="226" name="Google Shape;226;p40"/>
          <p:cNvSpPr txBox="1"/>
          <p:nvPr/>
        </p:nvSpPr>
        <p:spPr>
          <a:xfrm>
            <a:off x="259450" y="4969000"/>
            <a:ext cx="8520600" cy="174600"/>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0"/>
              </a:spcBef>
              <a:spcAft>
                <a:spcPts val="0"/>
              </a:spcAft>
              <a:buClr>
                <a:schemeClr val="dk1"/>
              </a:buClr>
              <a:buSzPts val="1100"/>
              <a:buFont typeface="Arial"/>
              <a:buNone/>
            </a:pPr>
            <a:r>
              <a:rPr lang="en-GB" sz="800">
                <a:solidFill>
                  <a:schemeClr val="dk1"/>
                </a:solidFill>
              </a:rPr>
              <a:t>Note that the numbers are ‘DALYs’ (Disability Adjusted Life Years, Data source:a measure of Global Burden of Disease)</a:t>
            </a:r>
            <a:endParaRPr/>
          </a:p>
        </p:txBody>
      </p:sp>
    </p:spTree>
  </p:cSld>
  <p:clrMapOvr>
    <a:masterClrMapping/>
  </p:clrMapOvr>
</p:sld>
</file>

<file path=ppt/theme/theme1.xml><?xml version="1.0" encoding="utf-8"?>
<a:theme xmlns:a="http://schemas.openxmlformats.org/drawingml/2006/main" name="Tropic">
  <a:themeElements>
    <a:clrScheme name="Tropic">
      <a:dk1>
        <a:srgbClr val="0060AC"/>
      </a:dk1>
      <a:lt1>
        <a:srgbClr val="FFFFFF"/>
      </a:lt1>
      <a:dk2>
        <a:srgbClr val="54628A"/>
      </a:dk2>
      <a:lt2>
        <a:srgbClr val="9FC5E8"/>
      </a:lt2>
      <a:accent1>
        <a:srgbClr val="0195E3"/>
      </a:accent1>
      <a:accent2>
        <a:srgbClr val="CE93D8"/>
      </a:accent2>
      <a:accent3>
        <a:srgbClr val="D9D9D9"/>
      </a:accent3>
      <a:accent4>
        <a:srgbClr val="AD1356"/>
      </a:accent4>
      <a:accent5>
        <a:srgbClr val="AD1656"/>
      </a:accent5>
      <a:accent6>
        <a:srgbClr val="CCCCCC"/>
      </a:accent6>
      <a:hlink>
        <a:srgbClr val="0060AC"/>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On-screen Show (16:9)</PresentationFormat>
  <Paragraphs>147</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PT Sans Narrow</vt:lpstr>
      <vt:lpstr>Tropic</vt:lpstr>
      <vt:lpstr>Simple Light</vt:lpstr>
      <vt:lpstr>Kingston’s Joint Strategic  Needs Assessment (JSNA) 2023 KVA Health &amp; Wellbeing Network, 3rd October 2023 </vt:lpstr>
      <vt:lpstr>What is a JSNA and what is for? </vt:lpstr>
      <vt:lpstr>How was the Kingston JSNA 2023 done and what does it look like?</vt:lpstr>
      <vt:lpstr>What are some of the key findings in the new Kingston JSNA 2023?</vt:lpstr>
      <vt:lpstr>Climate and Health: </vt:lpstr>
      <vt:lpstr>Children (0-19 years) - long term conditions </vt:lpstr>
      <vt:lpstr>Children (5-19 years) - in-patient hospitalisations (HES)  </vt:lpstr>
      <vt:lpstr>Children - Levels of overweight/ obesity doubles at primary school</vt:lpstr>
      <vt:lpstr>Adults (20-69 years) - top 5 causes of disease &amp; risk factors</vt:lpstr>
      <vt:lpstr>Older Adults (70+) - top 5 causes of ill health in Kingston (2019)</vt:lpstr>
      <vt:lpstr>Inequality in life expectancy in Kingston: increasing</vt:lpstr>
      <vt:lpstr>What influences health in Kingston? The conditions in which people are born, grow, live, work and age (‘wider determinants’)</vt:lpstr>
      <vt:lpstr>Some example findings about influences on health in Kingston </vt:lpstr>
      <vt:lpstr>Health Protection: 5 key areas of focus</vt:lpstr>
      <vt:lpstr>COVID-19</vt:lpstr>
      <vt:lpstr>Health inequalities in Kingston: some examples</vt:lpstr>
      <vt:lpstr>JSNA Special Themed Sections</vt:lpstr>
      <vt:lpstr>What about areas that are not covered?</vt:lpstr>
      <vt:lpstr>Using the JSNA, where to find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Kingston’s Joint Strategic  Needs Assessment (JSNA) 2023 KVA Health &amp; Wellbeing Network, 3rd October 2023 </dc:title>
  <cp:lastModifiedBy>Camilla Wheal</cp:lastModifiedBy>
  <cp:revision>1</cp:revision>
  <dcterms:modified xsi:type="dcterms:W3CDTF">2023-10-02T12:04:41Z</dcterms:modified>
</cp:coreProperties>
</file>