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6" r:id="rId1"/>
    <p:sldMasterId id="2147483697" r:id="rId2"/>
    <p:sldMasterId id="2147483698" r:id="rId3"/>
    <p:sldMasterId id="2147483699" r:id="rId4"/>
  </p:sldMasterIdLst>
  <p:notesMasterIdLst>
    <p:notesMasterId r:id="rId17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7d9b41031c_0_5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27d9b41031c_0_5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7d9b41031c_0_7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27d9b41031c_0_7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27d9b41031c_0_7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27d9b41031c_0_7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27d9b41031c_0_7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27d9b41031c_0_7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7d9b41031c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27d9b41031c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7d9b41031c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27d9b41031c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Share voices of services users, routes and gaps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Pivot to need - plan and invest strategically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Improve how we collect and share insight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Ensure the sector’s role in decision making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Coordinate responses to emerging issues (setting up working groups)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7d9b41031c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7d9b41031c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Ensure that the sector, RBK and the partnership can access the right information at the right time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Share good news and develop the visibility of the work of the partnership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Bring the sectors’ voice to comms and systems developments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Coordinate our digital approach and ensure it is inclusive  (Connected Kingston, Volunteering Kingston, social value approach)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7d9b41031c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27d9b41031c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7d9b41031c_0_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27d9b41031c_0_3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7d9b41031c_0_7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27d9b41031c_0_7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7d9b41031c_0_7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27d9b41031c_0_7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7d9b41031c_0_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27d9b41031c_0_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9" name="Google Shape;89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2" name="Google Shape;92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3" name="Google Shape;93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_AND_BODY_1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5"/>
          <p:cNvSpPr txBox="1">
            <a:spLocks noGrp="1"/>
          </p:cNvSpPr>
          <p:nvPr>
            <p:ph type="body" idx="1"/>
          </p:nvPr>
        </p:nvSpPr>
        <p:spPr>
          <a:xfrm>
            <a:off x="311150" y="14787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9" name="Google Shape;99;p25"/>
          <p:cNvSpPr txBox="1">
            <a:spLocks noGrp="1"/>
          </p:cNvSpPr>
          <p:nvPr>
            <p:ph type="title"/>
          </p:nvPr>
        </p:nvSpPr>
        <p:spPr>
          <a:xfrm>
            <a:off x="642938" y="482203"/>
            <a:ext cx="7858200" cy="5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Arial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5"/>
          <p:cNvSpPr txBox="1">
            <a:spLocks noGrp="1"/>
          </p:cNvSpPr>
          <p:nvPr>
            <p:ph type="subTitle" idx="2"/>
          </p:nvPr>
        </p:nvSpPr>
        <p:spPr>
          <a:xfrm>
            <a:off x="642938" y="948648"/>
            <a:ext cx="7857000" cy="2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11764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200">
                <a:solidFill>
                  <a:schemeClr val="accent5"/>
                </a:solidFill>
              </a:defRPr>
            </a:lvl1pPr>
            <a:lvl2pPr lvl="1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lnSpc>
                <a:spcPct val="1125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lnSpc>
                <a:spcPct val="1125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lnSpc>
                <a:spcPct val="1125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8" name="Google Shape;108;p2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9" name="Google Shape;109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2" name="Google Shape;112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6" name="Google Shape;116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0" name="Google Shape;120;p30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1" name="Google Shape;121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7" name="Google Shape;127;p32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8" name="Google Shape;128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1" name="Google Shape;131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34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5" name="Google Shape;135;p34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6" name="Google Shape;136;p34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7" name="Google Shape;137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5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40" name="Google Shape;140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6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3" name="Google Shape;143;p3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4" name="Google Shape;144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3" name="Google Shape;153;p3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4" name="Google Shape;154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0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7" name="Google Shape;157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1"/>
          <p:cNvSpPr txBox="1">
            <a:spLocks noGrp="1"/>
          </p:cNvSpPr>
          <p:nvPr>
            <p:ph type="title"/>
          </p:nvPr>
        </p:nvSpPr>
        <p:spPr>
          <a:xfrm>
            <a:off x="311738" y="485500"/>
            <a:ext cx="8520600" cy="116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41"/>
          <p:cNvSpPr txBox="1">
            <a:spLocks noGrp="1"/>
          </p:cNvSpPr>
          <p:nvPr>
            <p:ph type="body" idx="1"/>
          </p:nvPr>
        </p:nvSpPr>
        <p:spPr>
          <a:xfrm>
            <a:off x="311738" y="16474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1" name="Google Shape;161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2"/>
          <p:cNvSpPr txBox="1">
            <a:spLocks noGrp="1"/>
          </p:cNvSpPr>
          <p:nvPr>
            <p:ph type="title"/>
          </p:nvPr>
        </p:nvSpPr>
        <p:spPr>
          <a:xfrm>
            <a:off x="311738" y="48548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4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65" name="Google Shape;165;p4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66" name="Google Shape;166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3"/>
          <p:cNvSpPr txBox="1">
            <a:spLocks noGrp="1"/>
          </p:cNvSpPr>
          <p:nvPr>
            <p:ph type="title"/>
          </p:nvPr>
        </p:nvSpPr>
        <p:spPr>
          <a:xfrm>
            <a:off x="311738" y="48548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2" name="Google Shape;172;p4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3" name="Google Shape;173;p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5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76" name="Google Shape;176;p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4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80" name="Google Shape;180;p46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81" name="Google Shape;181;p46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2" name="Google Shape;182;p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  <p:sp>
        <p:nvSpPr>
          <p:cNvPr id="185" name="Google Shape;185;p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8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88" name="Google Shape;188;p48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9" name="Google Shape;189;p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50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5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/>
            </a:lvl1pPr>
            <a:lvl2pPr marL="914400" lvl="1" indent="-3111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  <a:defRPr sz="1300"/>
            </a:lvl2pPr>
            <a:lvl3pPr marL="1371600" lvl="2" indent="-3111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■"/>
              <a:defRPr sz="1300"/>
            </a:lvl3pPr>
            <a:lvl4pPr marL="1828800" lvl="3" indent="-3111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  <a:defRPr sz="1300"/>
            </a:lvl4pPr>
            <a:lvl5pPr marL="2286000" lvl="4" indent="-3111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  <a:defRPr sz="1300"/>
            </a:lvl5pPr>
            <a:lvl6pPr marL="2743200" lvl="5" indent="-3111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■"/>
              <a:defRPr sz="1300"/>
            </a:lvl6pPr>
            <a:lvl7pPr marL="3200400" lvl="6" indent="-3048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7pPr>
            <a:lvl8pPr marL="3657600" lvl="7" indent="-3048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/>
            </a:lvl8pPr>
            <a:lvl9pPr marL="4114800" lvl="8" indent="-30480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95" name="Google Shape;195;p50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96" name="Google Shape;196;p50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97" name="Google Shape;197;p50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bg>
      <p:bgPr>
        <a:solidFill>
          <a:schemeClr val="lt1"/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51"/>
          <p:cNvSpPr/>
          <p:nvPr/>
        </p:nvSpPr>
        <p:spPr>
          <a:xfrm>
            <a:off x="0" y="2806094"/>
            <a:ext cx="9144000" cy="2337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51"/>
          <p:cNvSpPr txBox="1">
            <a:spLocks noGrp="1"/>
          </p:cNvSpPr>
          <p:nvPr>
            <p:ph type="sldNum" idx="12"/>
          </p:nvPr>
        </p:nvSpPr>
        <p:spPr>
          <a:xfrm>
            <a:off x="6067183" y="4706562"/>
            <a:ext cx="1771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1" name="Google Shape;201;p5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1400"/>
              <a:buFont typeface="Arial"/>
              <a:buNone/>
              <a:defRPr sz="4200" b="0" i="0" u="none" strike="noStrike" cap="none">
                <a:solidFill>
                  <a:srgbClr val="16265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02" name="Google Shape;202;p5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29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90"/>
              </a:buClr>
              <a:buSzPts val="2400"/>
              <a:buFont typeface="Arial"/>
              <a:buNone/>
              <a:defRPr sz="2800" b="0" i="0" u="none" strike="noStrike" cap="none">
                <a:solidFill>
                  <a:srgbClr val="16265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0008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40008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0008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40008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00080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400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00080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40008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03" name="Google Shape;203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38350" y="3767281"/>
            <a:ext cx="1305651" cy="1376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51" descr="Artboard 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15325" y="4039450"/>
            <a:ext cx="1322650" cy="1104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1075" y="4130701"/>
            <a:ext cx="811517" cy="8068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_1">
    <p:bg>
      <p:bgPr>
        <a:solidFill>
          <a:schemeClr val="lt1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2"/>
          <p:cNvSpPr/>
          <p:nvPr/>
        </p:nvSpPr>
        <p:spPr>
          <a:xfrm>
            <a:off x="0" y="2806096"/>
            <a:ext cx="9144000" cy="2337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52"/>
          <p:cNvSpPr txBox="1">
            <a:spLocks noGrp="1"/>
          </p:cNvSpPr>
          <p:nvPr>
            <p:ph type="title"/>
          </p:nvPr>
        </p:nvSpPr>
        <p:spPr>
          <a:xfrm>
            <a:off x="457200" y="205976"/>
            <a:ext cx="8229600" cy="6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3000"/>
              <a:buNone/>
              <a:defRPr sz="3000" b="1" i="0" u="none" strike="noStrike" cap="none">
                <a:solidFill>
                  <a:srgbClr val="162655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0" y="4683694"/>
            <a:ext cx="9143999" cy="45981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5" name="Google Shape;105;p26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0" y="4683694"/>
            <a:ext cx="9143999" cy="45981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8"/>
          <p:cNvSpPr txBox="1">
            <a:spLocks noGrp="1"/>
          </p:cNvSpPr>
          <p:nvPr>
            <p:ph type="title"/>
          </p:nvPr>
        </p:nvSpPr>
        <p:spPr>
          <a:xfrm>
            <a:off x="311738" y="485488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9898"/>
              </a:buClr>
              <a:buSzPts val="2800"/>
              <a:buNone/>
              <a:defRPr sz="2800">
                <a:solidFill>
                  <a:srgbClr val="00989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9" name="Google Shape;149;p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2.xml"/><Relationship Id="rId4" Type="http://schemas.openxmlformats.org/officeDocument/2006/relationships/hyperlink" Target="https://www.kingston.gov.uk/downloads/file/2251/community-resilience-fund-application-questions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trategy@kingston.gov.uk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Next steps</a:t>
            </a:r>
            <a:endParaRPr/>
          </a:p>
        </p:txBody>
      </p:sp>
      <p:sp>
        <p:nvSpPr>
          <p:cNvPr id="214" name="Google Shape;214;p5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for the Empowering People, Strengthening Communities Strategy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62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108244"/>
                </a:solidFill>
              </a:rPr>
              <a:t>Expanded funding prospectus</a:t>
            </a:r>
            <a:endParaRPr>
              <a:solidFill>
                <a:srgbClr val="108244"/>
              </a:solidFill>
            </a:endParaRPr>
          </a:p>
        </p:txBody>
      </p:sp>
      <p:sp>
        <p:nvSpPr>
          <p:cNvPr id="295" name="Google Shape;295;p62"/>
          <p:cNvSpPr txBox="1">
            <a:spLocks noGrp="1"/>
          </p:cNvSpPr>
          <p:nvPr>
            <p:ph type="subTitle" idx="1"/>
          </p:nvPr>
        </p:nvSpPr>
        <p:spPr>
          <a:xfrm>
            <a:off x="265500" y="3137350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2857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GB" sz="1900"/>
              <a:t>Types of grants available</a:t>
            </a:r>
            <a:endParaRPr sz="1900"/>
          </a:p>
          <a:p>
            <a:pPr marL="342900" lvl="0" indent="-2857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GB" sz="1900"/>
              <a:t>What you will need to apply</a:t>
            </a:r>
            <a:endParaRPr sz="1900"/>
          </a:p>
          <a:p>
            <a:pPr marL="342900" lvl="0" indent="-2857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GB" sz="1900"/>
              <a:t>Frequently asked questions </a:t>
            </a:r>
            <a:endParaRPr sz="1900"/>
          </a:p>
          <a:p>
            <a:pPr marL="342900" lvl="0" indent="-2857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GB" sz="1900"/>
              <a:t>All questions</a:t>
            </a:r>
            <a:endParaRPr sz="1900"/>
          </a:p>
        </p:txBody>
      </p:sp>
      <p:pic>
        <p:nvPicPr>
          <p:cNvPr id="296" name="Google Shape;296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0675" y="168206"/>
            <a:ext cx="3497760" cy="4914901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62"/>
          <p:cNvSpPr txBox="1"/>
          <p:nvPr/>
        </p:nvSpPr>
        <p:spPr>
          <a:xfrm>
            <a:off x="5607169" y="3851700"/>
            <a:ext cx="2739000" cy="733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u="sng">
                <a:solidFill>
                  <a:srgbClr val="108244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to view the downloadable prospectus </a:t>
            </a:r>
            <a:endParaRPr sz="1100" b="1">
              <a:solidFill>
                <a:srgbClr val="108244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63"/>
          <p:cNvSpPr txBox="1">
            <a:spLocks noGrp="1"/>
          </p:cNvSpPr>
          <p:nvPr>
            <p:ph type="title"/>
          </p:nvPr>
        </p:nvSpPr>
        <p:spPr>
          <a:xfrm>
            <a:off x="311738" y="485500"/>
            <a:ext cx="8520600" cy="116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108244"/>
                </a:solidFill>
              </a:rPr>
              <a:t>Dates</a:t>
            </a:r>
            <a:endParaRPr>
              <a:solidFill>
                <a:srgbClr val="108244"/>
              </a:solidFill>
            </a:endParaRPr>
          </a:p>
        </p:txBody>
      </p:sp>
      <p:sp>
        <p:nvSpPr>
          <p:cNvPr id="303" name="Google Shape;303;p63"/>
          <p:cNvSpPr txBox="1">
            <a:spLocks noGrp="1"/>
          </p:cNvSpPr>
          <p:nvPr>
            <p:ph type="body" idx="1"/>
          </p:nvPr>
        </p:nvSpPr>
        <p:spPr>
          <a:xfrm>
            <a:off x="311738" y="16474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GB" sz="1700"/>
              <a:t>Funding timetable</a:t>
            </a:r>
            <a:endParaRPr sz="1700"/>
          </a:p>
          <a:p>
            <a:pPr marL="342900" lvl="0" indent="-273050" algn="l" rtl="0">
              <a:spcBef>
                <a:spcPts val="1600"/>
              </a:spcBef>
              <a:spcAft>
                <a:spcPts val="0"/>
              </a:spcAft>
              <a:buSzPts val="1700"/>
              <a:buChar char="●"/>
            </a:pPr>
            <a:r>
              <a:rPr lang="en-GB" sz="1700" b="1"/>
              <a:t>Tranche 1     Funding applications open 18 April - 31 May 2023 (complete)</a:t>
            </a:r>
            <a:endParaRPr sz="1700" b="1"/>
          </a:p>
          <a:p>
            <a:pPr marL="342900" lvl="0" indent="-2730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GB" sz="1700" b="1"/>
              <a:t>Tranche 2     Funding applications open 1 Sept - 16 October 2023</a:t>
            </a:r>
            <a:br>
              <a:rPr lang="en-GB" sz="1700" b="1"/>
            </a:br>
            <a:r>
              <a:rPr lang="en-GB" sz="1700"/>
              <a:t>Decisions and awards - ongoing</a:t>
            </a:r>
            <a:endParaRPr sz="1700"/>
          </a:p>
          <a:p>
            <a:pPr marL="342900" lvl="0" indent="-2730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GB" sz="1700" b="1"/>
              <a:t>Tranche 3    Funding applications open 3 January - 12 February 2024</a:t>
            </a:r>
            <a:endParaRPr sz="17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17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7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64"/>
          <p:cNvSpPr txBox="1">
            <a:spLocks noGrp="1"/>
          </p:cNvSpPr>
          <p:nvPr>
            <p:ph type="title"/>
          </p:nvPr>
        </p:nvSpPr>
        <p:spPr>
          <a:xfrm>
            <a:off x="311738" y="485500"/>
            <a:ext cx="8520600" cy="116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108244"/>
                </a:solidFill>
              </a:rPr>
              <a:t>Application Support Service</a:t>
            </a:r>
            <a:endParaRPr b="1">
              <a:solidFill>
                <a:srgbClr val="108244"/>
              </a:solidFill>
            </a:endParaRPr>
          </a:p>
        </p:txBody>
      </p:sp>
      <p:sp>
        <p:nvSpPr>
          <p:cNvPr id="309" name="Google Shape;309;p64"/>
          <p:cNvSpPr txBox="1">
            <a:spLocks noGrp="1"/>
          </p:cNvSpPr>
          <p:nvPr>
            <p:ph type="body" idx="1"/>
          </p:nvPr>
        </p:nvSpPr>
        <p:spPr>
          <a:xfrm>
            <a:off x="311738" y="16474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2730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GB" sz="1700"/>
              <a:t>An application support service is available for any organisation or community group who requires it to complete the digital application</a:t>
            </a:r>
            <a:endParaRPr sz="1700"/>
          </a:p>
          <a:p>
            <a:pPr marL="342900" lvl="0" indent="-2730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GB" sz="1700"/>
              <a:t>Translators available</a:t>
            </a:r>
            <a:endParaRPr sz="17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700"/>
              <a:t>Please call the Council contact centre or email strategy@kingston.gov.uk for more information about the application support service.</a:t>
            </a:r>
            <a:endParaRPr sz="17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GB" sz="1700" b="1" u="sng">
                <a:solidFill>
                  <a:srgbClr val="10824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strategy@kingston.gov.uk</a:t>
            </a:r>
            <a:r>
              <a:rPr lang="en-GB" sz="1700" b="1">
                <a:solidFill>
                  <a:srgbClr val="108244"/>
                </a:solidFill>
              </a:rPr>
              <a:t> is available for any queries - can call you back</a:t>
            </a:r>
            <a:endParaRPr sz="1700" b="1">
              <a:solidFill>
                <a:srgbClr val="108244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7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7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Social value, skill sharing and volunteering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accent1"/>
                </a:solidFill>
              </a:rPr>
              <a:t>Put in place the context for easy and effective collaboration, bolstered by volunteering, social value and skill sharing</a:t>
            </a:r>
            <a:endParaRPr sz="1800">
              <a:solidFill>
                <a:schemeClr val="accent1"/>
              </a:solidFill>
            </a:endParaRPr>
          </a:p>
        </p:txBody>
      </p:sp>
      <p:sp>
        <p:nvSpPr>
          <p:cNvPr id="220" name="Google Shape;220;p54"/>
          <p:cNvSpPr/>
          <p:nvPr/>
        </p:nvSpPr>
        <p:spPr>
          <a:xfrm>
            <a:off x="6077900" y="1319025"/>
            <a:ext cx="2685300" cy="2013900"/>
          </a:xfrm>
          <a:prstGeom prst="wedgeRoundRectCallout">
            <a:avLst>
              <a:gd name="adj1" fmla="val -42140"/>
              <a:gd name="adj2" fmla="val 57706"/>
              <a:gd name="adj3" fmla="val 0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/>
              <a:t>Inform and agree the volunteering plan for Kingston</a:t>
            </a:r>
            <a:endParaRPr sz="1600" b="1"/>
          </a:p>
        </p:txBody>
      </p:sp>
      <p:sp>
        <p:nvSpPr>
          <p:cNvPr id="221" name="Google Shape;221;p54"/>
          <p:cNvSpPr/>
          <p:nvPr/>
        </p:nvSpPr>
        <p:spPr>
          <a:xfrm>
            <a:off x="246600" y="1564800"/>
            <a:ext cx="2685300" cy="20139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/>
              <a:t>Collaborate with RBK, developing Social Value approach to support the sector</a:t>
            </a:r>
            <a:endParaRPr sz="1600" b="1"/>
          </a:p>
        </p:txBody>
      </p:sp>
      <p:sp>
        <p:nvSpPr>
          <p:cNvPr id="222" name="Google Shape;222;p54"/>
          <p:cNvSpPr/>
          <p:nvPr/>
        </p:nvSpPr>
        <p:spPr>
          <a:xfrm>
            <a:off x="3273450" y="1408124"/>
            <a:ext cx="2597100" cy="18357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/>
              <a:t>Put in place systems to use the 3.5k RBK Volunteering Days well</a:t>
            </a:r>
            <a:endParaRPr sz="1600" b="1"/>
          </a:p>
        </p:txBody>
      </p:sp>
      <p:pic>
        <p:nvPicPr>
          <p:cNvPr id="223" name="Google Shape;223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683694"/>
            <a:ext cx="9143999" cy="459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5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Emerging needs and growing community responses</a:t>
            </a:r>
            <a:br>
              <a:rPr lang="en-GB"/>
            </a:br>
            <a:r>
              <a:rPr lang="en-GB"/>
              <a:t>through collaboration </a:t>
            </a:r>
            <a:br>
              <a:rPr lang="en-GB"/>
            </a:br>
            <a:r>
              <a:rPr lang="en-GB" sz="1750">
                <a:solidFill>
                  <a:schemeClr val="accent5"/>
                </a:solidFill>
              </a:rPr>
              <a:t>Improve how we collect and share data and insight and meet emerging needs</a:t>
            </a:r>
            <a:endParaRPr sz="1750">
              <a:solidFill>
                <a:schemeClr val="accent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/>
          </a:p>
        </p:txBody>
      </p:sp>
      <p:sp>
        <p:nvSpPr>
          <p:cNvPr id="229" name="Google Shape;229;p5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230" name="Google Shape;230;p55"/>
          <p:cNvSpPr/>
          <p:nvPr/>
        </p:nvSpPr>
        <p:spPr>
          <a:xfrm>
            <a:off x="204875" y="2892000"/>
            <a:ext cx="2501700" cy="1261500"/>
          </a:xfrm>
          <a:prstGeom prst="wedgeRoundRectCallout">
            <a:avLst>
              <a:gd name="adj1" fmla="val 42240"/>
              <a:gd name="adj2" fmla="val 72233"/>
              <a:gd name="adj3" fmla="val 0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Develop the mechanisms to collect and share data and insight</a:t>
            </a:r>
            <a:endParaRPr sz="1600"/>
          </a:p>
        </p:txBody>
      </p:sp>
      <p:sp>
        <p:nvSpPr>
          <p:cNvPr id="231" name="Google Shape;231;p55"/>
          <p:cNvSpPr/>
          <p:nvPr/>
        </p:nvSpPr>
        <p:spPr>
          <a:xfrm>
            <a:off x="3010513" y="1970075"/>
            <a:ext cx="2620200" cy="1454400"/>
          </a:xfrm>
          <a:prstGeom prst="wedgeRoundRectCallout">
            <a:avLst>
              <a:gd name="adj1" fmla="val 16446"/>
              <a:gd name="adj2" fmla="val 78190"/>
              <a:gd name="adj3" fmla="val 0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Have oversight of the Children and Young People’s needs assessment</a:t>
            </a:r>
            <a:endParaRPr sz="1600"/>
          </a:p>
        </p:txBody>
      </p:sp>
      <p:sp>
        <p:nvSpPr>
          <p:cNvPr id="232" name="Google Shape;232;p55"/>
          <p:cNvSpPr/>
          <p:nvPr/>
        </p:nvSpPr>
        <p:spPr>
          <a:xfrm>
            <a:off x="5934650" y="1866276"/>
            <a:ext cx="2853600" cy="1662000"/>
          </a:xfrm>
          <a:prstGeom prst="wedgeRoundRectCallout">
            <a:avLst>
              <a:gd name="adj1" fmla="val 16446"/>
              <a:gd name="adj2" fmla="val 78190"/>
              <a:gd name="adj3" fmla="val 0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Evidence, agree and seed fund three projects in 2023/24</a:t>
            </a:r>
            <a:endParaRPr sz="1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56"/>
          <p:cNvSpPr/>
          <p:nvPr/>
        </p:nvSpPr>
        <p:spPr>
          <a:xfrm>
            <a:off x="142350" y="2707075"/>
            <a:ext cx="3103200" cy="1759200"/>
          </a:xfrm>
          <a:prstGeom prst="wedgeEllipseCallout">
            <a:avLst>
              <a:gd name="adj1" fmla="val 32362"/>
              <a:gd name="adj2" fmla="val 60125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Support the Information and Advice workstream</a:t>
            </a:r>
            <a:endParaRPr sz="1600"/>
          </a:p>
        </p:txBody>
      </p:sp>
      <p:sp>
        <p:nvSpPr>
          <p:cNvPr id="238" name="Google Shape;238;p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/>
              <a:t>Supporting communities through communications</a:t>
            </a:r>
            <a:endParaRPr sz="2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accent2"/>
                </a:solidFill>
              </a:rPr>
              <a:t>Provide the right information to residents and partners</a:t>
            </a:r>
            <a:endParaRPr sz="1500">
              <a:solidFill>
                <a:schemeClr val="accent2"/>
              </a:solidFill>
            </a:endParaRPr>
          </a:p>
        </p:txBody>
      </p:sp>
      <p:sp>
        <p:nvSpPr>
          <p:cNvPr id="239" name="Google Shape;239;p56"/>
          <p:cNvSpPr/>
          <p:nvPr/>
        </p:nvSpPr>
        <p:spPr>
          <a:xfrm>
            <a:off x="1960100" y="1417275"/>
            <a:ext cx="3480300" cy="1604100"/>
          </a:xfrm>
          <a:prstGeom prst="wedgeEllipseCallout">
            <a:avLst>
              <a:gd name="adj1" fmla="val 21348"/>
              <a:gd name="adj2" fmla="val 107576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Review what information we currently have available for both residents and the partnership</a:t>
            </a:r>
            <a:endParaRPr sz="1600"/>
          </a:p>
        </p:txBody>
      </p:sp>
      <p:sp>
        <p:nvSpPr>
          <p:cNvPr id="240" name="Google Shape;240;p56"/>
          <p:cNvSpPr/>
          <p:nvPr/>
        </p:nvSpPr>
        <p:spPr>
          <a:xfrm>
            <a:off x="5440400" y="1589550"/>
            <a:ext cx="3180000" cy="1688100"/>
          </a:xfrm>
          <a:prstGeom prst="wedgeEllipseCallout">
            <a:avLst>
              <a:gd name="adj1" fmla="val -12725"/>
              <a:gd name="adj2" fmla="val 96364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Celebrate success and promote the sector and community action and participation</a:t>
            </a:r>
            <a:endParaRPr sz="1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5" name="Google Shape;245;p57"/>
          <p:cNvCxnSpPr/>
          <p:nvPr/>
        </p:nvCxnSpPr>
        <p:spPr>
          <a:xfrm rot="10800000">
            <a:off x="7407650" y="700788"/>
            <a:ext cx="0" cy="431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246" name="Google Shape;246;p57"/>
          <p:cNvCxnSpPr/>
          <p:nvPr/>
        </p:nvCxnSpPr>
        <p:spPr>
          <a:xfrm rot="10800000">
            <a:off x="3677575" y="700788"/>
            <a:ext cx="0" cy="431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7" name="Google Shape;247;p57"/>
          <p:cNvSpPr/>
          <p:nvPr/>
        </p:nvSpPr>
        <p:spPr>
          <a:xfrm>
            <a:off x="6663900" y="0"/>
            <a:ext cx="2480100" cy="1833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57"/>
          <p:cNvSpPr/>
          <p:nvPr/>
        </p:nvSpPr>
        <p:spPr>
          <a:xfrm>
            <a:off x="1661250" y="1050500"/>
            <a:ext cx="7289100" cy="1303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/>
              <a:t>Empowering People, Strengthening Communities Partnership</a:t>
            </a:r>
            <a:endParaRPr sz="16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Including a wide, varied and open sector voice, Senior RBK officers, AfC, Health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i="1"/>
              <a:t>Brings all together in person, meeting once every 4-5 months to ensure cohesion across workstreams, coordinate, collaborate and ensure trust and transparency</a:t>
            </a:r>
            <a:br>
              <a:rPr lang="en-GB" sz="1300" i="1"/>
            </a:br>
            <a:r>
              <a:rPr lang="en-GB" sz="1300" i="1"/>
              <a:t>(this group will also hold responsibility for developing the compact)</a:t>
            </a:r>
            <a:endParaRPr sz="1300" i="1"/>
          </a:p>
        </p:txBody>
      </p:sp>
      <p:sp>
        <p:nvSpPr>
          <p:cNvPr id="249" name="Google Shape;249;p57"/>
          <p:cNvSpPr txBox="1"/>
          <p:nvPr/>
        </p:nvSpPr>
        <p:spPr>
          <a:xfrm>
            <a:off x="1661250" y="2601838"/>
            <a:ext cx="2176500" cy="642900"/>
          </a:xfrm>
          <a:prstGeom prst="rect">
            <a:avLst/>
          </a:prstGeom>
          <a:solidFill>
            <a:srgbClr val="E689CA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/>
              <a:t>Supporting communities through communications</a:t>
            </a:r>
            <a:endParaRPr sz="1100" b="1"/>
          </a:p>
        </p:txBody>
      </p:sp>
      <p:sp>
        <p:nvSpPr>
          <p:cNvPr id="250" name="Google Shape;250;p57"/>
          <p:cNvSpPr txBox="1"/>
          <p:nvPr/>
        </p:nvSpPr>
        <p:spPr>
          <a:xfrm>
            <a:off x="4314875" y="2636400"/>
            <a:ext cx="2176500" cy="642900"/>
          </a:xfrm>
          <a:prstGeom prst="rect">
            <a:avLst/>
          </a:prstGeom>
          <a:solidFill>
            <a:srgbClr val="5B9DC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/>
              <a:t>Emerging needs and growing community through collaboration</a:t>
            </a:r>
            <a:endParaRPr sz="1100" b="1"/>
          </a:p>
        </p:txBody>
      </p:sp>
      <p:sp>
        <p:nvSpPr>
          <p:cNvPr id="251" name="Google Shape;251;p57"/>
          <p:cNvSpPr txBox="1"/>
          <p:nvPr/>
        </p:nvSpPr>
        <p:spPr>
          <a:xfrm>
            <a:off x="6773675" y="2636400"/>
            <a:ext cx="2176500" cy="597600"/>
          </a:xfrm>
          <a:prstGeom prst="rect">
            <a:avLst/>
          </a:prstGeom>
          <a:solidFill>
            <a:srgbClr val="F05C0A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/>
              <a:t>Social value, skill sharing and </a:t>
            </a:r>
            <a:r>
              <a:rPr lang="en-GB" sz="1100" b="1">
                <a:solidFill>
                  <a:schemeClr val="dk1"/>
                </a:solidFill>
              </a:rPr>
              <a:t>volunteering</a:t>
            </a:r>
            <a:endParaRPr sz="1100" b="1"/>
          </a:p>
        </p:txBody>
      </p:sp>
      <p:sp>
        <p:nvSpPr>
          <p:cNvPr id="252" name="Google Shape;252;p57"/>
          <p:cNvSpPr txBox="1"/>
          <p:nvPr/>
        </p:nvSpPr>
        <p:spPr>
          <a:xfrm>
            <a:off x="0" y="2757750"/>
            <a:ext cx="1032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Subgroup</a:t>
            </a:r>
            <a:endParaRPr/>
          </a:p>
        </p:txBody>
      </p:sp>
      <p:grpSp>
        <p:nvGrpSpPr>
          <p:cNvPr id="253" name="Google Shape;253;p57"/>
          <p:cNvGrpSpPr/>
          <p:nvPr/>
        </p:nvGrpSpPr>
        <p:grpSpPr>
          <a:xfrm>
            <a:off x="2198400" y="3406300"/>
            <a:ext cx="1102200" cy="1291950"/>
            <a:chOff x="7412600" y="3501900"/>
            <a:chExt cx="1102200" cy="1291950"/>
          </a:xfrm>
        </p:grpSpPr>
        <p:sp>
          <p:nvSpPr>
            <p:cNvPr id="254" name="Google Shape;254;p57"/>
            <p:cNvSpPr txBox="1"/>
            <p:nvPr/>
          </p:nvSpPr>
          <p:spPr>
            <a:xfrm>
              <a:off x="7412600" y="3501900"/>
              <a:ext cx="1102200" cy="565200"/>
            </a:xfrm>
            <a:prstGeom prst="rect">
              <a:avLst/>
            </a:prstGeom>
            <a:solidFill>
              <a:srgbClr val="E689CA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/>
                <a:t>Connected Kingston Social Prescribing Board / groups</a:t>
              </a:r>
              <a:endParaRPr sz="800"/>
            </a:p>
          </p:txBody>
        </p:sp>
        <p:sp>
          <p:nvSpPr>
            <p:cNvPr id="255" name="Google Shape;255;p57"/>
            <p:cNvSpPr txBox="1"/>
            <p:nvPr/>
          </p:nvSpPr>
          <p:spPr>
            <a:xfrm>
              <a:off x="7412600" y="4228650"/>
              <a:ext cx="1102200" cy="565200"/>
            </a:xfrm>
            <a:prstGeom prst="rect">
              <a:avLst/>
            </a:prstGeom>
            <a:solidFill>
              <a:srgbClr val="E689CA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/>
                <a:t>KIAA</a:t>
              </a:r>
              <a:endParaRPr sz="1000"/>
            </a:p>
          </p:txBody>
        </p:sp>
      </p:grpSp>
      <p:cxnSp>
        <p:nvCxnSpPr>
          <p:cNvPr id="256" name="Google Shape;256;p57"/>
          <p:cNvCxnSpPr>
            <a:stCxn id="248" idx="1"/>
            <a:endCxn id="257" idx="3"/>
          </p:cNvCxnSpPr>
          <p:nvPr/>
        </p:nvCxnSpPr>
        <p:spPr>
          <a:xfrm rot="10800000">
            <a:off x="1347750" y="1702250"/>
            <a:ext cx="313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257" name="Google Shape;257;p57"/>
          <p:cNvSpPr txBox="1"/>
          <p:nvPr/>
        </p:nvSpPr>
        <p:spPr>
          <a:xfrm>
            <a:off x="75475" y="1050500"/>
            <a:ext cx="1272300" cy="13035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RBK Internal Community Focus Programme</a:t>
            </a:r>
            <a:endParaRPr/>
          </a:p>
        </p:txBody>
      </p:sp>
      <p:grpSp>
        <p:nvGrpSpPr>
          <p:cNvPr id="258" name="Google Shape;258;p57"/>
          <p:cNvGrpSpPr/>
          <p:nvPr/>
        </p:nvGrpSpPr>
        <p:grpSpPr>
          <a:xfrm>
            <a:off x="75475" y="3327825"/>
            <a:ext cx="8433723" cy="1631700"/>
            <a:chOff x="0" y="2734725"/>
            <a:chExt cx="11192731" cy="1631700"/>
          </a:xfrm>
        </p:grpSpPr>
        <p:sp>
          <p:nvSpPr>
            <p:cNvPr id="259" name="Google Shape;259;p57"/>
            <p:cNvSpPr txBox="1"/>
            <p:nvPr/>
          </p:nvSpPr>
          <p:spPr>
            <a:xfrm>
              <a:off x="0" y="2734725"/>
              <a:ext cx="1917600" cy="16317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/>
                <a:t>Example linked groups </a:t>
              </a:r>
              <a:r>
                <a:rPr lang="en-GB" sz="1000"/>
                <a:t>will influence and are a part of the Strengthening Communities family - all members are responsible for making and maintaining links</a:t>
              </a:r>
              <a:endParaRPr sz="1000"/>
            </a:p>
          </p:txBody>
        </p:sp>
        <p:sp>
          <p:nvSpPr>
            <p:cNvPr id="260" name="Google Shape;260;p57"/>
            <p:cNvSpPr txBox="1"/>
            <p:nvPr/>
          </p:nvSpPr>
          <p:spPr>
            <a:xfrm>
              <a:off x="9586231" y="2813200"/>
              <a:ext cx="1606500" cy="565200"/>
            </a:xfrm>
            <a:prstGeom prst="rect">
              <a:avLst/>
            </a:prstGeom>
            <a:solidFill>
              <a:srgbClr val="F05C0A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/>
                <a:t>Volunteering refugee group</a:t>
              </a:r>
              <a:endParaRPr sz="1100"/>
            </a:p>
          </p:txBody>
        </p:sp>
        <p:sp>
          <p:nvSpPr>
            <p:cNvPr id="261" name="Google Shape;261;p57"/>
            <p:cNvSpPr txBox="1"/>
            <p:nvPr/>
          </p:nvSpPr>
          <p:spPr>
            <a:xfrm>
              <a:off x="6221100" y="2813200"/>
              <a:ext cx="1688400" cy="565200"/>
            </a:xfrm>
            <a:prstGeom prst="rect">
              <a:avLst/>
            </a:prstGeom>
            <a:solidFill>
              <a:srgbClr val="5B9DC0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/>
                <a:t>C&amp;YP Needs Assessment Group</a:t>
              </a:r>
              <a:endParaRPr sz="1000"/>
            </a:p>
          </p:txBody>
        </p:sp>
        <p:sp>
          <p:nvSpPr>
            <p:cNvPr id="262" name="Google Shape;262;p57"/>
            <p:cNvSpPr txBox="1"/>
            <p:nvPr/>
          </p:nvSpPr>
          <p:spPr>
            <a:xfrm>
              <a:off x="6221101" y="3539950"/>
              <a:ext cx="1688400" cy="565200"/>
            </a:xfrm>
            <a:prstGeom prst="rect">
              <a:avLst/>
            </a:prstGeom>
            <a:solidFill>
              <a:srgbClr val="5B9DC0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/>
                <a:t>Cost of Living Working Grps</a:t>
              </a:r>
              <a:endParaRPr sz="1100"/>
            </a:p>
          </p:txBody>
        </p:sp>
      </p:grpSp>
      <p:sp>
        <p:nvSpPr>
          <p:cNvPr id="263" name="Google Shape;263;p57"/>
          <p:cNvSpPr txBox="1"/>
          <p:nvPr/>
        </p:nvSpPr>
        <p:spPr>
          <a:xfrm>
            <a:off x="1661250" y="205050"/>
            <a:ext cx="3859800" cy="597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i="1"/>
              <a:t>Governed by the Kingston Partnership</a:t>
            </a:r>
            <a:r>
              <a:rPr lang="en-GB" i="1"/>
              <a:t> </a:t>
            </a:r>
            <a:br>
              <a:rPr lang="en-GB" i="1"/>
            </a:br>
            <a:r>
              <a:rPr lang="en-GB" i="1"/>
              <a:t> </a:t>
            </a:r>
            <a:endParaRPr i="1"/>
          </a:p>
        </p:txBody>
      </p:sp>
      <p:sp>
        <p:nvSpPr>
          <p:cNvPr id="264" name="Google Shape;264;p57"/>
          <p:cNvSpPr txBox="1"/>
          <p:nvPr/>
        </p:nvSpPr>
        <p:spPr>
          <a:xfrm>
            <a:off x="5865950" y="217775"/>
            <a:ext cx="3083400" cy="597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i="1"/>
              <a:t>Link to Place Board</a:t>
            </a:r>
            <a:endParaRPr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5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Next steps</a:t>
            </a:r>
            <a:endParaRPr/>
          </a:p>
        </p:txBody>
      </p:sp>
      <p:sp>
        <p:nvSpPr>
          <p:cNvPr id="270" name="Google Shape;270;p5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 sz="2000"/>
              <a:t>Kingston Partnership Board 4th October 2023 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 sz="2000"/>
              <a:t>Groups into delivery</a:t>
            </a:r>
            <a:endParaRPr sz="20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GB" sz="1600"/>
              <a:t>12th October - Emerging needs and growing community responses through collaboration 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GB" sz="1600"/>
              <a:t>24th October - Supporting communities through communications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GB" sz="1600"/>
              <a:t>26th October - Social value, skills sharing and volunteering</a:t>
            </a:r>
            <a:endParaRPr sz="16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600" b="1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600" b="1"/>
              <a:t>Pop by to see Kate on the way out to sign up for an invite to one or more of the groups.</a:t>
            </a:r>
            <a:endParaRPr sz="1600"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59"/>
          <p:cNvSpPr txBox="1">
            <a:spLocks noGrp="1"/>
          </p:cNvSpPr>
          <p:nvPr>
            <p:ph type="ctrTitle"/>
          </p:nvPr>
        </p:nvSpPr>
        <p:spPr>
          <a:xfrm>
            <a:off x="266475" y="410531"/>
            <a:ext cx="4261500" cy="380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300" b="1">
                <a:solidFill>
                  <a:srgbClr val="108244"/>
                </a:solidFill>
              </a:rPr>
              <a:t>Kingston Community Resilience Fund</a:t>
            </a:r>
            <a:endParaRPr sz="5300" b="1">
              <a:solidFill>
                <a:srgbClr val="108244"/>
              </a:solidFill>
            </a:endParaRPr>
          </a:p>
        </p:txBody>
      </p:sp>
      <p:pic>
        <p:nvPicPr>
          <p:cNvPr id="276" name="Google Shape;276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1722" y="1672397"/>
            <a:ext cx="3432647" cy="1798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60"/>
          <p:cNvSpPr txBox="1">
            <a:spLocks noGrp="1"/>
          </p:cNvSpPr>
          <p:nvPr>
            <p:ph type="title"/>
          </p:nvPr>
        </p:nvSpPr>
        <p:spPr>
          <a:xfrm>
            <a:off x="311738" y="48548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108244"/>
                </a:solidFill>
              </a:rPr>
              <a:t>Community Resilience Fund</a:t>
            </a:r>
            <a:endParaRPr b="1">
              <a:solidFill>
                <a:srgbClr val="108244"/>
              </a:solidFill>
            </a:endParaRPr>
          </a:p>
        </p:txBody>
      </p:sp>
      <p:sp>
        <p:nvSpPr>
          <p:cNvPr id="282" name="Google Shape;282;p60"/>
          <p:cNvSpPr txBox="1">
            <a:spLocks noGrp="1"/>
          </p:cNvSpPr>
          <p:nvPr>
            <p:ph type="body" idx="1"/>
          </p:nvPr>
        </p:nvSpPr>
        <p:spPr>
          <a:xfrm>
            <a:off x="311738" y="1058119"/>
            <a:ext cx="8297400" cy="8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700" b="1"/>
              <a:t>£720,000 of dedicated funding for the voluntary sector and community groups, to invest in Kingston’s culture and wellbeing and support the sector to survive the cost of living crisis</a:t>
            </a:r>
            <a:endParaRPr sz="1700" b="1"/>
          </a:p>
        </p:txBody>
      </p:sp>
      <p:sp>
        <p:nvSpPr>
          <p:cNvPr id="283" name="Google Shape;283;p60"/>
          <p:cNvSpPr txBox="1">
            <a:spLocks noGrp="1"/>
          </p:cNvSpPr>
          <p:nvPr>
            <p:ph type="body" idx="2"/>
          </p:nvPr>
        </p:nvSpPr>
        <p:spPr>
          <a:xfrm>
            <a:off x="311738" y="2214300"/>
            <a:ext cx="8520600" cy="21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/>
              <a:t>There are three types of funding available through the Community Resilience Fund:</a:t>
            </a:r>
            <a:endParaRPr sz="17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700" b="1">
                <a:solidFill>
                  <a:srgbClr val="108244"/>
                </a:solidFill>
              </a:rPr>
              <a:t>Core costs</a:t>
            </a:r>
            <a:r>
              <a:rPr lang="en-GB" sz="1700"/>
              <a:t> - The council will reimburse an increase in an organisation’s rent or energy bills up to a maximum value of £3,000</a:t>
            </a:r>
            <a:endParaRPr sz="17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700" b="1">
                <a:solidFill>
                  <a:srgbClr val="108244"/>
                </a:solidFill>
              </a:rPr>
              <a:t>Small projects</a:t>
            </a:r>
            <a:r>
              <a:rPr lang="en-GB" sz="1700"/>
              <a:t> - Up to £5,000 to maintain or develop a project</a:t>
            </a:r>
            <a:endParaRPr sz="17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700" b="1">
                <a:solidFill>
                  <a:srgbClr val="108244"/>
                </a:solidFill>
              </a:rPr>
              <a:t>Large projects </a:t>
            </a:r>
            <a:r>
              <a:rPr lang="en-GB" sz="1700"/>
              <a:t>- £20,000 to develop a new approach (exceptional applications over £20,000 may be considered)</a:t>
            </a:r>
            <a:endParaRPr sz="17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61"/>
          <p:cNvSpPr txBox="1">
            <a:spLocks noGrp="1"/>
          </p:cNvSpPr>
          <p:nvPr>
            <p:ph type="title"/>
          </p:nvPr>
        </p:nvSpPr>
        <p:spPr>
          <a:xfrm>
            <a:off x="311738" y="485500"/>
            <a:ext cx="8520600" cy="116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108244"/>
                </a:solidFill>
              </a:rPr>
              <a:t>What is community resilience?</a:t>
            </a:r>
            <a:endParaRPr b="1">
              <a:solidFill>
                <a:srgbClr val="108244"/>
              </a:solidFill>
            </a:endParaRPr>
          </a:p>
        </p:txBody>
      </p:sp>
      <p:sp>
        <p:nvSpPr>
          <p:cNvPr id="289" name="Google Shape;289;p61"/>
          <p:cNvSpPr txBox="1">
            <a:spLocks noGrp="1"/>
          </p:cNvSpPr>
          <p:nvPr>
            <p:ph type="body" idx="1"/>
          </p:nvPr>
        </p:nvSpPr>
        <p:spPr>
          <a:xfrm>
            <a:off x="311738" y="16474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2000"/>
              <a:t>Community resilience in the context of this fund refers to </a:t>
            </a:r>
            <a:r>
              <a:rPr lang="en-GB" sz="2000" b="1"/>
              <a:t>services, support or projects that promote independence, reduce social isolation and tackle poverty and / or inequality</a:t>
            </a:r>
            <a:r>
              <a:rPr lang="en-GB" sz="2000"/>
              <a:t>, often through the </a:t>
            </a:r>
            <a:r>
              <a:rPr lang="en-GB" sz="2000" b="1"/>
              <a:t>development of community support and networks that bring people together</a:t>
            </a:r>
            <a:endParaRPr sz="2000"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05C0A"/>
      </a:accent1>
      <a:accent2>
        <a:srgbClr val="212121"/>
      </a:accent2>
      <a:accent3>
        <a:srgbClr val="FBBD24"/>
      </a:accent3>
      <a:accent4>
        <a:srgbClr val="E689CA"/>
      </a:accent4>
      <a:accent5>
        <a:srgbClr val="5B9DC0"/>
      </a:accent5>
      <a:accent6>
        <a:srgbClr val="108243"/>
      </a:accent6>
      <a:hlink>
        <a:srgbClr val="163C7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764</Words>
  <Application>Microsoft Office PowerPoint</Application>
  <PresentationFormat>On-screen Show (16:9)</PresentationFormat>
  <Paragraphs>76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Simple Light</vt:lpstr>
      <vt:lpstr>Simple Light</vt:lpstr>
      <vt:lpstr>Simple Light</vt:lpstr>
      <vt:lpstr>Simple Light</vt:lpstr>
      <vt:lpstr>Next steps</vt:lpstr>
      <vt:lpstr>Social value, skill sharing and volunteering Put in place the context for easy and effective collaboration, bolstered by volunteering, social value and skill sharing</vt:lpstr>
      <vt:lpstr>Emerging needs and growing community responses through collaboration  Improve how we collect and share data and insight and meet emerging needs   </vt:lpstr>
      <vt:lpstr>Supporting communities through communications Provide the right information to residents and partners</vt:lpstr>
      <vt:lpstr>PowerPoint Presentation</vt:lpstr>
      <vt:lpstr>Next steps</vt:lpstr>
      <vt:lpstr>Kingston Community Resilience Fund</vt:lpstr>
      <vt:lpstr>Community Resilience Fund</vt:lpstr>
      <vt:lpstr>What is community resilience?</vt:lpstr>
      <vt:lpstr>Expanded funding prospectus</vt:lpstr>
      <vt:lpstr>Dates</vt:lpstr>
      <vt:lpstr>Application Support Service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Next steps</dc:title>
  <dc:creator>Camilla Wheal</dc:creator>
  <cp:lastModifiedBy>Camilla Wheal</cp:lastModifiedBy>
  <cp:revision>1</cp:revision>
  <dcterms:modified xsi:type="dcterms:W3CDTF">2023-09-13T09:05:19Z</dcterms:modified>
</cp:coreProperties>
</file>