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1_0.xml" ContentType="application/vnd.ms-powerpoint.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68" r:id="rId4"/>
    <p:sldId id="269" r:id="rId5"/>
    <p:sldId id="263" r:id="rId6"/>
    <p:sldId id="262" r:id="rId7"/>
    <p:sldId id="259" r:id="rId8"/>
    <p:sldId id="260" r:id="rId9"/>
    <p:sldId id="270" r:id="rId10"/>
    <p:sldId id="266" r:id="rId11"/>
  </p:sldIdLst>
  <p:sldSz cx="12192000" cy="6858000"/>
  <p:notesSz cx="6858000" cy="9144000"/>
  <p:embeddedFontLst>
    <p:embeddedFont>
      <p:font typeface="Calibri" panose="020F0502020204030204" pitchFamily="34" charset="0"/>
      <p:regular r:id="rId13"/>
      <p:bold r:id="rId14"/>
      <p:italic r:id="rId15"/>
      <p:boldItalic r:id="rId1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1" roundtripDataSignature="AMtx7mhzoSfSIPXBweGDQCaGD0ZC5v7Yq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CAF5963-B28E-F003-3028-54EFAFCA32E0}" name="sara milocco" initials="sm" userId="efc1a0dc071978ff"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roydon VA" initials="" lastIdx="1" clrIdx="0"/>
  <p:cmAuthor id="1" name="Anonymous" initial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C137BB6-AE78-474E-BE02-419849C9E0D5}">
  <a:tblStyle styleId="{0C137BB6-AE78-474E-BE02-419849C9E0D5}"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6E7ED"/>
          </a:solidFill>
        </a:fill>
      </a:tcStyle>
    </a:wholeTbl>
    <a:band1H>
      <a:tcTxStyle/>
      <a:tcStyle>
        <a:tcBdr/>
        <a:fill>
          <a:solidFill>
            <a:srgbClr val="CACCD9"/>
          </a:solidFill>
        </a:fill>
      </a:tcStyle>
    </a:band1H>
    <a:band2H>
      <a:tcTxStyle/>
      <a:tcStyle>
        <a:tcBdr/>
      </a:tcStyle>
    </a:band2H>
    <a:band1V>
      <a:tcTxStyle/>
      <a:tcStyle>
        <a:tcBdr/>
        <a:fill>
          <a:solidFill>
            <a:srgbClr val="CACCD9"/>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3" Type="http://schemas.openxmlformats.org/officeDocument/2006/relationships/slide" Target="slides/slide2.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37" Type="http://schemas.microsoft.com/office/2018/10/relationships/authors" Target="author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35" Type="http://schemas.openxmlformats.org/officeDocument/2006/relationships/theme" Target="theme/theme1.xml"/></Relationships>
</file>

<file path=ppt/comments/modernComment_101_0.xml><?xml version="1.0" encoding="utf-8"?>
<p188:cmLst xmlns:a="http://schemas.openxmlformats.org/drawingml/2006/main" xmlns:r="http://schemas.openxmlformats.org/officeDocument/2006/relationships" xmlns:p188="http://schemas.microsoft.com/office/powerpoint/2018/8/main">
  <p188:cm id="{5F578A08-FC36-4C25-8590-019D3E608EC7}" authorId="{1CAF5963-B28E-F003-3028-54EFAFCA32E0}" created="2023-09-04T14:21:57.016">
    <pc:sldMkLst xmlns:pc="http://schemas.microsoft.com/office/powerpoint/2013/main/command">
      <pc:docMk/>
      <pc:sldMk cId="0" sldId="257"/>
    </pc:sldMkLst>
    <p188:txBody>
      <a:bodyPr/>
      <a:lstStyle/>
      <a:p>
        <a:r>
          <a:rPr lang="en-GB"/>
          <a:t>There are 42 in England
They are the centrepiece of the reform introduced in 2022 with the Health and Care Act</a:t>
        </a:r>
      </a:p>
    </p188:txBody>
  </p188:cm>
  <p188:cm id="{23174328-358C-4BCE-BB62-5390AA05C9D3}" authorId="{1CAF5963-B28E-F003-3028-54EFAFCA32E0}" created="2023-09-04T14:24:27.712">
    <ac:deMkLst xmlns:ac="http://schemas.microsoft.com/office/drawing/2013/main/command">
      <pc:docMk xmlns:pc="http://schemas.microsoft.com/office/powerpoint/2013/main/command"/>
      <pc:sldMk xmlns:pc="http://schemas.microsoft.com/office/powerpoint/2013/main/command" cId="0" sldId="257"/>
      <ac:spMk id="3" creationId="{096459C6-8367-27DB-9309-8D218B37BA25}"/>
    </ac:deMkLst>
    <p188:replyLst>
      <p188:reply id="{1C5474C8-DC67-46DF-967A-537D1D7CC5F4}" authorId="{1CAF5963-B28E-F003-3028-54EFAFCA32E0}" created="2023-09-04T14:26:00.737">
        <p188:txBody>
          <a:bodyPr/>
          <a:lstStyle/>
          <a:p>
            <a:r>
              <a:rPr lang="en-GB"/>
              <a:t>Until July 2022, there was no statutory basis for these arrangements. STPs and ICSs were voluntary partnerships that rested on the willingness and commitment of organisations and leaders to work collaboratively. But the Health and Care Act made ICS legal entities
</a:t>
            </a:r>
          </a:p>
        </p188:txBody>
      </p188:reply>
      <p188:reply id="{69A43C13-C365-4F21-BE89-36AD96411B8B}" authorId="{1CAF5963-B28E-F003-3028-54EFAFCA32E0}" created="2023-09-04T14:26:23.947">
        <p188:txBody>
          <a:bodyPr/>
          <a:lstStyle/>
          <a:p>
            <a:r>
              <a:rPr lang="en-GB"/>
              <a:t>However, it is also important to recognise the limitations of what this legislation can realistically achieve. It is not possible to legislate for collaboration and co-ordination of local services; this requires changes to behaviours, attitudes and relationships among staff and leaders right across the system.</a:t>
            </a:r>
          </a:p>
        </p188:txBody>
      </p188:reply>
      <p188:reply id="{D9C091C1-097E-4F5E-B597-FBD9B39C36E4}" authorId="{1CAF5963-B28E-F003-3028-54EFAFCA32E0}" created="2023-09-04T14:29:12.114">
        <p188:txBody>
          <a:bodyPr/>
          <a:lstStyle/>
          <a:p>
            <a:r>
              <a:rPr lang="en-GB"/>
              <a:t>Evidence consistently shows that it is the wider conditions of people’s lives – their homes, financial resources, opportunities for education and employment, access to public services and the environments in which they live – that have the greatest impact on health and wellbeing.
</a:t>
            </a:r>
          </a:p>
        </p188:txBody>
      </p188:reply>
    </p188:replyLst>
    <p188:txBody>
      <a:bodyPr/>
      <a:lstStyle/>
      <a:p>
        <a:r>
          <a:rPr lang="en-GB"/>
          <a:t>ICSs are the latest initiative aiming to integrate care
</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8" name="Google Shape;44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57c77d8f04_6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257c77d8f04_6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57c77d8f04_6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257c77d8f04_6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6140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g257c77d8f04_6_4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g257c77d8f04_6_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261589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g257c77d8f04_6_10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2" name="Google Shape;412;g257c77d8f04_6_10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257c77d8f04_6_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8" name="Google Shape;388;g257c77d8f04_6_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25481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2" name="Google Shape;35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1901559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p:cSld name="Section Header">
    <p:spTree>
      <p:nvGrpSpPr>
        <p:cNvPr id="1" name="Shape 15"/>
        <p:cNvGrpSpPr/>
        <p:nvPr/>
      </p:nvGrpSpPr>
      <p:grpSpPr>
        <a:xfrm>
          <a:off x="0" y="0"/>
          <a:ext cx="0" cy="0"/>
          <a:chOff x="0" y="0"/>
          <a:chExt cx="0" cy="0"/>
        </a:xfrm>
      </p:grpSpPr>
      <p:pic>
        <p:nvPicPr>
          <p:cNvPr id="16" name="Google Shape;16;p12"/>
          <p:cNvPicPr preferRelativeResize="0"/>
          <p:nvPr/>
        </p:nvPicPr>
        <p:blipFill rotWithShape="1">
          <a:blip r:embed="rId2">
            <a:alphaModFix/>
          </a:blip>
          <a:srcRect/>
          <a:stretch/>
        </p:blipFill>
        <p:spPr>
          <a:xfrm>
            <a:off x="587352" y="6246199"/>
            <a:ext cx="11017297" cy="80861"/>
          </a:xfrm>
          <a:prstGeom prst="rect">
            <a:avLst/>
          </a:prstGeom>
          <a:noFill/>
          <a:ln>
            <a:noFill/>
          </a:ln>
        </p:spPr>
      </p:pic>
      <p:sp>
        <p:nvSpPr>
          <p:cNvPr id="17" name="Google Shape;17;p12"/>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pic>
        <p:nvPicPr>
          <p:cNvPr id="18" name="Google Shape;18;p12"/>
          <p:cNvPicPr preferRelativeResize="0"/>
          <p:nvPr/>
        </p:nvPicPr>
        <p:blipFill rotWithShape="1">
          <a:blip r:embed="rId3">
            <a:alphaModFix/>
          </a:blip>
          <a:srcRect/>
          <a:stretch/>
        </p:blipFill>
        <p:spPr>
          <a:xfrm>
            <a:off x="9911720" y="530940"/>
            <a:ext cx="1692928" cy="87965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58"/>
        <p:cNvGrpSpPr/>
        <p:nvPr/>
      </p:nvGrpSpPr>
      <p:grpSpPr>
        <a:xfrm>
          <a:off x="0" y="0"/>
          <a:ext cx="0" cy="0"/>
          <a:chOff x="0" y="0"/>
          <a:chExt cx="0" cy="0"/>
        </a:xfrm>
      </p:grpSpPr>
      <p:sp>
        <p:nvSpPr>
          <p:cNvPr id="59" name="Google Shape;59;p71"/>
          <p:cNvSpPr txBox="1">
            <a:spLocks noGrp="1"/>
          </p:cNvSpPr>
          <p:nvPr>
            <p:ph type="title"/>
          </p:nvPr>
        </p:nvSpPr>
        <p:spPr>
          <a:xfrm>
            <a:off x="838200" y="366185"/>
            <a:ext cx="10515600" cy="132503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71"/>
          <p:cNvSpPr txBox="1">
            <a:spLocks noGrp="1"/>
          </p:cNvSpPr>
          <p:nvPr>
            <p:ph type="body" idx="1"/>
          </p:nvPr>
        </p:nvSpPr>
        <p:spPr>
          <a:xfrm rot="5400000">
            <a:off x="3921126" y="-1256241"/>
            <a:ext cx="4349749"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1" name="Google Shape;61;p71"/>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71"/>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71"/>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4"/>
        <p:cNvGrpSpPr/>
        <p:nvPr/>
      </p:nvGrpSpPr>
      <p:grpSpPr>
        <a:xfrm>
          <a:off x="0" y="0"/>
          <a:ext cx="0" cy="0"/>
          <a:chOff x="0" y="0"/>
          <a:chExt cx="0" cy="0"/>
        </a:xfrm>
      </p:grpSpPr>
      <p:sp>
        <p:nvSpPr>
          <p:cNvPr id="65" name="Google Shape;65;p72"/>
          <p:cNvSpPr txBox="1">
            <a:spLocks noGrp="1"/>
          </p:cNvSpPr>
          <p:nvPr>
            <p:ph type="title"/>
          </p:nvPr>
        </p:nvSpPr>
        <p:spPr>
          <a:xfrm rot="5400000">
            <a:off x="7134227" y="1956859"/>
            <a:ext cx="5810249"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 name="Google Shape;66;p72"/>
          <p:cNvSpPr txBox="1">
            <a:spLocks noGrp="1"/>
          </p:cNvSpPr>
          <p:nvPr>
            <p:ph type="body" idx="1"/>
          </p:nvPr>
        </p:nvSpPr>
        <p:spPr>
          <a:xfrm rot="5400000">
            <a:off x="1774826" y="-570441"/>
            <a:ext cx="5810249" cy="76835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333"/>
              </a:spcBef>
              <a:spcAft>
                <a:spcPts val="0"/>
              </a:spcAft>
              <a:buClr>
                <a:schemeClr val="dk1"/>
              </a:buClr>
              <a:buSzPts val="1800"/>
              <a:buChar char="•"/>
              <a:defRPr/>
            </a:lvl1pPr>
            <a:lvl2pPr marL="914400" lvl="1" indent="-342900" algn="l">
              <a:lnSpc>
                <a:spcPct val="90000"/>
              </a:lnSpc>
              <a:spcBef>
                <a:spcPts val="667"/>
              </a:spcBef>
              <a:spcAft>
                <a:spcPts val="0"/>
              </a:spcAft>
              <a:buClr>
                <a:schemeClr val="dk1"/>
              </a:buClr>
              <a:buSzPts val="1800"/>
              <a:buChar char="•"/>
              <a:defRPr/>
            </a:lvl2pPr>
            <a:lvl3pPr marL="1371600" lvl="2" indent="-342900" algn="l">
              <a:lnSpc>
                <a:spcPct val="90000"/>
              </a:lnSpc>
              <a:spcBef>
                <a:spcPts val="667"/>
              </a:spcBef>
              <a:spcAft>
                <a:spcPts val="0"/>
              </a:spcAft>
              <a:buClr>
                <a:schemeClr val="dk1"/>
              </a:buClr>
              <a:buSzPts val="1800"/>
              <a:buChar char="•"/>
              <a:defRPr/>
            </a:lvl3pPr>
            <a:lvl4pPr marL="1828800" lvl="3" indent="-342900" algn="l">
              <a:lnSpc>
                <a:spcPct val="90000"/>
              </a:lnSpc>
              <a:spcBef>
                <a:spcPts val="667"/>
              </a:spcBef>
              <a:spcAft>
                <a:spcPts val="0"/>
              </a:spcAft>
              <a:buClr>
                <a:schemeClr val="dk1"/>
              </a:buClr>
              <a:buSzPts val="1800"/>
              <a:buChar char="•"/>
              <a:defRPr/>
            </a:lvl4pPr>
            <a:lvl5pPr marL="2286000" lvl="4" indent="-342900" algn="l">
              <a:lnSpc>
                <a:spcPct val="90000"/>
              </a:lnSpc>
              <a:spcBef>
                <a:spcPts val="667"/>
              </a:spcBef>
              <a:spcAft>
                <a:spcPts val="0"/>
              </a:spcAft>
              <a:buClr>
                <a:schemeClr val="dk1"/>
              </a:buClr>
              <a:buSzPts val="1800"/>
              <a:buChar char="•"/>
              <a:defRPr/>
            </a:lvl5pPr>
            <a:lvl6pPr marL="2743200" lvl="5" indent="-342900" algn="l">
              <a:lnSpc>
                <a:spcPct val="90000"/>
              </a:lnSpc>
              <a:spcBef>
                <a:spcPts val="667"/>
              </a:spcBef>
              <a:spcAft>
                <a:spcPts val="0"/>
              </a:spcAft>
              <a:buClr>
                <a:schemeClr val="dk1"/>
              </a:buClr>
              <a:buSzPts val="1800"/>
              <a:buChar char="•"/>
              <a:defRPr/>
            </a:lvl6pPr>
            <a:lvl7pPr marL="3200400" lvl="6" indent="-342900" algn="l">
              <a:lnSpc>
                <a:spcPct val="90000"/>
              </a:lnSpc>
              <a:spcBef>
                <a:spcPts val="667"/>
              </a:spcBef>
              <a:spcAft>
                <a:spcPts val="0"/>
              </a:spcAft>
              <a:buClr>
                <a:schemeClr val="dk1"/>
              </a:buClr>
              <a:buSzPts val="1800"/>
              <a:buChar char="•"/>
              <a:defRPr/>
            </a:lvl7pPr>
            <a:lvl8pPr marL="3657600" lvl="7" indent="-342900" algn="l">
              <a:lnSpc>
                <a:spcPct val="90000"/>
              </a:lnSpc>
              <a:spcBef>
                <a:spcPts val="667"/>
              </a:spcBef>
              <a:spcAft>
                <a:spcPts val="0"/>
              </a:spcAft>
              <a:buClr>
                <a:schemeClr val="dk1"/>
              </a:buClr>
              <a:buSzPts val="1800"/>
              <a:buChar char="•"/>
              <a:defRPr/>
            </a:lvl8pPr>
            <a:lvl9pPr marL="4114800" lvl="8" indent="-342900" algn="l">
              <a:lnSpc>
                <a:spcPct val="90000"/>
              </a:lnSpc>
              <a:spcBef>
                <a:spcPts val="667"/>
              </a:spcBef>
              <a:spcAft>
                <a:spcPts val="0"/>
              </a:spcAft>
              <a:buClr>
                <a:schemeClr val="dk1"/>
              </a:buClr>
              <a:buSzPts val="1800"/>
              <a:buChar char="•"/>
              <a:defRPr/>
            </a:lvl9pPr>
          </a:lstStyle>
          <a:p>
            <a:endParaRPr/>
          </a:p>
        </p:txBody>
      </p:sp>
      <p:sp>
        <p:nvSpPr>
          <p:cNvPr id="67" name="Google Shape;67;p72"/>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72"/>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72"/>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3">
  <p:cSld name="Title Slide 3">
    <p:spTree>
      <p:nvGrpSpPr>
        <p:cNvPr id="1" name="Shape 70"/>
        <p:cNvGrpSpPr/>
        <p:nvPr/>
      </p:nvGrpSpPr>
      <p:grpSpPr>
        <a:xfrm>
          <a:off x="0" y="0"/>
          <a:ext cx="0" cy="0"/>
          <a:chOff x="0" y="0"/>
          <a:chExt cx="0" cy="0"/>
        </a:xfrm>
      </p:grpSpPr>
      <p:pic>
        <p:nvPicPr>
          <p:cNvPr id="71" name="Google Shape;71;p73"/>
          <p:cNvPicPr preferRelativeResize="0"/>
          <p:nvPr/>
        </p:nvPicPr>
        <p:blipFill rotWithShape="1">
          <a:blip r:embed="rId2">
            <a:alphaModFix/>
          </a:blip>
          <a:srcRect/>
          <a:stretch/>
        </p:blipFill>
        <p:spPr>
          <a:xfrm>
            <a:off x="9433944" y="530940"/>
            <a:ext cx="2170704" cy="1127915"/>
          </a:xfrm>
          <a:prstGeom prst="rect">
            <a:avLst/>
          </a:prstGeom>
          <a:noFill/>
          <a:ln>
            <a:noFill/>
          </a:ln>
        </p:spPr>
      </p:pic>
      <p:pic>
        <p:nvPicPr>
          <p:cNvPr id="72" name="Google Shape;72;p73"/>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73" name="Google Shape;73;p73"/>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title">
  <p:cSld name="Section title">
    <p:spTree>
      <p:nvGrpSpPr>
        <p:cNvPr id="1" name="Shape 74"/>
        <p:cNvGrpSpPr/>
        <p:nvPr/>
      </p:nvGrpSpPr>
      <p:grpSpPr>
        <a:xfrm>
          <a:off x="0" y="0"/>
          <a:ext cx="0" cy="0"/>
          <a:chOff x="0" y="0"/>
          <a:chExt cx="0" cy="0"/>
        </a:xfrm>
      </p:grpSpPr>
      <p:pic>
        <p:nvPicPr>
          <p:cNvPr id="75" name="Google Shape;75;p74" descr="A picture containing graphical user interfac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Kingston case study">
  <p:cSld name="Kingston case study">
    <p:spTree>
      <p:nvGrpSpPr>
        <p:cNvPr id="1" name="Shape 76"/>
        <p:cNvGrpSpPr/>
        <p:nvPr/>
      </p:nvGrpSpPr>
      <p:grpSpPr>
        <a:xfrm>
          <a:off x="0" y="0"/>
          <a:ext cx="0" cy="0"/>
          <a:chOff x="0" y="0"/>
          <a:chExt cx="0" cy="0"/>
        </a:xfrm>
      </p:grpSpPr>
      <p:sp>
        <p:nvSpPr>
          <p:cNvPr id="77" name="Google Shape;77;g257c77d8f04_6_461"/>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78" name="Google Shape;78;g257c77d8f04_6_461"/>
          <p:cNvPicPr preferRelativeResize="0"/>
          <p:nvPr/>
        </p:nvPicPr>
        <p:blipFill rotWithShape="1">
          <a:blip r:embed="rId2">
            <a:alphaModFix/>
          </a:blip>
          <a:srcRect/>
          <a:stretch/>
        </p:blipFill>
        <p:spPr>
          <a:xfrm>
            <a:off x="54" y="54"/>
            <a:ext cx="6972086" cy="6857894"/>
          </a:xfrm>
          <a:prstGeom prst="rect">
            <a:avLst/>
          </a:prstGeom>
          <a:noFill/>
          <a:ln>
            <a:noFill/>
          </a:ln>
        </p:spPr>
      </p:pic>
      <p:pic>
        <p:nvPicPr>
          <p:cNvPr id="79" name="Google Shape;79;g257c77d8f04_6_461"/>
          <p:cNvPicPr preferRelativeResize="0"/>
          <p:nvPr/>
        </p:nvPicPr>
        <p:blipFill rotWithShape="1">
          <a:blip r:embed="rId3">
            <a:alphaModFix/>
          </a:blip>
          <a:srcRect/>
          <a:stretch/>
        </p:blipFill>
        <p:spPr>
          <a:xfrm>
            <a:off x="10272406" y="101533"/>
            <a:ext cx="1647837" cy="853099"/>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Meron case study">
  <p:cSld name="Meron case study">
    <p:spTree>
      <p:nvGrpSpPr>
        <p:cNvPr id="1" name="Shape 84"/>
        <p:cNvGrpSpPr/>
        <p:nvPr/>
      </p:nvGrpSpPr>
      <p:grpSpPr>
        <a:xfrm>
          <a:off x="0" y="0"/>
          <a:ext cx="0" cy="0"/>
          <a:chOff x="0" y="0"/>
          <a:chExt cx="0" cy="0"/>
        </a:xfrm>
      </p:grpSpPr>
      <p:sp>
        <p:nvSpPr>
          <p:cNvPr id="85" name="Google Shape;85;g257c77d8f04_6_469"/>
          <p:cNvSpPr txBox="1">
            <a:spLocks noGrp="1"/>
          </p:cNvSpPr>
          <p:nvPr>
            <p:ph type="dt" idx="10"/>
          </p:nvPr>
        </p:nvSpPr>
        <p:spPr>
          <a:xfrm>
            <a:off x="838200" y="6356351"/>
            <a:ext cx="27432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pic>
        <p:nvPicPr>
          <p:cNvPr id="86" name="Google Shape;86;g257c77d8f04_6_469"/>
          <p:cNvPicPr preferRelativeResize="0"/>
          <p:nvPr/>
        </p:nvPicPr>
        <p:blipFill rotWithShape="1">
          <a:blip r:embed="rId2">
            <a:alphaModFix/>
          </a:blip>
          <a:srcRect/>
          <a:stretch/>
        </p:blipFill>
        <p:spPr>
          <a:xfrm>
            <a:off x="-10941" y="2820"/>
            <a:ext cx="7017591" cy="6852770"/>
          </a:xfrm>
          <a:prstGeom prst="rect">
            <a:avLst/>
          </a:prstGeom>
          <a:noFill/>
          <a:ln>
            <a:noFill/>
          </a:ln>
        </p:spPr>
      </p:pic>
      <p:pic>
        <p:nvPicPr>
          <p:cNvPr id="87" name="Google Shape;87;g257c77d8f04_6_469"/>
          <p:cNvPicPr preferRelativeResize="0"/>
          <p:nvPr/>
        </p:nvPicPr>
        <p:blipFill rotWithShape="1">
          <a:blip r:embed="rId3">
            <a:alphaModFix/>
          </a:blip>
          <a:srcRect/>
          <a:stretch/>
        </p:blipFill>
        <p:spPr>
          <a:xfrm>
            <a:off x="10272406" y="101533"/>
            <a:ext cx="1647837" cy="85309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9"/>
        <p:cNvGrpSpPr/>
        <p:nvPr/>
      </p:nvGrpSpPr>
      <p:grpSpPr>
        <a:xfrm>
          <a:off x="0" y="0"/>
          <a:ext cx="0" cy="0"/>
          <a:chOff x="0" y="0"/>
          <a:chExt cx="0" cy="0"/>
        </a:xfrm>
      </p:grpSpPr>
      <p:pic>
        <p:nvPicPr>
          <p:cNvPr id="20" name="Google Shape;20;p63"/>
          <p:cNvPicPr preferRelativeResize="0"/>
          <p:nvPr/>
        </p:nvPicPr>
        <p:blipFill rotWithShape="1">
          <a:blip r:embed="rId2">
            <a:alphaModFix/>
          </a:blip>
          <a:srcRect/>
          <a:stretch/>
        </p:blipFill>
        <p:spPr>
          <a:xfrm>
            <a:off x="9433944" y="530940"/>
            <a:ext cx="2170704" cy="1127915"/>
          </a:xfrm>
          <a:prstGeom prst="rect">
            <a:avLst/>
          </a:prstGeom>
          <a:noFill/>
          <a:ln>
            <a:noFill/>
          </a:ln>
        </p:spPr>
      </p:pic>
      <p:pic>
        <p:nvPicPr>
          <p:cNvPr id="21" name="Google Shape;21;p63"/>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22" name="Google Shape;22;p63"/>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3"/>
        <p:cNvGrpSpPr/>
        <p:nvPr/>
      </p:nvGrpSpPr>
      <p:grpSpPr>
        <a:xfrm>
          <a:off x="0" y="0"/>
          <a:ext cx="0" cy="0"/>
          <a:chOff x="0" y="0"/>
          <a:chExt cx="0" cy="0"/>
        </a:xfrm>
      </p:grpSpPr>
      <p:pic>
        <p:nvPicPr>
          <p:cNvPr id="24" name="Google Shape;24;p64"/>
          <p:cNvPicPr preferRelativeResize="0"/>
          <p:nvPr/>
        </p:nvPicPr>
        <p:blipFill rotWithShape="1">
          <a:blip r:embed="rId2">
            <a:alphaModFix/>
          </a:blip>
          <a:srcRect/>
          <a:stretch/>
        </p:blipFill>
        <p:spPr>
          <a:xfrm>
            <a:off x="-1" y="0"/>
            <a:ext cx="4253023" cy="6864000"/>
          </a:xfrm>
          <a:prstGeom prst="rect">
            <a:avLst/>
          </a:prstGeom>
          <a:noFill/>
          <a:ln>
            <a:noFill/>
          </a:ln>
        </p:spPr>
      </p:pic>
      <p:pic>
        <p:nvPicPr>
          <p:cNvPr id="25" name="Google Shape;25;p64"/>
          <p:cNvPicPr preferRelativeResize="0"/>
          <p:nvPr/>
        </p:nvPicPr>
        <p:blipFill rotWithShape="1">
          <a:blip r:embed="rId3">
            <a:alphaModFix/>
          </a:blip>
          <a:srcRect/>
          <a:stretch/>
        </p:blipFill>
        <p:spPr>
          <a:xfrm>
            <a:off x="9433944" y="530940"/>
            <a:ext cx="2170704" cy="1127915"/>
          </a:xfrm>
          <a:prstGeom prst="rect">
            <a:avLst/>
          </a:prstGeom>
          <a:noFill/>
          <a:ln>
            <a:noFill/>
          </a:ln>
        </p:spPr>
      </p:pic>
      <p:pic>
        <p:nvPicPr>
          <p:cNvPr id="26" name="Google Shape;26;p64"/>
          <p:cNvPicPr preferRelativeResize="0"/>
          <p:nvPr/>
        </p:nvPicPr>
        <p:blipFill rotWithShape="1">
          <a:blip r:embed="rId4">
            <a:alphaModFix/>
          </a:blip>
          <a:srcRect/>
          <a:stretch/>
        </p:blipFill>
        <p:spPr>
          <a:xfrm>
            <a:off x="587352" y="6246199"/>
            <a:ext cx="11017297" cy="80861"/>
          </a:xfrm>
          <a:prstGeom prst="rect">
            <a:avLst/>
          </a:prstGeom>
          <a:noFill/>
          <a:ln>
            <a:noFill/>
          </a:ln>
        </p:spPr>
      </p:pic>
      <p:sp>
        <p:nvSpPr>
          <p:cNvPr id="27" name="Google Shape;27;p64"/>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28"/>
        <p:cNvGrpSpPr/>
        <p:nvPr/>
      </p:nvGrpSpPr>
      <p:grpSpPr>
        <a:xfrm>
          <a:off x="0" y="0"/>
          <a:ext cx="0" cy="0"/>
          <a:chOff x="0" y="0"/>
          <a:chExt cx="0" cy="0"/>
        </a:xfrm>
      </p:grpSpPr>
      <p:sp>
        <p:nvSpPr>
          <p:cNvPr id="29" name="Google Shape;29;p65"/>
          <p:cNvSpPr/>
          <p:nvPr/>
        </p:nvSpPr>
        <p:spPr>
          <a:xfrm>
            <a:off x="7839739" y="3059074"/>
            <a:ext cx="4352260" cy="3798927"/>
          </a:xfrm>
          <a:prstGeom prst="rect">
            <a:avLst/>
          </a:prstGeom>
          <a:solidFill>
            <a:srgbClr val="1724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sp>
        <p:nvSpPr>
          <p:cNvPr id="30" name="Google Shape;30;p65"/>
          <p:cNvSpPr/>
          <p:nvPr/>
        </p:nvSpPr>
        <p:spPr>
          <a:xfrm>
            <a:off x="7839739" y="1"/>
            <a:ext cx="4352261" cy="2942336"/>
          </a:xfrm>
          <a:prstGeom prst="rect">
            <a:avLst/>
          </a:prstGeom>
          <a:solidFill>
            <a:srgbClr val="17243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pic>
        <p:nvPicPr>
          <p:cNvPr id="31" name="Google Shape;31;p65"/>
          <p:cNvPicPr preferRelativeResize="0"/>
          <p:nvPr/>
        </p:nvPicPr>
        <p:blipFill rotWithShape="1">
          <a:blip r:embed="rId2">
            <a:alphaModFix/>
          </a:blip>
          <a:srcRect/>
          <a:stretch/>
        </p:blipFill>
        <p:spPr>
          <a:xfrm>
            <a:off x="579532" y="530940"/>
            <a:ext cx="1692928" cy="879659"/>
          </a:xfrm>
          <a:prstGeom prst="rect">
            <a:avLst/>
          </a:prstGeom>
          <a:noFill/>
          <a:ln>
            <a:noFill/>
          </a:ln>
        </p:spPr>
      </p:pic>
      <p:pic>
        <p:nvPicPr>
          <p:cNvPr id="32" name="Google Shape;32;p65"/>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33" name="Google Shape;33;p65"/>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34"/>
        <p:cNvGrpSpPr/>
        <p:nvPr/>
      </p:nvGrpSpPr>
      <p:grpSpPr>
        <a:xfrm>
          <a:off x="0" y="0"/>
          <a:ext cx="0" cy="0"/>
          <a:chOff x="0" y="0"/>
          <a:chExt cx="0" cy="0"/>
        </a:xfrm>
      </p:grpSpPr>
      <p:pic>
        <p:nvPicPr>
          <p:cNvPr id="35" name="Google Shape;35;p66" descr="Shape&#10;&#10;Description automatically generated"/>
          <p:cNvPicPr preferRelativeResize="0"/>
          <p:nvPr/>
        </p:nvPicPr>
        <p:blipFill rotWithShape="1">
          <a:blip r:embed="rId2">
            <a:alphaModFix/>
          </a:blip>
          <a:srcRect/>
          <a:stretch/>
        </p:blipFill>
        <p:spPr>
          <a:xfrm>
            <a:off x="0" y="0"/>
            <a:ext cx="12192000" cy="6858000"/>
          </a:xfrm>
          <a:prstGeom prst="rect">
            <a:avLst/>
          </a:prstGeom>
          <a:noFill/>
          <a:ln>
            <a:noFill/>
          </a:ln>
        </p:spPr>
      </p:pic>
      <p:pic>
        <p:nvPicPr>
          <p:cNvPr id="36" name="Google Shape;36;p66"/>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37" name="Google Shape;37;p66"/>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chemeClr val="lt1"/>
                </a:solidFill>
              </a:defRPr>
            </a:lvl1pPr>
            <a:lvl2pPr marL="0" lvl="1" indent="0" algn="r">
              <a:spcBef>
                <a:spcPts val="0"/>
              </a:spcBef>
              <a:buNone/>
              <a:defRPr>
                <a:solidFill>
                  <a:schemeClr val="lt1"/>
                </a:solidFill>
              </a:defRPr>
            </a:lvl2pPr>
            <a:lvl3pPr marL="0" lvl="2" indent="0" algn="r">
              <a:spcBef>
                <a:spcPts val="0"/>
              </a:spcBef>
              <a:buNone/>
              <a:defRPr>
                <a:solidFill>
                  <a:schemeClr val="lt1"/>
                </a:solidFill>
              </a:defRPr>
            </a:lvl3pPr>
            <a:lvl4pPr marL="0" lvl="3" indent="0" algn="r">
              <a:spcBef>
                <a:spcPts val="0"/>
              </a:spcBef>
              <a:buNone/>
              <a:defRPr>
                <a:solidFill>
                  <a:schemeClr val="lt1"/>
                </a:solidFill>
              </a:defRPr>
            </a:lvl4pPr>
            <a:lvl5pPr marL="0" lvl="4" indent="0" algn="r">
              <a:spcBef>
                <a:spcPts val="0"/>
              </a:spcBef>
              <a:buNone/>
              <a:defRPr>
                <a:solidFill>
                  <a:schemeClr val="lt1"/>
                </a:solidFill>
              </a:defRPr>
            </a:lvl5pPr>
            <a:lvl6pPr marL="0" lvl="5" indent="0" algn="r">
              <a:spcBef>
                <a:spcPts val="0"/>
              </a:spcBef>
              <a:buNone/>
              <a:defRPr>
                <a:solidFill>
                  <a:schemeClr val="lt1"/>
                </a:solidFill>
              </a:defRPr>
            </a:lvl6pPr>
            <a:lvl7pPr marL="0" lvl="6" indent="0" algn="r">
              <a:spcBef>
                <a:spcPts val="0"/>
              </a:spcBef>
              <a:buNone/>
              <a:defRPr>
                <a:solidFill>
                  <a:schemeClr val="lt1"/>
                </a:solidFill>
              </a:defRPr>
            </a:lvl7pPr>
            <a:lvl8pPr marL="0" lvl="7" indent="0" algn="r">
              <a:spcBef>
                <a:spcPts val="0"/>
              </a:spcBef>
              <a:buNone/>
              <a:defRPr>
                <a:solidFill>
                  <a:schemeClr val="lt1"/>
                </a:solidFill>
              </a:defRPr>
            </a:lvl8pPr>
            <a:lvl9pPr marL="0" lvl="8" indent="0" algn="r">
              <a:spcBef>
                <a:spcPts val="0"/>
              </a:spcBef>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pic>
        <p:nvPicPr>
          <p:cNvPr id="38" name="Google Shape;38;p66"/>
          <p:cNvPicPr preferRelativeResize="0"/>
          <p:nvPr/>
        </p:nvPicPr>
        <p:blipFill rotWithShape="1">
          <a:blip r:embed="rId4">
            <a:alphaModFix/>
          </a:blip>
          <a:srcRect/>
          <a:stretch/>
        </p:blipFill>
        <p:spPr>
          <a:xfrm>
            <a:off x="587352" y="530941"/>
            <a:ext cx="1724113" cy="879649"/>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39"/>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68"/>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68"/>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8"/>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4"/>
        <p:cNvGrpSpPr/>
        <p:nvPr/>
      </p:nvGrpSpPr>
      <p:grpSpPr>
        <a:xfrm>
          <a:off x="0" y="0"/>
          <a:ext cx="0" cy="0"/>
          <a:chOff x="0" y="0"/>
          <a:chExt cx="0" cy="0"/>
        </a:xfrm>
      </p:grpSpPr>
      <p:sp>
        <p:nvSpPr>
          <p:cNvPr id="45" name="Google Shape;45;p69"/>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69"/>
          <p:cNvSpPr txBox="1">
            <a:spLocks noGrp="1"/>
          </p:cNvSpPr>
          <p:nvPr>
            <p:ph type="body" idx="1"/>
          </p:nvPr>
        </p:nvSpPr>
        <p:spPr>
          <a:xfrm>
            <a:off x="5183717" y="988485"/>
            <a:ext cx="6172200" cy="4872567"/>
          </a:xfrm>
          <a:prstGeom prst="rect">
            <a:avLst/>
          </a:prstGeom>
          <a:noFill/>
          <a:ln>
            <a:noFill/>
          </a:ln>
        </p:spPr>
        <p:txBody>
          <a:bodyPr spcFirstLastPara="1" wrap="square" lIns="91425" tIns="45700" rIns="91425" bIns="45700" anchor="t" anchorCtr="0">
            <a:normAutofit/>
          </a:bodyPr>
          <a:lstStyle>
            <a:lvl1pPr marL="457200" lvl="0" indent="-499554" algn="l">
              <a:lnSpc>
                <a:spcPct val="90000"/>
              </a:lnSpc>
              <a:spcBef>
                <a:spcPts val="1333"/>
              </a:spcBef>
              <a:spcAft>
                <a:spcPts val="0"/>
              </a:spcAft>
              <a:buClr>
                <a:schemeClr val="dk1"/>
              </a:buClr>
              <a:buSzPts val="4267"/>
              <a:buChar char="•"/>
              <a:defRPr sz="4267"/>
            </a:lvl1pPr>
            <a:lvl2pPr marL="914400" lvl="1" indent="-465645" algn="l">
              <a:lnSpc>
                <a:spcPct val="90000"/>
              </a:lnSpc>
              <a:spcBef>
                <a:spcPts val="667"/>
              </a:spcBef>
              <a:spcAft>
                <a:spcPts val="0"/>
              </a:spcAft>
              <a:buClr>
                <a:schemeClr val="dk1"/>
              </a:buClr>
              <a:buSzPts val="3733"/>
              <a:buChar char="•"/>
              <a:defRPr sz="3733"/>
            </a:lvl2pPr>
            <a:lvl3pPr marL="1371600" lvl="2" indent="-431800" algn="l">
              <a:lnSpc>
                <a:spcPct val="90000"/>
              </a:lnSpc>
              <a:spcBef>
                <a:spcPts val="667"/>
              </a:spcBef>
              <a:spcAft>
                <a:spcPts val="0"/>
              </a:spcAft>
              <a:buClr>
                <a:schemeClr val="dk1"/>
              </a:buClr>
              <a:buSzPts val="3200"/>
              <a:buChar char="•"/>
              <a:defRPr sz="3200"/>
            </a:lvl3pPr>
            <a:lvl4pPr marL="1828800" lvl="3" indent="-397954" algn="l">
              <a:lnSpc>
                <a:spcPct val="90000"/>
              </a:lnSpc>
              <a:spcBef>
                <a:spcPts val="667"/>
              </a:spcBef>
              <a:spcAft>
                <a:spcPts val="0"/>
              </a:spcAft>
              <a:buClr>
                <a:schemeClr val="dk1"/>
              </a:buClr>
              <a:buSzPts val="2667"/>
              <a:buChar char="•"/>
              <a:defRPr sz="2667"/>
            </a:lvl4pPr>
            <a:lvl5pPr marL="2286000" lvl="4" indent="-397954" algn="l">
              <a:lnSpc>
                <a:spcPct val="90000"/>
              </a:lnSpc>
              <a:spcBef>
                <a:spcPts val="667"/>
              </a:spcBef>
              <a:spcAft>
                <a:spcPts val="0"/>
              </a:spcAft>
              <a:buClr>
                <a:schemeClr val="dk1"/>
              </a:buClr>
              <a:buSzPts val="2667"/>
              <a:buChar char="•"/>
              <a:defRPr sz="2667"/>
            </a:lvl5pPr>
            <a:lvl6pPr marL="2743200" lvl="5" indent="-397954" algn="l">
              <a:lnSpc>
                <a:spcPct val="90000"/>
              </a:lnSpc>
              <a:spcBef>
                <a:spcPts val="667"/>
              </a:spcBef>
              <a:spcAft>
                <a:spcPts val="0"/>
              </a:spcAft>
              <a:buClr>
                <a:schemeClr val="dk1"/>
              </a:buClr>
              <a:buSzPts val="2667"/>
              <a:buChar char="•"/>
              <a:defRPr sz="2667"/>
            </a:lvl6pPr>
            <a:lvl7pPr marL="3200400" lvl="6" indent="-397954" algn="l">
              <a:lnSpc>
                <a:spcPct val="90000"/>
              </a:lnSpc>
              <a:spcBef>
                <a:spcPts val="667"/>
              </a:spcBef>
              <a:spcAft>
                <a:spcPts val="0"/>
              </a:spcAft>
              <a:buClr>
                <a:schemeClr val="dk1"/>
              </a:buClr>
              <a:buSzPts val="2667"/>
              <a:buChar char="•"/>
              <a:defRPr sz="2667"/>
            </a:lvl7pPr>
            <a:lvl8pPr marL="3657600" lvl="7" indent="-397954" algn="l">
              <a:lnSpc>
                <a:spcPct val="90000"/>
              </a:lnSpc>
              <a:spcBef>
                <a:spcPts val="667"/>
              </a:spcBef>
              <a:spcAft>
                <a:spcPts val="0"/>
              </a:spcAft>
              <a:buClr>
                <a:schemeClr val="dk1"/>
              </a:buClr>
              <a:buSzPts val="2667"/>
              <a:buChar char="•"/>
              <a:defRPr sz="2667"/>
            </a:lvl8pPr>
            <a:lvl9pPr marL="4114800" lvl="8" indent="-397954" algn="l">
              <a:lnSpc>
                <a:spcPct val="90000"/>
              </a:lnSpc>
              <a:spcBef>
                <a:spcPts val="667"/>
              </a:spcBef>
              <a:spcAft>
                <a:spcPts val="0"/>
              </a:spcAft>
              <a:buClr>
                <a:schemeClr val="dk1"/>
              </a:buClr>
              <a:buSzPts val="2667"/>
              <a:buChar char="•"/>
              <a:defRPr sz="2667"/>
            </a:lvl9pPr>
          </a:lstStyle>
          <a:p>
            <a:endParaRPr/>
          </a:p>
        </p:txBody>
      </p:sp>
      <p:sp>
        <p:nvSpPr>
          <p:cNvPr id="47" name="Google Shape;47;p69"/>
          <p:cNvSpPr txBox="1">
            <a:spLocks noGrp="1"/>
          </p:cNvSpPr>
          <p:nvPr>
            <p:ph type="body" idx="2"/>
          </p:nvPr>
        </p:nvSpPr>
        <p:spPr>
          <a:xfrm>
            <a:off x="840318" y="2057400"/>
            <a:ext cx="3932767" cy="381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48" name="Google Shape;48;p69"/>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69"/>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69"/>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51"/>
        <p:cNvGrpSpPr/>
        <p:nvPr/>
      </p:nvGrpSpPr>
      <p:grpSpPr>
        <a:xfrm>
          <a:off x="0" y="0"/>
          <a:ext cx="0" cy="0"/>
          <a:chOff x="0" y="0"/>
          <a:chExt cx="0" cy="0"/>
        </a:xfrm>
      </p:grpSpPr>
      <p:sp>
        <p:nvSpPr>
          <p:cNvPr id="52" name="Google Shape;52;p70"/>
          <p:cNvSpPr txBox="1">
            <a:spLocks noGrp="1"/>
          </p:cNvSpPr>
          <p:nvPr>
            <p:ph type="title"/>
          </p:nvPr>
        </p:nvSpPr>
        <p:spPr>
          <a:xfrm>
            <a:off x="840318" y="457200"/>
            <a:ext cx="393276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267"/>
              <a:buFont typeface="Calibri"/>
              <a:buNone/>
              <a:defRPr sz="4267"/>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70"/>
          <p:cNvSpPr>
            <a:spLocks noGrp="1"/>
          </p:cNvSpPr>
          <p:nvPr>
            <p:ph type="pic" idx="2"/>
          </p:nvPr>
        </p:nvSpPr>
        <p:spPr>
          <a:xfrm>
            <a:off x="5183717" y="988485"/>
            <a:ext cx="6172200" cy="4872567"/>
          </a:xfrm>
          <a:prstGeom prst="rect">
            <a:avLst/>
          </a:prstGeom>
          <a:noFill/>
          <a:ln>
            <a:noFill/>
          </a:ln>
        </p:spPr>
      </p:sp>
      <p:sp>
        <p:nvSpPr>
          <p:cNvPr id="54" name="Google Shape;54;p70"/>
          <p:cNvSpPr txBox="1">
            <a:spLocks noGrp="1"/>
          </p:cNvSpPr>
          <p:nvPr>
            <p:ph type="body" idx="1"/>
          </p:nvPr>
        </p:nvSpPr>
        <p:spPr>
          <a:xfrm>
            <a:off x="840318" y="2057400"/>
            <a:ext cx="3932767" cy="381211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333"/>
              </a:spcBef>
              <a:spcAft>
                <a:spcPts val="0"/>
              </a:spcAft>
              <a:buClr>
                <a:schemeClr val="dk1"/>
              </a:buClr>
              <a:buSzPts val="2133"/>
              <a:buNone/>
              <a:defRPr sz="2133"/>
            </a:lvl1pPr>
            <a:lvl2pPr marL="914400" lvl="1" indent="-228600" algn="l">
              <a:lnSpc>
                <a:spcPct val="90000"/>
              </a:lnSpc>
              <a:spcBef>
                <a:spcPts val="667"/>
              </a:spcBef>
              <a:spcAft>
                <a:spcPts val="0"/>
              </a:spcAft>
              <a:buClr>
                <a:schemeClr val="dk1"/>
              </a:buClr>
              <a:buSzPts val="1867"/>
              <a:buNone/>
              <a:defRPr sz="1867"/>
            </a:lvl2pPr>
            <a:lvl3pPr marL="1371600" lvl="2" indent="-228600" algn="l">
              <a:lnSpc>
                <a:spcPct val="90000"/>
              </a:lnSpc>
              <a:spcBef>
                <a:spcPts val="667"/>
              </a:spcBef>
              <a:spcAft>
                <a:spcPts val="0"/>
              </a:spcAft>
              <a:buClr>
                <a:schemeClr val="dk1"/>
              </a:buClr>
              <a:buSzPts val="1600"/>
              <a:buNone/>
              <a:defRPr sz="1600"/>
            </a:lvl3pPr>
            <a:lvl4pPr marL="1828800" lvl="3" indent="-228600" algn="l">
              <a:lnSpc>
                <a:spcPct val="90000"/>
              </a:lnSpc>
              <a:spcBef>
                <a:spcPts val="667"/>
              </a:spcBef>
              <a:spcAft>
                <a:spcPts val="0"/>
              </a:spcAft>
              <a:buClr>
                <a:schemeClr val="dk1"/>
              </a:buClr>
              <a:buSzPts val="1333"/>
              <a:buNone/>
              <a:defRPr sz="1333"/>
            </a:lvl4pPr>
            <a:lvl5pPr marL="2286000" lvl="4" indent="-228600" algn="l">
              <a:lnSpc>
                <a:spcPct val="90000"/>
              </a:lnSpc>
              <a:spcBef>
                <a:spcPts val="667"/>
              </a:spcBef>
              <a:spcAft>
                <a:spcPts val="0"/>
              </a:spcAft>
              <a:buClr>
                <a:schemeClr val="dk1"/>
              </a:buClr>
              <a:buSzPts val="1333"/>
              <a:buNone/>
              <a:defRPr sz="1333"/>
            </a:lvl5pPr>
            <a:lvl6pPr marL="2743200" lvl="5" indent="-228600" algn="l">
              <a:lnSpc>
                <a:spcPct val="90000"/>
              </a:lnSpc>
              <a:spcBef>
                <a:spcPts val="667"/>
              </a:spcBef>
              <a:spcAft>
                <a:spcPts val="0"/>
              </a:spcAft>
              <a:buClr>
                <a:schemeClr val="dk1"/>
              </a:buClr>
              <a:buSzPts val="1333"/>
              <a:buNone/>
              <a:defRPr sz="1333"/>
            </a:lvl6pPr>
            <a:lvl7pPr marL="3200400" lvl="6" indent="-228600" algn="l">
              <a:lnSpc>
                <a:spcPct val="90000"/>
              </a:lnSpc>
              <a:spcBef>
                <a:spcPts val="667"/>
              </a:spcBef>
              <a:spcAft>
                <a:spcPts val="0"/>
              </a:spcAft>
              <a:buClr>
                <a:schemeClr val="dk1"/>
              </a:buClr>
              <a:buSzPts val="1333"/>
              <a:buNone/>
              <a:defRPr sz="1333"/>
            </a:lvl7pPr>
            <a:lvl8pPr marL="3657600" lvl="7" indent="-228600" algn="l">
              <a:lnSpc>
                <a:spcPct val="90000"/>
              </a:lnSpc>
              <a:spcBef>
                <a:spcPts val="667"/>
              </a:spcBef>
              <a:spcAft>
                <a:spcPts val="0"/>
              </a:spcAft>
              <a:buClr>
                <a:schemeClr val="dk1"/>
              </a:buClr>
              <a:buSzPts val="1333"/>
              <a:buNone/>
              <a:defRPr sz="1333"/>
            </a:lvl8pPr>
            <a:lvl9pPr marL="4114800" lvl="8" indent="-228600" algn="l">
              <a:lnSpc>
                <a:spcPct val="90000"/>
              </a:lnSpc>
              <a:spcBef>
                <a:spcPts val="667"/>
              </a:spcBef>
              <a:spcAft>
                <a:spcPts val="0"/>
              </a:spcAft>
              <a:buClr>
                <a:schemeClr val="dk1"/>
              </a:buClr>
              <a:buSzPts val="1333"/>
              <a:buNone/>
              <a:defRPr sz="1333"/>
            </a:lvl9pPr>
          </a:lstStyle>
          <a:p>
            <a:endParaRPr/>
          </a:p>
        </p:txBody>
      </p:sp>
      <p:sp>
        <p:nvSpPr>
          <p:cNvPr id="55" name="Google Shape;55;p70"/>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70"/>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70"/>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6185"/>
            <a:ext cx="10515600" cy="132503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5867"/>
              <a:buFont typeface="Calibri"/>
              <a:buNone/>
              <a:defRPr sz="5867"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6684"/>
            <a:ext cx="10515600" cy="4349749"/>
          </a:xfrm>
          <a:prstGeom prst="rect">
            <a:avLst/>
          </a:prstGeom>
          <a:noFill/>
          <a:ln>
            <a:noFill/>
          </a:ln>
        </p:spPr>
        <p:txBody>
          <a:bodyPr spcFirstLastPara="1" wrap="square" lIns="91425" tIns="45700" rIns="91425" bIns="45700" anchor="t" anchorCtr="0">
            <a:normAutofit/>
          </a:bodyPr>
          <a:lstStyle>
            <a:lvl1pPr marL="457200" marR="0" lvl="0" indent="-465645" algn="l" rtl="0">
              <a:lnSpc>
                <a:spcPct val="90000"/>
              </a:lnSpc>
              <a:spcBef>
                <a:spcPts val="1333"/>
              </a:spcBef>
              <a:spcAft>
                <a:spcPts val="0"/>
              </a:spcAft>
              <a:buClr>
                <a:schemeClr val="dk1"/>
              </a:buClr>
              <a:buSzPts val="3733"/>
              <a:buFont typeface="Arial"/>
              <a:buChar char="•"/>
              <a:defRPr sz="3733" b="0" i="0" u="none" strike="noStrike" cap="none">
                <a:solidFill>
                  <a:schemeClr val="dk1"/>
                </a:solidFill>
                <a:latin typeface="Calibri"/>
                <a:ea typeface="Calibri"/>
                <a:cs typeface="Calibri"/>
                <a:sym typeface="Calibri"/>
              </a:defRPr>
            </a:lvl1pPr>
            <a:lvl2pPr marL="914400" marR="0" lvl="1" indent="-431800" algn="l" rtl="0">
              <a:lnSpc>
                <a:spcPct val="90000"/>
              </a:lnSpc>
              <a:spcBef>
                <a:spcPts val="667"/>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2pPr>
            <a:lvl3pPr marL="1371600" marR="0" lvl="2" indent="-397954" algn="l" rtl="0">
              <a:lnSpc>
                <a:spcPct val="90000"/>
              </a:lnSpc>
              <a:spcBef>
                <a:spcPts val="667"/>
              </a:spcBef>
              <a:spcAft>
                <a:spcPts val="0"/>
              </a:spcAft>
              <a:buClr>
                <a:schemeClr val="dk1"/>
              </a:buClr>
              <a:buSzPts val="2667"/>
              <a:buFont typeface="Arial"/>
              <a:buChar char="•"/>
              <a:defRPr sz="2667" b="0" i="0" u="none" strike="noStrike" cap="none">
                <a:solidFill>
                  <a:schemeClr val="dk1"/>
                </a:solidFill>
                <a:latin typeface="Calibri"/>
                <a:ea typeface="Calibri"/>
                <a:cs typeface="Calibri"/>
                <a:sym typeface="Calibri"/>
              </a:defRPr>
            </a:lvl3pPr>
            <a:lvl4pPr marL="1828800" marR="0" lvl="3"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4pPr>
            <a:lvl5pPr marL="2286000" marR="0" lvl="4"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5pPr>
            <a:lvl6pPr marL="2743200" marR="0" lvl="5"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6pPr>
            <a:lvl7pPr marL="3200400" marR="0" lvl="6"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7pPr>
            <a:lvl8pPr marL="3657600" marR="0" lvl="7"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8pPr>
            <a:lvl9pPr marL="4114800" marR="0" lvl="8" indent="-381000" algn="l" rtl="0">
              <a:lnSpc>
                <a:spcPct val="90000"/>
              </a:lnSpc>
              <a:spcBef>
                <a:spcPts val="667"/>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1"/>
            <a:ext cx="2743200" cy="366183"/>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1"/>
            <a:ext cx="4114800" cy="366183"/>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6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1"/>
            <a:ext cx="2743200" cy="366183"/>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600" b="0" i="0" u="none" strike="noStrike" cap="none">
                <a:solidFill>
                  <a:srgbClr val="888888"/>
                </a:solidFill>
                <a:latin typeface="Calibri"/>
                <a:ea typeface="Calibri"/>
                <a:cs typeface="Calibri"/>
                <a:sym typeface="Calibri"/>
              </a:defRPr>
            </a:lvl1pPr>
            <a:lvl2pPr marL="0" marR="0" lvl="1" indent="0" algn="r" rtl="0">
              <a:spcBef>
                <a:spcPts val="0"/>
              </a:spcBef>
              <a:buNone/>
              <a:defRPr sz="1600" b="0" i="0" u="none" strike="noStrike" cap="none">
                <a:solidFill>
                  <a:srgbClr val="888888"/>
                </a:solidFill>
                <a:latin typeface="Calibri"/>
                <a:ea typeface="Calibri"/>
                <a:cs typeface="Calibri"/>
                <a:sym typeface="Calibri"/>
              </a:defRPr>
            </a:lvl2pPr>
            <a:lvl3pPr marL="0" marR="0" lvl="2" indent="0" algn="r" rtl="0">
              <a:spcBef>
                <a:spcPts val="0"/>
              </a:spcBef>
              <a:buNone/>
              <a:defRPr sz="1600" b="0" i="0" u="none" strike="noStrike" cap="none">
                <a:solidFill>
                  <a:srgbClr val="888888"/>
                </a:solidFill>
                <a:latin typeface="Calibri"/>
                <a:ea typeface="Calibri"/>
                <a:cs typeface="Calibri"/>
                <a:sym typeface="Calibri"/>
              </a:defRPr>
            </a:lvl3pPr>
            <a:lvl4pPr marL="0" marR="0" lvl="3" indent="0" algn="r" rtl="0">
              <a:spcBef>
                <a:spcPts val="0"/>
              </a:spcBef>
              <a:buNone/>
              <a:defRPr sz="1600" b="0" i="0" u="none" strike="noStrike" cap="none">
                <a:solidFill>
                  <a:srgbClr val="888888"/>
                </a:solidFill>
                <a:latin typeface="Calibri"/>
                <a:ea typeface="Calibri"/>
                <a:cs typeface="Calibri"/>
                <a:sym typeface="Calibri"/>
              </a:defRPr>
            </a:lvl4pPr>
            <a:lvl5pPr marL="0" marR="0" lvl="4" indent="0" algn="r" rtl="0">
              <a:spcBef>
                <a:spcPts val="0"/>
              </a:spcBef>
              <a:buNone/>
              <a:defRPr sz="1600" b="0" i="0" u="none" strike="noStrike" cap="none">
                <a:solidFill>
                  <a:srgbClr val="888888"/>
                </a:solidFill>
                <a:latin typeface="Calibri"/>
                <a:ea typeface="Calibri"/>
                <a:cs typeface="Calibri"/>
                <a:sym typeface="Calibri"/>
              </a:defRPr>
            </a:lvl5pPr>
            <a:lvl6pPr marL="0" marR="0" lvl="5" indent="0" algn="r" rtl="0">
              <a:spcBef>
                <a:spcPts val="0"/>
              </a:spcBef>
              <a:buNone/>
              <a:defRPr sz="1600" b="0" i="0" u="none" strike="noStrike" cap="none">
                <a:solidFill>
                  <a:srgbClr val="888888"/>
                </a:solidFill>
                <a:latin typeface="Calibri"/>
                <a:ea typeface="Calibri"/>
                <a:cs typeface="Calibri"/>
                <a:sym typeface="Calibri"/>
              </a:defRPr>
            </a:lvl6pPr>
            <a:lvl7pPr marL="0" marR="0" lvl="6" indent="0" algn="r" rtl="0">
              <a:spcBef>
                <a:spcPts val="0"/>
              </a:spcBef>
              <a:buNone/>
              <a:defRPr sz="1600" b="0" i="0" u="none" strike="noStrike" cap="none">
                <a:solidFill>
                  <a:srgbClr val="888888"/>
                </a:solidFill>
                <a:latin typeface="Calibri"/>
                <a:ea typeface="Calibri"/>
                <a:cs typeface="Calibri"/>
                <a:sym typeface="Calibri"/>
              </a:defRPr>
            </a:lvl7pPr>
            <a:lvl8pPr marL="0" marR="0" lvl="7" indent="0" algn="r" rtl="0">
              <a:spcBef>
                <a:spcPts val="0"/>
              </a:spcBef>
              <a:buNone/>
              <a:defRPr sz="1600" b="0" i="0" u="none" strike="noStrike" cap="none">
                <a:solidFill>
                  <a:srgbClr val="888888"/>
                </a:solidFill>
                <a:latin typeface="Calibri"/>
                <a:ea typeface="Calibri"/>
                <a:cs typeface="Calibri"/>
                <a:sym typeface="Calibri"/>
              </a:defRPr>
            </a:lvl8pPr>
            <a:lvl9pPr marL="0" marR="0" lvl="8" indent="0" algn="r" rtl="0">
              <a:spcBef>
                <a:spcPts val="0"/>
              </a:spcBef>
              <a:buNone/>
              <a:defRPr sz="16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4"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mailto:Sara.milocco@cvalive.org.uk" TargetMode="External"/></Relationships>
</file>

<file path=ppt/slides/_rels/slide2.xml.rels><?xml version="1.0" encoding="UTF-8" standalone="yes"?>
<Relationships xmlns="http://schemas.openxmlformats.org/package/2006/relationships"><Relationship Id="rId3" Type="http://schemas.microsoft.com/office/2018/10/relationships/comments" Target="../comments/modernComment_101_0.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s://www.england.nhs.uk/wp-content/uploads/2021/06/B0905-vcse-and-ics-partnerships.pdf" TargetMode="External"/><Relationship Id="rId5" Type="http://schemas.openxmlformats.org/officeDocument/2006/relationships/hyperlink" Target="https://www.kingsfund.org.uk/publications/what-are-health-inequalities" TargetMode="Externa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8" Type="http://schemas.openxmlformats.org/officeDocument/2006/relationships/hyperlink" Target="https://connectedkingston.uk/" TargetMode="External"/><Relationship Id="rId3" Type="http://schemas.openxmlformats.org/officeDocument/2006/relationships/hyperlink" Target="https://croydon.simplyconnect.uk/" TargetMode="External"/><Relationship Id="rId7" Type="http://schemas.openxmlformats.org/officeDocument/2006/relationships/hyperlink" Target="https://www.vcconnectsystem.org.uk/suttononlinedirectory/"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hyperlink" Target="https://www.vcconnectsystem.org.uk/richmondonlinedirectory/OrganisationSearchResults.aspx" TargetMode="External"/><Relationship Id="rId5" Type="http://schemas.openxmlformats.org/officeDocument/2006/relationships/hyperlink" Target="https://www.mertonconnected.co.uk/community/find-an-organisation" TargetMode="External"/><Relationship Id="rId4" Type="http://schemas.openxmlformats.org/officeDocument/2006/relationships/hyperlink" Target="https://cvalive.org.uk/directories/" TargetMode="External"/><Relationship Id="rId9" Type="http://schemas.openxmlformats.org/officeDocument/2006/relationships/hyperlink" Target="https://care4me.org.uk/" TargetMode="External"/></Relationships>
</file>

<file path=ppt/slides/_rels/slide8.xml.rels><?xml version="1.0" encoding="UTF-8" standalone="yes"?>
<Relationships xmlns="http://schemas.openxmlformats.org/package/2006/relationships"><Relationship Id="rId8" Type="http://schemas.openxmlformats.org/officeDocument/2006/relationships/hyperlink" Target="https://www.wandsworthcarealliance.org.uk/" TargetMode="External"/><Relationship Id="rId3" Type="http://schemas.openxmlformats.org/officeDocument/2006/relationships/hyperlink" Target="http://www.cvalive.org.uk/" TargetMode="External"/><Relationship Id="rId7" Type="http://schemas.openxmlformats.org/officeDocument/2006/relationships/hyperlink" Target="https://kva.org.uk/"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hyperlink" Target="https://www.communityactionsutton.org.uk/" TargetMode="External"/><Relationship Id="rId5" Type="http://schemas.openxmlformats.org/officeDocument/2006/relationships/hyperlink" Target="https://richmondcvs.org.uk/" TargetMode="External"/><Relationship Id="rId4" Type="http://schemas.openxmlformats.org/officeDocument/2006/relationships/hyperlink" Target="https://www.mertonconnected.co.uk/about-us"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southwestlondonics.org.uk/publications/integrated-care-partnership-meeting-papers-july-2023/"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1"/>
        <p:cNvGrpSpPr/>
        <p:nvPr/>
      </p:nvGrpSpPr>
      <p:grpSpPr>
        <a:xfrm>
          <a:off x="0" y="0"/>
          <a:ext cx="0" cy="0"/>
          <a:chOff x="0" y="0"/>
          <a:chExt cx="0" cy="0"/>
        </a:xfrm>
      </p:grpSpPr>
      <p:sp>
        <p:nvSpPr>
          <p:cNvPr id="322" name="Google Shape;322;p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23" name="Google Shape;323;p1"/>
          <p:cNvPicPr preferRelativeResize="0"/>
          <p:nvPr/>
        </p:nvPicPr>
        <p:blipFill rotWithShape="1">
          <a:blip r:embed="rId3">
            <a:alphaModFix/>
          </a:blip>
          <a:srcRect/>
          <a:stretch/>
        </p:blipFill>
        <p:spPr>
          <a:xfrm>
            <a:off x="643467" y="5529079"/>
            <a:ext cx="10353117" cy="75986"/>
          </a:xfrm>
          <a:prstGeom prst="rect">
            <a:avLst/>
          </a:prstGeom>
          <a:noFill/>
          <a:ln>
            <a:noFill/>
          </a:ln>
        </p:spPr>
      </p:pic>
      <p:sp>
        <p:nvSpPr>
          <p:cNvPr id="324" name="Google Shape;324;p1"/>
          <p:cNvSpPr txBox="1"/>
          <p:nvPr/>
        </p:nvSpPr>
        <p:spPr>
          <a:xfrm>
            <a:off x="643525" y="1303800"/>
            <a:ext cx="11464200" cy="3705563"/>
          </a:xfrm>
          <a:prstGeom prst="rect">
            <a:avLst/>
          </a:prstGeom>
          <a:noFill/>
          <a:ln>
            <a:noFill/>
          </a:ln>
        </p:spPr>
        <p:txBody>
          <a:bodyPr spcFirstLastPara="1" wrap="square" lIns="0" tIns="7300" rIns="0" bIns="0" anchor="t" anchorCtr="0">
            <a:spAutoFit/>
          </a:bodyPr>
          <a:lstStyle/>
          <a:p>
            <a:pPr marL="0" marR="0" lvl="0" indent="0" algn="l" rtl="0">
              <a:spcBef>
                <a:spcPts val="0"/>
              </a:spcBef>
              <a:spcAft>
                <a:spcPts val="0"/>
              </a:spcAft>
              <a:buNone/>
            </a:pPr>
            <a:r>
              <a:rPr lang="en-GB" sz="4100" b="1" i="0" u="none" strike="noStrike" cap="none" dirty="0">
                <a:solidFill>
                  <a:srgbClr val="00827B"/>
                </a:solidFill>
                <a:latin typeface="Arial"/>
                <a:ea typeface="Arial"/>
                <a:cs typeface="Arial"/>
                <a:sym typeface="Arial"/>
              </a:rPr>
              <a:t>South West London </a:t>
            </a:r>
            <a:endParaRPr sz="4100" b="1" i="0" u="none" strike="noStrike" cap="none" dirty="0">
              <a:solidFill>
                <a:srgbClr val="00827B"/>
              </a:solidFill>
              <a:latin typeface="Arial"/>
              <a:ea typeface="Arial"/>
              <a:cs typeface="Arial"/>
              <a:sym typeface="Arial"/>
            </a:endParaRPr>
          </a:p>
          <a:p>
            <a:pPr marL="0" marR="0" lvl="0" indent="0" algn="l" rtl="0">
              <a:spcBef>
                <a:spcPts val="0"/>
              </a:spcBef>
              <a:spcAft>
                <a:spcPts val="0"/>
              </a:spcAft>
              <a:buNone/>
            </a:pPr>
            <a:r>
              <a:rPr lang="en-GB" sz="4100" b="1" i="0" u="none" strike="noStrike" cap="none" dirty="0">
                <a:solidFill>
                  <a:srgbClr val="00827B"/>
                </a:solidFill>
                <a:latin typeface="Arial"/>
                <a:ea typeface="Arial"/>
                <a:cs typeface="Arial"/>
                <a:sym typeface="Arial"/>
              </a:rPr>
              <a:t>Voluntary, Community </a:t>
            </a:r>
            <a:r>
              <a:rPr lang="en-GB" sz="4100" b="1" dirty="0">
                <a:solidFill>
                  <a:srgbClr val="00827B"/>
                </a:solidFill>
              </a:rPr>
              <a:t>and</a:t>
            </a:r>
            <a:r>
              <a:rPr lang="en-GB" sz="4100" b="1" i="0" u="none" strike="noStrike" cap="none" dirty="0">
                <a:solidFill>
                  <a:srgbClr val="00827B"/>
                </a:solidFill>
                <a:latin typeface="Arial"/>
                <a:ea typeface="Arial"/>
                <a:cs typeface="Arial"/>
                <a:sym typeface="Arial"/>
              </a:rPr>
              <a:t> Social Enterprise Alliance</a:t>
            </a:r>
            <a:endParaRPr sz="4100" b="1" i="0" u="none" strike="noStrike" cap="none" dirty="0">
              <a:solidFill>
                <a:srgbClr val="00827B"/>
              </a:solidFill>
              <a:latin typeface="Arial"/>
              <a:ea typeface="Arial"/>
              <a:cs typeface="Arial"/>
              <a:sym typeface="Arial"/>
            </a:endParaRPr>
          </a:p>
          <a:p>
            <a:pPr marL="0" lvl="0" indent="0" algn="l" rtl="0">
              <a:spcBef>
                <a:spcPts val="0"/>
              </a:spcBef>
              <a:spcAft>
                <a:spcPts val="0"/>
              </a:spcAft>
              <a:buSzPts val="2133"/>
              <a:buNone/>
            </a:pPr>
            <a:endParaRPr sz="2933" b="1" dirty="0">
              <a:solidFill>
                <a:srgbClr val="7030A0"/>
              </a:solidFill>
            </a:endParaRPr>
          </a:p>
          <a:p>
            <a:pPr marL="0" lvl="0" indent="0" algn="l" rtl="0">
              <a:spcBef>
                <a:spcPts val="0"/>
              </a:spcBef>
              <a:spcAft>
                <a:spcPts val="0"/>
              </a:spcAft>
              <a:buSzPts val="2133"/>
              <a:buNone/>
            </a:pPr>
            <a:endParaRPr sz="2933" b="1" dirty="0">
              <a:solidFill>
                <a:srgbClr val="7030A0"/>
              </a:solidFill>
            </a:endParaRPr>
          </a:p>
          <a:p>
            <a:pPr marL="0" lvl="0" indent="0" algn="l" rtl="0">
              <a:spcBef>
                <a:spcPts val="0"/>
              </a:spcBef>
              <a:spcAft>
                <a:spcPts val="0"/>
              </a:spcAft>
              <a:buSzPts val="2133"/>
              <a:buNone/>
            </a:pPr>
            <a:r>
              <a:rPr lang="en-GB" sz="2933" b="1" dirty="0">
                <a:solidFill>
                  <a:srgbClr val="7030A0"/>
                </a:solidFill>
              </a:rPr>
              <a:t>Sara Milocco</a:t>
            </a:r>
            <a:endParaRPr sz="2933" b="1" dirty="0">
              <a:solidFill>
                <a:srgbClr val="7030A0"/>
              </a:solidFill>
            </a:endParaRPr>
          </a:p>
          <a:p>
            <a:pPr marL="0" lvl="0" indent="0" algn="l" rtl="0">
              <a:spcBef>
                <a:spcPts val="0"/>
              </a:spcBef>
              <a:spcAft>
                <a:spcPts val="0"/>
              </a:spcAft>
              <a:buClr>
                <a:srgbClr val="7030A0"/>
              </a:buClr>
              <a:buSzPts val="2133"/>
              <a:buFont typeface="Arial"/>
              <a:buNone/>
            </a:pPr>
            <a:r>
              <a:rPr lang="en-GB" sz="2933" b="1" dirty="0">
                <a:solidFill>
                  <a:srgbClr val="7030A0"/>
                </a:solidFill>
              </a:rPr>
              <a:t>SWL VCSE Alliance Director</a:t>
            </a:r>
            <a:endParaRPr sz="2133" b="1" dirty="0">
              <a:solidFill>
                <a:srgbClr val="7030A0"/>
              </a:solidFill>
            </a:endParaRPr>
          </a:p>
        </p:txBody>
      </p:sp>
      <p:pic>
        <p:nvPicPr>
          <p:cNvPr id="325" name="Google Shape;325;p1"/>
          <p:cNvPicPr preferRelativeResize="0"/>
          <p:nvPr/>
        </p:nvPicPr>
        <p:blipFill>
          <a:blip r:embed="rId4">
            <a:alphaModFix/>
          </a:blip>
          <a:stretch>
            <a:fillRect/>
          </a:stretch>
        </p:blipFill>
        <p:spPr>
          <a:xfrm>
            <a:off x="10034250" y="173075"/>
            <a:ext cx="1972300" cy="10216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pic>
        <p:nvPicPr>
          <p:cNvPr id="450" name="Google Shape;450;p10"/>
          <p:cNvPicPr preferRelativeResize="0"/>
          <p:nvPr/>
        </p:nvPicPr>
        <p:blipFill rotWithShape="1">
          <a:blip r:embed="rId3">
            <a:alphaModFix/>
          </a:blip>
          <a:srcRect/>
          <a:stretch/>
        </p:blipFill>
        <p:spPr>
          <a:xfrm>
            <a:off x="587352" y="6246199"/>
            <a:ext cx="11017297" cy="80861"/>
          </a:xfrm>
          <a:prstGeom prst="rect">
            <a:avLst/>
          </a:prstGeom>
          <a:noFill/>
          <a:ln>
            <a:noFill/>
          </a:ln>
        </p:spPr>
      </p:pic>
      <p:sp>
        <p:nvSpPr>
          <p:cNvPr id="451" name="Google Shape;451;p10"/>
          <p:cNvSpPr txBox="1">
            <a:spLocks noGrp="1"/>
          </p:cNvSpPr>
          <p:nvPr>
            <p:ph type="sldNum" idx="12"/>
          </p:nvPr>
        </p:nvSpPr>
        <p:spPr>
          <a:xfrm>
            <a:off x="9306984" y="6326717"/>
            <a:ext cx="2885016" cy="531283"/>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solidFill>
                  <a:srgbClr val="888888"/>
                </a:solidFill>
                <a:latin typeface="Calibri"/>
                <a:ea typeface="Calibri"/>
                <a:cs typeface="Calibri"/>
                <a:sym typeface="Calibri"/>
              </a:rPr>
              <a:t>10</a:t>
            </a:fld>
            <a:endParaRPr>
              <a:solidFill>
                <a:srgbClr val="888888"/>
              </a:solidFill>
              <a:latin typeface="Calibri"/>
              <a:ea typeface="Calibri"/>
              <a:cs typeface="Calibri"/>
              <a:sym typeface="Calibri"/>
            </a:endParaRPr>
          </a:p>
        </p:txBody>
      </p:sp>
      <p:sp>
        <p:nvSpPr>
          <p:cNvPr id="452" name="Google Shape;452;p10"/>
          <p:cNvSpPr txBox="1"/>
          <p:nvPr/>
        </p:nvSpPr>
        <p:spPr>
          <a:xfrm>
            <a:off x="292427" y="2156218"/>
            <a:ext cx="11607152" cy="3986157"/>
          </a:xfrm>
          <a:prstGeom prst="rect">
            <a:avLst/>
          </a:prstGeom>
          <a:noFill/>
          <a:ln>
            <a:noFill/>
          </a:ln>
        </p:spPr>
        <p:txBody>
          <a:bodyPr spcFirstLastPara="1" wrap="square" lIns="91400" tIns="45700" rIns="91400" bIns="45700" anchor="t" anchorCtr="0">
            <a:normAutofit/>
          </a:bodyPr>
          <a:lstStyle/>
          <a:p>
            <a:pPr marL="0" marR="0" lvl="0" indent="0" algn="l" rtl="0">
              <a:lnSpc>
                <a:spcPct val="90000"/>
              </a:lnSpc>
              <a:spcBef>
                <a:spcPts val="0"/>
              </a:spcBef>
              <a:spcAft>
                <a:spcPts val="0"/>
              </a:spcAft>
              <a:buClr>
                <a:schemeClr val="dk1"/>
              </a:buClr>
              <a:buSzPts val="2799"/>
              <a:buFont typeface="Arial"/>
              <a:buNone/>
            </a:pPr>
            <a:endParaRPr sz="2799">
              <a:solidFill>
                <a:srgbClr val="000000"/>
              </a:solidFill>
              <a:latin typeface="Arial"/>
              <a:ea typeface="Arial"/>
              <a:cs typeface="Arial"/>
              <a:sym typeface="Arial"/>
            </a:endParaRPr>
          </a:p>
          <a:p>
            <a:pPr marL="0" marR="0" lvl="0" indent="0" algn="l" rtl="0">
              <a:lnSpc>
                <a:spcPct val="90000"/>
              </a:lnSpc>
              <a:spcBef>
                <a:spcPts val="1333"/>
              </a:spcBef>
              <a:spcAft>
                <a:spcPts val="0"/>
              </a:spcAft>
              <a:buClr>
                <a:schemeClr val="dk1"/>
              </a:buClr>
              <a:buSzPts val="2799"/>
              <a:buFont typeface="Arial"/>
              <a:buNone/>
            </a:pPr>
            <a:endParaRPr sz="2799">
              <a:solidFill>
                <a:srgbClr val="FF0000"/>
              </a:solidFill>
              <a:latin typeface="Arial"/>
              <a:ea typeface="Arial"/>
              <a:cs typeface="Arial"/>
              <a:sym typeface="Arial"/>
            </a:endParaRPr>
          </a:p>
          <a:p>
            <a:pPr marL="0" marR="0" lvl="0" indent="0" algn="l" rtl="0">
              <a:lnSpc>
                <a:spcPct val="90000"/>
              </a:lnSpc>
              <a:spcBef>
                <a:spcPts val="1333"/>
              </a:spcBef>
              <a:spcAft>
                <a:spcPts val="0"/>
              </a:spcAft>
              <a:buClr>
                <a:schemeClr val="dk1"/>
              </a:buClr>
              <a:buSzPts val="2799"/>
              <a:buFont typeface="Arial"/>
              <a:buNone/>
            </a:pPr>
            <a:endParaRPr sz="2799">
              <a:solidFill>
                <a:srgbClr val="000000"/>
              </a:solidFill>
              <a:latin typeface="Arial"/>
              <a:ea typeface="Arial"/>
              <a:cs typeface="Arial"/>
              <a:sym typeface="Arial"/>
            </a:endParaRPr>
          </a:p>
        </p:txBody>
      </p:sp>
      <p:sp>
        <p:nvSpPr>
          <p:cNvPr id="453" name="Google Shape;453;p10"/>
          <p:cNvSpPr txBox="1"/>
          <p:nvPr/>
        </p:nvSpPr>
        <p:spPr>
          <a:xfrm>
            <a:off x="9448800" y="6356353"/>
            <a:ext cx="2743200" cy="365125"/>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888888"/>
              </a:buClr>
              <a:buSzPts val="1200"/>
              <a:buFont typeface="Calibri"/>
              <a:buNone/>
            </a:pPr>
            <a:fld id="{00000000-1234-1234-1234-123412341234}" type="slidenum">
              <a:rPr lang="en-GB" sz="1200" b="0" i="0" u="none" strike="noStrike" cap="none">
                <a:solidFill>
                  <a:srgbClr val="888888"/>
                </a:solidFill>
                <a:latin typeface="Calibri"/>
                <a:ea typeface="Calibri"/>
                <a:cs typeface="Calibri"/>
                <a:sym typeface="Calibri"/>
              </a:rPr>
              <a:t>10</a:t>
            </a:fld>
            <a:endParaRPr sz="1200" b="0" i="0" u="none" strike="noStrike" cap="none">
              <a:solidFill>
                <a:srgbClr val="888888"/>
              </a:solidFill>
              <a:latin typeface="Calibri"/>
              <a:ea typeface="Calibri"/>
              <a:cs typeface="Calibri"/>
              <a:sym typeface="Calibri"/>
            </a:endParaRPr>
          </a:p>
        </p:txBody>
      </p:sp>
      <p:sp>
        <p:nvSpPr>
          <p:cNvPr id="454" name="Google Shape;454;p10"/>
          <p:cNvSpPr txBox="1"/>
          <p:nvPr/>
        </p:nvSpPr>
        <p:spPr>
          <a:xfrm>
            <a:off x="2756977" y="2540425"/>
            <a:ext cx="5883300" cy="561600"/>
          </a:xfrm>
          <a:prstGeom prst="rect">
            <a:avLst/>
          </a:prstGeom>
          <a:noFill/>
          <a:ln>
            <a:noFill/>
          </a:ln>
        </p:spPr>
        <p:txBody>
          <a:bodyPr spcFirstLastPara="1" wrap="square" lIns="0" tIns="7300" rIns="0" bIns="0" anchor="t" anchorCtr="0">
            <a:spAutoFit/>
          </a:bodyPr>
          <a:lstStyle/>
          <a:p>
            <a:pPr marL="0" marR="0" lvl="0" indent="0" algn="ctr" rtl="0">
              <a:spcBef>
                <a:spcPts val="0"/>
              </a:spcBef>
              <a:spcAft>
                <a:spcPts val="0"/>
              </a:spcAft>
              <a:buNone/>
            </a:pPr>
            <a:r>
              <a:rPr lang="en-GB" sz="3600" b="1">
                <a:solidFill>
                  <a:srgbClr val="00827B"/>
                </a:solidFill>
                <a:latin typeface="Arial"/>
                <a:ea typeface="Arial"/>
                <a:cs typeface="Arial"/>
                <a:sym typeface="Arial"/>
              </a:rPr>
              <a:t>Thank you</a:t>
            </a:r>
            <a:endParaRPr/>
          </a:p>
        </p:txBody>
      </p:sp>
      <p:sp>
        <p:nvSpPr>
          <p:cNvPr id="455" name="Google Shape;455;p10"/>
          <p:cNvSpPr txBox="1"/>
          <p:nvPr/>
        </p:nvSpPr>
        <p:spPr>
          <a:xfrm>
            <a:off x="2894826" y="3224475"/>
            <a:ext cx="5454300" cy="954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800" u="sng">
                <a:solidFill>
                  <a:schemeClr val="dk1"/>
                </a:solidFill>
                <a:hlinkClick r:id="rId4">
                  <a:extLst>
                    <a:ext uri="{A12FA001-AC4F-418D-AE19-62706E023703}">
                      <ahyp:hlinkClr xmlns:ahyp="http://schemas.microsoft.com/office/drawing/2018/hyperlinkcolor" val="tx"/>
                    </a:ext>
                  </a:extLst>
                </a:hlinkClick>
              </a:rPr>
              <a:t>sara.milocco@cvalive.org.uk</a:t>
            </a:r>
            <a:endParaRPr sz="2800">
              <a:solidFill>
                <a:schemeClr val="dk1"/>
              </a:solidFill>
            </a:endParaRPr>
          </a:p>
          <a:p>
            <a:pPr marL="0" marR="0" lvl="0" indent="0" algn="ctr" rtl="0">
              <a:spcBef>
                <a:spcPts val="0"/>
              </a:spcBef>
              <a:spcAft>
                <a:spcPts val="0"/>
              </a:spcAft>
              <a:buNone/>
            </a:pPr>
            <a:r>
              <a:rPr lang="en-GB" sz="2800">
                <a:solidFill>
                  <a:schemeClr val="dk1"/>
                </a:solidFill>
              </a:rPr>
              <a:t>07540 720 103</a:t>
            </a:r>
            <a:endParaRPr sz="2000"/>
          </a:p>
        </p:txBody>
      </p:sp>
      <p:sp>
        <p:nvSpPr>
          <p:cNvPr id="456" name="Google Shape;456;p10"/>
          <p:cNvSpPr txBox="1"/>
          <p:nvPr/>
        </p:nvSpPr>
        <p:spPr>
          <a:xfrm>
            <a:off x="3096226" y="4666825"/>
            <a:ext cx="5454300" cy="4464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300"/>
              <a:t>Further case studies below</a:t>
            </a:r>
            <a:endParaRPr sz="15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9"/>
        <p:cNvGrpSpPr/>
        <p:nvPr/>
      </p:nvGrpSpPr>
      <p:grpSpPr>
        <a:xfrm>
          <a:off x="0" y="0"/>
          <a:ext cx="0" cy="0"/>
          <a:chOff x="0" y="0"/>
          <a:chExt cx="0" cy="0"/>
        </a:xfrm>
      </p:grpSpPr>
      <p:pic>
        <p:nvPicPr>
          <p:cNvPr id="332" name="Google Shape;332;g257c77d8f04_6_45"/>
          <p:cNvPicPr preferRelativeResize="0"/>
          <p:nvPr/>
        </p:nvPicPr>
        <p:blipFill rotWithShape="1">
          <a:blip r:embed="rId4">
            <a:alphaModFix/>
          </a:blip>
          <a:srcRect/>
          <a:stretch/>
        </p:blipFill>
        <p:spPr>
          <a:xfrm>
            <a:off x="587352" y="6246199"/>
            <a:ext cx="11017293" cy="80861"/>
          </a:xfrm>
          <a:prstGeom prst="rect">
            <a:avLst/>
          </a:prstGeom>
          <a:noFill/>
          <a:ln>
            <a:noFill/>
          </a:ln>
        </p:spPr>
      </p:pic>
      <p:sp>
        <p:nvSpPr>
          <p:cNvPr id="333" name="Google Shape;333;g257c77d8f04_6_45"/>
          <p:cNvSpPr txBox="1"/>
          <p:nvPr/>
        </p:nvSpPr>
        <p:spPr>
          <a:xfrm>
            <a:off x="879780" y="1917765"/>
            <a:ext cx="9149591" cy="1191921"/>
          </a:xfrm>
          <a:prstGeom prst="rect">
            <a:avLst/>
          </a:prstGeom>
          <a:noFill/>
          <a:ln>
            <a:noFill/>
          </a:ln>
        </p:spPr>
        <p:txBody>
          <a:bodyPr spcFirstLastPara="1" wrap="square" lIns="91400" tIns="45700" rIns="91400" bIns="45700" anchor="t" anchorCtr="0">
            <a:normAutofit fontScale="25000" lnSpcReduction="20000"/>
          </a:bodyPr>
          <a:lstStyle/>
          <a:p>
            <a:pPr marL="0" marR="0" lvl="0" indent="0" algn="l" rtl="0">
              <a:lnSpc>
                <a:spcPct val="120000"/>
              </a:lnSpc>
              <a:spcBef>
                <a:spcPts val="0"/>
              </a:spcBef>
              <a:spcAft>
                <a:spcPts val="0"/>
              </a:spcAft>
              <a:buClr>
                <a:schemeClr val="dk1"/>
              </a:buClr>
              <a:buSzPts val="2799"/>
              <a:buFont typeface="Arial"/>
              <a:buNone/>
            </a:pPr>
            <a:r>
              <a:rPr lang="en-GB" sz="8500" b="1" dirty="0">
                <a:solidFill>
                  <a:srgbClr val="7030A0"/>
                </a:solidFill>
                <a:latin typeface="+mj-lt"/>
                <a:cs typeface="Calibri"/>
              </a:rPr>
              <a:t>Integrated care systems (ICSs) are partnerships that bring together NHS organisations, local authorities and others to take collective responsibility for planning services, improving health and </a:t>
            </a:r>
            <a:r>
              <a:rPr lang="en-GB" sz="8500" b="1" dirty="0">
                <a:solidFill>
                  <a:srgbClr val="7030A0"/>
                </a:solidFill>
                <a:latin typeface="+mj-lt"/>
                <a:cs typeface="Calibri"/>
                <a:hlinkClick r:id="rId5" tooltip="What are health inequalities?">
                  <a:extLst>
                    <a:ext uri="{A12FA001-AC4F-418D-AE19-62706E023703}">
                      <ahyp:hlinkClr xmlns:ahyp="http://schemas.microsoft.com/office/drawing/2018/hyperlinkcolor" val="tx"/>
                    </a:ext>
                  </a:extLst>
                </a:hlinkClick>
              </a:rPr>
              <a:t>reducing inequalities</a:t>
            </a:r>
            <a:r>
              <a:rPr lang="en-GB" sz="8500" b="1" dirty="0">
                <a:solidFill>
                  <a:srgbClr val="7030A0"/>
                </a:solidFill>
                <a:latin typeface="+mj-lt"/>
                <a:cs typeface="Calibri"/>
              </a:rPr>
              <a:t> across geographical areas.</a:t>
            </a:r>
            <a:endParaRPr sz="8500" b="1" dirty="0">
              <a:solidFill>
                <a:srgbClr val="7030A0"/>
              </a:solidFill>
              <a:latin typeface="+mj-lt"/>
              <a:cs typeface="Calibri"/>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dirty="0">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dirty="0">
              <a:solidFill>
                <a:srgbClr val="000000"/>
              </a:solidFill>
              <a:latin typeface="Arial"/>
              <a:ea typeface="Arial"/>
              <a:cs typeface="Arial"/>
              <a:sym typeface="Arial"/>
            </a:endParaRPr>
          </a:p>
        </p:txBody>
      </p:sp>
      <p:sp>
        <p:nvSpPr>
          <p:cNvPr id="334" name="Google Shape;334;g257c77d8f04_6_45"/>
          <p:cNvSpPr txBox="1"/>
          <p:nvPr/>
        </p:nvSpPr>
        <p:spPr>
          <a:xfrm>
            <a:off x="879780" y="763737"/>
            <a:ext cx="7056900" cy="885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827B"/>
              </a:buClr>
              <a:buSzPts val="3199"/>
              <a:buFont typeface="Arial"/>
              <a:buNone/>
            </a:pPr>
            <a:r>
              <a:rPr lang="en-GB" sz="3199" b="1" dirty="0">
                <a:solidFill>
                  <a:srgbClr val="00827B"/>
                </a:solidFill>
              </a:rPr>
              <a:t>ICS and the voluntary sector</a:t>
            </a:r>
            <a:endParaRPr sz="3199" b="0" i="0" u="none" strike="noStrike" cap="none" dirty="0">
              <a:solidFill>
                <a:schemeClr val="dk2"/>
              </a:solidFill>
              <a:latin typeface="Arial"/>
              <a:ea typeface="Arial"/>
              <a:cs typeface="Arial"/>
              <a:sym typeface="Arial"/>
            </a:endParaRPr>
          </a:p>
        </p:txBody>
      </p:sp>
      <p:sp>
        <p:nvSpPr>
          <p:cNvPr id="5" name="TextBox 4">
            <a:extLst>
              <a:ext uri="{FF2B5EF4-FFF2-40B4-BE49-F238E27FC236}">
                <a16:creationId xmlns:a16="http://schemas.microsoft.com/office/drawing/2014/main" id="{9706AA3B-B915-E333-6B85-E9C2727B1024}"/>
              </a:ext>
            </a:extLst>
          </p:cNvPr>
          <p:cNvSpPr txBox="1"/>
          <p:nvPr/>
        </p:nvSpPr>
        <p:spPr>
          <a:xfrm>
            <a:off x="879780" y="3726157"/>
            <a:ext cx="9280220" cy="738664"/>
          </a:xfrm>
          <a:prstGeom prst="rect">
            <a:avLst/>
          </a:prstGeom>
          <a:noFill/>
        </p:spPr>
        <p:txBody>
          <a:bodyPr wrap="square">
            <a:spAutoFit/>
          </a:bodyPr>
          <a:lstStyle/>
          <a:p>
            <a:r>
              <a:rPr lang="en-GB" sz="2100" b="1" dirty="0">
                <a:solidFill>
                  <a:srgbClr val="7030A0"/>
                </a:solidFill>
                <a:latin typeface="+mj-lt"/>
                <a:cs typeface="Calibri"/>
                <a:hlinkClick r:id="rId6">
                  <a:extLst>
                    <a:ext uri="{A12FA001-AC4F-418D-AE19-62706E023703}">
                      <ahyp:hlinkClr xmlns:ahyp="http://schemas.microsoft.com/office/drawing/2018/hyperlinkcolor" val="tx"/>
                    </a:ext>
                  </a:extLst>
                </a:hlinkClick>
              </a:rPr>
              <a:t>National guidance</a:t>
            </a:r>
            <a:r>
              <a:rPr lang="en-GB" sz="2100" b="1" dirty="0">
                <a:solidFill>
                  <a:srgbClr val="7030A0"/>
                </a:solidFill>
                <a:latin typeface="+mj-lt"/>
                <a:cs typeface="Calibri"/>
              </a:rPr>
              <a:t> has set clear expectations that the voluntary sector should be involved within the governance structures of the ICS</a:t>
            </a:r>
          </a:p>
        </p:txBody>
      </p:sp>
      <p:sp>
        <p:nvSpPr>
          <p:cNvPr id="8" name="TextBox 7">
            <a:extLst>
              <a:ext uri="{FF2B5EF4-FFF2-40B4-BE49-F238E27FC236}">
                <a16:creationId xmlns:a16="http://schemas.microsoft.com/office/drawing/2014/main" id="{1B24F142-5AF2-DE66-F97D-7F565FDFC8D9}"/>
              </a:ext>
            </a:extLst>
          </p:cNvPr>
          <p:cNvSpPr txBox="1"/>
          <p:nvPr/>
        </p:nvSpPr>
        <p:spPr>
          <a:xfrm>
            <a:off x="879779" y="4753948"/>
            <a:ext cx="9381821" cy="738664"/>
          </a:xfrm>
          <a:prstGeom prst="rect">
            <a:avLst/>
          </a:prstGeom>
          <a:noFill/>
        </p:spPr>
        <p:txBody>
          <a:bodyPr wrap="square">
            <a:spAutoFit/>
          </a:bodyPr>
          <a:lstStyle/>
          <a:p>
            <a:r>
              <a:rPr lang="en-GB" sz="2100" b="1" dirty="0">
                <a:solidFill>
                  <a:srgbClr val="7030A0"/>
                </a:solidFill>
                <a:latin typeface="+mj-lt"/>
                <a:cs typeface="Calibri"/>
              </a:rPr>
              <a:t>Our system is South West London (Merton, Richmond, Wandsworth, Croydon, Sutton, Kingston)</a:t>
            </a:r>
          </a:p>
        </p:txBody>
      </p:sp>
    </p:spTree>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2" name="Google Shape;332;g257c77d8f04_6_45"/>
          <p:cNvPicPr preferRelativeResize="0"/>
          <p:nvPr/>
        </p:nvPicPr>
        <p:blipFill rotWithShape="1">
          <a:blip r:embed="rId3">
            <a:alphaModFix/>
          </a:blip>
          <a:srcRect/>
          <a:stretch/>
        </p:blipFill>
        <p:spPr>
          <a:xfrm>
            <a:off x="587352" y="6246199"/>
            <a:ext cx="11017293" cy="80861"/>
          </a:xfrm>
          <a:prstGeom prst="rect">
            <a:avLst/>
          </a:prstGeom>
          <a:noFill/>
          <a:ln>
            <a:noFill/>
          </a:ln>
        </p:spPr>
      </p:pic>
      <p:sp>
        <p:nvSpPr>
          <p:cNvPr id="333" name="Google Shape;333;g257c77d8f04_6_45"/>
          <p:cNvSpPr txBox="1"/>
          <p:nvPr/>
        </p:nvSpPr>
        <p:spPr>
          <a:xfrm>
            <a:off x="292427" y="2156218"/>
            <a:ext cx="11607300" cy="667891"/>
          </a:xfrm>
          <a:prstGeom prst="rect">
            <a:avLst/>
          </a:prstGeom>
          <a:noFill/>
          <a:ln>
            <a:noFill/>
          </a:ln>
        </p:spPr>
        <p:txBody>
          <a:bodyPr spcFirstLastPara="1" wrap="square" lIns="91400" tIns="45700" rIns="91400" bIns="45700" anchor="t" anchorCtr="0">
            <a:normAutofit/>
          </a:bodyPr>
          <a:lstStyle/>
          <a:p>
            <a:pPr marL="0" marR="0" lvl="0" indent="0" algn="l" rtl="0">
              <a:lnSpc>
                <a:spcPct val="90000"/>
              </a:lnSpc>
              <a:spcBef>
                <a:spcPts val="0"/>
              </a:spcBef>
              <a:spcAft>
                <a:spcPts val="0"/>
              </a:spcAft>
              <a:buClr>
                <a:schemeClr val="dk1"/>
              </a:buClr>
              <a:buSzPts val="2799"/>
              <a:buFont typeface="Arial"/>
              <a:buNone/>
            </a:pPr>
            <a:endParaRPr sz="2799"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a:solidFill>
                <a:srgbClr val="000000"/>
              </a:solidFill>
              <a:latin typeface="Arial"/>
              <a:ea typeface="Arial"/>
              <a:cs typeface="Arial"/>
              <a:sym typeface="Arial"/>
            </a:endParaRPr>
          </a:p>
        </p:txBody>
      </p:sp>
      <p:sp>
        <p:nvSpPr>
          <p:cNvPr id="334" name="Google Shape;334;g257c77d8f04_6_45"/>
          <p:cNvSpPr txBox="1"/>
          <p:nvPr/>
        </p:nvSpPr>
        <p:spPr>
          <a:xfrm>
            <a:off x="292427" y="763737"/>
            <a:ext cx="7056900" cy="885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827B"/>
              </a:buClr>
              <a:buSzPts val="3199"/>
              <a:buFont typeface="Arial"/>
              <a:buNone/>
            </a:pPr>
            <a:r>
              <a:rPr lang="en-GB" sz="3199" b="1" dirty="0">
                <a:solidFill>
                  <a:srgbClr val="00827B"/>
                </a:solidFill>
              </a:rPr>
              <a:t>The SWL VCSE Alliance wants to:</a:t>
            </a:r>
            <a:endParaRPr sz="3199" b="0" i="0" u="none" strike="noStrike" cap="none" dirty="0">
              <a:solidFill>
                <a:schemeClr val="dk2"/>
              </a:solidFill>
              <a:latin typeface="Arial"/>
              <a:ea typeface="Arial"/>
              <a:cs typeface="Arial"/>
              <a:sym typeface="Arial"/>
            </a:endParaRPr>
          </a:p>
        </p:txBody>
      </p:sp>
      <p:sp>
        <p:nvSpPr>
          <p:cNvPr id="335" name="Google Shape;335;g257c77d8f04_6_45"/>
          <p:cNvSpPr txBox="1"/>
          <p:nvPr/>
        </p:nvSpPr>
        <p:spPr>
          <a:xfrm>
            <a:off x="400413" y="2256224"/>
            <a:ext cx="10628658" cy="748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133" b="1" dirty="0">
                <a:solidFill>
                  <a:srgbClr val="7030A0"/>
                </a:solidFill>
                <a:ea typeface="Calibri"/>
              </a:rPr>
              <a:t>Be a link between local voluntary and community sector organisations and other partners within our ICS</a:t>
            </a:r>
            <a:endParaRPr sz="2000" b="0" i="0" u="none" strike="noStrike" cap="none" dirty="0">
              <a:solidFill>
                <a:schemeClr val="dk1"/>
              </a:solidFill>
              <a:latin typeface="Calibri"/>
              <a:ea typeface="Calibri"/>
              <a:cs typeface="Calibri"/>
              <a:sym typeface="Calibri"/>
            </a:endParaRPr>
          </a:p>
        </p:txBody>
      </p:sp>
      <p:sp>
        <p:nvSpPr>
          <p:cNvPr id="6" name="Google Shape;335;g257c77d8f04_6_45">
            <a:extLst>
              <a:ext uri="{FF2B5EF4-FFF2-40B4-BE49-F238E27FC236}">
                <a16:creationId xmlns:a16="http://schemas.microsoft.com/office/drawing/2014/main" id="{2E32554D-F7A4-D147-015F-3F988F52E74F}"/>
              </a:ext>
            </a:extLst>
          </p:cNvPr>
          <p:cNvSpPr txBox="1"/>
          <p:nvPr/>
        </p:nvSpPr>
        <p:spPr>
          <a:xfrm>
            <a:off x="400413" y="3120419"/>
            <a:ext cx="10628658" cy="748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133" b="1" i="0" u="none" strike="noStrike" cap="none" dirty="0">
                <a:solidFill>
                  <a:srgbClr val="7030A0"/>
                </a:solidFill>
                <a:latin typeface="+mj-lt"/>
                <a:ea typeface="Calibri"/>
                <a:cs typeface="Calibri"/>
                <a:sym typeface="Calibri"/>
              </a:rPr>
              <a:t>Share valuable insight and information and promote shared learning and collaboration</a:t>
            </a:r>
          </a:p>
        </p:txBody>
      </p:sp>
      <p:sp>
        <p:nvSpPr>
          <p:cNvPr id="7" name="Google Shape;335;g257c77d8f04_6_45">
            <a:extLst>
              <a:ext uri="{FF2B5EF4-FFF2-40B4-BE49-F238E27FC236}">
                <a16:creationId xmlns:a16="http://schemas.microsoft.com/office/drawing/2014/main" id="{A1F238A4-8B0F-0E59-EBB8-2BFB3D6D172B}"/>
              </a:ext>
            </a:extLst>
          </p:cNvPr>
          <p:cNvSpPr txBox="1"/>
          <p:nvPr/>
        </p:nvSpPr>
        <p:spPr>
          <a:xfrm>
            <a:off x="400413" y="4047422"/>
            <a:ext cx="10628658" cy="748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133" b="1" i="0" u="none" strike="noStrike" cap="none" dirty="0">
                <a:solidFill>
                  <a:srgbClr val="7030A0"/>
                </a:solidFill>
                <a:latin typeface="+mj-lt"/>
                <a:ea typeface="Calibri"/>
                <a:cs typeface="Calibri"/>
                <a:sym typeface="Calibri"/>
              </a:rPr>
              <a:t>Be a strategic partner within the ICS and support the transformation and care services for local people</a:t>
            </a:r>
          </a:p>
        </p:txBody>
      </p:sp>
    </p:spTree>
    <p:extLst>
      <p:ext uri="{BB962C8B-B14F-4D97-AF65-F5344CB8AC3E}">
        <p14:creationId xmlns:p14="http://schemas.microsoft.com/office/powerpoint/2010/main" val="6786588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pic>
        <p:nvPicPr>
          <p:cNvPr id="332" name="Google Shape;332;g257c77d8f04_6_45"/>
          <p:cNvPicPr preferRelativeResize="0"/>
          <p:nvPr/>
        </p:nvPicPr>
        <p:blipFill rotWithShape="1">
          <a:blip r:embed="rId3">
            <a:alphaModFix/>
          </a:blip>
          <a:srcRect/>
          <a:stretch/>
        </p:blipFill>
        <p:spPr>
          <a:xfrm>
            <a:off x="587352" y="6246199"/>
            <a:ext cx="11017293" cy="80861"/>
          </a:xfrm>
          <a:prstGeom prst="rect">
            <a:avLst/>
          </a:prstGeom>
          <a:noFill/>
          <a:ln>
            <a:noFill/>
          </a:ln>
        </p:spPr>
      </p:pic>
      <p:sp>
        <p:nvSpPr>
          <p:cNvPr id="333" name="Google Shape;333;g257c77d8f04_6_45"/>
          <p:cNvSpPr txBox="1"/>
          <p:nvPr/>
        </p:nvSpPr>
        <p:spPr>
          <a:xfrm>
            <a:off x="292427" y="2156218"/>
            <a:ext cx="11607300" cy="667891"/>
          </a:xfrm>
          <a:prstGeom prst="rect">
            <a:avLst/>
          </a:prstGeom>
          <a:noFill/>
          <a:ln>
            <a:noFill/>
          </a:ln>
        </p:spPr>
        <p:txBody>
          <a:bodyPr spcFirstLastPara="1" wrap="square" lIns="91400" tIns="45700" rIns="91400" bIns="45700" anchor="t" anchorCtr="0">
            <a:normAutofit/>
          </a:bodyPr>
          <a:lstStyle/>
          <a:p>
            <a:pPr marL="0" marR="0" lvl="0" indent="0" algn="l" rtl="0">
              <a:lnSpc>
                <a:spcPct val="90000"/>
              </a:lnSpc>
              <a:spcBef>
                <a:spcPts val="0"/>
              </a:spcBef>
              <a:spcAft>
                <a:spcPts val="0"/>
              </a:spcAft>
              <a:buClr>
                <a:schemeClr val="dk1"/>
              </a:buClr>
              <a:buSzPts val="2799"/>
              <a:buFont typeface="Arial"/>
              <a:buNone/>
            </a:pPr>
            <a:endParaRPr sz="2799" b="0" i="0" u="none" strike="noStrike" cap="none">
              <a:solidFill>
                <a:schemeClr val="dk1"/>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a:solidFill>
                <a:srgbClr val="FF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799"/>
              <a:buFont typeface="Arial"/>
              <a:buNone/>
            </a:pPr>
            <a:endParaRPr sz="2799" b="0" i="0" u="none" strike="noStrike" cap="none">
              <a:solidFill>
                <a:srgbClr val="000000"/>
              </a:solidFill>
              <a:latin typeface="Arial"/>
              <a:ea typeface="Arial"/>
              <a:cs typeface="Arial"/>
              <a:sym typeface="Arial"/>
            </a:endParaRPr>
          </a:p>
        </p:txBody>
      </p:sp>
      <p:sp>
        <p:nvSpPr>
          <p:cNvPr id="334" name="Google Shape;334;g257c77d8f04_6_45"/>
          <p:cNvSpPr txBox="1"/>
          <p:nvPr/>
        </p:nvSpPr>
        <p:spPr>
          <a:xfrm>
            <a:off x="292427" y="763737"/>
            <a:ext cx="7056900" cy="885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827B"/>
              </a:buClr>
              <a:buSzPts val="3199"/>
              <a:buFont typeface="Arial"/>
              <a:buNone/>
            </a:pPr>
            <a:r>
              <a:rPr lang="en-GB" sz="3199" b="1" dirty="0">
                <a:solidFill>
                  <a:srgbClr val="00827B"/>
                </a:solidFill>
              </a:rPr>
              <a:t>The SWL VCSE Alliance:</a:t>
            </a:r>
            <a:endParaRPr sz="3199" b="0" i="0" u="none" strike="noStrike" cap="none" dirty="0">
              <a:solidFill>
                <a:schemeClr val="dk2"/>
              </a:solidFill>
              <a:latin typeface="Arial"/>
              <a:ea typeface="Arial"/>
              <a:cs typeface="Arial"/>
              <a:sym typeface="Arial"/>
            </a:endParaRPr>
          </a:p>
        </p:txBody>
      </p:sp>
      <p:sp>
        <p:nvSpPr>
          <p:cNvPr id="335" name="Google Shape;335;g257c77d8f04_6_45"/>
          <p:cNvSpPr txBox="1"/>
          <p:nvPr/>
        </p:nvSpPr>
        <p:spPr>
          <a:xfrm>
            <a:off x="400413" y="3980871"/>
            <a:ext cx="10628658" cy="420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133" b="1" dirty="0">
                <a:solidFill>
                  <a:srgbClr val="7030A0"/>
                </a:solidFill>
                <a:latin typeface="+mj-lt"/>
                <a:cs typeface="Calibri"/>
                <a:sym typeface="Calibri"/>
              </a:rPr>
              <a:t>Will work on workstreams (Workforce Development, Mental Health confirmed)</a:t>
            </a:r>
            <a:endParaRPr sz="2133" b="1" dirty="0">
              <a:solidFill>
                <a:srgbClr val="7030A0"/>
              </a:solidFill>
              <a:latin typeface="+mj-lt"/>
              <a:cs typeface="Calibri"/>
              <a:sym typeface="Calibri"/>
            </a:endParaRPr>
          </a:p>
        </p:txBody>
      </p:sp>
      <p:sp>
        <p:nvSpPr>
          <p:cNvPr id="6" name="Google Shape;335;g257c77d8f04_6_45">
            <a:extLst>
              <a:ext uri="{FF2B5EF4-FFF2-40B4-BE49-F238E27FC236}">
                <a16:creationId xmlns:a16="http://schemas.microsoft.com/office/drawing/2014/main" id="{2E32554D-F7A4-D147-015F-3F988F52E74F}"/>
              </a:ext>
            </a:extLst>
          </p:cNvPr>
          <p:cNvSpPr txBox="1"/>
          <p:nvPr/>
        </p:nvSpPr>
        <p:spPr>
          <a:xfrm>
            <a:off x="400413" y="2292723"/>
            <a:ext cx="10628658" cy="74875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133" b="1" dirty="0">
                <a:solidFill>
                  <a:srgbClr val="7030A0"/>
                </a:solidFill>
                <a:latin typeface="+mj-lt"/>
                <a:ea typeface="Calibri"/>
                <a:cs typeface="Calibri"/>
                <a:sym typeface="Calibri"/>
              </a:rPr>
              <a:t>The director attends the Integrated Care Partnership (ICP) meeting and the Integrated Care Board (ICB) for SWL with a SWL Healthwatch representative</a:t>
            </a:r>
            <a:endParaRPr lang="en-GB" sz="2133" b="1" i="0" u="none" strike="noStrike" cap="none" dirty="0">
              <a:solidFill>
                <a:srgbClr val="7030A0"/>
              </a:solidFill>
              <a:latin typeface="+mj-lt"/>
              <a:ea typeface="Calibri"/>
              <a:cs typeface="Calibri"/>
              <a:sym typeface="Calibri"/>
            </a:endParaRPr>
          </a:p>
        </p:txBody>
      </p:sp>
      <p:sp>
        <p:nvSpPr>
          <p:cNvPr id="7" name="Google Shape;335;g257c77d8f04_6_45">
            <a:extLst>
              <a:ext uri="{FF2B5EF4-FFF2-40B4-BE49-F238E27FC236}">
                <a16:creationId xmlns:a16="http://schemas.microsoft.com/office/drawing/2014/main" id="{A1F238A4-8B0F-0E59-EBB8-2BFB3D6D172B}"/>
              </a:ext>
            </a:extLst>
          </p:cNvPr>
          <p:cNvSpPr txBox="1"/>
          <p:nvPr/>
        </p:nvSpPr>
        <p:spPr>
          <a:xfrm>
            <a:off x="400413" y="4644097"/>
            <a:ext cx="10628658" cy="420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133" b="1" dirty="0">
                <a:solidFill>
                  <a:srgbClr val="7030A0"/>
                </a:solidFill>
                <a:latin typeface="+mj-lt"/>
                <a:ea typeface="Calibri"/>
                <a:cs typeface="Calibri"/>
                <a:sym typeface="Calibri"/>
              </a:rPr>
              <a:t>Will have voluntary sector representatives sitting on SWL strategic partnerships</a:t>
            </a:r>
            <a:endParaRPr lang="en-GB" sz="2133" b="1" i="0" u="none" strike="noStrike" cap="none" dirty="0">
              <a:solidFill>
                <a:srgbClr val="7030A0"/>
              </a:solidFill>
              <a:latin typeface="+mj-lt"/>
              <a:ea typeface="Calibri"/>
              <a:cs typeface="Calibri"/>
              <a:sym typeface="Calibri"/>
            </a:endParaRPr>
          </a:p>
        </p:txBody>
      </p:sp>
      <p:sp>
        <p:nvSpPr>
          <p:cNvPr id="2" name="Google Shape;335;g257c77d8f04_6_45">
            <a:extLst>
              <a:ext uri="{FF2B5EF4-FFF2-40B4-BE49-F238E27FC236}">
                <a16:creationId xmlns:a16="http://schemas.microsoft.com/office/drawing/2014/main" id="{2184F481-61FD-3956-BB89-E79D8F1AFF70}"/>
              </a:ext>
            </a:extLst>
          </p:cNvPr>
          <p:cNvSpPr txBox="1"/>
          <p:nvPr/>
        </p:nvSpPr>
        <p:spPr>
          <a:xfrm>
            <a:off x="400413" y="3313579"/>
            <a:ext cx="10628658" cy="4205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7030A0"/>
              </a:buClr>
              <a:buSzPts val="2133"/>
              <a:buFont typeface="Arial"/>
              <a:buNone/>
            </a:pPr>
            <a:r>
              <a:rPr lang="en-GB" sz="2133" b="1" dirty="0">
                <a:solidFill>
                  <a:srgbClr val="7030A0"/>
                </a:solidFill>
                <a:latin typeface="+mj-lt"/>
                <a:cs typeface="Calibri"/>
                <a:sym typeface="Calibri"/>
              </a:rPr>
              <a:t>Has a Leadership group leading</a:t>
            </a:r>
            <a:endParaRPr sz="2133" b="1" dirty="0">
              <a:solidFill>
                <a:srgbClr val="7030A0"/>
              </a:solidFill>
              <a:latin typeface="+mj-lt"/>
              <a:cs typeface="Calibri"/>
              <a:sym typeface="Calibri"/>
            </a:endParaRPr>
          </a:p>
        </p:txBody>
      </p:sp>
    </p:spTree>
    <p:extLst>
      <p:ext uri="{BB962C8B-B14F-4D97-AF65-F5344CB8AC3E}">
        <p14:creationId xmlns:p14="http://schemas.microsoft.com/office/powerpoint/2010/main" val="30466644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g257c77d8f04_6_108"/>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15" name="Google Shape;415;g257c77d8f04_6_108"/>
          <p:cNvPicPr preferRelativeResize="0"/>
          <p:nvPr/>
        </p:nvPicPr>
        <p:blipFill>
          <a:blip r:embed="rId3">
            <a:alphaModFix/>
          </a:blip>
          <a:stretch>
            <a:fillRect/>
          </a:stretch>
        </p:blipFill>
        <p:spPr>
          <a:xfrm>
            <a:off x="10091675" y="69675"/>
            <a:ext cx="1972300" cy="1021625"/>
          </a:xfrm>
          <a:prstGeom prst="rect">
            <a:avLst/>
          </a:prstGeom>
          <a:noFill/>
          <a:ln>
            <a:noFill/>
          </a:ln>
        </p:spPr>
      </p:pic>
      <p:pic>
        <p:nvPicPr>
          <p:cNvPr id="416" name="Google Shape;416;g257c77d8f04_6_108"/>
          <p:cNvPicPr preferRelativeResize="0"/>
          <p:nvPr/>
        </p:nvPicPr>
        <p:blipFill rotWithShape="1">
          <a:blip r:embed="rId4">
            <a:alphaModFix/>
          </a:blip>
          <a:srcRect/>
          <a:stretch/>
        </p:blipFill>
        <p:spPr>
          <a:xfrm>
            <a:off x="587352" y="6246199"/>
            <a:ext cx="11017293" cy="80861"/>
          </a:xfrm>
          <a:prstGeom prst="rect">
            <a:avLst/>
          </a:prstGeom>
          <a:noFill/>
          <a:ln>
            <a:noFill/>
          </a:ln>
        </p:spPr>
      </p:pic>
      <p:graphicFrame>
        <p:nvGraphicFramePr>
          <p:cNvPr id="418" name="Google Shape;418;g257c77d8f04_6_108"/>
          <p:cNvGraphicFramePr/>
          <p:nvPr/>
        </p:nvGraphicFramePr>
        <p:xfrm>
          <a:off x="872440" y="1205260"/>
          <a:ext cx="10061700" cy="1374790"/>
        </p:xfrm>
        <a:graphic>
          <a:graphicData uri="http://schemas.openxmlformats.org/drawingml/2006/table">
            <a:tbl>
              <a:tblPr firstRow="1" bandRow="1">
                <a:noFill/>
                <a:tableStyleId>{0C137BB6-AE78-474E-BE02-419849C9E0D5}</a:tableStyleId>
              </a:tblPr>
              <a:tblGrid>
                <a:gridCol w="1676950">
                  <a:extLst>
                    <a:ext uri="{9D8B030D-6E8A-4147-A177-3AD203B41FA5}">
                      <a16:colId xmlns:a16="http://schemas.microsoft.com/office/drawing/2014/main" val="20000"/>
                    </a:ext>
                  </a:extLst>
                </a:gridCol>
                <a:gridCol w="1676950">
                  <a:extLst>
                    <a:ext uri="{9D8B030D-6E8A-4147-A177-3AD203B41FA5}">
                      <a16:colId xmlns:a16="http://schemas.microsoft.com/office/drawing/2014/main" val="20001"/>
                    </a:ext>
                  </a:extLst>
                </a:gridCol>
                <a:gridCol w="1676950">
                  <a:extLst>
                    <a:ext uri="{9D8B030D-6E8A-4147-A177-3AD203B41FA5}">
                      <a16:colId xmlns:a16="http://schemas.microsoft.com/office/drawing/2014/main" val="20002"/>
                    </a:ext>
                  </a:extLst>
                </a:gridCol>
                <a:gridCol w="1676950">
                  <a:extLst>
                    <a:ext uri="{9D8B030D-6E8A-4147-A177-3AD203B41FA5}">
                      <a16:colId xmlns:a16="http://schemas.microsoft.com/office/drawing/2014/main" val="20003"/>
                    </a:ext>
                  </a:extLst>
                </a:gridCol>
                <a:gridCol w="1676950">
                  <a:extLst>
                    <a:ext uri="{9D8B030D-6E8A-4147-A177-3AD203B41FA5}">
                      <a16:colId xmlns:a16="http://schemas.microsoft.com/office/drawing/2014/main" val="20004"/>
                    </a:ext>
                  </a:extLst>
                </a:gridCol>
                <a:gridCol w="1676950">
                  <a:extLst>
                    <a:ext uri="{9D8B030D-6E8A-4147-A177-3AD203B41FA5}">
                      <a16:colId xmlns:a16="http://schemas.microsoft.com/office/drawing/2014/main" val="20005"/>
                    </a:ext>
                  </a:extLst>
                </a:gridCol>
              </a:tblGrid>
              <a:tr h="335175">
                <a:tc gridSpan="6">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SWL VCSE Alliance</a:t>
                      </a:r>
                      <a:endParaRPr dirty="0">
                        <a:latin typeface="Arial"/>
                        <a:ea typeface="Arial"/>
                        <a:cs typeface="Arial"/>
                        <a:sym typeface="Arial"/>
                      </a:endParaRPr>
                    </a:p>
                  </a:txBody>
                  <a:tcPr marL="91400" marR="91400" marT="45700" marB="4570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19775">
                <a:tc>
                  <a:txBody>
                    <a:bodyPr/>
                    <a:lstStyle/>
                    <a:p>
                      <a:pPr marL="0" marR="0" lvl="0" indent="0" algn="ctr" rtl="0">
                        <a:spcBef>
                          <a:spcPts val="0"/>
                        </a:spcBef>
                        <a:spcAft>
                          <a:spcPts val="0"/>
                        </a:spcAft>
                        <a:buNone/>
                      </a:pPr>
                      <a:r>
                        <a:rPr lang="en-GB" sz="1100" u="none" strike="noStrike" cap="none" dirty="0">
                          <a:latin typeface="Arial"/>
                          <a:ea typeface="Arial"/>
                          <a:cs typeface="Arial"/>
                          <a:sym typeface="Arial"/>
                        </a:rPr>
                        <a:t>Croydon Voluntary Action</a:t>
                      </a:r>
                      <a:endParaRPr dirty="0">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Kingston Voluntary Action</a:t>
                      </a:r>
                      <a:endParaRPr>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Merton Connected</a:t>
                      </a:r>
                      <a:endParaRPr>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Richmond Community Voluntary Sector</a:t>
                      </a:r>
                      <a:endParaRPr>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Community Action Sutton</a:t>
                      </a:r>
                      <a:endParaRPr>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Wandsworth Care Alliance</a:t>
                      </a:r>
                      <a:endParaRPr>
                        <a:latin typeface="Arial"/>
                        <a:ea typeface="Arial"/>
                        <a:cs typeface="Arial"/>
                        <a:sym typeface="Arial"/>
                      </a:endParaRPr>
                    </a:p>
                  </a:txBody>
                  <a:tcPr marL="91400" marR="91400" marT="45700" marB="45700"/>
                </a:tc>
                <a:extLst>
                  <a:ext uri="{0D108BD9-81ED-4DB2-BD59-A6C34878D82A}">
                    <a16:rowId xmlns:a16="http://schemas.microsoft.com/office/drawing/2014/main" val="10001"/>
                  </a:ext>
                </a:extLst>
              </a:tr>
              <a:tr h="519775">
                <a:tc>
                  <a:txBody>
                    <a:bodyPr/>
                    <a:lstStyle/>
                    <a:p>
                      <a:pPr marL="0" marR="0" lvl="0" indent="0" algn="ctr" rtl="0">
                        <a:spcBef>
                          <a:spcPts val="0"/>
                        </a:spcBef>
                        <a:spcAft>
                          <a:spcPts val="0"/>
                        </a:spcAft>
                        <a:buNone/>
                      </a:pPr>
                      <a:r>
                        <a:rPr lang="en-GB" sz="1100" u="none" strike="noStrike" cap="none" dirty="0">
                          <a:latin typeface="Arial"/>
                          <a:ea typeface="Arial"/>
                          <a:cs typeface="Arial"/>
                          <a:sym typeface="Arial"/>
                        </a:rPr>
                        <a:t>Frontline VCSE leader (Croydon)</a:t>
                      </a:r>
                      <a:endParaRPr dirty="0">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Frontline VCSE leader</a:t>
                      </a:r>
                      <a:endParaRPr>
                        <a:latin typeface="Arial"/>
                        <a:ea typeface="Arial"/>
                        <a:cs typeface="Arial"/>
                        <a:sym typeface="Arial"/>
                      </a:endParaRPr>
                    </a:p>
                    <a:p>
                      <a:pPr marL="0" marR="0" lvl="0" indent="0" algn="ctr" rtl="0">
                        <a:spcBef>
                          <a:spcPts val="0"/>
                        </a:spcBef>
                        <a:spcAft>
                          <a:spcPts val="0"/>
                        </a:spcAft>
                        <a:buNone/>
                      </a:pPr>
                      <a:r>
                        <a:rPr lang="en-GB" sz="1100" u="none" strike="noStrike" cap="none">
                          <a:latin typeface="Arial"/>
                          <a:ea typeface="Arial"/>
                          <a:cs typeface="Arial"/>
                          <a:sym typeface="Arial"/>
                        </a:rPr>
                        <a:t>(Kingston)</a:t>
                      </a:r>
                      <a:endParaRPr>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dirty="0">
                          <a:latin typeface="Arial"/>
                          <a:ea typeface="Arial"/>
                          <a:cs typeface="Arial"/>
                          <a:sym typeface="Arial"/>
                        </a:rPr>
                        <a:t>Frontline VCSE leader</a:t>
                      </a:r>
                      <a:endParaRPr dirty="0">
                        <a:latin typeface="Arial"/>
                        <a:ea typeface="Arial"/>
                        <a:cs typeface="Arial"/>
                        <a:sym typeface="Arial"/>
                      </a:endParaRPr>
                    </a:p>
                    <a:p>
                      <a:pPr marL="0" marR="0" lvl="0" indent="0" algn="ctr" rtl="0">
                        <a:spcBef>
                          <a:spcPts val="0"/>
                        </a:spcBef>
                        <a:spcAft>
                          <a:spcPts val="0"/>
                        </a:spcAft>
                        <a:buNone/>
                      </a:pPr>
                      <a:r>
                        <a:rPr lang="en-GB" sz="1100" u="none" strike="noStrike" cap="none" dirty="0">
                          <a:latin typeface="Arial"/>
                          <a:ea typeface="Arial"/>
                          <a:cs typeface="Arial"/>
                          <a:sym typeface="Arial"/>
                        </a:rPr>
                        <a:t>(Merton)</a:t>
                      </a:r>
                      <a:endParaRPr dirty="0">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dirty="0">
                          <a:latin typeface="Arial"/>
                          <a:ea typeface="Arial"/>
                          <a:cs typeface="Arial"/>
                          <a:sym typeface="Arial"/>
                        </a:rPr>
                        <a:t>Frontline VCSE leader</a:t>
                      </a:r>
                      <a:endParaRPr dirty="0">
                        <a:latin typeface="Arial"/>
                        <a:ea typeface="Arial"/>
                        <a:cs typeface="Arial"/>
                        <a:sym typeface="Arial"/>
                      </a:endParaRPr>
                    </a:p>
                    <a:p>
                      <a:pPr marL="0" marR="0" lvl="0" indent="0" algn="ctr" rtl="0">
                        <a:spcBef>
                          <a:spcPts val="0"/>
                        </a:spcBef>
                        <a:spcAft>
                          <a:spcPts val="0"/>
                        </a:spcAft>
                        <a:buNone/>
                      </a:pPr>
                      <a:r>
                        <a:rPr lang="en-GB" sz="1100" u="none" strike="noStrike" cap="none" dirty="0">
                          <a:latin typeface="Arial"/>
                          <a:ea typeface="Arial"/>
                          <a:cs typeface="Arial"/>
                          <a:sym typeface="Arial"/>
                        </a:rPr>
                        <a:t>(Richmond)</a:t>
                      </a:r>
                      <a:endParaRPr dirty="0">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a:latin typeface="Arial"/>
                          <a:ea typeface="Arial"/>
                          <a:cs typeface="Arial"/>
                          <a:sym typeface="Arial"/>
                        </a:rPr>
                        <a:t>Frontline VCSE leader (Sutton)</a:t>
                      </a:r>
                      <a:endParaRPr>
                        <a:latin typeface="Arial"/>
                        <a:ea typeface="Arial"/>
                        <a:cs typeface="Arial"/>
                        <a:sym typeface="Arial"/>
                      </a:endParaRPr>
                    </a:p>
                  </a:txBody>
                  <a:tcPr marL="91400" marR="91400" marT="45700" marB="45700"/>
                </a:tc>
                <a:tc>
                  <a:txBody>
                    <a:bodyPr/>
                    <a:lstStyle/>
                    <a:p>
                      <a:pPr marL="0" marR="0" lvl="0" indent="0" algn="ctr" rtl="0">
                        <a:spcBef>
                          <a:spcPts val="0"/>
                        </a:spcBef>
                        <a:spcAft>
                          <a:spcPts val="0"/>
                        </a:spcAft>
                        <a:buNone/>
                      </a:pPr>
                      <a:r>
                        <a:rPr lang="en-GB" sz="1100" u="none" strike="noStrike" cap="none" dirty="0">
                          <a:latin typeface="Arial"/>
                          <a:ea typeface="Arial"/>
                          <a:cs typeface="Arial"/>
                          <a:sym typeface="Arial"/>
                        </a:rPr>
                        <a:t>Frontline VCSE leader (Wandsworth)</a:t>
                      </a:r>
                      <a:endParaRPr dirty="0">
                        <a:latin typeface="Arial"/>
                        <a:ea typeface="Arial"/>
                        <a:cs typeface="Arial"/>
                        <a:sym typeface="Arial"/>
                      </a:endParaRPr>
                    </a:p>
                  </a:txBody>
                  <a:tcPr marL="91400" marR="91400" marT="45700" marB="45700"/>
                </a:tc>
                <a:extLst>
                  <a:ext uri="{0D108BD9-81ED-4DB2-BD59-A6C34878D82A}">
                    <a16:rowId xmlns:a16="http://schemas.microsoft.com/office/drawing/2014/main" val="10002"/>
                  </a:ext>
                </a:extLst>
              </a:tr>
            </a:tbl>
          </a:graphicData>
        </a:graphic>
      </p:graphicFrame>
      <p:graphicFrame>
        <p:nvGraphicFramePr>
          <p:cNvPr id="419" name="Google Shape;419;g257c77d8f04_6_108"/>
          <p:cNvGraphicFramePr/>
          <p:nvPr>
            <p:extLst>
              <p:ext uri="{D42A27DB-BD31-4B8C-83A1-F6EECF244321}">
                <p14:modId xmlns:p14="http://schemas.microsoft.com/office/powerpoint/2010/main" val="2305197873"/>
              </p:ext>
            </p:extLst>
          </p:nvPr>
        </p:nvGraphicFramePr>
        <p:xfrm>
          <a:off x="4554981" y="4075726"/>
          <a:ext cx="2662875" cy="579080"/>
        </p:xfrm>
        <a:graphic>
          <a:graphicData uri="http://schemas.openxmlformats.org/drawingml/2006/table">
            <a:tbl>
              <a:tblPr firstRow="1" bandRow="1">
                <a:noFill/>
                <a:tableStyleId>{0C137BB6-AE78-474E-BE02-419849C9E0D5}</a:tableStyleId>
              </a:tblPr>
              <a:tblGrid>
                <a:gridCol w="2662875">
                  <a:extLst>
                    <a:ext uri="{9D8B030D-6E8A-4147-A177-3AD203B41FA5}">
                      <a16:colId xmlns:a16="http://schemas.microsoft.com/office/drawing/2014/main" val="20000"/>
                    </a:ext>
                  </a:extLst>
                </a:gridCol>
              </a:tblGrid>
              <a:tr h="578950">
                <a:tc>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SWL VCSE Alliance Director</a:t>
                      </a:r>
                      <a:endParaRPr dirty="0">
                        <a:latin typeface="Arial"/>
                        <a:ea typeface="Arial"/>
                        <a:cs typeface="Arial"/>
                        <a:sym typeface="Arial"/>
                      </a:endParaRPr>
                    </a:p>
                  </a:txBody>
                  <a:tcPr marL="91400" marR="91400" marT="45700" marB="45700">
                    <a:solidFill>
                      <a:srgbClr val="FF67BA"/>
                    </a:solidFill>
                  </a:tcPr>
                </a:tc>
                <a:extLst>
                  <a:ext uri="{0D108BD9-81ED-4DB2-BD59-A6C34878D82A}">
                    <a16:rowId xmlns:a16="http://schemas.microsoft.com/office/drawing/2014/main" val="10000"/>
                  </a:ext>
                </a:extLst>
              </a:tr>
            </a:tbl>
          </a:graphicData>
        </a:graphic>
      </p:graphicFrame>
      <p:sp>
        <p:nvSpPr>
          <p:cNvPr id="420" name="Google Shape;420;g257c77d8f04_6_108"/>
          <p:cNvSpPr/>
          <p:nvPr/>
        </p:nvSpPr>
        <p:spPr>
          <a:xfrm>
            <a:off x="3341986" y="5000130"/>
            <a:ext cx="2161500" cy="710100"/>
          </a:xfrm>
          <a:prstGeom prst="rect">
            <a:avLst/>
          </a:prstGeom>
          <a:solidFill>
            <a:srgbClr val="674786">
              <a:alpha val="20000"/>
            </a:srgbClr>
          </a:solidFill>
          <a:ln w="12700" cap="flat" cmpd="sng">
            <a:solidFill>
              <a:srgbClr val="6747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599" b="1" dirty="0">
                <a:solidFill>
                  <a:srgbClr val="757070"/>
                </a:solidFill>
                <a:latin typeface="Arial"/>
                <a:ea typeface="Arial"/>
                <a:cs typeface="Arial"/>
                <a:sym typeface="Arial"/>
              </a:rPr>
              <a:t>Integrated</a:t>
            </a:r>
            <a:endParaRPr dirty="0"/>
          </a:p>
          <a:p>
            <a:pPr marL="0" marR="0" lvl="0" indent="0" algn="ctr" rtl="0">
              <a:spcBef>
                <a:spcPts val="0"/>
              </a:spcBef>
              <a:spcAft>
                <a:spcPts val="0"/>
              </a:spcAft>
              <a:buNone/>
            </a:pPr>
            <a:r>
              <a:rPr lang="en-GB" sz="1599" b="1" dirty="0">
                <a:solidFill>
                  <a:srgbClr val="757070"/>
                </a:solidFill>
                <a:latin typeface="Arial"/>
                <a:ea typeface="Arial"/>
                <a:cs typeface="Arial"/>
                <a:sym typeface="Arial"/>
              </a:rPr>
              <a:t>Care Board</a:t>
            </a:r>
            <a:endParaRPr sz="1599" dirty="0">
              <a:solidFill>
                <a:srgbClr val="757070"/>
              </a:solidFill>
              <a:latin typeface="Arial"/>
              <a:ea typeface="Arial"/>
              <a:cs typeface="Arial"/>
              <a:sym typeface="Arial"/>
            </a:endParaRPr>
          </a:p>
        </p:txBody>
      </p:sp>
      <p:sp>
        <p:nvSpPr>
          <p:cNvPr id="421" name="Google Shape;421;g257c77d8f04_6_108"/>
          <p:cNvSpPr/>
          <p:nvPr/>
        </p:nvSpPr>
        <p:spPr>
          <a:xfrm>
            <a:off x="5903290" y="5003880"/>
            <a:ext cx="2322300" cy="702600"/>
          </a:xfrm>
          <a:prstGeom prst="rect">
            <a:avLst/>
          </a:prstGeom>
          <a:solidFill>
            <a:srgbClr val="674786">
              <a:alpha val="20000"/>
            </a:srgbClr>
          </a:solidFill>
          <a:ln w="12700" cap="flat" cmpd="sng">
            <a:solidFill>
              <a:srgbClr val="67478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GB" sz="1599" b="1" dirty="0">
                <a:solidFill>
                  <a:srgbClr val="757070"/>
                </a:solidFill>
                <a:latin typeface="Arial"/>
                <a:ea typeface="Arial"/>
                <a:cs typeface="Arial"/>
                <a:sym typeface="Arial"/>
              </a:rPr>
              <a:t>Integrated Care System Partnership</a:t>
            </a:r>
            <a:endParaRPr sz="1599" dirty="0">
              <a:solidFill>
                <a:srgbClr val="757070"/>
              </a:solidFill>
              <a:latin typeface="Arial"/>
              <a:ea typeface="Arial"/>
              <a:cs typeface="Arial"/>
              <a:sym typeface="Arial"/>
            </a:endParaRPr>
          </a:p>
        </p:txBody>
      </p:sp>
      <p:sp>
        <p:nvSpPr>
          <p:cNvPr id="422" name="Google Shape;422;g257c77d8f04_6_108"/>
          <p:cNvSpPr/>
          <p:nvPr/>
        </p:nvSpPr>
        <p:spPr>
          <a:xfrm rot="-2136221">
            <a:off x="4421661" y="4735564"/>
            <a:ext cx="605488" cy="190728"/>
          </a:xfrm>
          <a:prstGeom prst="leftRightArrow">
            <a:avLst>
              <a:gd name="adj1" fmla="val 50000"/>
              <a:gd name="adj2" fmla="val 50000"/>
            </a:avLst>
          </a:prstGeom>
          <a:solidFill>
            <a:srgbClr val="005EB8">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sp>
        <p:nvSpPr>
          <p:cNvPr id="423" name="Google Shape;423;g257c77d8f04_6_108"/>
          <p:cNvSpPr/>
          <p:nvPr/>
        </p:nvSpPr>
        <p:spPr>
          <a:xfrm rot="2472171">
            <a:off x="6591397" y="4742380"/>
            <a:ext cx="573379" cy="190694"/>
          </a:xfrm>
          <a:prstGeom prst="leftRightArrow">
            <a:avLst>
              <a:gd name="adj1" fmla="val 50000"/>
              <a:gd name="adj2" fmla="val 50000"/>
            </a:avLst>
          </a:prstGeom>
          <a:solidFill>
            <a:srgbClr val="005EB8">
              <a:alpha val="498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FFFFFF"/>
              </a:solidFill>
              <a:latin typeface="Calibri"/>
              <a:ea typeface="Calibri"/>
              <a:cs typeface="Calibri"/>
              <a:sym typeface="Calibri"/>
            </a:endParaRPr>
          </a:p>
        </p:txBody>
      </p:sp>
      <p:sp>
        <p:nvSpPr>
          <p:cNvPr id="424" name="Google Shape;424;g257c77d8f04_6_108"/>
          <p:cNvSpPr txBox="1"/>
          <p:nvPr/>
        </p:nvSpPr>
        <p:spPr>
          <a:xfrm>
            <a:off x="480517" y="314499"/>
            <a:ext cx="10734600" cy="499800"/>
          </a:xfrm>
          <a:prstGeom prst="rect">
            <a:avLst/>
          </a:prstGeom>
          <a:noFill/>
          <a:ln>
            <a:noFill/>
          </a:ln>
        </p:spPr>
        <p:txBody>
          <a:bodyPr spcFirstLastPara="1" wrap="square" lIns="0" tIns="7300" rIns="0" bIns="0" anchor="t" anchorCtr="0">
            <a:spAutoFit/>
          </a:bodyPr>
          <a:lstStyle/>
          <a:p>
            <a:pPr marL="0" marR="0" lvl="0" indent="0" algn="l" rtl="0">
              <a:spcBef>
                <a:spcPts val="0"/>
              </a:spcBef>
              <a:spcAft>
                <a:spcPts val="0"/>
              </a:spcAft>
              <a:buNone/>
            </a:pPr>
            <a:r>
              <a:rPr lang="en-GB" sz="3199" b="1">
                <a:solidFill>
                  <a:srgbClr val="00827B"/>
                </a:solidFill>
                <a:latin typeface="Arial"/>
                <a:ea typeface="Arial"/>
                <a:cs typeface="Arial"/>
                <a:sym typeface="Arial"/>
              </a:rPr>
              <a:t>Building the SWL VCSE Alliance</a:t>
            </a:r>
            <a:endParaRPr/>
          </a:p>
        </p:txBody>
      </p:sp>
      <p:sp>
        <p:nvSpPr>
          <p:cNvPr id="425" name="Google Shape;425;g257c77d8f04_6_108"/>
          <p:cNvSpPr/>
          <p:nvPr/>
        </p:nvSpPr>
        <p:spPr>
          <a:xfrm rot="5400000">
            <a:off x="5682065" y="-1467344"/>
            <a:ext cx="557700" cy="8709600"/>
          </a:xfrm>
          <a:prstGeom prst="rightBrace">
            <a:avLst>
              <a:gd name="adj1" fmla="val 8333"/>
              <a:gd name="adj2" fmla="val 50000"/>
            </a:avLst>
          </a:prstGeom>
          <a:noFill/>
          <a:ln w="28575"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rgbClr val="0070C0"/>
              </a:solidFill>
              <a:latin typeface="Calibri"/>
              <a:ea typeface="Calibri"/>
              <a:cs typeface="Calibri"/>
              <a:sym typeface="Calibri"/>
            </a:endParaRPr>
          </a:p>
        </p:txBody>
      </p:sp>
      <p:graphicFrame>
        <p:nvGraphicFramePr>
          <p:cNvPr id="2" name="Google Shape;419;g257c77d8f04_6_108">
            <a:extLst>
              <a:ext uri="{FF2B5EF4-FFF2-40B4-BE49-F238E27FC236}">
                <a16:creationId xmlns:a16="http://schemas.microsoft.com/office/drawing/2014/main" id="{2CF90751-E24A-C9DD-479C-C3DCF464CDDD}"/>
              </a:ext>
            </a:extLst>
          </p:cNvPr>
          <p:cNvGraphicFramePr/>
          <p:nvPr>
            <p:extLst>
              <p:ext uri="{D42A27DB-BD31-4B8C-83A1-F6EECF244321}">
                <p14:modId xmlns:p14="http://schemas.microsoft.com/office/powerpoint/2010/main" val="1670208955"/>
              </p:ext>
            </p:extLst>
          </p:nvPr>
        </p:nvGraphicFramePr>
        <p:xfrm>
          <a:off x="4554980" y="3279044"/>
          <a:ext cx="2662875" cy="578950"/>
        </p:xfrm>
        <a:graphic>
          <a:graphicData uri="http://schemas.openxmlformats.org/drawingml/2006/table">
            <a:tbl>
              <a:tblPr firstRow="1" bandRow="1">
                <a:noFill/>
                <a:tableStyleId>{0C137BB6-AE78-474E-BE02-419849C9E0D5}</a:tableStyleId>
              </a:tblPr>
              <a:tblGrid>
                <a:gridCol w="2662875">
                  <a:extLst>
                    <a:ext uri="{9D8B030D-6E8A-4147-A177-3AD203B41FA5}">
                      <a16:colId xmlns:a16="http://schemas.microsoft.com/office/drawing/2014/main" val="20000"/>
                    </a:ext>
                  </a:extLst>
                </a:gridCol>
              </a:tblGrid>
              <a:tr h="578950">
                <a:tc>
                  <a:txBody>
                    <a:bodyPr/>
                    <a:lstStyle/>
                    <a:p>
                      <a:pPr marL="0" marR="0" lvl="0" indent="0" algn="ctr" rtl="0">
                        <a:spcBef>
                          <a:spcPts val="0"/>
                        </a:spcBef>
                        <a:spcAft>
                          <a:spcPts val="0"/>
                        </a:spcAft>
                        <a:buNone/>
                      </a:pPr>
                      <a:r>
                        <a:rPr lang="en-GB" sz="1600" u="none" strike="noStrike" cap="none" dirty="0">
                          <a:latin typeface="Arial"/>
                          <a:ea typeface="Arial"/>
                          <a:cs typeface="Arial"/>
                          <a:sym typeface="Arial"/>
                        </a:rPr>
                        <a:t>Leadership group</a:t>
                      </a:r>
                      <a:endParaRPr dirty="0">
                        <a:latin typeface="Arial"/>
                        <a:ea typeface="Arial"/>
                        <a:cs typeface="Arial"/>
                        <a:sym typeface="Arial"/>
                      </a:endParaRPr>
                    </a:p>
                  </a:txBody>
                  <a:tcPr marL="91400" marR="91400" marT="45700" marB="45700">
                    <a:solidFill>
                      <a:srgbClr val="FF67BA"/>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257c77d8f04_6_84"/>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391" name="Google Shape;391;g257c77d8f04_6_84"/>
          <p:cNvPicPr preferRelativeResize="0"/>
          <p:nvPr/>
        </p:nvPicPr>
        <p:blipFill>
          <a:blip r:embed="rId3">
            <a:alphaModFix/>
          </a:blip>
          <a:stretch>
            <a:fillRect/>
          </a:stretch>
        </p:blipFill>
        <p:spPr>
          <a:xfrm>
            <a:off x="10091675" y="69675"/>
            <a:ext cx="1972300" cy="1021625"/>
          </a:xfrm>
          <a:prstGeom prst="rect">
            <a:avLst/>
          </a:prstGeom>
          <a:noFill/>
          <a:ln>
            <a:noFill/>
          </a:ln>
        </p:spPr>
      </p:pic>
      <p:pic>
        <p:nvPicPr>
          <p:cNvPr id="392" name="Google Shape;392;g257c77d8f04_6_84"/>
          <p:cNvPicPr preferRelativeResize="0"/>
          <p:nvPr/>
        </p:nvPicPr>
        <p:blipFill rotWithShape="1">
          <a:blip r:embed="rId4">
            <a:alphaModFix/>
          </a:blip>
          <a:srcRect/>
          <a:stretch/>
        </p:blipFill>
        <p:spPr>
          <a:xfrm>
            <a:off x="587352" y="6246199"/>
            <a:ext cx="11017293" cy="80861"/>
          </a:xfrm>
          <a:prstGeom prst="rect">
            <a:avLst/>
          </a:prstGeom>
          <a:noFill/>
          <a:ln>
            <a:noFill/>
          </a:ln>
        </p:spPr>
      </p:pic>
      <p:sp>
        <p:nvSpPr>
          <p:cNvPr id="393" name="Google Shape;393;g257c77d8f04_6_84"/>
          <p:cNvSpPr txBox="1"/>
          <p:nvPr/>
        </p:nvSpPr>
        <p:spPr>
          <a:xfrm>
            <a:off x="680173" y="278725"/>
            <a:ext cx="6498900" cy="885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0827B"/>
              </a:buClr>
              <a:buSzPts val="3199"/>
              <a:buFont typeface="Arial"/>
              <a:buNone/>
            </a:pPr>
            <a:r>
              <a:rPr lang="en-GB" sz="3199" b="1">
                <a:solidFill>
                  <a:srgbClr val="00827B"/>
                </a:solidFill>
                <a:latin typeface="Arial"/>
                <a:ea typeface="Arial"/>
                <a:cs typeface="Arial"/>
                <a:sym typeface="Arial"/>
              </a:rPr>
              <a:t>SWL VCSE Alliance so far</a:t>
            </a:r>
            <a:endParaRPr sz="3199">
              <a:solidFill>
                <a:schemeClr val="dk2"/>
              </a:solidFill>
              <a:latin typeface="Arial"/>
              <a:ea typeface="Arial"/>
              <a:cs typeface="Arial"/>
              <a:sym typeface="Arial"/>
            </a:endParaRPr>
          </a:p>
        </p:txBody>
      </p:sp>
      <p:sp>
        <p:nvSpPr>
          <p:cNvPr id="394" name="Google Shape;394;g257c77d8f04_6_84"/>
          <p:cNvSpPr/>
          <p:nvPr/>
        </p:nvSpPr>
        <p:spPr>
          <a:xfrm rot="-5400000">
            <a:off x="1439938" y="2674164"/>
            <a:ext cx="1110600" cy="355500"/>
          </a:xfrm>
          <a:prstGeom prst="mathMinus">
            <a:avLst>
              <a:gd name="adj1" fmla="val 23520"/>
            </a:avLst>
          </a:prstGeom>
          <a:solidFill>
            <a:schemeClr val="accent1"/>
          </a:solidFill>
          <a:ln w="12700" cap="flat" cmpd="sng">
            <a:solidFill>
              <a:srgbClr val="0014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sp>
        <p:nvSpPr>
          <p:cNvPr id="395" name="Google Shape;395;g257c77d8f04_6_84"/>
          <p:cNvSpPr/>
          <p:nvPr/>
        </p:nvSpPr>
        <p:spPr>
          <a:xfrm>
            <a:off x="550475" y="1298625"/>
            <a:ext cx="2889600" cy="1281600"/>
          </a:xfrm>
          <a:prstGeom prst="roundRect">
            <a:avLst>
              <a:gd name="adj" fmla="val 16667"/>
            </a:avLst>
          </a:prstGeom>
          <a:solidFill>
            <a:schemeClr val="accent6"/>
          </a:solidFill>
          <a:ln w="9525" cap="flat" cmpd="sng">
            <a:solidFill>
              <a:srgbClr val="3F3F3F"/>
            </a:solidFill>
            <a:prstDash val="solid"/>
            <a:miter lim="800000"/>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endParaRPr sz="2399">
              <a:solidFill>
                <a:schemeClr val="lt1"/>
              </a:solidFill>
            </a:endParaRPr>
          </a:p>
          <a:p>
            <a:pPr marL="0" marR="0" lvl="0" indent="0" algn="ctr" rtl="0">
              <a:spcBef>
                <a:spcPts val="0"/>
              </a:spcBef>
              <a:spcAft>
                <a:spcPts val="0"/>
              </a:spcAft>
              <a:buNone/>
            </a:pPr>
            <a:r>
              <a:rPr lang="en-GB" sz="1866">
                <a:solidFill>
                  <a:schemeClr val="lt1"/>
                </a:solidFill>
              </a:rPr>
              <a:t>Business case developed for VCSE Alliance model </a:t>
            </a:r>
            <a:endParaRPr sz="1866">
              <a:solidFill>
                <a:schemeClr val="lt1"/>
              </a:solidFill>
            </a:endParaRPr>
          </a:p>
          <a:p>
            <a:pPr marL="0" marR="0" lvl="0" indent="0" algn="ctr" rtl="0">
              <a:spcBef>
                <a:spcPts val="0"/>
              </a:spcBef>
              <a:spcAft>
                <a:spcPts val="0"/>
              </a:spcAft>
              <a:buNone/>
            </a:pPr>
            <a:r>
              <a:rPr lang="en-GB" sz="1866" b="1">
                <a:solidFill>
                  <a:schemeClr val="dk1"/>
                </a:solidFill>
              </a:rPr>
              <a:t>June 2022</a:t>
            </a:r>
            <a:r>
              <a:rPr lang="en-GB" sz="1866" b="1">
                <a:solidFill>
                  <a:schemeClr val="lt1"/>
                </a:solidFill>
              </a:rPr>
              <a:t> </a:t>
            </a:r>
            <a:endParaRPr sz="1866" b="1">
              <a:solidFill>
                <a:schemeClr val="lt1"/>
              </a:solidFill>
            </a:endParaRPr>
          </a:p>
          <a:p>
            <a:pPr marL="0" marR="0" lvl="0" indent="0" algn="l" rtl="0">
              <a:spcBef>
                <a:spcPts val="0"/>
              </a:spcBef>
              <a:spcAft>
                <a:spcPts val="0"/>
              </a:spcAft>
              <a:buNone/>
            </a:pPr>
            <a:endParaRPr sz="1599">
              <a:solidFill>
                <a:schemeClr val="lt1"/>
              </a:solidFill>
            </a:endParaRPr>
          </a:p>
        </p:txBody>
      </p:sp>
      <p:sp>
        <p:nvSpPr>
          <p:cNvPr id="396" name="Google Shape;396;g257c77d8f04_6_84"/>
          <p:cNvSpPr/>
          <p:nvPr/>
        </p:nvSpPr>
        <p:spPr>
          <a:xfrm rot="-5400000">
            <a:off x="1487575" y="4520250"/>
            <a:ext cx="1011000" cy="356100"/>
          </a:xfrm>
          <a:prstGeom prst="mathMinus">
            <a:avLst>
              <a:gd name="adj1" fmla="val 23520"/>
            </a:avLst>
          </a:prstGeom>
          <a:solidFill>
            <a:schemeClr val="accent1"/>
          </a:solidFill>
          <a:ln w="12700" cap="flat" cmpd="sng">
            <a:solidFill>
              <a:srgbClr val="0014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sp>
        <p:nvSpPr>
          <p:cNvPr id="397" name="Google Shape;397;g257c77d8f04_6_84"/>
          <p:cNvSpPr/>
          <p:nvPr/>
        </p:nvSpPr>
        <p:spPr>
          <a:xfrm rot="10800000">
            <a:off x="3044300" y="5430025"/>
            <a:ext cx="1568400" cy="355500"/>
          </a:xfrm>
          <a:prstGeom prst="mathMinus">
            <a:avLst>
              <a:gd name="adj1" fmla="val 23520"/>
            </a:avLst>
          </a:prstGeom>
          <a:solidFill>
            <a:schemeClr val="accent1"/>
          </a:solidFill>
          <a:ln w="12700" cap="flat" cmpd="sng">
            <a:solidFill>
              <a:srgbClr val="0014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sp>
        <p:nvSpPr>
          <p:cNvPr id="398" name="Google Shape;398;g257c77d8f04_6_84"/>
          <p:cNvSpPr/>
          <p:nvPr/>
        </p:nvSpPr>
        <p:spPr>
          <a:xfrm rot="-5400000">
            <a:off x="4848751" y="2601716"/>
            <a:ext cx="1110600" cy="355500"/>
          </a:xfrm>
          <a:prstGeom prst="mathMinus">
            <a:avLst>
              <a:gd name="adj1" fmla="val 23520"/>
            </a:avLst>
          </a:prstGeom>
          <a:solidFill>
            <a:schemeClr val="accent1"/>
          </a:solidFill>
          <a:ln w="12700" cap="flat" cmpd="sng">
            <a:solidFill>
              <a:srgbClr val="0014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sp>
        <p:nvSpPr>
          <p:cNvPr id="399" name="Google Shape;399;g257c77d8f04_6_84"/>
          <p:cNvSpPr/>
          <p:nvPr/>
        </p:nvSpPr>
        <p:spPr>
          <a:xfrm rot="-5400000">
            <a:off x="8499641" y="2724401"/>
            <a:ext cx="1110600" cy="355500"/>
          </a:xfrm>
          <a:prstGeom prst="mathMinus">
            <a:avLst>
              <a:gd name="adj1" fmla="val 23520"/>
            </a:avLst>
          </a:prstGeom>
          <a:solidFill>
            <a:schemeClr val="accent1"/>
          </a:solidFill>
          <a:ln w="12700" cap="flat" cmpd="sng">
            <a:solidFill>
              <a:srgbClr val="0014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sp>
        <p:nvSpPr>
          <p:cNvPr id="400" name="Google Shape;400;g257c77d8f04_6_84"/>
          <p:cNvSpPr/>
          <p:nvPr/>
        </p:nvSpPr>
        <p:spPr>
          <a:xfrm rot="-5400000">
            <a:off x="4914950" y="4445021"/>
            <a:ext cx="974400" cy="355500"/>
          </a:xfrm>
          <a:prstGeom prst="mathMinus">
            <a:avLst>
              <a:gd name="adj1" fmla="val 23520"/>
            </a:avLst>
          </a:prstGeom>
          <a:solidFill>
            <a:schemeClr val="accent1"/>
          </a:solidFill>
          <a:ln w="12700" cap="flat" cmpd="sng">
            <a:solidFill>
              <a:srgbClr val="0014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sp>
        <p:nvSpPr>
          <p:cNvPr id="401" name="Google Shape;401;g257c77d8f04_6_84"/>
          <p:cNvSpPr/>
          <p:nvPr/>
        </p:nvSpPr>
        <p:spPr>
          <a:xfrm>
            <a:off x="602725" y="4823087"/>
            <a:ext cx="2780700" cy="1221000"/>
          </a:xfrm>
          <a:prstGeom prst="roundRect">
            <a:avLst>
              <a:gd name="adj" fmla="val 16667"/>
            </a:avLst>
          </a:prstGeom>
          <a:solidFill>
            <a:schemeClr val="accent6"/>
          </a:solidFill>
          <a:ln w="9525" cap="flat" cmpd="sng">
            <a:solidFill>
              <a:srgbClr val="4472C4"/>
            </a:solidFill>
            <a:prstDash val="solid"/>
            <a:miter lim="800000"/>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r>
              <a:rPr lang="en-GB" sz="1700">
                <a:solidFill>
                  <a:schemeClr val="lt1"/>
                </a:solidFill>
              </a:rPr>
              <a:t>VCSE Engagement events in each place</a:t>
            </a:r>
            <a:endParaRPr sz="1700">
              <a:solidFill>
                <a:schemeClr val="lt1"/>
              </a:solidFill>
            </a:endParaRPr>
          </a:p>
          <a:p>
            <a:pPr marL="0" marR="0" lvl="0" indent="0" algn="ctr" rtl="0">
              <a:spcBef>
                <a:spcPts val="0"/>
              </a:spcBef>
              <a:spcAft>
                <a:spcPts val="0"/>
              </a:spcAft>
              <a:buNone/>
            </a:pPr>
            <a:r>
              <a:rPr lang="en-GB" sz="1600" b="1">
                <a:solidFill>
                  <a:schemeClr val="dk1"/>
                </a:solidFill>
              </a:rPr>
              <a:t> October 22 to March 23</a:t>
            </a:r>
            <a:endParaRPr sz="1600" b="1">
              <a:solidFill>
                <a:schemeClr val="dk1"/>
              </a:solidFill>
            </a:endParaRPr>
          </a:p>
        </p:txBody>
      </p:sp>
      <p:sp>
        <p:nvSpPr>
          <p:cNvPr id="402" name="Google Shape;402;g257c77d8f04_6_84"/>
          <p:cNvSpPr/>
          <p:nvPr/>
        </p:nvSpPr>
        <p:spPr>
          <a:xfrm rot="10800000">
            <a:off x="6308252" y="1991338"/>
            <a:ext cx="1655700" cy="355500"/>
          </a:xfrm>
          <a:prstGeom prst="mathMinus">
            <a:avLst>
              <a:gd name="adj1" fmla="val 23520"/>
            </a:avLst>
          </a:prstGeom>
          <a:solidFill>
            <a:schemeClr val="accent1"/>
          </a:solidFill>
          <a:ln w="12700" cap="flat" cmpd="sng">
            <a:solidFill>
              <a:srgbClr val="0014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2399">
              <a:solidFill>
                <a:schemeClr val="lt1"/>
              </a:solidFill>
              <a:latin typeface="Calibri"/>
              <a:ea typeface="Calibri"/>
              <a:cs typeface="Calibri"/>
              <a:sym typeface="Calibri"/>
            </a:endParaRPr>
          </a:p>
        </p:txBody>
      </p:sp>
      <p:sp>
        <p:nvSpPr>
          <p:cNvPr id="403" name="Google Shape;403;g257c77d8f04_6_84"/>
          <p:cNvSpPr/>
          <p:nvPr/>
        </p:nvSpPr>
        <p:spPr>
          <a:xfrm>
            <a:off x="4013588" y="1298625"/>
            <a:ext cx="2781000" cy="1317600"/>
          </a:xfrm>
          <a:prstGeom prst="roundRect">
            <a:avLst>
              <a:gd name="adj" fmla="val 16667"/>
            </a:avLst>
          </a:prstGeom>
          <a:solidFill>
            <a:schemeClr val="accent6"/>
          </a:solidFill>
          <a:ln w="9525" cap="flat" cmpd="sng">
            <a:solidFill>
              <a:srgbClr val="4472C4"/>
            </a:solidFill>
            <a:prstDash val="solid"/>
            <a:miter lim="800000"/>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r>
              <a:rPr lang="en-GB" sz="1866">
                <a:solidFill>
                  <a:schemeClr val="lt1"/>
                </a:solidFill>
              </a:rPr>
              <a:t>VCSE representatives remuneration policy </a:t>
            </a:r>
            <a:r>
              <a:rPr lang="en-GB" sz="1866" b="1">
                <a:solidFill>
                  <a:schemeClr val="dk1"/>
                </a:solidFill>
              </a:rPr>
              <a:t>June 2023</a:t>
            </a:r>
            <a:endParaRPr b="1">
              <a:solidFill>
                <a:schemeClr val="dk1"/>
              </a:solidFill>
            </a:endParaRPr>
          </a:p>
        </p:txBody>
      </p:sp>
      <p:sp>
        <p:nvSpPr>
          <p:cNvPr id="404" name="Google Shape;404;g257c77d8f04_6_84"/>
          <p:cNvSpPr/>
          <p:nvPr/>
        </p:nvSpPr>
        <p:spPr>
          <a:xfrm>
            <a:off x="4013588" y="3018400"/>
            <a:ext cx="2781000" cy="1402200"/>
          </a:xfrm>
          <a:prstGeom prst="roundRect">
            <a:avLst>
              <a:gd name="adj" fmla="val 16667"/>
            </a:avLst>
          </a:prstGeom>
          <a:solidFill>
            <a:schemeClr val="accent6"/>
          </a:solidFill>
          <a:ln w="9525" cap="flat" cmpd="sng">
            <a:solidFill>
              <a:srgbClr val="4472C4"/>
            </a:solidFill>
            <a:prstDash val="solid"/>
            <a:miter lim="800000"/>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r>
              <a:rPr lang="en-GB" sz="1866">
                <a:solidFill>
                  <a:schemeClr val="lt1"/>
                </a:solidFill>
              </a:rPr>
              <a:t>Terms of Reference </a:t>
            </a:r>
            <a:r>
              <a:rPr lang="en-GB" sz="1866" b="1">
                <a:solidFill>
                  <a:schemeClr val="dk1"/>
                </a:solidFill>
              </a:rPr>
              <a:t>May 2023 onwards</a:t>
            </a:r>
            <a:endParaRPr b="1">
              <a:solidFill>
                <a:schemeClr val="dk1"/>
              </a:solidFill>
            </a:endParaRPr>
          </a:p>
        </p:txBody>
      </p:sp>
      <p:sp>
        <p:nvSpPr>
          <p:cNvPr id="405" name="Google Shape;405;g257c77d8f04_6_84"/>
          <p:cNvSpPr/>
          <p:nvPr/>
        </p:nvSpPr>
        <p:spPr>
          <a:xfrm>
            <a:off x="4013588" y="4823074"/>
            <a:ext cx="2781000" cy="1221000"/>
          </a:xfrm>
          <a:prstGeom prst="roundRect">
            <a:avLst>
              <a:gd name="adj" fmla="val 16667"/>
            </a:avLst>
          </a:prstGeom>
          <a:solidFill>
            <a:schemeClr val="accent6"/>
          </a:solidFill>
          <a:ln w="9525" cap="flat" cmpd="sng">
            <a:solidFill>
              <a:srgbClr val="4472C4"/>
            </a:solidFill>
            <a:prstDash val="solid"/>
            <a:miter lim="800000"/>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r>
              <a:rPr lang="en-GB" sz="1866">
                <a:solidFill>
                  <a:schemeClr val="lt1"/>
                </a:solidFill>
              </a:rPr>
              <a:t>SWL VCSE Alliance Director appointed </a:t>
            </a:r>
            <a:r>
              <a:rPr lang="en-GB" sz="1866" b="1">
                <a:solidFill>
                  <a:schemeClr val="dk1"/>
                </a:solidFill>
              </a:rPr>
              <a:t>April 2023</a:t>
            </a:r>
            <a:endParaRPr sz="1866" b="1">
              <a:solidFill>
                <a:schemeClr val="dk1"/>
              </a:solidFill>
            </a:endParaRPr>
          </a:p>
        </p:txBody>
      </p:sp>
      <p:sp>
        <p:nvSpPr>
          <p:cNvPr id="406" name="Google Shape;406;g257c77d8f04_6_84"/>
          <p:cNvSpPr/>
          <p:nvPr/>
        </p:nvSpPr>
        <p:spPr>
          <a:xfrm>
            <a:off x="7664450" y="1352076"/>
            <a:ext cx="2731800" cy="1281600"/>
          </a:xfrm>
          <a:prstGeom prst="roundRect">
            <a:avLst>
              <a:gd name="adj" fmla="val 16667"/>
            </a:avLst>
          </a:prstGeom>
          <a:solidFill>
            <a:schemeClr val="accent6"/>
          </a:solidFill>
          <a:ln w="9525" cap="flat" cmpd="sng">
            <a:solidFill>
              <a:srgbClr val="4472C4"/>
            </a:solidFill>
            <a:prstDash val="solid"/>
            <a:miter lim="800000"/>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r>
              <a:rPr lang="en-GB" sz="1700" dirty="0">
                <a:solidFill>
                  <a:schemeClr val="lt1"/>
                </a:solidFill>
              </a:rPr>
              <a:t>Memorandum of Understanding (MOU) between ICB and VCSE </a:t>
            </a:r>
            <a:r>
              <a:rPr lang="en-GB" sz="1700" b="1" dirty="0">
                <a:solidFill>
                  <a:schemeClr val="dk1"/>
                </a:solidFill>
              </a:rPr>
              <a:t>August/Sept 2023</a:t>
            </a:r>
            <a:endParaRPr sz="1700" b="1" dirty="0">
              <a:solidFill>
                <a:schemeClr val="dk1"/>
              </a:solidFill>
            </a:endParaRPr>
          </a:p>
        </p:txBody>
      </p:sp>
      <p:sp>
        <p:nvSpPr>
          <p:cNvPr id="407" name="Google Shape;407;g257c77d8f04_6_84"/>
          <p:cNvSpPr/>
          <p:nvPr/>
        </p:nvSpPr>
        <p:spPr>
          <a:xfrm>
            <a:off x="7664450" y="3147825"/>
            <a:ext cx="2781000" cy="1402200"/>
          </a:xfrm>
          <a:prstGeom prst="roundRect">
            <a:avLst>
              <a:gd name="adj" fmla="val 16667"/>
            </a:avLst>
          </a:prstGeom>
          <a:solidFill>
            <a:schemeClr val="accent6"/>
          </a:solidFill>
          <a:ln w="9525" cap="flat" cmpd="sng">
            <a:solidFill>
              <a:srgbClr val="4472C4"/>
            </a:solidFill>
            <a:prstDash val="solid"/>
            <a:miter lim="800000"/>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r>
              <a:rPr lang="en-GB" sz="1866" dirty="0">
                <a:solidFill>
                  <a:schemeClr val="lt1"/>
                </a:solidFill>
              </a:rPr>
              <a:t>Leadership group extended</a:t>
            </a:r>
          </a:p>
          <a:p>
            <a:pPr marL="0" marR="0" lvl="0" indent="0" algn="ctr" rtl="0">
              <a:spcBef>
                <a:spcPts val="0"/>
              </a:spcBef>
              <a:spcAft>
                <a:spcPts val="0"/>
              </a:spcAft>
              <a:buNone/>
            </a:pPr>
            <a:r>
              <a:rPr lang="en-GB" sz="1866" dirty="0">
                <a:solidFill>
                  <a:schemeClr val="lt1"/>
                </a:solidFill>
              </a:rPr>
              <a:t> </a:t>
            </a:r>
            <a:r>
              <a:rPr lang="en-GB" sz="1866" b="1" dirty="0">
                <a:solidFill>
                  <a:schemeClr val="dk1"/>
                </a:solidFill>
              </a:rPr>
              <a:t>September 2023</a:t>
            </a:r>
            <a:endParaRPr b="1" dirty="0">
              <a:solidFill>
                <a:schemeClr val="dk1"/>
              </a:solidFill>
            </a:endParaRPr>
          </a:p>
        </p:txBody>
      </p:sp>
      <p:sp>
        <p:nvSpPr>
          <p:cNvPr id="408" name="Google Shape;408;g257c77d8f04_6_84"/>
          <p:cNvSpPr/>
          <p:nvPr/>
        </p:nvSpPr>
        <p:spPr>
          <a:xfrm>
            <a:off x="550475" y="3193700"/>
            <a:ext cx="2889600" cy="1221000"/>
          </a:xfrm>
          <a:prstGeom prst="roundRect">
            <a:avLst>
              <a:gd name="adj" fmla="val 16667"/>
            </a:avLst>
          </a:prstGeom>
          <a:solidFill>
            <a:schemeClr val="accent6"/>
          </a:solidFill>
          <a:ln w="9525" cap="flat" cmpd="sng">
            <a:solidFill>
              <a:srgbClr val="4472C4"/>
            </a:solidFill>
            <a:prstDash val="solid"/>
            <a:miter lim="800000"/>
            <a:headEnd type="none" w="sm" len="sm"/>
            <a:tailEnd type="none" w="sm" len="sm"/>
          </a:ln>
        </p:spPr>
        <p:txBody>
          <a:bodyPr spcFirstLastPara="1" wrap="square" lIns="121875" tIns="60925" rIns="121875" bIns="60925" anchor="ctr" anchorCtr="0">
            <a:noAutofit/>
          </a:bodyPr>
          <a:lstStyle/>
          <a:p>
            <a:pPr marL="0" marR="0" lvl="0" indent="0" algn="ctr" rtl="0">
              <a:spcBef>
                <a:spcPts val="0"/>
              </a:spcBef>
              <a:spcAft>
                <a:spcPts val="0"/>
              </a:spcAft>
              <a:buNone/>
            </a:pPr>
            <a:r>
              <a:rPr lang="en-GB" sz="1866">
                <a:solidFill>
                  <a:schemeClr val="lt1"/>
                </a:solidFill>
              </a:rPr>
              <a:t>SWL ICB agreed funding </a:t>
            </a:r>
            <a:endParaRPr sz="1866">
              <a:solidFill>
                <a:schemeClr val="lt1"/>
              </a:solidFill>
            </a:endParaRPr>
          </a:p>
          <a:p>
            <a:pPr marL="0" marR="0" lvl="0" indent="0" algn="ctr" rtl="0">
              <a:spcBef>
                <a:spcPts val="0"/>
              </a:spcBef>
              <a:spcAft>
                <a:spcPts val="0"/>
              </a:spcAft>
              <a:buNone/>
            </a:pPr>
            <a:r>
              <a:rPr lang="en-GB" sz="1866" b="1">
                <a:solidFill>
                  <a:schemeClr val="dk1"/>
                </a:solidFill>
              </a:rPr>
              <a:t>July 2022</a:t>
            </a:r>
            <a:endParaRPr sz="1866" b="1">
              <a:solidFill>
                <a:schemeClr val="dk1"/>
              </a:solidFill>
            </a:endParaRPr>
          </a:p>
        </p:txBody>
      </p:sp>
      <p:pic>
        <p:nvPicPr>
          <p:cNvPr id="409" name="Google Shape;409;g257c77d8f04_6_84"/>
          <p:cNvPicPr preferRelativeResize="0"/>
          <p:nvPr/>
        </p:nvPicPr>
        <p:blipFill>
          <a:blip r:embed="rId3">
            <a:alphaModFix/>
          </a:blip>
          <a:stretch>
            <a:fillRect/>
          </a:stretch>
        </p:blipFill>
        <p:spPr>
          <a:xfrm>
            <a:off x="10091675" y="69675"/>
            <a:ext cx="1972300" cy="10216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p4"/>
          <p:cNvSpPr txBox="1"/>
          <p:nvPr/>
        </p:nvSpPr>
        <p:spPr>
          <a:xfrm>
            <a:off x="480517" y="361094"/>
            <a:ext cx="9379200" cy="1084589"/>
          </a:xfrm>
          <a:prstGeom prst="rect">
            <a:avLst/>
          </a:prstGeom>
          <a:noFill/>
          <a:ln>
            <a:noFill/>
          </a:ln>
        </p:spPr>
        <p:txBody>
          <a:bodyPr spcFirstLastPara="1" wrap="square" lIns="0" tIns="7300" rIns="0" bIns="0" anchor="t" anchorCtr="0">
            <a:spAutoFit/>
          </a:bodyPr>
          <a:lstStyle/>
          <a:p>
            <a:pPr marL="0" marR="0" lvl="0" indent="0" algn="l" rtl="0">
              <a:spcBef>
                <a:spcPts val="0"/>
              </a:spcBef>
              <a:spcAft>
                <a:spcPts val="0"/>
              </a:spcAft>
              <a:buNone/>
            </a:pPr>
            <a:endParaRPr sz="1000" b="1" dirty="0">
              <a:solidFill>
                <a:schemeClr val="accent2"/>
              </a:solidFill>
              <a:latin typeface="Arial"/>
              <a:ea typeface="Arial"/>
              <a:cs typeface="Arial"/>
              <a:sym typeface="Arial"/>
            </a:endParaRPr>
          </a:p>
          <a:p>
            <a:pPr marL="0" marR="0" lvl="0" indent="0" algn="l" rtl="0">
              <a:spcBef>
                <a:spcPts val="0"/>
              </a:spcBef>
              <a:spcAft>
                <a:spcPts val="0"/>
              </a:spcAft>
              <a:buNone/>
            </a:pPr>
            <a:r>
              <a:rPr lang="en-GB" sz="3000" b="1" dirty="0">
                <a:solidFill>
                  <a:schemeClr val="accent2"/>
                </a:solidFill>
                <a:latin typeface="Arial"/>
                <a:ea typeface="Arial"/>
                <a:cs typeface="Arial"/>
                <a:sym typeface="Arial"/>
              </a:rPr>
              <a:t>Local directories</a:t>
            </a:r>
            <a:endParaRPr dirty="0"/>
          </a:p>
          <a:p>
            <a:pPr marL="0" marR="0" lvl="0" indent="0" algn="l" rtl="0">
              <a:spcBef>
                <a:spcPts val="0"/>
              </a:spcBef>
              <a:spcAft>
                <a:spcPts val="0"/>
              </a:spcAft>
              <a:buNone/>
            </a:pPr>
            <a:endParaRPr sz="3000" b="1" dirty="0">
              <a:solidFill>
                <a:schemeClr val="accent2"/>
              </a:solidFill>
              <a:latin typeface="Arial"/>
              <a:ea typeface="Arial"/>
              <a:cs typeface="Arial"/>
              <a:sym typeface="Arial"/>
            </a:endParaRPr>
          </a:p>
        </p:txBody>
      </p:sp>
      <p:sp>
        <p:nvSpPr>
          <p:cNvPr id="2" name="Rectangle 1">
            <a:extLst>
              <a:ext uri="{FF2B5EF4-FFF2-40B4-BE49-F238E27FC236}">
                <a16:creationId xmlns:a16="http://schemas.microsoft.com/office/drawing/2014/main" id="{6A2960BE-ADA8-CB87-3BEC-995E66FAE691}"/>
              </a:ext>
            </a:extLst>
          </p:cNvPr>
          <p:cNvSpPr>
            <a:spLocks noChangeArrowheads="1"/>
          </p:cNvSpPr>
          <p:nvPr/>
        </p:nvSpPr>
        <p:spPr bwMode="auto">
          <a:xfrm>
            <a:off x="-890038" y="45244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1E74514-FCBB-0C90-ADFC-175A3130CDB0}"/>
              </a:ext>
            </a:extLst>
          </p:cNvPr>
          <p:cNvSpPr txBox="1"/>
          <p:nvPr/>
        </p:nvSpPr>
        <p:spPr>
          <a:xfrm>
            <a:off x="480517" y="1912400"/>
            <a:ext cx="10445261" cy="360098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Croydon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3"/>
              </a:rPr>
              <a:t>Simply Connect Croydon</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and themed flyers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4"/>
              </a:rPr>
              <a:t>Directories - Croydon Voluntary Action (cvalive.org.uk)</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 mental health, autism, homelessness.</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Merton</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5"/>
              </a:rPr>
              <a:t>Merton Connected</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 will be soon refreshed</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Richmond</a:t>
            </a:r>
            <a:r>
              <a:rPr lang="en-GB" sz="1800" b="1" dirty="0">
                <a:solidFill>
                  <a:schemeClr val="accent2"/>
                </a:solidFill>
                <a:latin typeface="+mj-lt"/>
                <a:ea typeface="Arial"/>
                <a:cs typeface="Arial"/>
                <a:sym typeface="Arial"/>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err="1">
                <a:ln>
                  <a:noFill/>
                </a:ln>
                <a:solidFill>
                  <a:srgbClr val="0563C1"/>
                </a:solidFill>
                <a:effectLst/>
                <a:latin typeface="+mj-lt"/>
                <a:cs typeface="Calibri" panose="020F0502020204030204" pitchFamily="34" charset="0"/>
                <a:hlinkClick r:id="rId6"/>
              </a:rPr>
              <a:t>VCConnect</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6"/>
              </a:rPr>
              <a:t> Online Directory - Search Results (vcconnectsystem.org.uk)</a:t>
            </a:r>
            <a:endParaRPr kumimoji="0" lang="en-US" altLang="en-US" sz="1800" b="0" i="0" u="sng" strike="noStrike" cap="none" normalizeH="0" baseline="0" dirty="0">
              <a:ln>
                <a:noFill/>
              </a:ln>
              <a:solidFill>
                <a:srgbClr val="0563C1"/>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Sutton</a:t>
            </a:r>
            <a:r>
              <a:rPr lang="en-US" sz="1800" b="1" dirty="0">
                <a:latin typeface="+mj-lt"/>
                <a:ea typeface="Arial"/>
                <a:cs typeface="Calibri" panose="020F0502020204030204" pitchFamily="34" charset="0"/>
                <a:sym typeface="Arial"/>
              </a:rPr>
              <a:t> </a:t>
            </a:r>
            <a:r>
              <a:rPr kumimoji="0" lang="en-US" altLang="en-US" sz="1800" b="1"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err="1">
                <a:ln>
                  <a:noFill/>
                </a:ln>
                <a:solidFill>
                  <a:srgbClr val="0563C1"/>
                </a:solidFill>
                <a:effectLst/>
                <a:latin typeface="+mj-lt"/>
                <a:cs typeface="Calibri" panose="020F0502020204030204" pitchFamily="34" charset="0"/>
                <a:hlinkClick r:id="rId7"/>
              </a:rPr>
              <a:t>VCConnect</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7"/>
              </a:rPr>
              <a:t> Online Directory - Home Page (vcconnectsystem.org.uk)</a:t>
            </a:r>
            <a:endParaRPr kumimoji="0" lang="en-US" altLang="en-US" sz="1800" b="0" i="0" u="sng" strike="noStrike" cap="none" normalizeH="0" baseline="0" dirty="0">
              <a:ln>
                <a:noFill/>
              </a:ln>
              <a:solidFill>
                <a:srgbClr val="0563C1"/>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eaLnBrk="0" fontAlgn="base" hangingPunct="0">
              <a:spcBef>
                <a:spcPct val="0"/>
              </a:spcBef>
              <a:spcAft>
                <a:spcPct val="0"/>
              </a:spcAft>
              <a:buClrTx/>
            </a:pPr>
            <a:r>
              <a:rPr lang="en-GB" sz="2000" b="1" dirty="0">
                <a:solidFill>
                  <a:schemeClr val="accent2"/>
                </a:solidFill>
                <a:latin typeface="+mj-lt"/>
                <a:ea typeface="Arial"/>
                <a:cs typeface="Arial"/>
                <a:sym typeface="Arial"/>
              </a:rPr>
              <a:t>Kingston upon Thames</a:t>
            </a:r>
            <a:r>
              <a:rPr lang="en-GB" sz="1800" b="1" dirty="0">
                <a:solidFill>
                  <a:schemeClr val="accent2"/>
                </a:solidFill>
                <a:latin typeface="+mj-lt"/>
                <a:ea typeface="Arial"/>
                <a:cs typeface="Arial"/>
                <a:sym typeface="Arial"/>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8"/>
              </a:rPr>
              <a:t>Connected Kingston</a:t>
            </a:r>
            <a:endParaRPr kumimoji="0" lang="en-US" altLang="en-US" sz="1800" b="0" i="0" u="sng" strike="noStrike" cap="none" normalizeH="0" baseline="0" dirty="0">
              <a:ln>
                <a:noFill/>
              </a:ln>
              <a:solidFill>
                <a:srgbClr val="0563C1"/>
              </a:solidFill>
              <a:effectLst/>
              <a:latin typeface="+mj-lt"/>
              <a:cs typeface="Calibri" panose="020F0502020204030204" pitchFamily="34" charset="0"/>
            </a:endParaRPr>
          </a:p>
          <a:p>
            <a:pPr eaLnBrk="0" fontAlgn="base" hangingPunct="0">
              <a:spcBef>
                <a:spcPct val="0"/>
              </a:spcBef>
              <a:spcAft>
                <a:spcPct val="0"/>
              </a:spcAft>
              <a:buClrTx/>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2000" b="1" dirty="0">
                <a:solidFill>
                  <a:schemeClr val="accent2"/>
                </a:solidFill>
                <a:latin typeface="+mj-lt"/>
              </a:rPr>
              <a:t>Wandsworth Care Alliance</a:t>
            </a:r>
            <a:r>
              <a:rPr lang="en-US" altLang="en-US" sz="1800" b="1" dirty="0">
                <a:solidFill>
                  <a:schemeClr val="accent2"/>
                </a:solidFill>
                <a:latin typeface="+mj-lt"/>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9"/>
              </a:rPr>
              <a:t>Care4me | your community directory</a:t>
            </a: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p4"/>
          <p:cNvSpPr txBox="1"/>
          <p:nvPr/>
        </p:nvSpPr>
        <p:spPr>
          <a:xfrm>
            <a:off x="480517" y="361094"/>
            <a:ext cx="9379200" cy="1084589"/>
          </a:xfrm>
          <a:prstGeom prst="rect">
            <a:avLst/>
          </a:prstGeom>
          <a:noFill/>
          <a:ln>
            <a:noFill/>
          </a:ln>
        </p:spPr>
        <p:txBody>
          <a:bodyPr spcFirstLastPara="1" wrap="square" lIns="0" tIns="7300" rIns="0" bIns="0" anchor="t" anchorCtr="0">
            <a:spAutoFit/>
          </a:bodyPr>
          <a:lstStyle/>
          <a:p>
            <a:pPr marL="0" marR="0" lvl="0" indent="0" algn="l" rtl="0">
              <a:spcBef>
                <a:spcPts val="0"/>
              </a:spcBef>
              <a:spcAft>
                <a:spcPts val="0"/>
              </a:spcAft>
              <a:buNone/>
            </a:pPr>
            <a:endParaRPr sz="1000" b="1" dirty="0">
              <a:solidFill>
                <a:schemeClr val="accent2"/>
              </a:solidFill>
              <a:latin typeface="Arial"/>
              <a:ea typeface="Arial"/>
              <a:cs typeface="Arial"/>
              <a:sym typeface="Arial"/>
            </a:endParaRPr>
          </a:p>
          <a:p>
            <a:pPr marL="0" marR="0" lvl="0" indent="0" algn="l" rtl="0">
              <a:spcBef>
                <a:spcPts val="0"/>
              </a:spcBef>
              <a:spcAft>
                <a:spcPts val="0"/>
              </a:spcAft>
              <a:buNone/>
            </a:pPr>
            <a:r>
              <a:rPr lang="en-GB" sz="3000" b="1" dirty="0">
                <a:solidFill>
                  <a:schemeClr val="accent2"/>
                </a:solidFill>
                <a:latin typeface="Arial"/>
                <a:ea typeface="Arial"/>
                <a:cs typeface="Arial"/>
                <a:sym typeface="Arial"/>
              </a:rPr>
              <a:t>Local </a:t>
            </a:r>
            <a:r>
              <a:rPr lang="en-GB" sz="3000" b="1" dirty="0">
                <a:solidFill>
                  <a:schemeClr val="accent2"/>
                </a:solidFill>
              </a:rPr>
              <a:t>CVSs (infrastructure organisations)</a:t>
            </a:r>
            <a:endParaRPr dirty="0"/>
          </a:p>
          <a:p>
            <a:pPr marL="0" marR="0" lvl="0" indent="0" algn="l" rtl="0">
              <a:spcBef>
                <a:spcPts val="0"/>
              </a:spcBef>
              <a:spcAft>
                <a:spcPts val="0"/>
              </a:spcAft>
              <a:buNone/>
            </a:pPr>
            <a:endParaRPr sz="3000" b="1" dirty="0">
              <a:solidFill>
                <a:schemeClr val="accent2"/>
              </a:solidFill>
              <a:latin typeface="Arial"/>
              <a:ea typeface="Arial"/>
              <a:cs typeface="Arial"/>
              <a:sym typeface="Arial"/>
            </a:endParaRPr>
          </a:p>
        </p:txBody>
      </p:sp>
      <p:sp>
        <p:nvSpPr>
          <p:cNvPr id="2" name="Rectangle 1">
            <a:extLst>
              <a:ext uri="{FF2B5EF4-FFF2-40B4-BE49-F238E27FC236}">
                <a16:creationId xmlns:a16="http://schemas.microsoft.com/office/drawing/2014/main" id="{6A2960BE-ADA8-CB87-3BEC-995E66FAE691}"/>
              </a:ext>
            </a:extLst>
          </p:cNvPr>
          <p:cNvSpPr>
            <a:spLocks noChangeArrowheads="1"/>
          </p:cNvSpPr>
          <p:nvPr/>
        </p:nvSpPr>
        <p:spPr bwMode="auto">
          <a:xfrm>
            <a:off x="-890038" y="45244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1E74514-FCBB-0C90-ADFC-175A3130CDB0}"/>
              </a:ext>
            </a:extLst>
          </p:cNvPr>
          <p:cNvSpPr txBox="1"/>
          <p:nvPr/>
        </p:nvSpPr>
        <p:spPr>
          <a:xfrm>
            <a:off x="372793" y="1884265"/>
            <a:ext cx="10445261" cy="332398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Croydon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3"/>
              </a:rPr>
              <a:t>Croydon Voluntary Action</a:t>
            </a:r>
            <a:r>
              <a:rPr kumimoji="0" lang="en-US" altLang="en-US" sz="1800" b="0" i="0" strike="noStrike" cap="none" normalizeH="0" baseline="0" dirty="0">
                <a:ln>
                  <a:noFill/>
                </a:ln>
                <a:solidFill>
                  <a:srgbClr val="0563C1"/>
                </a:solidFill>
                <a:effectLst/>
                <a:latin typeface="+mj-lt"/>
                <a:cs typeface="Calibri" panose="020F0502020204030204" pitchFamily="34" charset="0"/>
                <a:hlinkClick r:id="rId3"/>
              </a:rPr>
              <a:t> </a:t>
            </a:r>
            <a:r>
              <a:rPr kumimoji="0" lang="en-US" altLang="en-US" sz="1800" b="0" i="0" strike="noStrike" cap="none" normalizeH="0" baseline="0" dirty="0">
                <a:ln>
                  <a:noFill/>
                </a:ln>
                <a:solidFill>
                  <a:srgbClr val="0563C1"/>
                </a:solidFill>
                <a:effectLst/>
                <a:latin typeface="+mj-lt"/>
                <a:cs typeface="Calibri" panose="020F0502020204030204" pitchFamily="34" charset="0"/>
              </a:rPr>
              <a:t>(also BME Forum, Asian Resource Centre Croydon, CNCA)</a:t>
            </a:r>
            <a:endParaRPr kumimoji="0" lang="en-US" altLang="en-US" sz="1800" b="0" i="0"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Merton</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hlinkClick r:id="rId4"/>
              </a:rPr>
              <a:t>Merton Connected</a:t>
            </a: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Richmond</a:t>
            </a:r>
            <a:r>
              <a:rPr lang="en-GB" sz="1800" b="1" dirty="0">
                <a:solidFill>
                  <a:schemeClr val="accent2"/>
                </a:solidFill>
                <a:latin typeface="+mj-lt"/>
                <a:ea typeface="Arial"/>
                <a:cs typeface="Arial"/>
                <a:sym typeface="Arial"/>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hlinkClick r:id="rId5"/>
              </a:rPr>
              <a:t>Richmond CVS</a:t>
            </a: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ea typeface="Arial"/>
                <a:cs typeface="Arial"/>
                <a:sym typeface="Arial"/>
              </a:rPr>
              <a:t>Sutton</a:t>
            </a:r>
            <a:r>
              <a:rPr lang="en-US" sz="1800" b="1" dirty="0">
                <a:latin typeface="+mj-lt"/>
                <a:ea typeface="Arial"/>
                <a:cs typeface="Calibri" panose="020F0502020204030204" pitchFamily="34" charset="0"/>
                <a:sym typeface="Arial"/>
              </a:rPr>
              <a:t> </a:t>
            </a:r>
            <a:r>
              <a:rPr kumimoji="0" lang="en-US" altLang="en-US" sz="1800" b="1"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6"/>
              </a:rPr>
              <a:t>Community Action Sutton</a:t>
            </a:r>
            <a:endParaRPr kumimoji="0" lang="en-US" altLang="en-US" sz="1800" b="0" i="0" u="sng" strike="noStrike" cap="none" normalizeH="0" baseline="0" dirty="0">
              <a:ln>
                <a:noFill/>
              </a:ln>
              <a:solidFill>
                <a:srgbClr val="0563C1"/>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eaLnBrk="0" fontAlgn="base" hangingPunct="0">
              <a:spcBef>
                <a:spcPct val="0"/>
              </a:spcBef>
              <a:spcAft>
                <a:spcPct val="0"/>
              </a:spcAft>
              <a:buClrTx/>
            </a:pPr>
            <a:r>
              <a:rPr lang="en-GB" sz="2000" b="1" dirty="0">
                <a:solidFill>
                  <a:schemeClr val="accent2"/>
                </a:solidFill>
                <a:latin typeface="+mj-lt"/>
                <a:ea typeface="Arial"/>
                <a:cs typeface="Arial"/>
                <a:sym typeface="Arial"/>
              </a:rPr>
              <a:t>Kingston upon Thames</a:t>
            </a:r>
            <a:r>
              <a:rPr lang="en-GB" sz="1800" b="1" dirty="0">
                <a:solidFill>
                  <a:schemeClr val="accent2"/>
                </a:solidFill>
                <a:latin typeface="+mj-lt"/>
                <a:ea typeface="Arial"/>
                <a:cs typeface="Arial"/>
                <a:sym typeface="Arial"/>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kumimoji="0" lang="en-US" altLang="en-US" sz="1800" b="0" i="0" u="sng" strike="noStrike" cap="none" normalizeH="0" baseline="0" dirty="0">
                <a:ln>
                  <a:noFill/>
                </a:ln>
                <a:solidFill>
                  <a:srgbClr val="0563C1"/>
                </a:solidFill>
                <a:effectLst/>
                <a:latin typeface="+mj-lt"/>
                <a:cs typeface="Calibri" panose="020F0502020204030204" pitchFamily="34" charset="0"/>
                <a:hlinkClick r:id="rId7"/>
              </a:rPr>
              <a:t>Kingston Voluntary Action</a:t>
            </a:r>
            <a:endParaRPr kumimoji="0" lang="en-US" altLang="en-US" sz="1800" b="0" i="0" u="sng" strike="noStrike" cap="none" normalizeH="0" baseline="0" dirty="0">
              <a:ln>
                <a:noFill/>
              </a:ln>
              <a:solidFill>
                <a:srgbClr val="0563C1"/>
              </a:solidFill>
              <a:effectLst/>
              <a:latin typeface="+mj-lt"/>
              <a:cs typeface="Calibri" panose="020F0502020204030204" pitchFamily="34" charset="0"/>
            </a:endParaRPr>
          </a:p>
          <a:p>
            <a:pPr eaLnBrk="0" fontAlgn="base" hangingPunct="0">
              <a:spcBef>
                <a:spcPct val="0"/>
              </a:spcBef>
              <a:spcAft>
                <a:spcPct val="0"/>
              </a:spcAft>
              <a:buClrTx/>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US" altLang="en-US" sz="2000" b="1" dirty="0">
                <a:solidFill>
                  <a:schemeClr val="accent2"/>
                </a:solidFill>
                <a:latin typeface="+mj-lt"/>
              </a:rPr>
              <a:t>Wandsworth</a:t>
            </a:r>
            <a:r>
              <a:rPr lang="en-US" altLang="en-US" sz="1800" b="1" dirty="0">
                <a:solidFill>
                  <a:schemeClr val="accent2"/>
                </a:solidFill>
                <a:latin typeface="+mj-lt"/>
              </a:rPr>
              <a:t> </a:t>
            </a:r>
            <a:r>
              <a:rPr lang="en-US" altLang="en-US" sz="1800" u="sng" dirty="0">
                <a:solidFill>
                  <a:srgbClr val="0563C1"/>
                </a:solidFill>
                <a:latin typeface="+mj-lt"/>
                <a:cs typeface="Calibri" panose="020F0502020204030204" pitchFamily="34" charset="0"/>
                <a:hlinkClick r:id="rId8"/>
              </a:rPr>
              <a:t>Wandsworth Care Alliance</a:t>
            </a:r>
            <a:r>
              <a:rPr lang="en-US" altLang="en-US" sz="1800" dirty="0">
                <a:solidFill>
                  <a:srgbClr val="0563C1"/>
                </a:solidFill>
                <a:latin typeface="+mj-lt"/>
                <a:cs typeface="Calibri" panose="020F0502020204030204" pitchFamily="34" charset="0"/>
              </a:rPr>
              <a:t> also Wandsworth Community Empowerment Network</a:t>
            </a: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p:txBody>
      </p:sp>
    </p:spTree>
    <p:extLst>
      <p:ext uri="{BB962C8B-B14F-4D97-AF65-F5344CB8AC3E}">
        <p14:creationId xmlns:p14="http://schemas.microsoft.com/office/powerpoint/2010/main" val="396177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p4"/>
          <p:cNvSpPr txBox="1"/>
          <p:nvPr/>
        </p:nvSpPr>
        <p:spPr>
          <a:xfrm>
            <a:off x="480517" y="361094"/>
            <a:ext cx="9379200" cy="1084589"/>
          </a:xfrm>
          <a:prstGeom prst="rect">
            <a:avLst/>
          </a:prstGeom>
          <a:noFill/>
          <a:ln>
            <a:noFill/>
          </a:ln>
        </p:spPr>
        <p:txBody>
          <a:bodyPr spcFirstLastPara="1" wrap="square" lIns="0" tIns="7300" rIns="0" bIns="0" anchor="t" anchorCtr="0">
            <a:spAutoFit/>
          </a:bodyPr>
          <a:lstStyle/>
          <a:p>
            <a:pPr marL="0" marR="0" lvl="0" indent="0" algn="l" rtl="0">
              <a:spcBef>
                <a:spcPts val="0"/>
              </a:spcBef>
              <a:spcAft>
                <a:spcPts val="0"/>
              </a:spcAft>
              <a:buNone/>
            </a:pPr>
            <a:endParaRPr sz="1000" b="1" dirty="0">
              <a:solidFill>
                <a:schemeClr val="accent2"/>
              </a:solidFill>
              <a:latin typeface="Arial"/>
              <a:ea typeface="Arial"/>
              <a:cs typeface="Arial"/>
              <a:sym typeface="Arial"/>
            </a:endParaRPr>
          </a:p>
          <a:p>
            <a:pPr marL="0" marR="0" lvl="0" indent="0" algn="l" rtl="0">
              <a:spcBef>
                <a:spcPts val="0"/>
              </a:spcBef>
              <a:spcAft>
                <a:spcPts val="0"/>
              </a:spcAft>
              <a:buNone/>
            </a:pPr>
            <a:r>
              <a:rPr lang="en-GB" sz="3000" b="1" dirty="0">
                <a:solidFill>
                  <a:schemeClr val="accent2"/>
                </a:solidFill>
              </a:rPr>
              <a:t>Upcoming funding opportunities</a:t>
            </a:r>
            <a:endParaRPr dirty="0"/>
          </a:p>
          <a:p>
            <a:pPr marL="0" marR="0" lvl="0" indent="0" algn="l" rtl="0">
              <a:spcBef>
                <a:spcPts val="0"/>
              </a:spcBef>
              <a:spcAft>
                <a:spcPts val="0"/>
              </a:spcAft>
              <a:buNone/>
            </a:pPr>
            <a:endParaRPr sz="3000" b="1" dirty="0">
              <a:solidFill>
                <a:schemeClr val="accent2"/>
              </a:solidFill>
              <a:latin typeface="Arial"/>
              <a:ea typeface="Arial"/>
              <a:cs typeface="Arial"/>
              <a:sym typeface="Arial"/>
            </a:endParaRPr>
          </a:p>
        </p:txBody>
      </p:sp>
      <p:sp>
        <p:nvSpPr>
          <p:cNvPr id="2" name="Rectangle 1">
            <a:extLst>
              <a:ext uri="{FF2B5EF4-FFF2-40B4-BE49-F238E27FC236}">
                <a16:creationId xmlns:a16="http://schemas.microsoft.com/office/drawing/2014/main" id="{6A2960BE-ADA8-CB87-3BEC-995E66FAE691}"/>
              </a:ext>
            </a:extLst>
          </p:cNvPr>
          <p:cNvSpPr>
            <a:spLocks noChangeArrowheads="1"/>
          </p:cNvSpPr>
          <p:nvPr/>
        </p:nvSpPr>
        <p:spPr bwMode="auto">
          <a:xfrm>
            <a:off x="-890038" y="4524401"/>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5" name="TextBox 4">
            <a:extLst>
              <a:ext uri="{FF2B5EF4-FFF2-40B4-BE49-F238E27FC236}">
                <a16:creationId xmlns:a16="http://schemas.microsoft.com/office/drawing/2014/main" id="{61E74514-FCBB-0C90-ADFC-175A3130CDB0}"/>
              </a:ext>
            </a:extLst>
          </p:cNvPr>
          <p:cNvSpPr txBox="1"/>
          <p:nvPr/>
        </p:nvSpPr>
        <p:spPr>
          <a:xfrm>
            <a:off x="480517" y="1445683"/>
            <a:ext cx="10445261" cy="489364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rPr>
              <a:t>Winter Fund:</a:t>
            </a:r>
            <a:r>
              <a:rPr lang="en-GB" sz="2000" b="1" dirty="0">
                <a:solidFill>
                  <a:schemeClr val="accent2"/>
                </a:solidFill>
                <a:latin typeface="+mj-lt"/>
                <a:ea typeface="Arial"/>
                <a:cs typeface="Arial"/>
                <a:sym typeface="Arial"/>
              </a:rPr>
              <a:t> </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£500 small grants towards conversations to keep residents healthy this winter. Expected to be live towards the end of September 2023; managed by the SWL VCSE Alliance.</a:t>
            </a:r>
          </a:p>
          <a:p>
            <a:pPr marL="0" marR="0" lvl="0" indent="0" algn="l" defTabSz="914400" rtl="0" eaLnBrk="0" fontAlgn="base" latinLnBrk="0" hangingPunct="0">
              <a:lnSpc>
                <a:spcPct val="100000"/>
              </a:lnSpc>
              <a:spcBef>
                <a:spcPct val="0"/>
              </a:spcBef>
              <a:spcAft>
                <a:spcPct val="0"/>
              </a:spcAft>
              <a:buClrTx/>
              <a:buSzTx/>
              <a:tabLst/>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kumimoji="0" lang="en-GB" altLang="en-US" sz="2000" b="1" i="0" u="none" strike="noStrike" cap="none" normalizeH="0" baseline="0" dirty="0">
                <a:ln>
                  <a:noFill/>
                </a:ln>
                <a:solidFill>
                  <a:schemeClr val="accent2"/>
                </a:solidFill>
                <a:effectLst/>
                <a:latin typeface="+mj-lt"/>
              </a:rPr>
              <a:t>Health Inequalities Fund</a:t>
            </a:r>
            <a:r>
              <a:rPr kumimoji="0" lang="en-US" altLang="en-US" sz="1800" b="0" i="0" u="none" strike="noStrike" cap="none" normalizeH="0" baseline="0" dirty="0">
                <a:ln>
                  <a:noFill/>
                </a:ln>
                <a:solidFill>
                  <a:srgbClr val="000000"/>
                </a:solidFill>
                <a:effectLst/>
                <a:latin typeface="+mj-lt"/>
                <a:cs typeface="Calibri" panose="020F0502020204030204" pitchFamily="34" charset="0"/>
              </a:rPr>
              <a:t>  </a:t>
            </a:r>
            <a:r>
              <a:rPr lang="en-GB" sz="1800" dirty="0">
                <a:latin typeface="+mj-lt"/>
                <a:cs typeface="Calibri" panose="020F0502020204030204" pitchFamily="34" charset="0"/>
              </a:rPr>
              <a:t>£4.3 million available to South-West London for 2023/24, for both existing and new projects. The funding for successful schemes will be authorised to run until the end of March 2025. </a:t>
            </a:r>
          </a:p>
          <a:p>
            <a:pPr lvl="3" eaLnBrk="0" fontAlgn="base" hangingPunct="0">
              <a:spcBef>
                <a:spcPct val="0"/>
              </a:spcBef>
              <a:spcAft>
                <a:spcPct val="0"/>
              </a:spcAft>
              <a:buClrTx/>
            </a:pPr>
            <a:r>
              <a:rPr lang="en-GB" sz="1800" dirty="0">
                <a:latin typeface="+mj-lt"/>
                <a:cs typeface="Calibri" panose="020F0502020204030204" pitchFamily="34" charset="0"/>
              </a:rPr>
              <a:t>• 75% for existing schemes (</a:t>
            </a:r>
            <a:r>
              <a:rPr lang="en-US" altLang="en-US" sz="1800" dirty="0">
                <a:latin typeface="+mj-lt"/>
                <a:cs typeface="Calibri" panose="020F0502020204030204" pitchFamily="34" charset="0"/>
              </a:rPr>
              <a:t>£135,354.80 for existing Kingston projects)</a:t>
            </a:r>
            <a:endParaRPr lang="en-GB" sz="1800" dirty="0">
              <a:latin typeface="+mj-lt"/>
              <a:cs typeface="Calibri" panose="020F0502020204030204" pitchFamily="34" charset="0"/>
            </a:endParaRPr>
          </a:p>
          <a:p>
            <a:pPr lvl="3" eaLnBrk="0" fontAlgn="base" hangingPunct="0">
              <a:spcBef>
                <a:spcPct val="0"/>
              </a:spcBef>
              <a:spcAft>
                <a:spcPct val="0"/>
              </a:spcAft>
              <a:buClrTx/>
            </a:pPr>
            <a:r>
              <a:rPr lang="en-GB" sz="1800" dirty="0">
                <a:latin typeface="+mj-lt"/>
                <a:cs typeface="Calibri" panose="020F0502020204030204" pitchFamily="34" charset="0"/>
              </a:rPr>
              <a:t>• 25% for new schemes</a:t>
            </a:r>
            <a:r>
              <a:rPr lang="en-US" altLang="en-US" sz="1800" dirty="0">
                <a:latin typeface="+mj-lt"/>
                <a:cs typeface="Calibri" panose="020F0502020204030204" pitchFamily="34" charset="0"/>
              </a:rPr>
              <a:t> (£58,668.71 for new projects in Kingston). </a:t>
            </a:r>
          </a:p>
          <a:p>
            <a:pPr lvl="3" eaLnBrk="0" fontAlgn="base" hangingPunct="0">
              <a:spcBef>
                <a:spcPct val="0"/>
              </a:spcBef>
              <a:spcAft>
                <a:spcPct val="0"/>
              </a:spcAft>
              <a:buClrTx/>
            </a:pPr>
            <a:r>
              <a:rPr lang="en-US" altLang="en-US" sz="1800" dirty="0">
                <a:latin typeface="+mj-lt"/>
                <a:cs typeface="Calibri" panose="020F0502020204030204" pitchFamily="34" charset="0"/>
              </a:rPr>
              <a:t>Expected to go live towards the end of September 2023. </a:t>
            </a:r>
          </a:p>
          <a:p>
            <a:pPr lvl="2" eaLnBrk="0" fontAlgn="base" hangingPunct="0">
              <a:spcBef>
                <a:spcPct val="0"/>
              </a:spcBef>
              <a:spcAft>
                <a:spcPct val="0"/>
              </a:spcAft>
              <a:buClrTx/>
            </a:pPr>
            <a:endParaRPr kumimoji="0" lang="en-US" altLang="en-US" sz="1800" b="0" i="0" u="none" strike="noStrike" cap="none" normalizeH="0" baseline="0" dirty="0">
              <a:ln>
                <a:noFill/>
              </a:ln>
              <a:solidFill>
                <a:srgbClr val="000000"/>
              </a:solidFill>
              <a:effectLst/>
              <a:latin typeface="+mj-lt"/>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tabLst/>
            </a:pPr>
            <a:r>
              <a:rPr lang="en-GB" sz="2000" b="1" dirty="0">
                <a:solidFill>
                  <a:schemeClr val="accent2"/>
                </a:solidFill>
                <a:latin typeface="+mj-lt"/>
              </a:rPr>
              <a:t>ICP Priorities Fund (former Innovation Fund)</a:t>
            </a:r>
            <a:r>
              <a:rPr lang="en-GB" sz="1800" dirty="0">
                <a:latin typeface="+mj-lt"/>
                <a:cs typeface="Calibri" panose="020F0502020204030204" pitchFamily="34" charset="0"/>
              </a:rPr>
              <a:t> £5 million across South-West London with successful schemes running until end of March 2025. Of this:</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800" dirty="0">
                <a:latin typeface="+mj-lt"/>
                <a:cs typeface="Calibri" panose="020F0502020204030204" pitchFamily="34" charset="0"/>
              </a:rPr>
              <a:t>£3,800,000 for projects supporting delivery of the Workforce Development priority</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r>
              <a:rPr lang="en-GB" sz="1800" dirty="0">
                <a:latin typeface="+mj-lt"/>
                <a:cs typeface="Calibri" panose="020F0502020204030204" pitchFamily="34" charset="0"/>
              </a:rPr>
              <a:t>£950,000 for projects supporting delivery of all the other Integrated Care Partnership’s priorities (See draft </a:t>
            </a:r>
            <a:r>
              <a:rPr lang="en-GB" sz="1800" dirty="0">
                <a:latin typeface="+mj-lt"/>
                <a:cs typeface="Calibri" panose="020F0502020204030204" pitchFamily="34" charset="0"/>
                <a:hlinkClick r:id="rId3"/>
              </a:rPr>
              <a:t>Strategy Plan</a:t>
            </a:r>
            <a:r>
              <a:rPr lang="en-GB" sz="1800" dirty="0">
                <a:latin typeface="+mj-lt"/>
                <a:cs typeface="Calibri" panose="020F0502020204030204" pitchFamily="34" charset="0"/>
              </a:rPr>
              <a:t>).</a:t>
            </a:r>
          </a:p>
          <a:p>
            <a:pPr marR="0" lvl="0" algn="l" defTabSz="914400" rtl="0" eaLnBrk="0" fontAlgn="base" latinLnBrk="0" hangingPunct="0">
              <a:lnSpc>
                <a:spcPct val="100000"/>
              </a:lnSpc>
              <a:spcBef>
                <a:spcPct val="0"/>
              </a:spcBef>
              <a:spcAft>
                <a:spcPct val="0"/>
              </a:spcAft>
              <a:buClrTx/>
              <a:buSzTx/>
              <a:tabLst/>
            </a:pPr>
            <a:r>
              <a:rPr lang="en-GB" sz="1800" dirty="0">
                <a:latin typeface="+mj-lt"/>
                <a:cs typeface="Calibri" panose="020F0502020204030204" pitchFamily="34" charset="0"/>
              </a:rPr>
              <a:t>Expected to go live towards the end of September 2023.</a:t>
            </a:r>
          </a:p>
          <a:p>
            <a:pPr marL="285750" marR="0" lvl="0" indent="-285750" algn="l" defTabSz="914400" rtl="0" eaLnBrk="0" fontAlgn="base" latinLnBrk="0" hangingPunct="0">
              <a:lnSpc>
                <a:spcPct val="100000"/>
              </a:lnSpc>
              <a:spcBef>
                <a:spcPct val="0"/>
              </a:spcBef>
              <a:spcAft>
                <a:spcPct val="0"/>
              </a:spcAft>
              <a:buClrTx/>
              <a:buSzTx/>
              <a:buFont typeface="Arial" panose="020B0604020202020204" pitchFamily="34" charset="0"/>
              <a:buChar char="•"/>
              <a:tabLst/>
            </a:pPr>
            <a:endParaRPr lang="en-US" altLang="en-US" sz="1800" dirty="0">
              <a:latin typeface="+mj-lt"/>
              <a:cs typeface="Calibri" panose="020F0502020204030204" pitchFamily="34" charset="0"/>
            </a:endParaRPr>
          </a:p>
        </p:txBody>
      </p:sp>
    </p:spTree>
    <p:extLst>
      <p:ext uri="{BB962C8B-B14F-4D97-AF65-F5344CB8AC3E}">
        <p14:creationId xmlns:p14="http://schemas.microsoft.com/office/powerpoint/2010/main" val="3974581067"/>
      </p:ext>
    </p:extLst>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3082</TotalTime>
  <Words>678</Words>
  <Application>Microsoft Office PowerPoint</Application>
  <PresentationFormat>Widescreen</PresentationFormat>
  <Paragraphs>103</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Calibri</vt:lpstr>
      <vt:lpstr>Arial</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Fabio Stacul</dc:creator>
  <cp:lastModifiedBy>Camilla Wheal</cp:lastModifiedBy>
  <cp:revision>4</cp:revision>
  <dcterms:created xsi:type="dcterms:W3CDTF">2023-07-03T09:24:12Z</dcterms:created>
  <dcterms:modified xsi:type="dcterms:W3CDTF">2023-09-12T13:22:40Z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