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63" r:id="rId3"/>
    <p:sldId id="257" r:id="rId4"/>
    <p:sldId id="265" r:id="rId5"/>
    <p:sldId id="268" r:id="rId6"/>
    <p:sldId id="258" r:id="rId7"/>
    <p:sldId id="269" r:id="rId8"/>
    <p:sldId id="264"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3270"/>
    <a:srgbClr val="DF820B"/>
    <a:srgbClr val="ED7D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DA86A5-07C4-4554-AFD4-8159CF97901E}" v="1" dt="2023-07-18T13:19:52.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43"/>
    <p:restoredTop sz="94662"/>
  </p:normalViewPr>
  <p:slideViewPr>
    <p:cSldViewPr snapToGrid="0">
      <p:cViewPr varScale="1">
        <p:scale>
          <a:sx n="51" d="100"/>
          <a:sy n="51" d="100"/>
        </p:scale>
        <p:origin x="1013"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a Wheal" userId="346764f5-9897-4706-8652-5e6e8b741e4a" providerId="ADAL" clId="{CEDA86A5-07C4-4554-AFD4-8159CF97901E}"/>
    <pc:docChg chg="modSld">
      <pc:chgData name="Camilla Wheal" userId="346764f5-9897-4706-8652-5e6e8b741e4a" providerId="ADAL" clId="{CEDA86A5-07C4-4554-AFD4-8159CF97901E}" dt="2023-07-18T13:18:32.348" v="24" actId="255"/>
      <pc:docMkLst>
        <pc:docMk/>
      </pc:docMkLst>
      <pc:sldChg chg="modSp mod">
        <pc:chgData name="Camilla Wheal" userId="346764f5-9897-4706-8652-5e6e8b741e4a" providerId="ADAL" clId="{CEDA86A5-07C4-4554-AFD4-8159CF97901E}" dt="2023-07-18T13:18:32.348" v="24" actId="255"/>
        <pc:sldMkLst>
          <pc:docMk/>
          <pc:sldMk cId="3536131965" sldId="270"/>
        </pc:sldMkLst>
        <pc:spChg chg="mod">
          <ac:chgData name="Camilla Wheal" userId="346764f5-9897-4706-8652-5e6e8b741e4a" providerId="ADAL" clId="{CEDA86A5-07C4-4554-AFD4-8159CF97901E}" dt="2023-07-18T13:18:32.348" v="24" actId="255"/>
          <ac:spMkLst>
            <pc:docMk/>
            <pc:sldMk cId="3536131965" sldId="270"/>
            <ac:spMk id="3" creationId="{4A893F3E-1EDB-6C07-6A5F-77503F9F338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A15E-43A7-E710-6348-B8AF3F73034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F0BF0E6-7379-5227-EE0C-52CC3B8C2C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12D6E9A-37C3-AA99-D30F-8E6286FB53F7}"/>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5" name="Footer Placeholder 4">
            <a:extLst>
              <a:ext uri="{FF2B5EF4-FFF2-40B4-BE49-F238E27FC236}">
                <a16:creationId xmlns:a16="http://schemas.microsoft.com/office/drawing/2014/main" id="{C20266B1-4BEE-EFEC-4451-7357BBB5F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B0283-2ECA-146C-4C39-CBD13509D433}"/>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3466004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F58A-5FE7-5E32-0D7A-50E90CABBA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56D9E5-0754-5478-1A55-0E9B2C4739D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0B672B-D5C2-33C1-AFDB-43B6E67BEB67}"/>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5" name="Footer Placeholder 4">
            <a:extLst>
              <a:ext uri="{FF2B5EF4-FFF2-40B4-BE49-F238E27FC236}">
                <a16:creationId xmlns:a16="http://schemas.microsoft.com/office/drawing/2014/main" id="{23808958-82C9-635E-246F-06561BC82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A1BB7-7DF9-076E-E293-03D0130E8D03}"/>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111851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3F98C-A9CF-2637-732A-44E7CE2C869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3C7570-8569-5381-4DCF-4441C0A699C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046197-18CC-B20B-CA4C-510D8FD7B492}"/>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5" name="Footer Placeholder 4">
            <a:extLst>
              <a:ext uri="{FF2B5EF4-FFF2-40B4-BE49-F238E27FC236}">
                <a16:creationId xmlns:a16="http://schemas.microsoft.com/office/drawing/2014/main" id="{98C8E364-ACE8-96B3-3CD4-360E62B2A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2471B-1406-4DEA-3DD6-BB4AB42C20A6}"/>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3893246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9BEF-E173-B372-34FB-7DBFCDFAC9B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502503E-A2C8-19DE-FD0E-DD968A0EF0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9BBB10-C7CA-C15B-6CD0-286CB512CF80}"/>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5" name="Footer Placeholder 4">
            <a:extLst>
              <a:ext uri="{FF2B5EF4-FFF2-40B4-BE49-F238E27FC236}">
                <a16:creationId xmlns:a16="http://schemas.microsoft.com/office/drawing/2014/main" id="{20388393-4F0C-1728-4C74-4F2CD4994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5B558-E6DB-AF4A-5141-E4A3C9729E8B}"/>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253280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548E-459B-83C9-9C68-03654BCE9B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5FA7819-E8B6-4915-EA99-248FEE473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4135B6-0BB2-28E8-EFDD-1ED4500FB9CB}"/>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5" name="Footer Placeholder 4">
            <a:extLst>
              <a:ext uri="{FF2B5EF4-FFF2-40B4-BE49-F238E27FC236}">
                <a16:creationId xmlns:a16="http://schemas.microsoft.com/office/drawing/2014/main" id="{24CE4CEF-9CBC-F352-6130-92E9DFE63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2EB78-2825-CA13-087C-2F85BCD897CE}"/>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330177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3A46A-B5C7-FA24-33B8-860B71B965D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618105D-9839-2D2A-4B63-F4A05B8F854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BE57EB6-31FF-A7FC-840C-617309EF9DD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4B1D6F-1BD6-F104-1805-00BE232E4FCC}"/>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6" name="Footer Placeholder 5">
            <a:extLst>
              <a:ext uri="{FF2B5EF4-FFF2-40B4-BE49-F238E27FC236}">
                <a16:creationId xmlns:a16="http://schemas.microsoft.com/office/drawing/2014/main" id="{B41C0DD6-AE5E-35EB-F6FC-4E275D6BC0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8AD219-6FE8-55DB-32A0-19A2F90F1C35}"/>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231197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2478A-4A10-9195-9041-1D3A5ECBF79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7958C4-34E0-2E9D-48F2-4BD4A74A49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7BC909-E52F-E68B-04AD-F7749970095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3A49354-265B-D4F6-CB5A-69A3375789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E6E552-5894-00EC-326C-CE2543ED3D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7098812-BB37-76D0-6D4D-9192AC1DD42C}"/>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8" name="Footer Placeholder 7">
            <a:extLst>
              <a:ext uri="{FF2B5EF4-FFF2-40B4-BE49-F238E27FC236}">
                <a16:creationId xmlns:a16="http://schemas.microsoft.com/office/drawing/2014/main" id="{7D0EAD44-A38E-A753-D8DE-405CBB4AA4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E09709-95B4-B7F2-3075-CA7B5C4CC558}"/>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55096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330-FDE9-7162-CAE9-3AB33547934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DCF1693-566E-E318-E30D-71CE0047F57F}"/>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4" name="Footer Placeholder 3">
            <a:extLst>
              <a:ext uri="{FF2B5EF4-FFF2-40B4-BE49-F238E27FC236}">
                <a16:creationId xmlns:a16="http://schemas.microsoft.com/office/drawing/2014/main" id="{FFCB8C1E-7D0A-9454-5C81-F68468192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AB5DB-0CE3-2CCA-D4D4-DD1F0B44D827}"/>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27589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BD738-F26D-5FE0-D102-065AED440F42}"/>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3" name="Footer Placeholder 2">
            <a:extLst>
              <a:ext uri="{FF2B5EF4-FFF2-40B4-BE49-F238E27FC236}">
                <a16:creationId xmlns:a16="http://schemas.microsoft.com/office/drawing/2014/main" id="{6A13E710-9698-4DB1-BA8E-FC88330223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F853A5-57F9-18AE-B624-B21EC5044058}"/>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316227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81080-18CD-DD11-49F5-86A36B7C6F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CF1130B-9592-0B67-E075-F1B01BC325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59EA8ED-A267-3859-190D-C0AEBF16B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A8574F8-DD84-DBB7-C566-7D251F91CE30}"/>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6" name="Footer Placeholder 5">
            <a:extLst>
              <a:ext uri="{FF2B5EF4-FFF2-40B4-BE49-F238E27FC236}">
                <a16:creationId xmlns:a16="http://schemas.microsoft.com/office/drawing/2014/main" id="{7331DD01-ACBB-F743-C3FA-4DF7986AA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87371-102C-483C-E88E-7D0D6CF856B3}"/>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4096741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54B0-C324-4C8E-F084-54837846D0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023294C-25B3-3962-C69C-4FAB1C7A4C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44210D-D726-FE80-8F0B-8F84223AD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2C06F8-CD52-A2A6-463F-246ECDFBF00A}"/>
              </a:ext>
            </a:extLst>
          </p:cNvPr>
          <p:cNvSpPr>
            <a:spLocks noGrp="1"/>
          </p:cNvSpPr>
          <p:nvPr>
            <p:ph type="dt" sz="half" idx="10"/>
          </p:nvPr>
        </p:nvSpPr>
        <p:spPr/>
        <p:txBody>
          <a:bodyPr/>
          <a:lstStyle/>
          <a:p>
            <a:fld id="{ECB5B055-ABD4-6644-9164-0D31A9F47330}" type="datetimeFigureOut">
              <a:rPr lang="en-US" smtClean="0"/>
              <a:t>7/18/2023</a:t>
            </a:fld>
            <a:endParaRPr lang="en-US"/>
          </a:p>
        </p:txBody>
      </p:sp>
      <p:sp>
        <p:nvSpPr>
          <p:cNvPr id="6" name="Footer Placeholder 5">
            <a:extLst>
              <a:ext uri="{FF2B5EF4-FFF2-40B4-BE49-F238E27FC236}">
                <a16:creationId xmlns:a16="http://schemas.microsoft.com/office/drawing/2014/main" id="{D7074155-307C-864D-F03E-A5F282894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86AFCB-6773-994D-10EF-27A90A850846}"/>
              </a:ext>
            </a:extLst>
          </p:cNvPr>
          <p:cNvSpPr>
            <a:spLocks noGrp="1"/>
          </p:cNvSpPr>
          <p:nvPr>
            <p:ph type="sldNum" sz="quarter" idx="12"/>
          </p:nvPr>
        </p:nvSpPr>
        <p:spPr/>
        <p:txBody>
          <a:bodyPr/>
          <a:lstStyle/>
          <a:p>
            <a:fld id="{03F6B9A5-39D5-BE46-B5C9-FE1698F51142}" type="slidenum">
              <a:rPr lang="en-US" smtClean="0"/>
              <a:t>‹#›</a:t>
            </a:fld>
            <a:endParaRPr lang="en-US"/>
          </a:p>
        </p:txBody>
      </p:sp>
    </p:spTree>
    <p:extLst>
      <p:ext uri="{BB962C8B-B14F-4D97-AF65-F5344CB8AC3E}">
        <p14:creationId xmlns:p14="http://schemas.microsoft.com/office/powerpoint/2010/main" val="94591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E7CA0-4309-DF91-F022-2747E45B0E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1AD83D-B4A5-9937-C9A7-04D1EDD8F0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5AC42B-7E82-BE01-814C-A95DFF5F15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5B055-ABD4-6644-9164-0D31A9F47330}" type="datetimeFigureOut">
              <a:rPr lang="en-US" smtClean="0"/>
              <a:t>7/18/2023</a:t>
            </a:fld>
            <a:endParaRPr lang="en-US"/>
          </a:p>
        </p:txBody>
      </p:sp>
      <p:sp>
        <p:nvSpPr>
          <p:cNvPr id="5" name="Footer Placeholder 4">
            <a:extLst>
              <a:ext uri="{FF2B5EF4-FFF2-40B4-BE49-F238E27FC236}">
                <a16:creationId xmlns:a16="http://schemas.microsoft.com/office/drawing/2014/main" id="{692C3B2C-C934-B7DD-1DAA-15AF61CFD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4E9448-051E-9BE2-BC04-667506B5D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6B9A5-39D5-BE46-B5C9-FE1698F51142}" type="slidenum">
              <a:rPr lang="en-US" smtClean="0"/>
              <a:t>‹#›</a:t>
            </a:fld>
            <a:endParaRPr lang="en-US"/>
          </a:p>
        </p:txBody>
      </p:sp>
      <p:pic>
        <p:nvPicPr>
          <p:cNvPr id="12" name="Picture 11">
            <a:extLst>
              <a:ext uri="{FF2B5EF4-FFF2-40B4-BE49-F238E27FC236}">
                <a16:creationId xmlns:a16="http://schemas.microsoft.com/office/drawing/2014/main" id="{B4C0579C-6EDB-F48C-FA0B-28D477F1EE93}"/>
              </a:ext>
            </a:extLst>
          </p:cNvPr>
          <p:cNvPicPr>
            <a:picLocks noChangeAspect="1"/>
          </p:cNvPicPr>
          <p:nvPr userDrawn="1"/>
        </p:nvPicPr>
        <p:blipFill>
          <a:blip r:embed="rId13"/>
          <a:stretch>
            <a:fillRect/>
          </a:stretch>
        </p:blipFill>
        <p:spPr>
          <a:xfrm>
            <a:off x="128587" y="6226175"/>
            <a:ext cx="1905000" cy="495300"/>
          </a:xfrm>
          <a:prstGeom prst="rect">
            <a:avLst/>
          </a:prstGeom>
        </p:spPr>
      </p:pic>
      <p:pic>
        <p:nvPicPr>
          <p:cNvPr id="14" name="Picture 13" descr="Logo, company name&#10;&#10;Description automatically generated">
            <a:extLst>
              <a:ext uri="{FF2B5EF4-FFF2-40B4-BE49-F238E27FC236}">
                <a16:creationId xmlns:a16="http://schemas.microsoft.com/office/drawing/2014/main" id="{BD6886AC-FEEC-2EF7-1B3B-C06B540F778A}"/>
              </a:ext>
            </a:extLst>
          </p:cNvPr>
          <p:cNvPicPr>
            <a:picLocks noChangeAspect="1"/>
          </p:cNvPicPr>
          <p:nvPr userDrawn="1"/>
        </p:nvPicPr>
        <p:blipFill>
          <a:blip r:embed="rId14"/>
          <a:stretch>
            <a:fillRect/>
          </a:stretch>
        </p:blipFill>
        <p:spPr>
          <a:xfrm>
            <a:off x="9663113" y="5852030"/>
            <a:ext cx="2400300" cy="1005970"/>
          </a:xfrm>
          <a:prstGeom prst="rect">
            <a:avLst/>
          </a:prstGeom>
        </p:spPr>
      </p:pic>
    </p:spTree>
    <p:extLst>
      <p:ext uri="{BB962C8B-B14F-4D97-AF65-F5344CB8AC3E}">
        <p14:creationId xmlns:p14="http://schemas.microsoft.com/office/powerpoint/2010/main" val="461081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psychosynthesistrust.org.uk/social-impact"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mailto:ktyler@ptrust.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under a tree&#10;&#10;Description automatically generated with medium confidence">
            <a:extLst>
              <a:ext uri="{FF2B5EF4-FFF2-40B4-BE49-F238E27FC236}">
                <a16:creationId xmlns:a16="http://schemas.microsoft.com/office/drawing/2014/main" id="{8B68A81B-EE75-1B09-A8AB-510C65F8935E}"/>
              </a:ext>
            </a:extLst>
          </p:cNvPr>
          <p:cNvPicPr>
            <a:picLocks noGrp="1" noChangeAspect="1"/>
          </p:cNvPicPr>
          <p:nvPr>
            <p:ph idx="1"/>
          </p:nvPr>
        </p:nvPicPr>
        <p:blipFill rotWithShape="1">
          <a:blip r:embed="rId2"/>
          <a:srcRect t="804" r="22930" b="785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48858C-F048-91ED-9852-E386200AD032}"/>
              </a:ext>
            </a:extLst>
          </p:cNvPr>
          <p:cNvSpPr>
            <a:spLocks noGrp="1"/>
          </p:cNvSpPr>
          <p:nvPr>
            <p:ph type="title"/>
          </p:nvPr>
        </p:nvSpPr>
        <p:spPr>
          <a:xfrm>
            <a:off x="599833" y="493486"/>
            <a:ext cx="4023360" cy="3204134"/>
          </a:xfrm>
        </p:spPr>
        <p:txBody>
          <a:bodyPr vert="horz" lIns="91440" tIns="45720" rIns="91440" bIns="45720" rtlCol="0" anchor="b">
            <a:normAutofit/>
          </a:bodyPr>
          <a:lstStyle/>
          <a:p>
            <a:r>
              <a:rPr lang="en-US" b="1" dirty="0"/>
              <a:t>The Exploring Anxiety Project</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screenshot, logo, graphics&#10;&#10;Description automatically generated">
            <a:extLst>
              <a:ext uri="{FF2B5EF4-FFF2-40B4-BE49-F238E27FC236}">
                <a16:creationId xmlns:a16="http://schemas.microsoft.com/office/drawing/2014/main" id="{FAC6337B-919B-9987-888C-953DF8160552}"/>
              </a:ext>
            </a:extLst>
          </p:cNvPr>
          <p:cNvPicPr>
            <a:picLocks noChangeAspect="1"/>
          </p:cNvPicPr>
          <p:nvPr/>
        </p:nvPicPr>
        <p:blipFill>
          <a:blip r:embed="rId3"/>
          <a:stretch>
            <a:fillRect/>
          </a:stretch>
        </p:blipFill>
        <p:spPr>
          <a:xfrm>
            <a:off x="477981" y="4546920"/>
            <a:ext cx="3977640" cy="2806079"/>
          </a:xfrm>
          <a:prstGeom prst="rect">
            <a:avLst/>
          </a:prstGeom>
        </p:spPr>
      </p:pic>
      <p:sp>
        <p:nvSpPr>
          <p:cNvPr id="11" name="Rectangle 10">
            <a:extLst>
              <a:ext uri="{FF2B5EF4-FFF2-40B4-BE49-F238E27FC236}">
                <a16:creationId xmlns:a16="http://schemas.microsoft.com/office/drawing/2014/main" id="{8B4F5A7F-3261-43AA-3FFE-C6922DD5AC51}"/>
              </a:ext>
            </a:extLst>
          </p:cNvPr>
          <p:cNvSpPr/>
          <p:nvPr/>
        </p:nvSpPr>
        <p:spPr>
          <a:xfrm>
            <a:off x="477981" y="493486"/>
            <a:ext cx="752301" cy="62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phics, font, design&#10;&#10;Description automatically generated">
            <a:extLst>
              <a:ext uri="{FF2B5EF4-FFF2-40B4-BE49-F238E27FC236}">
                <a16:creationId xmlns:a16="http://schemas.microsoft.com/office/drawing/2014/main" id="{6CE6842F-E58A-E0DB-0F59-43850F975E20}"/>
              </a:ext>
            </a:extLst>
          </p:cNvPr>
          <p:cNvPicPr>
            <a:picLocks noChangeAspect="1"/>
          </p:cNvPicPr>
          <p:nvPr/>
        </p:nvPicPr>
        <p:blipFill>
          <a:blip r:embed="rId4"/>
          <a:stretch>
            <a:fillRect/>
          </a:stretch>
        </p:blipFill>
        <p:spPr>
          <a:xfrm>
            <a:off x="741356" y="261722"/>
            <a:ext cx="3271059" cy="1370907"/>
          </a:xfrm>
          <a:prstGeom prst="rect">
            <a:avLst/>
          </a:prstGeom>
        </p:spPr>
      </p:pic>
    </p:spTree>
    <p:extLst>
      <p:ext uri="{BB962C8B-B14F-4D97-AF65-F5344CB8AC3E}">
        <p14:creationId xmlns:p14="http://schemas.microsoft.com/office/powerpoint/2010/main" val="189254504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3EA7-8516-548D-B196-3F8299E675A2}"/>
              </a:ext>
            </a:extLst>
          </p:cNvPr>
          <p:cNvSpPr>
            <a:spLocks noGrp="1"/>
          </p:cNvSpPr>
          <p:nvPr>
            <p:ph type="title"/>
          </p:nvPr>
        </p:nvSpPr>
        <p:spPr>
          <a:xfrm>
            <a:off x="577573" y="0"/>
            <a:ext cx="4368602" cy="1956841"/>
          </a:xfrm>
        </p:spPr>
        <p:txBody>
          <a:bodyPr anchor="b">
            <a:normAutofit/>
          </a:bodyPr>
          <a:lstStyle/>
          <a:p>
            <a:r>
              <a:rPr lang="en-US" sz="5400" b="1" dirty="0">
                <a:solidFill>
                  <a:srgbClr val="A13270"/>
                </a:solidFill>
              </a:rPr>
              <a:t>The Impact of Anxiety</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5CFC74-F78C-34A0-9614-80844A9B90DD}"/>
              </a:ext>
            </a:extLst>
          </p:cNvPr>
          <p:cNvSpPr>
            <a:spLocks noGrp="1"/>
          </p:cNvSpPr>
          <p:nvPr>
            <p:ph idx="1"/>
          </p:nvPr>
        </p:nvSpPr>
        <p:spPr>
          <a:xfrm>
            <a:off x="640080" y="2748235"/>
            <a:ext cx="4243589" cy="3320668"/>
          </a:xfrm>
        </p:spPr>
        <p:txBody>
          <a:bodyPr>
            <a:noAutofit/>
          </a:bodyPr>
          <a:lstStyle/>
          <a:p>
            <a:pPr marL="0" indent="0">
              <a:buNone/>
            </a:pPr>
            <a:r>
              <a:rPr lang="en-US" sz="2400" dirty="0"/>
              <a:t>The Workplace Health Report:</a:t>
            </a:r>
          </a:p>
          <a:p>
            <a:r>
              <a:rPr lang="en-US" sz="2400" b="1" dirty="0"/>
              <a:t>6 in 100 </a:t>
            </a:r>
            <a:r>
              <a:rPr lang="en-US" sz="2400" dirty="0"/>
              <a:t>people are diagnosed with anxiety in the UK</a:t>
            </a:r>
          </a:p>
          <a:p>
            <a:r>
              <a:rPr lang="en-US" sz="2400" dirty="0"/>
              <a:t>822,000 of UK employees are experiencing anxiety </a:t>
            </a:r>
            <a:r>
              <a:rPr lang="en-US" sz="2400" b="1" dirty="0"/>
              <a:t>costing the economy 8 billion a year &amp; 17 million working days </a:t>
            </a:r>
            <a:r>
              <a:rPr lang="en-US" sz="2400" dirty="0"/>
              <a:t>are lost.</a:t>
            </a:r>
          </a:p>
          <a:p>
            <a:endParaRPr lang="en-US" sz="1800" dirty="0"/>
          </a:p>
          <a:p>
            <a:pPr marL="0" indent="0">
              <a:buNone/>
            </a:pPr>
            <a:endParaRPr lang="en-US" sz="1800" dirty="0"/>
          </a:p>
          <a:p>
            <a:endParaRPr lang="en-US" sz="1800" dirty="0"/>
          </a:p>
          <a:p>
            <a:endParaRPr lang="en-US" sz="1800" dirty="0"/>
          </a:p>
        </p:txBody>
      </p:sp>
      <p:pic>
        <p:nvPicPr>
          <p:cNvPr id="4" name="Picture 3" descr="Wood human figure">
            <a:extLst>
              <a:ext uri="{FF2B5EF4-FFF2-40B4-BE49-F238E27FC236}">
                <a16:creationId xmlns:a16="http://schemas.microsoft.com/office/drawing/2014/main" id="{A6BA5D32-FCED-7910-E62F-183D0FD648C0}"/>
              </a:ext>
            </a:extLst>
          </p:cNvPr>
          <p:cNvPicPr>
            <a:picLocks noChangeAspect="1"/>
          </p:cNvPicPr>
          <p:nvPr/>
        </p:nvPicPr>
        <p:blipFill rotWithShape="1">
          <a:blip r:embed="rId2"/>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Oval 4">
            <a:extLst>
              <a:ext uri="{FF2B5EF4-FFF2-40B4-BE49-F238E27FC236}">
                <a16:creationId xmlns:a16="http://schemas.microsoft.com/office/drawing/2014/main" id="{729FE0AD-B2A1-7E21-2DD7-FBC0E4AD3718}"/>
              </a:ext>
            </a:extLst>
          </p:cNvPr>
          <p:cNvSpPr/>
          <p:nvPr/>
        </p:nvSpPr>
        <p:spPr>
          <a:xfrm>
            <a:off x="5902952" y="4713782"/>
            <a:ext cx="2034825" cy="1714500"/>
          </a:xfrm>
          <a:prstGeom prst="ellipse">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High Functioning Anxiety</a:t>
            </a:r>
          </a:p>
        </p:txBody>
      </p:sp>
      <p:sp>
        <p:nvSpPr>
          <p:cNvPr id="6" name="Oval 5">
            <a:extLst>
              <a:ext uri="{FF2B5EF4-FFF2-40B4-BE49-F238E27FC236}">
                <a16:creationId xmlns:a16="http://schemas.microsoft.com/office/drawing/2014/main" id="{F8F125EA-71C5-788F-665F-B9B3F1E8E029}"/>
              </a:ext>
            </a:extLst>
          </p:cNvPr>
          <p:cNvSpPr/>
          <p:nvPr/>
        </p:nvSpPr>
        <p:spPr>
          <a:xfrm>
            <a:off x="10713998" y="3552256"/>
            <a:ext cx="1356550" cy="1284782"/>
          </a:xfrm>
          <a:prstGeom prst="ellipse">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Climate</a:t>
            </a:r>
            <a:r>
              <a:rPr lang="en-US" sz="1800" b="1" dirty="0"/>
              <a:t> Anxiety</a:t>
            </a:r>
          </a:p>
        </p:txBody>
      </p:sp>
      <p:sp>
        <p:nvSpPr>
          <p:cNvPr id="7" name="Oval 6">
            <a:extLst>
              <a:ext uri="{FF2B5EF4-FFF2-40B4-BE49-F238E27FC236}">
                <a16:creationId xmlns:a16="http://schemas.microsoft.com/office/drawing/2014/main" id="{3DEB0F6C-15AB-5E08-C87F-1DDBA53E8719}"/>
              </a:ext>
            </a:extLst>
          </p:cNvPr>
          <p:cNvSpPr/>
          <p:nvPr/>
        </p:nvSpPr>
        <p:spPr>
          <a:xfrm>
            <a:off x="9133551" y="119609"/>
            <a:ext cx="1356550" cy="1284782"/>
          </a:xfrm>
          <a:prstGeom prst="ellipse">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Social Anxiety</a:t>
            </a:r>
          </a:p>
        </p:txBody>
      </p:sp>
      <p:sp>
        <p:nvSpPr>
          <p:cNvPr id="8" name="Oval 7">
            <a:extLst>
              <a:ext uri="{FF2B5EF4-FFF2-40B4-BE49-F238E27FC236}">
                <a16:creationId xmlns:a16="http://schemas.microsoft.com/office/drawing/2014/main" id="{5A27A0C9-44C6-63BE-A8F9-09E581ABCF4B}"/>
              </a:ext>
            </a:extLst>
          </p:cNvPr>
          <p:cNvSpPr/>
          <p:nvPr/>
        </p:nvSpPr>
        <p:spPr>
          <a:xfrm>
            <a:off x="9963150" y="1392153"/>
            <a:ext cx="1983991" cy="1731634"/>
          </a:xfrm>
          <a:prstGeom prst="ellipse">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Generalised Anxiety</a:t>
            </a:r>
          </a:p>
        </p:txBody>
      </p:sp>
      <p:sp>
        <p:nvSpPr>
          <p:cNvPr id="10" name="Oval 9">
            <a:extLst>
              <a:ext uri="{FF2B5EF4-FFF2-40B4-BE49-F238E27FC236}">
                <a16:creationId xmlns:a16="http://schemas.microsoft.com/office/drawing/2014/main" id="{4B570B09-0D0E-7A34-A976-07234531FCB0}"/>
              </a:ext>
            </a:extLst>
          </p:cNvPr>
          <p:cNvSpPr/>
          <p:nvPr/>
        </p:nvSpPr>
        <p:spPr>
          <a:xfrm>
            <a:off x="5704928" y="3123787"/>
            <a:ext cx="1356550" cy="1284782"/>
          </a:xfrm>
          <a:prstGeom prst="ellipse">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Health Anxiety</a:t>
            </a:r>
          </a:p>
        </p:txBody>
      </p:sp>
    </p:spTree>
    <p:extLst>
      <p:ext uri="{BB962C8B-B14F-4D97-AF65-F5344CB8AC3E}">
        <p14:creationId xmlns:p14="http://schemas.microsoft.com/office/powerpoint/2010/main" val="219572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5">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5155E97F-C490-F628-0E46-0CAD30AA5445}"/>
              </a:ext>
            </a:extLst>
          </p:cNvPr>
          <p:cNvSpPr/>
          <p:nvPr/>
        </p:nvSpPr>
        <p:spPr>
          <a:xfrm>
            <a:off x="2094141" y="2280205"/>
            <a:ext cx="1729633"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00" b="1" kern="1200" dirty="0">
                <a:solidFill>
                  <a:schemeClr val="lt1"/>
                </a:solidFill>
                <a:latin typeface="AppleSystemUIFont"/>
                <a:ea typeface="+mn-ea"/>
                <a:cs typeface="+mn-cs"/>
              </a:rPr>
              <a:t>Feeling overwhelmed</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Hexagon 26">
            <a:extLst>
              <a:ext uri="{FF2B5EF4-FFF2-40B4-BE49-F238E27FC236}">
                <a16:creationId xmlns:a16="http://schemas.microsoft.com/office/drawing/2014/main" id="{745B94D2-B591-151B-BCE2-14873DF333B5}"/>
              </a:ext>
            </a:extLst>
          </p:cNvPr>
          <p:cNvSpPr/>
          <p:nvPr/>
        </p:nvSpPr>
        <p:spPr>
          <a:xfrm>
            <a:off x="2234011" y="3647550"/>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Worrying about getting ill</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Hexagon 27">
            <a:extLst>
              <a:ext uri="{FF2B5EF4-FFF2-40B4-BE49-F238E27FC236}">
                <a16:creationId xmlns:a16="http://schemas.microsoft.com/office/drawing/2014/main" id="{EFFAF726-1811-68A7-A525-1B26A58A59D0}"/>
              </a:ext>
            </a:extLst>
          </p:cNvPr>
          <p:cNvSpPr/>
          <p:nvPr/>
        </p:nvSpPr>
        <p:spPr>
          <a:xfrm>
            <a:off x="2283766" y="973169"/>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Feeling judged</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Hexagon 28">
            <a:extLst>
              <a:ext uri="{FF2B5EF4-FFF2-40B4-BE49-F238E27FC236}">
                <a16:creationId xmlns:a16="http://schemas.microsoft.com/office/drawing/2014/main" id="{C27EB1B6-4F7A-CF41-FFFF-E04ED8338ADE}"/>
              </a:ext>
            </a:extLst>
          </p:cNvPr>
          <p:cNvSpPr/>
          <p:nvPr/>
        </p:nvSpPr>
        <p:spPr>
          <a:xfrm>
            <a:off x="3783741" y="1596039"/>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endParaRPr lang="en-GB" sz="1458" b="1" kern="1200" dirty="0">
              <a:solidFill>
                <a:schemeClr val="lt1"/>
              </a:solidFill>
              <a:latin typeface="AppleSystemUIFont"/>
              <a:ea typeface="+mn-ea"/>
              <a:cs typeface="+mn-cs"/>
            </a:endParaRPr>
          </a:p>
          <a:p>
            <a:pPr algn="ctr" defTabSz="740664">
              <a:spcAft>
                <a:spcPts val="600"/>
              </a:spcAft>
            </a:pPr>
            <a:r>
              <a:rPr lang="en-GB" sz="1458" b="1" kern="1200" dirty="0">
                <a:solidFill>
                  <a:schemeClr val="lt1"/>
                </a:solidFill>
                <a:latin typeface="AppleSystemUIFont"/>
                <a:ea typeface="+mn-ea"/>
                <a:cs typeface="+mn-cs"/>
              </a:rPr>
              <a:t>Worrying about the future</a:t>
            </a:r>
            <a:endParaRPr lang="en-US" sz="1458" b="1" kern="1200" dirty="0">
              <a:solidFill>
                <a:schemeClr val="lt1"/>
              </a:solidFill>
              <a:latin typeface="+mn-lt"/>
              <a:ea typeface="+mn-ea"/>
              <a:cs typeface="+mn-cs"/>
            </a:endParaRPr>
          </a:p>
          <a:p>
            <a:pPr algn="ctr">
              <a:spcAft>
                <a:spcPts val="600"/>
              </a:spcAft>
            </a:pPr>
            <a:endParaRPr lang="en-US" dirty="0"/>
          </a:p>
        </p:txBody>
      </p:sp>
      <p:sp>
        <p:nvSpPr>
          <p:cNvPr id="30" name="Hexagon 29">
            <a:extLst>
              <a:ext uri="{FF2B5EF4-FFF2-40B4-BE49-F238E27FC236}">
                <a16:creationId xmlns:a16="http://schemas.microsoft.com/office/drawing/2014/main" id="{4997A5EF-63B2-A309-E0B5-2D03B553CC5E}"/>
              </a:ext>
            </a:extLst>
          </p:cNvPr>
          <p:cNvSpPr/>
          <p:nvPr/>
        </p:nvSpPr>
        <p:spPr>
          <a:xfrm>
            <a:off x="5348984" y="4762056"/>
            <a:ext cx="1569359"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dirty="0">
                <a:latin typeface="AppleSystemUIFont"/>
              </a:rPr>
              <a:t>Feeling b</a:t>
            </a:r>
            <a:r>
              <a:rPr lang="en-GB" sz="1458" b="1" kern="1200" dirty="0">
                <a:solidFill>
                  <a:schemeClr val="lt1"/>
                </a:solidFill>
                <a:latin typeface="AppleSystemUIFont"/>
                <a:ea typeface="+mn-ea"/>
                <a:cs typeface="+mn-cs"/>
              </a:rPr>
              <a:t>reathless</a:t>
            </a:r>
            <a:endParaRPr lang="en-US" b="1" dirty="0"/>
          </a:p>
        </p:txBody>
      </p:sp>
      <p:sp>
        <p:nvSpPr>
          <p:cNvPr id="31" name="Hexagon 30">
            <a:extLst>
              <a:ext uri="{FF2B5EF4-FFF2-40B4-BE49-F238E27FC236}">
                <a16:creationId xmlns:a16="http://schemas.microsoft.com/office/drawing/2014/main" id="{A9F78E5C-E5D2-F8F8-CE19-972AB0E4B97D}"/>
              </a:ext>
            </a:extLst>
          </p:cNvPr>
          <p:cNvSpPr/>
          <p:nvPr/>
        </p:nvSpPr>
        <p:spPr>
          <a:xfrm>
            <a:off x="8354306" y="4805314"/>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Feeling irritable &amp; frustrated</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Hexagon 31">
            <a:extLst>
              <a:ext uri="{FF2B5EF4-FFF2-40B4-BE49-F238E27FC236}">
                <a16:creationId xmlns:a16="http://schemas.microsoft.com/office/drawing/2014/main" id="{3D2919AC-3C9B-568B-634B-0955EF65173C}"/>
              </a:ext>
            </a:extLst>
          </p:cNvPr>
          <p:cNvSpPr/>
          <p:nvPr/>
        </p:nvSpPr>
        <p:spPr>
          <a:xfrm>
            <a:off x="3770047" y="2902085"/>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Wanting everything to be perfect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Hexagon 32">
            <a:extLst>
              <a:ext uri="{FF2B5EF4-FFF2-40B4-BE49-F238E27FC236}">
                <a16:creationId xmlns:a16="http://schemas.microsoft.com/office/drawing/2014/main" id="{4290F2EB-EB98-CDF0-C105-912FA0EA1340}"/>
              </a:ext>
            </a:extLst>
          </p:cNvPr>
          <p:cNvSpPr/>
          <p:nvPr/>
        </p:nvSpPr>
        <p:spPr>
          <a:xfrm>
            <a:off x="3823910" y="4208132"/>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Feeling stressed &amp; under pressure</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Hexagon 33">
            <a:extLst>
              <a:ext uri="{FF2B5EF4-FFF2-40B4-BE49-F238E27FC236}">
                <a16:creationId xmlns:a16="http://schemas.microsoft.com/office/drawing/2014/main" id="{33A352B8-F0C9-BAD7-18BF-F25FBDF56761}"/>
              </a:ext>
            </a:extLst>
          </p:cNvPr>
          <p:cNvSpPr/>
          <p:nvPr/>
        </p:nvSpPr>
        <p:spPr>
          <a:xfrm>
            <a:off x="5357890" y="914400"/>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Feeling lonely</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Hexagon 34">
            <a:extLst>
              <a:ext uri="{FF2B5EF4-FFF2-40B4-BE49-F238E27FC236}">
                <a16:creationId xmlns:a16="http://schemas.microsoft.com/office/drawing/2014/main" id="{F47EACA5-03EB-6B48-C06A-63553D8B11CB}"/>
              </a:ext>
            </a:extLst>
          </p:cNvPr>
          <p:cNvSpPr/>
          <p:nvPr/>
        </p:nvSpPr>
        <p:spPr>
          <a:xfrm>
            <a:off x="6881837" y="1384806"/>
            <a:ext cx="1634075"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Experiencing phobias</a:t>
            </a:r>
            <a:endParaRPr lang="en-US" b="1" dirty="0"/>
          </a:p>
        </p:txBody>
      </p:sp>
      <p:sp>
        <p:nvSpPr>
          <p:cNvPr id="36" name="Hexagon 35">
            <a:extLst>
              <a:ext uri="{FF2B5EF4-FFF2-40B4-BE49-F238E27FC236}">
                <a16:creationId xmlns:a16="http://schemas.microsoft.com/office/drawing/2014/main" id="{8C8E5B64-B323-61D5-9C8E-09BFBE25CEEB}"/>
              </a:ext>
            </a:extLst>
          </p:cNvPr>
          <p:cNvSpPr/>
          <p:nvPr/>
        </p:nvSpPr>
        <p:spPr>
          <a:xfrm>
            <a:off x="5354239" y="3476779"/>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Trouble sleeping</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Hexagon 36">
            <a:extLst>
              <a:ext uri="{FF2B5EF4-FFF2-40B4-BE49-F238E27FC236}">
                <a16:creationId xmlns:a16="http://schemas.microsoft.com/office/drawing/2014/main" id="{647777A6-A525-0A7C-FCF3-DC22A9495947}"/>
              </a:ext>
            </a:extLst>
          </p:cNvPr>
          <p:cNvSpPr/>
          <p:nvPr/>
        </p:nvSpPr>
        <p:spPr>
          <a:xfrm>
            <a:off x="5357889" y="2191502"/>
            <a:ext cx="163407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Experiencing panic attacks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Hexagon 37">
            <a:extLst>
              <a:ext uri="{FF2B5EF4-FFF2-40B4-BE49-F238E27FC236}">
                <a16:creationId xmlns:a16="http://schemas.microsoft.com/office/drawing/2014/main" id="{4E9196BE-5B93-BBC9-E0A4-3CFE5FC7F62B}"/>
              </a:ext>
            </a:extLst>
          </p:cNvPr>
          <p:cNvSpPr/>
          <p:nvPr/>
        </p:nvSpPr>
        <p:spPr>
          <a:xfrm>
            <a:off x="6867066" y="4074255"/>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Physical pain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Hexagon 38">
            <a:extLst>
              <a:ext uri="{FF2B5EF4-FFF2-40B4-BE49-F238E27FC236}">
                <a16:creationId xmlns:a16="http://schemas.microsoft.com/office/drawing/2014/main" id="{1641C248-F6CC-E372-90A7-91C52A6EB3D3}"/>
              </a:ext>
            </a:extLst>
          </p:cNvPr>
          <p:cNvSpPr/>
          <p:nvPr/>
        </p:nvSpPr>
        <p:spPr>
          <a:xfrm>
            <a:off x="6890275" y="2792720"/>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Not wanting to do new things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Hexagon 39">
            <a:extLst>
              <a:ext uri="{FF2B5EF4-FFF2-40B4-BE49-F238E27FC236}">
                <a16:creationId xmlns:a16="http://schemas.microsoft.com/office/drawing/2014/main" id="{7D2608FC-FB49-CFB9-81C5-76442F075C25}"/>
              </a:ext>
            </a:extLst>
          </p:cNvPr>
          <p:cNvSpPr/>
          <p:nvPr/>
        </p:nvSpPr>
        <p:spPr>
          <a:xfrm>
            <a:off x="8317586" y="3523779"/>
            <a:ext cx="1792155"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Trouble concentrating or brain fog</a:t>
            </a:r>
            <a:r>
              <a:rPr lang="en-GB" sz="1458" b="1" kern="1200" dirty="0">
                <a:solidFill>
                  <a:schemeClr val="lt1"/>
                </a:solidFill>
                <a:latin typeface="+mn-lt"/>
                <a:ea typeface="+mn-ea"/>
                <a:cs typeface="+mn-cs"/>
              </a:rPr>
              <a:t> </a:t>
            </a:r>
            <a:endParaRPr lang="en-US" b="1" dirty="0"/>
          </a:p>
        </p:txBody>
      </p:sp>
      <p:sp>
        <p:nvSpPr>
          <p:cNvPr id="41" name="Hexagon 40">
            <a:extLst>
              <a:ext uri="{FF2B5EF4-FFF2-40B4-BE49-F238E27FC236}">
                <a16:creationId xmlns:a16="http://schemas.microsoft.com/office/drawing/2014/main" id="{8770F5CD-1563-A057-E33D-447F1C07838F}"/>
              </a:ext>
            </a:extLst>
          </p:cNvPr>
          <p:cNvSpPr/>
          <p:nvPr/>
        </p:nvSpPr>
        <p:spPr>
          <a:xfrm>
            <a:off x="8426890" y="2227804"/>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Lack of motivation</a:t>
            </a:r>
            <a:endParaRPr lang="en-US" b="1" dirty="0"/>
          </a:p>
        </p:txBody>
      </p:sp>
      <p:sp>
        <p:nvSpPr>
          <p:cNvPr id="42" name="Hexagon 41">
            <a:extLst>
              <a:ext uri="{FF2B5EF4-FFF2-40B4-BE49-F238E27FC236}">
                <a16:creationId xmlns:a16="http://schemas.microsoft.com/office/drawing/2014/main" id="{60728943-19F2-528B-E6BF-334644AC1442}"/>
              </a:ext>
            </a:extLst>
          </p:cNvPr>
          <p:cNvSpPr/>
          <p:nvPr/>
        </p:nvSpPr>
        <p:spPr>
          <a:xfrm>
            <a:off x="2287570" y="4892298"/>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Lack of confidence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Hexagon 42">
            <a:extLst>
              <a:ext uri="{FF2B5EF4-FFF2-40B4-BE49-F238E27FC236}">
                <a16:creationId xmlns:a16="http://schemas.microsoft.com/office/drawing/2014/main" id="{9727BB9E-5C42-5623-AA40-CD1A99F55597}"/>
              </a:ext>
            </a:extLst>
          </p:cNvPr>
          <p:cNvSpPr/>
          <p:nvPr/>
        </p:nvSpPr>
        <p:spPr>
          <a:xfrm>
            <a:off x="8471401" y="930808"/>
            <a:ext cx="1507966" cy="1121163"/>
          </a:xfrm>
          <a:prstGeom prst="hexagon">
            <a:avLst/>
          </a:prstGeom>
          <a:solidFill>
            <a:srgbClr val="A13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GB" sz="1458" b="1" kern="1200" dirty="0">
                <a:solidFill>
                  <a:schemeClr val="lt1"/>
                </a:solidFill>
                <a:latin typeface="AppleSystemUIFont"/>
                <a:ea typeface="+mn-ea"/>
                <a:cs typeface="+mn-cs"/>
              </a:rPr>
              <a:t>Digestive problems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392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A59FD5A3-61CC-4BE2-ECE0-C2674045251A}"/>
              </a:ext>
            </a:extLst>
          </p:cNvPr>
          <p:cNvSpPr txBox="1"/>
          <p:nvPr/>
        </p:nvSpPr>
        <p:spPr>
          <a:xfrm>
            <a:off x="4043363" y="1485900"/>
            <a:ext cx="1710981" cy="369332"/>
          </a:xfrm>
          <a:prstGeom prst="rect">
            <a:avLst/>
          </a:prstGeom>
          <a:noFill/>
        </p:spPr>
        <p:txBody>
          <a:bodyPr wrap="none" rtlCol="0">
            <a:spAutoFit/>
          </a:bodyPr>
          <a:lstStyle/>
          <a:p>
            <a:r>
              <a:rPr lang="en-US"/>
              <a:t>Disidentification</a:t>
            </a:r>
            <a:endParaRPr lang="en-US" dirty="0"/>
          </a:p>
        </p:txBody>
      </p:sp>
      <p:pic>
        <p:nvPicPr>
          <p:cNvPr id="11" name="Content Placeholder 10" descr="A picture containing screenshot, circle, symbol, font&#10;&#10;Description automatically generated">
            <a:extLst>
              <a:ext uri="{FF2B5EF4-FFF2-40B4-BE49-F238E27FC236}">
                <a16:creationId xmlns:a16="http://schemas.microsoft.com/office/drawing/2014/main" id="{64235396-36F4-2A1F-945C-B57646CACC01}"/>
              </a:ext>
            </a:extLst>
          </p:cNvPr>
          <p:cNvPicPr>
            <a:picLocks noGrp="1" noChangeAspect="1"/>
          </p:cNvPicPr>
          <p:nvPr>
            <p:ph idx="1"/>
          </p:nvPr>
        </p:nvPicPr>
        <p:blipFill>
          <a:blip r:embed="rId2"/>
          <a:stretch>
            <a:fillRect/>
          </a:stretch>
        </p:blipFill>
        <p:spPr>
          <a:xfrm>
            <a:off x="-1" y="0"/>
            <a:ext cx="12188951" cy="5848350"/>
          </a:xfrm>
        </p:spPr>
      </p:pic>
    </p:spTree>
    <p:extLst>
      <p:ext uri="{BB962C8B-B14F-4D97-AF65-F5344CB8AC3E}">
        <p14:creationId xmlns:p14="http://schemas.microsoft.com/office/powerpoint/2010/main" val="400738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5638BA-9412-6C3E-D105-39EBE18D898B}"/>
              </a:ext>
            </a:extLst>
          </p:cNvPr>
          <p:cNvSpPr>
            <a:spLocks noGrp="1"/>
          </p:cNvSpPr>
          <p:nvPr>
            <p:ph idx="1"/>
          </p:nvPr>
        </p:nvSpPr>
        <p:spPr>
          <a:xfrm>
            <a:off x="228600" y="282388"/>
            <a:ext cx="6131859" cy="5894575"/>
          </a:xfrm>
        </p:spPr>
        <p:txBody>
          <a:bodyPr>
            <a:normAutofit fontScale="92500" lnSpcReduction="10000"/>
          </a:bodyPr>
          <a:lstStyle/>
          <a:p>
            <a:pPr marL="0" indent="0" algn="ctr">
              <a:buNone/>
            </a:pPr>
            <a:r>
              <a:rPr lang="en-GB" sz="4400" dirty="0">
                <a:solidFill>
                  <a:srgbClr val="A13270"/>
                </a:solidFill>
                <a:effectLst/>
                <a:latin typeface="Helvetica Neue" panose="02000503000000020004" pitchFamily="2" charset="0"/>
              </a:rPr>
              <a:t>A Different Approach To Anxiety</a:t>
            </a:r>
          </a:p>
          <a:p>
            <a:pPr marL="0" indent="0">
              <a:buNone/>
            </a:pPr>
            <a:endParaRPr lang="en-GB" sz="1400" dirty="0">
              <a:effectLst/>
              <a:latin typeface="Helvetica Neue" panose="02000503000000020004" pitchFamily="2" charset="0"/>
            </a:endParaRPr>
          </a:p>
          <a:p>
            <a:pPr marL="0" indent="0">
              <a:buNone/>
            </a:pPr>
            <a:r>
              <a:rPr lang="en-GB" sz="2400" dirty="0">
                <a:effectLst/>
                <a:latin typeface="Helvetica Neue" panose="02000503000000020004" pitchFamily="2" charset="0"/>
              </a:rPr>
              <a:t>Current interventions that support people experiencing anxiety concentrate on providing medication &amp; CBT therapy. However, with increasing waiting times and our NHS under pressure, many people are left having to find their own ways to cope with their symptoms.</a:t>
            </a:r>
          </a:p>
          <a:p>
            <a:pPr marL="0" indent="0">
              <a:buNone/>
            </a:pPr>
            <a:endParaRPr lang="en-GB" sz="2400" dirty="0">
              <a:effectLst/>
              <a:latin typeface="Helvetica Neue" panose="02000503000000020004" pitchFamily="2" charset="0"/>
            </a:endParaRPr>
          </a:p>
          <a:p>
            <a:pPr marL="0" indent="0">
              <a:buNone/>
            </a:pPr>
            <a:r>
              <a:rPr lang="en-GB" sz="2400" dirty="0">
                <a:effectLst/>
                <a:latin typeface="Helvetica Neue" panose="02000503000000020004" pitchFamily="2" charset="0"/>
              </a:rPr>
              <a:t>The Exploring Anxiety Project offers a different approach to anxiety. We don't want to </a:t>
            </a:r>
            <a:r>
              <a:rPr lang="en-GB" sz="2400" dirty="0" err="1">
                <a:effectLst/>
                <a:latin typeface="Helvetica Neue" panose="02000503000000020004" pitchFamily="2" charset="0"/>
              </a:rPr>
              <a:t>patholigise</a:t>
            </a:r>
            <a:r>
              <a:rPr lang="en-GB" sz="2400" dirty="0">
                <a:effectLst/>
                <a:latin typeface="Helvetica Neue" panose="02000503000000020004" pitchFamily="2" charset="0"/>
              </a:rPr>
              <a:t> it, fix it or medicate it... instead as a group of 10 people over 10 weeks in nature to explore it, understand it and learn how to distance ourselves from it, and we offer these community programmes for free!</a:t>
            </a:r>
          </a:p>
          <a:p>
            <a:pPr marL="0" indent="0">
              <a:buNone/>
            </a:pPr>
            <a:endParaRPr lang="en-GB" sz="1400" dirty="0">
              <a:effectLst/>
              <a:latin typeface="Helvetica Neue" panose="02000503000000020004" pitchFamily="2" charset="0"/>
            </a:endParaRPr>
          </a:p>
          <a:p>
            <a:pPr marL="0" indent="0">
              <a:buNone/>
            </a:pPr>
            <a:endParaRPr lang="en-US" sz="1400" dirty="0"/>
          </a:p>
        </p:txBody>
      </p:sp>
      <p:pic>
        <p:nvPicPr>
          <p:cNvPr id="7" name="Picture 6" descr="A question mark made out of words&#10;&#10;Description automatically generated with low confidence">
            <a:extLst>
              <a:ext uri="{FF2B5EF4-FFF2-40B4-BE49-F238E27FC236}">
                <a16:creationId xmlns:a16="http://schemas.microsoft.com/office/drawing/2014/main" id="{70BD779F-741F-5883-31D5-014FD4B650A5}"/>
              </a:ext>
            </a:extLst>
          </p:cNvPr>
          <p:cNvPicPr>
            <a:picLocks noChangeAspect="1"/>
          </p:cNvPicPr>
          <p:nvPr/>
        </p:nvPicPr>
        <p:blipFill rotWithShape="1">
          <a:blip r:embed="rId2"/>
          <a:srcRect t="10773" r="1" b="28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5913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E902F9-9603-A376-2F95-2E97E62C157C}"/>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5" name="nature science.mp4">
            <a:hlinkClick r:id="" action="ppaction://media"/>
            <a:extLst>
              <a:ext uri="{FF2B5EF4-FFF2-40B4-BE49-F238E27FC236}">
                <a16:creationId xmlns:a16="http://schemas.microsoft.com/office/drawing/2014/main" id="{43FC1118-0581-A6D1-1EB1-6BBCD6717E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2398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A871D-5347-15DA-15DD-5BE94B4A70E3}"/>
              </a:ext>
            </a:extLst>
          </p:cNvPr>
          <p:cNvSpPr>
            <a:spLocks noGrp="1"/>
          </p:cNvSpPr>
          <p:nvPr>
            <p:ph type="title"/>
          </p:nvPr>
        </p:nvSpPr>
        <p:spPr>
          <a:xfrm>
            <a:off x="488950" y="123079"/>
            <a:ext cx="5251316" cy="1529182"/>
          </a:xfrm>
        </p:spPr>
        <p:txBody>
          <a:bodyPr>
            <a:normAutofit/>
          </a:bodyPr>
          <a:lstStyle/>
          <a:p>
            <a:pPr algn="ctr"/>
            <a:r>
              <a:rPr lang="en-GB" dirty="0">
                <a:solidFill>
                  <a:srgbClr val="A13270"/>
                </a:solidFill>
                <a:effectLst/>
                <a:latin typeface="Helvetica Neue" panose="02000503000000020004" pitchFamily="2" charset="0"/>
              </a:rPr>
              <a:t>It's Time To Explore Anxiety</a:t>
            </a:r>
            <a:endParaRPr lang="en-US" dirty="0">
              <a:solidFill>
                <a:srgbClr val="A13270"/>
              </a:solidFill>
            </a:endParaRPr>
          </a:p>
        </p:txBody>
      </p:sp>
      <p:sp>
        <p:nvSpPr>
          <p:cNvPr id="3" name="Content Placeholder 2">
            <a:extLst>
              <a:ext uri="{FF2B5EF4-FFF2-40B4-BE49-F238E27FC236}">
                <a16:creationId xmlns:a16="http://schemas.microsoft.com/office/drawing/2014/main" id="{6BF8D4D7-2174-30AB-31F1-AB6E499E1263}"/>
              </a:ext>
            </a:extLst>
          </p:cNvPr>
          <p:cNvSpPr>
            <a:spLocks noGrp="1"/>
          </p:cNvSpPr>
          <p:nvPr>
            <p:ph idx="1"/>
          </p:nvPr>
        </p:nvSpPr>
        <p:spPr>
          <a:xfrm>
            <a:off x="206505" y="1775340"/>
            <a:ext cx="6153953" cy="4959581"/>
          </a:xfrm>
        </p:spPr>
        <p:txBody>
          <a:bodyPr>
            <a:normAutofit/>
          </a:bodyPr>
          <a:lstStyle/>
          <a:p>
            <a:pPr marL="0" indent="0">
              <a:buNone/>
            </a:pPr>
            <a:endParaRPr lang="en-GB" sz="1400" dirty="0">
              <a:latin typeface="Helvetica Neue" panose="02000503000000020004" pitchFamily="2" charset="0"/>
            </a:endParaRPr>
          </a:p>
          <a:p>
            <a:pPr marL="0" indent="0">
              <a:buNone/>
            </a:pPr>
            <a:r>
              <a:rPr lang="en-GB" sz="2000" dirty="0">
                <a:effectLst/>
                <a:latin typeface="Helvetica Neue" panose="02000503000000020004" pitchFamily="2" charset="0"/>
              </a:rPr>
              <a:t>Through taking part in weekly discussion groups, participants experience a variety of </a:t>
            </a:r>
            <a:r>
              <a:rPr lang="en-GB" sz="2000" i="1" dirty="0">
                <a:solidFill>
                  <a:srgbClr val="A13270"/>
                </a:solidFill>
                <a:effectLst/>
                <a:latin typeface="Helvetica Neue" panose="02000503000000020004" pitchFamily="2" charset="0"/>
              </a:rPr>
              <a:t>psychosynthesis-informed activities and relaxation techniques,</a:t>
            </a:r>
            <a:r>
              <a:rPr lang="en-GB" sz="2000" dirty="0">
                <a:effectLst/>
                <a:latin typeface="Helvetica Neue" panose="02000503000000020004" pitchFamily="2" charset="0"/>
              </a:rPr>
              <a:t> whilst sharing their own experiences and resources.  </a:t>
            </a:r>
            <a:r>
              <a:rPr lang="en-GB" sz="2000" dirty="0">
                <a:latin typeface="Helvetica Neue" panose="02000503000000020004" pitchFamily="2" charset="0"/>
              </a:rPr>
              <a:t>We use nature as a lens to explore and the sessions take place in local natural settings, like </a:t>
            </a:r>
            <a:r>
              <a:rPr lang="en-GB" sz="2000" b="1" dirty="0" err="1">
                <a:latin typeface="Helvetica Neue" panose="02000503000000020004" pitchFamily="2" charset="0"/>
              </a:rPr>
              <a:t>Hogsmill</a:t>
            </a:r>
            <a:r>
              <a:rPr lang="en-GB" sz="2000" b="1" dirty="0">
                <a:latin typeface="Helvetica Neue" panose="02000503000000020004" pitchFamily="2" charset="0"/>
              </a:rPr>
              <a:t> Community Gardens in Kingston</a:t>
            </a:r>
            <a:r>
              <a:rPr lang="en-GB" sz="2000" dirty="0">
                <a:latin typeface="Helvetica Neue" panose="02000503000000020004" pitchFamily="2" charset="0"/>
              </a:rPr>
              <a:t>, to encourage volunteering and a sense of community. </a:t>
            </a:r>
            <a:endParaRPr lang="en-GB" sz="2000" dirty="0">
              <a:effectLst/>
              <a:latin typeface="Helvetica Neue" panose="02000503000000020004" pitchFamily="2" charset="0"/>
            </a:endParaRPr>
          </a:p>
          <a:p>
            <a:pPr marL="0" indent="0">
              <a:buNone/>
            </a:pPr>
            <a:endParaRPr lang="en-GB" sz="2000" dirty="0">
              <a:effectLst/>
              <a:latin typeface="Helvetica Neue" panose="02000503000000020004" pitchFamily="2" charset="0"/>
            </a:endParaRPr>
          </a:p>
          <a:p>
            <a:pPr marL="0" indent="0">
              <a:buNone/>
            </a:pPr>
            <a:r>
              <a:rPr lang="en-GB" sz="2000" dirty="0">
                <a:effectLst/>
                <a:latin typeface="Helvetica Neue" panose="02000503000000020004" pitchFamily="2" charset="0"/>
              </a:rPr>
              <a:t>The </a:t>
            </a:r>
            <a:r>
              <a:rPr lang="en-GB" sz="2000" b="1" i="1" dirty="0">
                <a:effectLst/>
                <a:latin typeface="Helvetica Neue" panose="02000503000000020004" pitchFamily="2" charset="0"/>
              </a:rPr>
              <a:t>Exploring Anxiety Project </a:t>
            </a:r>
            <a:r>
              <a:rPr lang="en-GB" sz="2000" dirty="0">
                <a:effectLst/>
                <a:latin typeface="Helvetica Neue" panose="02000503000000020004" pitchFamily="2" charset="0"/>
              </a:rPr>
              <a:t>also provides an online community full of resources (including our manifesto and Exploring Anxiety Toolkit), along with advice from experts and peers. The community helps to remove the stigma associated with anxiety and provides immediate access to anxiety support.</a:t>
            </a:r>
          </a:p>
          <a:p>
            <a:pPr marL="0" indent="0">
              <a:buNone/>
            </a:pPr>
            <a:endParaRPr lang="en-US" sz="1400" dirty="0"/>
          </a:p>
        </p:txBody>
      </p:sp>
      <p:pic>
        <p:nvPicPr>
          <p:cNvPr id="5" name="Picture 4" descr="An aerial view of a garden&#10;&#10;Description automatically generated with medium confidence">
            <a:extLst>
              <a:ext uri="{FF2B5EF4-FFF2-40B4-BE49-F238E27FC236}">
                <a16:creationId xmlns:a16="http://schemas.microsoft.com/office/drawing/2014/main" id="{32268EB7-66BF-E117-7A08-833F31CBD216}"/>
              </a:ext>
            </a:extLst>
          </p:cNvPr>
          <p:cNvPicPr>
            <a:picLocks noChangeAspect="1"/>
          </p:cNvPicPr>
          <p:nvPr/>
        </p:nvPicPr>
        <p:blipFill rotWithShape="1">
          <a:blip r:embed="rId2"/>
          <a:srcRect l="23706" r="2738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5365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5A41-51B3-1F9B-B539-CA962025BAB9}"/>
              </a:ext>
            </a:extLst>
          </p:cNvPr>
          <p:cNvSpPr>
            <a:spLocks noGrp="1"/>
          </p:cNvSpPr>
          <p:nvPr>
            <p:ph type="title"/>
          </p:nvPr>
        </p:nvSpPr>
        <p:spPr>
          <a:xfrm>
            <a:off x="3964712" y="-260202"/>
            <a:ext cx="10515600" cy="1325563"/>
          </a:xfrm>
        </p:spPr>
        <p:txBody>
          <a:bodyPr/>
          <a:lstStyle/>
          <a:p>
            <a:r>
              <a:rPr lang="en-US" b="1" dirty="0">
                <a:solidFill>
                  <a:srgbClr val="A13270"/>
                </a:solidFill>
              </a:rPr>
              <a:t>Exploring Anxiety </a:t>
            </a:r>
            <a:r>
              <a:rPr lang="en-US" b="1" dirty="0" err="1">
                <a:solidFill>
                  <a:srgbClr val="A13270"/>
                </a:solidFill>
              </a:rPr>
              <a:t>Programme</a:t>
            </a:r>
            <a:endParaRPr lang="en-US" b="1" dirty="0">
              <a:solidFill>
                <a:srgbClr val="A13270"/>
              </a:solidFill>
            </a:endParaRPr>
          </a:p>
        </p:txBody>
      </p:sp>
      <p:pic>
        <p:nvPicPr>
          <p:cNvPr id="5" name="Content Placeholder 4" descr="A person lying on the ground&#10;&#10;Description automatically generated with low confidence">
            <a:extLst>
              <a:ext uri="{FF2B5EF4-FFF2-40B4-BE49-F238E27FC236}">
                <a16:creationId xmlns:a16="http://schemas.microsoft.com/office/drawing/2014/main" id="{9BF473D0-723D-4B69-C95C-51853BDE6DD3}"/>
              </a:ext>
            </a:extLst>
          </p:cNvPr>
          <p:cNvPicPr>
            <a:picLocks noGrp="1" noChangeAspect="1"/>
          </p:cNvPicPr>
          <p:nvPr>
            <p:ph idx="1"/>
          </p:nvPr>
        </p:nvPicPr>
        <p:blipFill rotWithShape="1">
          <a:blip r:embed="rId2"/>
          <a:srcRect l="-2" t="327" r="71756"/>
          <a:stretch/>
        </p:blipFill>
        <p:spPr>
          <a:xfrm>
            <a:off x="258968" y="420913"/>
            <a:ext cx="2876116" cy="5578057"/>
          </a:xfrm>
        </p:spPr>
      </p:pic>
      <p:sp>
        <p:nvSpPr>
          <p:cNvPr id="6" name="TextBox 5">
            <a:extLst>
              <a:ext uri="{FF2B5EF4-FFF2-40B4-BE49-F238E27FC236}">
                <a16:creationId xmlns:a16="http://schemas.microsoft.com/office/drawing/2014/main" id="{82773A27-8C0E-4D18-C662-289AB080DCBB}"/>
              </a:ext>
            </a:extLst>
          </p:cNvPr>
          <p:cNvSpPr txBox="1"/>
          <p:nvPr/>
        </p:nvSpPr>
        <p:spPr>
          <a:xfrm>
            <a:off x="3251200" y="852000"/>
            <a:ext cx="8621486" cy="5355312"/>
          </a:xfrm>
          <a:prstGeom prst="rect">
            <a:avLst/>
          </a:prstGeom>
          <a:noFill/>
        </p:spPr>
        <p:txBody>
          <a:bodyPr wrap="square" rtlCol="0">
            <a:spAutoFit/>
          </a:bodyPr>
          <a:lstStyle/>
          <a:p>
            <a:r>
              <a:rPr lang="en-GB" b="1" dirty="0">
                <a:effectLst/>
              </a:rPr>
              <a:t>10 individuals meet for 2 hours weekly for 10 weeks to experience discussion groups, mindful exercises and direct interaction with nature.</a:t>
            </a:r>
          </a:p>
          <a:p>
            <a:endParaRPr lang="en-GB" i="1" dirty="0"/>
          </a:p>
          <a:p>
            <a:r>
              <a:rPr lang="en-GB" i="1" dirty="0">
                <a:solidFill>
                  <a:srgbClr val="A13270"/>
                </a:solidFill>
              </a:rPr>
              <a:t>The Participants Gain:</a:t>
            </a:r>
            <a:endParaRPr lang="en-GB" i="1" dirty="0">
              <a:solidFill>
                <a:srgbClr val="A13270"/>
              </a:solidFill>
              <a:effectLst/>
            </a:endParaRPr>
          </a:p>
          <a:p>
            <a:pPr>
              <a:buFont typeface="Arial" panose="020B0604020202020204" pitchFamily="34" charset="0"/>
              <a:buChar char="•"/>
            </a:pPr>
            <a:endParaRPr lang="en-GB" dirty="0"/>
          </a:p>
          <a:p>
            <a:pPr marL="285750" indent="-285750">
              <a:buFont typeface="Wingdings" pitchFamily="2" charset="2"/>
              <a:buChar char="ü"/>
            </a:pPr>
            <a:r>
              <a:rPr lang="en-GB" dirty="0">
                <a:effectLst/>
              </a:rPr>
              <a:t>Time out every week to discuss how participants are feeling in a safe group of peers</a:t>
            </a:r>
          </a:p>
          <a:p>
            <a:endParaRPr lang="en-GB" dirty="0">
              <a:effectLst/>
            </a:endParaRPr>
          </a:p>
          <a:p>
            <a:pPr marL="285750" indent="-285750">
              <a:buFont typeface="Wingdings" pitchFamily="2" charset="2"/>
              <a:buChar char="ü"/>
            </a:pPr>
            <a:r>
              <a:rPr lang="en-GB" dirty="0">
                <a:effectLst/>
              </a:rPr>
              <a:t>The opportunity to experience different relaxation techniques to help when participants are feeling anxious</a:t>
            </a:r>
          </a:p>
          <a:p>
            <a:endParaRPr lang="en-GB" dirty="0">
              <a:effectLst/>
            </a:endParaRPr>
          </a:p>
          <a:p>
            <a:pPr marL="285750" indent="-285750">
              <a:buFont typeface="Wingdings" pitchFamily="2" charset="2"/>
              <a:buChar char="ü"/>
            </a:pPr>
            <a:r>
              <a:rPr lang="en-GB" dirty="0">
                <a:effectLst/>
              </a:rPr>
              <a:t>To be part of a supportive community of people who all have lived-experience of anxiety</a:t>
            </a:r>
          </a:p>
          <a:p>
            <a:endParaRPr lang="en-GB" dirty="0">
              <a:effectLst/>
            </a:endParaRPr>
          </a:p>
          <a:p>
            <a:pPr marL="285750" indent="-285750">
              <a:buFont typeface="Wingdings" pitchFamily="2" charset="2"/>
              <a:buChar char="ü"/>
            </a:pPr>
            <a:r>
              <a:rPr lang="en-GB" dirty="0">
                <a:effectLst/>
              </a:rPr>
              <a:t>Experience of self-care activities in nature</a:t>
            </a:r>
          </a:p>
          <a:p>
            <a:endParaRPr lang="en-GB" dirty="0">
              <a:effectLst/>
            </a:endParaRPr>
          </a:p>
          <a:p>
            <a:pPr marL="285750" indent="-285750">
              <a:buFont typeface="Wingdings" pitchFamily="2" charset="2"/>
              <a:buChar char="ü"/>
            </a:pPr>
            <a:r>
              <a:rPr lang="en-GB" dirty="0">
                <a:effectLst/>
              </a:rPr>
              <a:t>A practical toolkit full of resources to support them with anxiety</a:t>
            </a:r>
          </a:p>
          <a:p>
            <a:pPr>
              <a:buFont typeface="Arial" panose="020B0604020202020204" pitchFamily="34" charset="0"/>
              <a:buChar char="•"/>
            </a:pPr>
            <a:endParaRPr lang="en-GB" dirty="0"/>
          </a:p>
          <a:p>
            <a:pPr algn="ctr"/>
            <a:r>
              <a:rPr lang="en-GB" b="1" dirty="0">
                <a:solidFill>
                  <a:srgbClr val="A13270"/>
                </a:solidFill>
                <a:effectLst/>
              </a:rPr>
              <a:t>Every corporate programme sponsors a community programme to run for free.</a:t>
            </a:r>
          </a:p>
          <a:p>
            <a:endParaRPr lang="en-US" dirty="0"/>
          </a:p>
        </p:txBody>
      </p:sp>
    </p:spTree>
    <p:extLst>
      <p:ext uri="{BB962C8B-B14F-4D97-AF65-F5344CB8AC3E}">
        <p14:creationId xmlns:p14="http://schemas.microsoft.com/office/powerpoint/2010/main" val="2138098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F2B45-C26F-D5ED-D34A-F856C5538F46}"/>
              </a:ext>
            </a:extLst>
          </p:cNvPr>
          <p:cNvSpPr>
            <a:spLocks noGrp="1"/>
          </p:cNvSpPr>
          <p:nvPr>
            <p:ph type="title"/>
          </p:nvPr>
        </p:nvSpPr>
        <p:spPr>
          <a:xfrm>
            <a:off x="6513788" y="365125"/>
            <a:ext cx="4840010" cy="1807305"/>
          </a:xfrm>
        </p:spPr>
        <p:txBody>
          <a:bodyPr>
            <a:normAutofit/>
          </a:bodyPr>
          <a:lstStyle/>
          <a:p>
            <a:r>
              <a:rPr lang="en-US" b="1" dirty="0">
                <a:solidFill>
                  <a:srgbClr val="A13270"/>
                </a:solidFill>
              </a:rPr>
              <a:t>Contact Us</a:t>
            </a:r>
          </a:p>
        </p:txBody>
      </p:sp>
      <p:pic>
        <p:nvPicPr>
          <p:cNvPr id="5" name="Picture 4" descr="Person holding mouse">
            <a:extLst>
              <a:ext uri="{FF2B5EF4-FFF2-40B4-BE49-F238E27FC236}">
                <a16:creationId xmlns:a16="http://schemas.microsoft.com/office/drawing/2014/main" id="{2AA3C07D-4695-B105-19E6-9B4A32D84E53}"/>
              </a:ext>
            </a:extLst>
          </p:cNvPr>
          <p:cNvPicPr>
            <a:picLocks noChangeAspect="1"/>
          </p:cNvPicPr>
          <p:nvPr/>
        </p:nvPicPr>
        <p:blipFill rotWithShape="1">
          <a:blip r:embed="rId2"/>
          <a:srcRect l="21928" r="1853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A893F3E-1EDB-6C07-6A5F-77503F9F3384}"/>
              </a:ext>
            </a:extLst>
          </p:cNvPr>
          <p:cNvSpPr>
            <a:spLocks noGrp="1"/>
          </p:cNvSpPr>
          <p:nvPr>
            <p:ph idx="1"/>
          </p:nvPr>
        </p:nvSpPr>
        <p:spPr>
          <a:xfrm>
            <a:off x="6513788" y="2333297"/>
            <a:ext cx="4840010" cy="3843666"/>
          </a:xfrm>
        </p:spPr>
        <p:txBody>
          <a:bodyPr>
            <a:normAutofit/>
          </a:bodyPr>
          <a:lstStyle/>
          <a:p>
            <a:pPr marL="0" indent="0">
              <a:buNone/>
            </a:pPr>
            <a:r>
              <a:rPr lang="en-US" sz="2000" dirty="0"/>
              <a:t>To learn more about the </a:t>
            </a:r>
            <a:r>
              <a:rPr lang="en-US" sz="2000" b="1" i="1" dirty="0"/>
              <a:t>Exploring Anxiety</a:t>
            </a:r>
            <a:r>
              <a:rPr lang="en-US" sz="2000" dirty="0"/>
              <a:t> social impact project, please visit:</a:t>
            </a:r>
          </a:p>
          <a:p>
            <a:pPr marL="0" indent="0">
              <a:buNone/>
            </a:pPr>
            <a:endParaRPr lang="en-US" sz="2000" dirty="0"/>
          </a:p>
          <a:p>
            <a:pPr marL="0" indent="0" algn="ctr">
              <a:buNone/>
            </a:pPr>
            <a:r>
              <a:rPr lang="en-US" sz="2000" b="1" dirty="0">
                <a:hlinkClick r:id="rId3"/>
              </a:rPr>
              <a:t>www.psychosynthesistrust.org.uk/social-impact</a:t>
            </a:r>
            <a:endParaRPr lang="en-US" sz="2000" b="1" dirty="0"/>
          </a:p>
          <a:p>
            <a:pPr marL="0" indent="0">
              <a:buNone/>
            </a:pPr>
            <a:endParaRPr lang="en-US" sz="2000" b="1" dirty="0"/>
          </a:p>
          <a:p>
            <a:pPr marL="0" indent="0">
              <a:buNone/>
            </a:pPr>
            <a:endParaRPr lang="en-US" sz="2000" b="1" dirty="0"/>
          </a:p>
          <a:p>
            <a:pPr marL="0" indent="0">
              <a:buNone/>
            </a:pPr>
            <a:r>
              <a:rPr lang="en-US" sz="2000" b="1" dirty="0"/>
              <a:t>Or email Kelly Tyler:</a:t>
            </a:r>
          </a:p>
          <a:p>
            <a:pPr marL="0" indent="0">
              <a:buNone/>
            </a:pPr>
            <a:r>
              <a:rPr lang="en-GB" b="1" dirty="0">
                <a:hlinkClick r:id="rId4"/>
              </a:rPr>
              <a:t>ktyler@ptrust.org.uk</a:t>
            </a:r>
            <a:endParaRPr lang="en-US" b="1" dirty="0"/>
          </a:p>
        </p:txBody>
      </p:sp>
    </p:spTree>
    <p:extLst>
      <p:ext uri="{BB962C8B-B14F-4D97-AF65-F5344CB8AC3E}">
        <p14:creationId xmlns:p14="http://schemas.microsoft.com/office/powerpoint/2010/main" val="3536131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11434</TotalTime>
  <Words>478</Words>
  <Application>Microsoft Office PowerPoint</Application>
  <PresentationFormat>Widescreen</PresentationFormat>
  <Paragraphs>66</Paragraphs>
  <Slides>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AppleSystemUIFont</vt:lpstr>
      <vt:lpstr>Arial</vt:lpstr>
      <vt:lpstr>Calibri</vt:lpstr>
      <vt:lpstr>Calibri Light</vt:lpstr>
      <vt:lpstr>Helvetica Neue</vt:lpstr>
      <vt:lpstr>Wingdings</vt:lpstr>
      <vt:lpstr>Office Theme</vt:lpstr>
      <vt:lpstr>The Exploring Anxiety Project</vt:lpstr>
      <vt:lpstr>The Impact of Anxiety</vt:lpstr>
      <vt:lpstr>PowerPoint Presentation</vt:lpstr>
      <vt:lpstr>PowerPoint Presentation</vt:lpstr>
      <vt:lpstr>PowerPoint Presentation</vt:lpstr>
      <vt:lpstr>PowerPoint Presentation</vt:lpstr>
      <vt:lpstr>It's Time To Explore Anxiety</vt:lpstr>
      <vt:lpstr>Exploring Anxiety Programme</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Dunworth</dc:creator>
  <cp:lastModifiedBy>Camilla Wheal</cp:lastModifiedBy>
  <cp:revision>16</cp:revision>
  <dcterms:created xsi:type="dcterms:W3CDTF">2023-05-09T17:46:57Z</dcterms:created>
  <dcterms:modified xsi:type="dcterms:W3CDTF">2023-07-18T13:19:59Z</dcterms:modified>
</cp:coreProperties>
</file>