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9" r:id="rId5"/>
    <p:sldMasterId id="2147483682" r:id="rId6"/>
    <p:sldMasterId id="2147483648" r:id="rId7"/>
  </p:sldMasterIdLst>
  <p:notesMasterIdLst>
    <p:notesMasterId r:id="rId26"/>
  </p:notesMasterIdLst>
  <p:sldIdLst>
    <p:sldId id="269" r:id="rId8"/>
    <p:sldId id="258" r:id="rId9"/>
    <p:sldId id="259" r:id="rId10"/>
    <p:sldId id="257" r:id="rId11"/>
    <p:sldId id="260" r:id="rId12"/>
    <p:sldId id="261" r:id="rId13"/>
    <p:sldId id="280" r:id="rId14"/>
    <p:sldId id="270" r:id="rId15"/>
    <p:sldId id="279" r:id="rId16"/>
    <p:sldId id="271" r:id="rId17"/>
    <p:sldId id="272" r:id="rId18"/>
    <p:sldId id="273" r:id="rId19"/>
    <p:sldId id="274" r:id="rId20"/>
    <p:sldId id="275" r:id="rId21"/>
    <p:sldId id="276" r:id="rId22"/>
    <p:sldId id="277" r:id="rId23"/>
    <p:sldId id="278" r:id="rId24"/>
    <p:sldId id="28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30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A231F2-46DD-40AE-BCA3-53583C4C4C97}" v="151" dt="2023-07-03T14:50:16.338"/>
    <p1510:client id="{23BD5552-76ED-D048-678A-64BA9684D316}" v="117" dt="2023-07-06T20:16:50.977"/>
    <p1510:client id="{99DC925F-B464-2DE4-856C-8BB10D24A955}" v="618" dt="2023-07-04T15:13:08.957"/>
    <p1510:client id="{E71D32D3-30B6-ABD0-E7BF-AFD1CCFCCEF8}" v="15" dt="2023-07-04T14:24:39.5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https://wandsworthccg.sharepoint.com/sites/SWLCommsEng/Shared%20Documents/05%20Engagement/02b%20-%20Joint%20Forward%20Plan%20phase%202%202023/Bar%20charts%20-%20analysi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wandsworthccg.sharepoint.com/sites/SWLCommsEng/Shared%20Documents/05%20Engagement/02b%20-%20Joint%20Forward%20Plan%20phase%202%202023/Bar%20charts%20-%20analysi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KWignall\AppData\Local\Microsoft\Windows\INetCache\Content.Outlook\83B1RLTZ\JFL%20-%20Ambitions%20charts_.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65000"/>
                    <a:lumOff val="35000"/>
                  </a:schemeClr>
                </a:solidFill>
                <a:latin typeface="+mn-lt"/>
                <a:ea typeface="+mn-ea"/>
                <a:cs typeface="+mn-cs"/>
              </a:defRPr>
            </a:pPr>
            <a:r>
              <a:rPr lang="en-GB" sz="1800">
                <a:latin typeface="Arial" panose="020B0604020202020204" pitchFamily="34" charset="0"/>
                <a:cs typeface="Arial" panose="020B0604020202020204" pitchFamily="34" charset="0"/>
              </a:rPr>
              <a:t>Percentage responses by borough </a:t>
            </a:r>
          </a:p>
          <a:p>
            <a:pPr>
              <a:defRPr/>
            </a:pPr>
            <a:r>
              <a:rPr lang="en-GB" sz="1800" b="0">
                <a:latin typeface="Arial" panose="020B0604020202020204" pitchFamily="34" charset="0"/>
                <a:cs typeface="Arial" panose="020B0604020202020204" pitchFamily="34" charset="0"/>
              </a:rPr>
              <a:t>(n=</a:t>
            </a:r>
            <a:r>
              <a:rPr lang="en-GB" sz="1800" b="0" baseline="0">
                <a:latin typeface="Arial" panose="020B0604020202020204" pitchFamily="34" charset="0"/>
                <a:cs typeface="Arial" panose="020B0604020202020204" pitchFamily="34" charset="0"/>
              </a:rPr>
              <a:t>589)</a:t>
            </a:r>
            <a:r>
              <a:rPr lang="en-GB">
                <a:latin typeface="Arial" panose="020B0604020202020204" pitchFamily="34" charset="0"/>
                <a:cs typeface="Arial" panose="020B0604020202020204" pitchFamily="34" charset="0"/>
              </a:rPr>
              <a:t>	</a:t>
            </a:r>
          </a:p>
        </c:rich>
      </c:tx>
      <c:layout>
        <c:manualLayout>
          <c:xMode val="edge"/>
          <c:yMode val="edge"/>
          <c:x val="0.16485203582538846"/>
          <c:y val="2.6716150368685212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65000"/>
                  <a:lumOff val="35000"/>
                </a:schemeClr>
              </a:solidFill>
              <a:latin typeface="+mn-lt"/>
              <a:ea typeface="+mn-ea"/>
              <a:cs typeface="+mn-cs"/>
            </a:defRPr>
          </a:pPr>
          <a:endParaRPr lang="en-US"/>
        </a:p>
      </c:txPr>
    </c:title>
    <c:autoTitleDeleted val="0"/>
    <c:plotArea>
      <c:layout>
        <c:manualLayout>
          <c:layoutTarget val="inner"/>
          <c:xMode val="edge"/>
          <c:yMode val="edge"/>
          <c:x val="3.5662256417427055E-2"/>
          <c:y val="0.2261670551766807"/>
          <c:w val="0.54499024523426132"/>
          <c:h val="0.67232653259662523"/>
        </c:manualLayout>
      </c:layout>
      <c:pieChart>
        <c:varyColors val="1"/>
        <c:ser>
          <c:idx val="0"/>
          <c:order val="0"/>
          <c:tx>
            <c:strRef>
              <c:f>Sheet1!$B$1</c:f>
              <c:strCache>
                <c:ptCount val="1"/>
                <c:pt idx="0">
                  <c:v>Number</c:v>
                </c:pt>
              </c:strCache>
            </c:strRef>
          </c:tx>
          <c:dPt>
            <c:idx val="0"/>
            <c:bubble3D val="0"/>
            <c:spPr>
              <a:solidFill>
                <a:srgbClr val="39B6A9"/>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B2E8-4517-B621-469EAD7B8B4C}"/>
              </c:ext>
            </c:extLst>
          </c:dPt>
          <c:dPt>
            <c:idx val="1"/>
            <c:bubble3D val="0"/>
            <c:spPr>
              <a:solidFill>
                <a:srgbClr val="10B7E2"/>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B2E8-4517-B621-469EAD7B8B4C}"/>
              </c:ext>
            </c:extLst>
          </c:dPt>
          <c:dPt>
            <c:idx val="2"/>
            <c:bubble3D val="0"/>
            <c:spPr>
              <a:solidFill>
                <a:srgbClr val="C3D335"/>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B2E8-4517-B621-469EAD7B8B4C}"/>
              </c:ext>
            </c:extLst>
          </c:dPt>
          <c:dPt>
            <c:idx val="3"/>
            <c:bubble3D val="0"/>
            <c:spPr>
              <a:solidFill>
                <a:srgbClr val="F7A717"/>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7-B2E8-4517-B621-469EAD7B8B4C}"/>
              </c:ext>
            </c:extLst>
          </c:dPt>
          <c:dPt>
            <c:idx val="4"/>
            <c:bubble3D val="0"/>
            <c:spPr>
              <a:solidFill>
                <a:srgbClr val="ED6CA5"/>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9-B2E8-4517-B621-469EAD7B8B4C}"/>
              </c:ext>
            </c:extLst>
          </c:dPt>
          <c:dPt>
            <c:idx val="5"/>
            <c:bubble3D val="0"/>
            <c:spPr>
              <a:solidFill>
                <a:srgbClr val="FF6600"/>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B-B2E8-4517-B621-469EAD7B8B4C}"/>
              </c:ext>
            </c:extLst>
          </c:dPt>
          <c:dPt>
            <c:idx val="6"/>
            <c:bubble3D val="0"/>
            <c:spPr>
              <a:solidFill>
                <a:schemeClr val="bg2">
                  <a:lumMod val="90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D-B2E8-4517-B621-469EAD7B8B4C}"/>
              </c:ext>
            </c:extLst>
          </c:dPt>
          <c:dPt>
            <c:idx val="7"/>
            <c:bubble3D val="0"/>
            <c:spPr>
              <a:solidFill>
                <a:schemeClr val="tx1">
                  <a:lumMod val="65000"/>
                  <a:lumOff val="35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F-B2E8-4517-B621-469EAD7B8B4C}"/>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1"/>
            <c:showBubbleSize val="0"/>
            <c:separator> </c:separator>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Sheet1!$A$2:$A$9</c:f>
              <c:strCache>
                <c:ptCount val="8"/>
                <c:pt idx="0">
                  <c:v>Croydon</c:v>
                </c:pt>
                <c:pt idx="1">
                  <c:v>Kingston</c:v>
                </c:pt>
                <c:pt idx="2">
                  <c:v>Merton</c:v>
                </c:pt>
                <c:pt idx="3">
                  <c:v>Richmond</c:v>
                </c:pt>
                <c:pt idx="4">
                  <c:v>Sutton</c:v>
                </c:pt>
                <c:pt idx="5">
                  <c:v>Wandsworth</c:v>
                </c:pt>
                <c:pt idx="6">
                  <c:v>Another part of London</c:v>
                </c:pt>
                <c:pt idx="7">
                  <c:v>Somewhere else</c:v>
                </c:pt>
              </c:strCache>
            </c:strRef>
          </c:cat>
          <c:val>
            <c:numRef>
              <c:f>Sheet1!$D$2:$D$9</c:f>
              <c:numCache>
                <c:formatCode>0</c:formatCode>
                <c:ptCount val="8"/>
                <c:pt idx="0">
                  <c:v>19</c:v>
                </c:pt>
                <c:pt idx="1">
                  <c:v>9</c:v>
                </c:pt>
                <c:pt idx="2">
                  <c:v>17</c:v>
                </c:pt>
                <c:pt idx="3">
                  <c:v>20</c:v>
                </c:pt>
                <c:pt idx="4">
                  <c:v>9</c:v>
                </c:pt>
                <c:pt idx="5">
                  <c:v>13</c:v>
                </c:pt>
                <c:pt idx="6">
                  <c:v>7</c:v>
                </c:pt>
                <c:pt idx="7">
                  <c:v>6</c:v>
                </c:pt>
              </c:numCache>
            </c:numRef>
          </c:val>
          <c:extLst>
            <c:ext xmlns:c16="http://schemas.microsoft.com/office/drawing/2014/chart" uri="{C3380CC4-5D6E-409C-BE32-E72D297353CC}">
              <c16:uniqueId val="{00000010-B2E8-4517-B621-469EAD7B8B4C}"/>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1872100308965661"/>
          <c:y val="0.26543816005895787"/>
          <c:w val="0.36684152678709636"/>
          <c:h val="0.51618874831680073"/>
        </c:manualLayout>
      </c:layout>
      <c:overlay val="0"/>
      <c:spPr>
        <a:solidFill>
          <a:schemeClr val="lt1">
            <a:alpha val="78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chemeClr val="bg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sz="1800">
                <a:latin typeface="Arial" panose="020B0604020202020204" pitchFamily="34" charset="0"/>
                <a:cs typeface="Arial" panose="020B0604020202020204" pitchFamily="34" charset="0"/>
              </a:rPr>
              <a:t>Percentage responses by workplace</a:t>
            </a:r>
          </a:p>
          <a:p>
            <a:pPr>
              <a:defRPr/>
            </a:pPr>
            <a:r>
              <a:rPr lang="en-US" sz="1800" b="0">
                <a:latin typeface="Arial" panose="020B0604020202020204" pitchFamily="34" charset="0"/>
                <a:cs typeface="Arial" panose="020B0604020202020204" pitchFamily="34" charset="0"/>
              </a:rPr>
              <a:t>(n=291)</a:t>
            </a:r>
          </a:p>
        </c:rich>
      </c:tx>
      <c:layout>
        <c:manualLayout>
          <c:xMode val="edge"/>
          <c:yMode val="edge"/>
          <c:x val="0.1266721245464435"/>
          <c:y val="3.5621533824913613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7.063356640556348E-2"/>
          <c:y val="0.21474221953476499"/>
          <c:w val="0.53350070336942501"/>
          <c:h val="0.67263039082479048"/>
        </c:manualLayout>
      </c:layout>
      <c:pieChart>
        <c:varyColors val="1"/>
        <c:ser>
          <c:idx val="0"/>
          <c:order val="0"/>
          <c:tx>
            <c:strRef>
              <c:f>Sheet1!$B$33</c:f>
              <c:strCache>
                <c:ptCount val="1"/>
                <c:pt idx="0">
                  <c:v>If you work in South West London, do you work for any of the following?</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1ED4-43C8-8010-FB771C22292F}"/>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1ED4-43C8-8010-FB771C22292F}"/>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1ED4-43C8-8010-FB771C22292F}"/>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1ED4-43C8-8010-FB771C22292F}"/>
              </c:ext>
            </c:extLst>
          </c:dPt>
          <c:dPt>
            <c:idx val="4"/>
            <c:bubble3D val="0"/>
            <c:spPr>
              <a:solidFill>
                <a:schemeClr val="accent5">
                  <a:lumMod val="20000"/>
                  <a:lumOff val="8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1ED4-43C8-8010-FB771C22292F}"/>
              </c:ext>
            </c:extLst>
          </c:dPt>
          <c:dPt>
            <c:idx val="5"/>
            <c:bubble3D val="0"/>
            <c:spPr>
              <a:solidFill>
                <a:srgbClr val="CCCCFF"/>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1ED4-43C8-8010-FB771C22292F}"/>
              </c:ext>
            </c:extLst>
          </c:dPt>
          <c:dLbls>
            <c:dLbl>
              <c:idx val="0"/>
              <c:layout>
                <c:manualLayout>
                  <c:x val="-0.12069459677317698"/>
                  <c:y val="1.7696703208345536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1ED4-43C8-8010-FB771C22292F}"/>
                </c:ext>
              </c:extLst>
            </c:dLbl>
            <c:dLbl>
              <c:idx val="1"/>
              <c:layout>
                <c:manualLayout>
                  <c:x val="-1.046526200418388E-2"/>
                  <c:y val="-0.11227958883774461"/>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1ED4-43C8-8010-FB771C22292F}"/>
                </c:ext>
              </c:extLst>
            </c:dLbl>
            <c:dLbl>
              <c:idx val="2"/>
              <c:layout>
                <c:manualLayout>
                  <c:x val="8.2857808142177747E-2"/>
                  <c:y val="-0.11862952459510318"/>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1ED4-43C8-8010-FB771C22292F}"/>
                </c:ext>
              </c:extLst>
            </c:dLbl>
            <c:dLbl>
              <c:idx val="3"/>
              <c:layout>
                <c:manualLayout>
                  <c:x val="6.8331764934457237E-2"/>
                  <c:y val="-6.3282917020291526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1ED4-43C8-8010-FB771C22292F}"/>
                </c:ext>
              </c:extLst>
            </c:dLbl>
            <c:dLbl>
              <c:idx val="4"/>
              <c:layout>
                <c:manualLayout>
                  <c:x val="9.0016455210903304E-2"/>
                  <c:y val="4.1150117417831478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1ED4-43C8-8010-FB771C22292F}"/>
                </c:ext>
              </c:extLst>
            </c:dLbl>
            <c:dLbl>
              <c:idx val="5"/>
              <c:layout>
                <c:manualLayout>
                  <c:x val="3.4598026412875217E-2"/>
                  <c:y val="0.1025271421362308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1ED4-43C8-8010-FB771C22292F}"/>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Sheet1!$A$34:$A$39</c:f>
              <c:strCache>
                <c:ptCount val="6"/>
                <c:pt idx="0">
                  <c:v>The NHS</c:v>
                </c:pt>
                <c:pt idx="1">
                  <c:v>A local authority</c:v>
                </c:pt>
                <c:pt idx="2">
                  <c:v>Voluntary or Community Sector</c:v>
                </c:pt>
                <c:pt idx="3">
                  <c:v>Healthwatch</c:v>
                </c:pt>
                <c:pt idx="4">
                  <c:v>Other - I do not work in health or care in South West London</c:v>
                </c:pt>
                <c:pt idx="5">
                  <c:v>Other - health or care organisation in South West London</c:v>
                </c:pt>
              </c:strCache>
            </c:strRef>
          </c:cat>
          <c:val>
            <c:numRef>
              <c:f>Sheet1!$B$34:$B$39</c:f>
              <c:numCache>
                <c:formatCode>0%</c:formatCode>
                <c:ptCount val="6"/>
                <c:pt idx="0">
                  <c:v>0.44</c:v>
                </c:pt>
                <c:pt idx="1">
                  <c:v>0.09</c:v>
                </c:pt>
                <c:pt idx="2">
                  <c:v>0.14000000000000001</c:v>
                </c:pt>
                <c:pt idx="3">
                  <c:v>0.01</c:v>
                </c:pt>
                <c:pt idx="4">
                  <c:v>0.27</c:v>
                </c:pt>
                <c:pt idx="5">
                  <c:v>0.05</c:v>
                </c:pt>
              </c:numCache>
            </c:numRef>
          </c:val>
          <c:extLst>
            <c:ext xmlns:c16="http://schemas.microsoft.com/office/drawing/2014/chart" uri="{C3380CC4-5D6E-409C-BE32-E72D297353CC}">
              <c16:uniqueId val="{0000000C-1ED4-43C8-8010-FB771C22292F}"/>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4583333333333337"/>
          <c:y val="0.26156373391275201"/>
          <c:w val="0.34114583333333331"/>
          <c:h val="0.70246739893383159"/>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2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chemeClr val="bg1"/>
    </a:soli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4099327491347131E-2"/>
          <c:y val="5.0771986556417494E-2"/>
          <c:w val="0.97180134501730575"/>
          <c:h val="0.8345885157864148"/>
        </c:manualLayout>
      </c:layout>
      <c:barChart>
        <c:barDir val="bar"/>
        <c:grouping val="stacked"/>
        <c:varyColors val="0"/>
        <c:ser>
          <c:idx val="0"/>
          <c:order val="0"/>
          <c:tx>
            <c:strRef>
              <c:f>'Sections with one ambition'!$K$4</c:f>
              <c:strCache>
                <c:ptCount val="1"/>
                <c:pt idx="0">
                  <c:v>Definitely agree</c:v>
                </c:pt>
              </c:strCache>
            </c:strRef>
          </c:tx>
          <c:spPr>
            <a:solidFill>
              <a:schemeClr val="accent1"/>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0-BCD0-4CC8-B3BD-803D704AC0E0}"/>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'Sections with one ambition'!$K$5</c:f>
              <c:numCache>
                <c:formatCode>0%</c:formatCode>
                <c:ptCount val="1"/>
                <c:pt idx="0">
                  <c:v>0.73899999999999999</c:v>
                </c:pt>
              </c:numCache>
            </c:numRef>
          </c:val>
          <c:extLst>
            <c:ext xmlns:c16="http://schemas.microsoft.com/office/drawing/2014/chart" uri="{C3380CC4-5D6E-409C-BE32-E72D297353CC}">
              <c16:uniqueId val="{00000001-BCD0-4CC8-B3BD-803D704AC0E0}"/>
            </c:ext>
          </c:extLst>
        </c:ser>
        <c:ser>
          <c:idx val="1"/>
          <c:order val="1"/>
          <c:tx>
            <c:strRef>
              <c:f>'Sections with one ambition'!$L$4</c:f>
              <c:strCache>
                <c:ptCount val="1"/>
                <c:pt idx="0">
                  <c:v>Somewhat agree</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'Sections with one ambition'!$L$5</c:f>
              <c:numCache>
                <c:formatCode>0%</c:formatCode>
                <c:ptCount val="1"/>
                <c:pt idx="0">
                  <c:v>0.17199999999999999</c:v>
                </c:pt>
              </c:numCache>
            </c:numRef>
          </c:val>
          <c:extLst>
            <c:ext xmlns:c16="http://schemas.microsoft.com/office/drawing/2014/chart" uri="{C3380CC4-5D6E-409C-BE32-E72D297353CC}">
              <c16:uniqueId val="{00000002-BCD0-4CC8-B3BD-803D704AC0E0}"/>
            </c:ext>
          </c:extLst>
        </c:ser>
        <c:ser>
          <c:idx val="2"/>
          <c:order val="2"/>
          <c:tx>
            <c:strRef>
              <c:f>'Sections with one ambition'!$M$4</c:f>
              <c:strCache>
                <c:ptCount val="1"/>
                <c:pt idx="0">
                  <c:v>Neither agree nor disagree</c:v>
                </c:pt>
              </c:strCache>
            </c:strRef>
          </c:tx>
          <c:spPr>
            <a:solidFill>
              <a:schemeClr val="bg2">
                <a:lumMod val="9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'Sections with one ambition'!$M$5</c:f>
              <c:numCache>
                <c:formatCode>0%</c:formatCode>
                <c:ptCount val="1"/>
                <c:pt idx="0">
                  <c:v>5.8999999999999997E-2</c:v>
                </c:pt>
              </c:numCache>
            </c:numRef>
          </c:val>
          <c:extLst>
            <c:ext xmlns:c16="http://schemas.microsoft.com/office/drawing/2014/chart" uri="{C3380CC4-5D6E-409C-BE32-E72D297353CC}">
              <c16:uniqueId val="{00000003-BCD0-4CC8-B3BD-803D704AC0E0}"/>
            </c:ext>
          </c:extLst>
        </c:ser>
        <c:ser>
          <c:idx val="3"/>
          <c:order val="3"/>
          <c:tx>
            <c:strRef>
              <c:f>'Sections with one ambition'!$N$4</c:f>
              <c:strCache>
                <c:ptCount val="1"/>
                <c:pt idx="0">
                  <c:v>Somewhat disagree</c:v>
                </c:pt>
              </c:strCache>
            </c:strRef>
          </c:tx>
          <c:spPr>
            <a:solidFill>
              <a:srgbClr val="39B6A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'Sections with one ambition'!$N$5</c:f>
              <c:numCache>
                <c:formatCode>0%</c:formatCode>
                <c:ptCount val="1"/>
                <c:pt idx="0">
                  <c:v>2.5999999999999999E-2</c:v>
                </c:pt>
              </c:numCache>
            </c:numRef>
          </c:val>
          <c:extLst>
            <c:ext xmlns:c16="http://schemas.microsoft.com/office/drawing/2014/chart" uri="{C3380CC4-5D6E-409C-BE32-E72D297353CC}">
              <c16:uniqueId val="{00000004-BCD0-4CC8-B3BD-803D704AC0E0}"/>
            </c:ext>
          </c:extLst>
        </c:ser>
        <c:ser>
          <c:idx val="4"/>
          <c:order val="4"/>
          <c:tx>
            <c:strRef>
              <c:f>'Sections with one ambition'!$O$4</c:f>
              <c:strCache>
                <c:ptCount val="1"/>
                <c:pt idx="0">
                  <c:v>Definitely disagree</c:v>
                </c:pt>
              </c:strCache>
            </c:strRef>
          </c:tx>
          <c:spPr>
            <a:solidFill>
              <a:srgbClr val="7030A0"/>
            </a:solidFill>
            <a:ln>
              <a:noFill/>
            </a:ln>
            <a:effectLst/>
          </c:spPr>
          <c:invertIfNegative val="0"/>
          <c:val>
            <c:numRef>
              <c:f>'Sections with one ambition'!$O$5</c:f>
              <c:numCache>
                <c:formatCode>0%</c:formatCode>
                <c:ptCount val="1"/>
                <c:pt idx="0">
                  <c:v>4.0000000000000001E-3</c:v>
                </c:pt>
              </c:numCache>
            </c:numRef>
          </c:val>
          <c:extLst>
            <c:ext xmlns:c16="http://schemas.microsoft.com/office/drawing/2014/chart" uri="{C3380CC4-5D6E-409C-BE32-E72D297353CC}">
              <c16:uniqueId val="{00000005-BCD0-4CC8-B3BD-803D704AC0E0}"/>
            </c:ext>
          </c:extLst>
        </c:ser>
        <c:dLbls>
          <c:showLegendKey val="0"/>
          <c:showVal val="0"/>
          <c:showCatName val="0"/>
          <c:showSerName val="0"/>
          <c:showPercent val="0"/>
          <c:showBubbleSize val="0"/>
        </c:dLbls>
        <c:gapWidth val="150"/>
        <c:overlap val="100"/>
        <c:axId val="1052786895"/>
        <c:axId val="1052785647"/>
      </c:barChart>
      <c:catAx>
        <c:axId val="1052786895"/>
        <c:scaling>
          <c:orientation val="minMax"/>
        </c:scaling>
        <c:delete val="1"/>
        <c:axPos val="l"/>
        <c:numFmt formatCode="General" sourceLinked="1"/>
        <c:majorTickMark val="none"/>
        <c:minorTickMark val="none"/>
        <c:tickLblPos val="nextTo"/>
        <c:crossAx val="1052785647"/>
        <c:crosses val="autoZero"/>
        <c:auto val="1"/>
        <c:lblAlgn val="ctr"/>
        <c:lblOffset val="100"/>
        <c:noMultiLvlLbl val="0"/>
      </c:catAx>
      <c:valAx>
        <c:axId val="1052785647"/>
        <c:scaling>
          <c:orientation val="minMax"/>
          <c:max val="1"/>
        </c:scaling>
        <c:delete val="1"/>
        <c:axPos val="b"/>
        <c:numFmt formatCode="0%" sourceLinked="0"/>
        <c:majorTickMark val="none"/>
        <c:minorTickMark val="none"/>
        <c:tickLblPos val="nextTo"/>
        <c:crossAx val="1052786895"/>
        <c:crosses val="autoZero"/>
        <c:crossBetween val="between"/>
      </c:valAx>
      <c:spPr>
        <a:noFill/>
        <a:ln>
          <a:noFill/>
        </a:ln>
        <a:effectLst/>
      </c:spPr>
    </c:plotArea>
    <c:legend>
      <c:legendPos val="b"/>
      <c:layout>
        <c:manualLayout>
          <c:xMode val="edge"/>
          <c:yMode val="edge"/>
          <c:x val="2.0044056109066021E-2"/>
          <c:y val="0.70305009211167735"/>
          <c:w val="0.95863013073719983"/>
          <c:h val="8.1169000803268956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4FF819-DE78-4E73-B5B4-D10F75A61E7B}"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GB"/>
        </a:p>
      </dgm:t>
    </dgm:pt>
    <dgm:pt modelId="{076DB0D2-59FD-49B8-97E3-13A1EAF3E5CC}">
      <dgm:prSet phldrT="[Text]"/>
      <dgm:spPr>
        <a:solidFill>
          <a:srgbClr val="39B6A9"/>
        </a:solidFill>
      </dgm:spPr>
      <dgm:t>
        <a:bodyPr/>
        <a:lstStyle/>
        <a:p>
          <a:r>
            <a:rPr lang="en-GB" b="1">
              <a:latin typeface="Arial" panose="020B0604020202020204" pitchFamily="34" charset="0"/>
              <a:cs typeface="Arial" panose="020B0604020202020204" pitchFamily="34" charset="0"/>
            </a:rPr>
            <a:t>Engagement Phase 1</a:t>
          </a:r>
        </a:p>
        <a:p>
          <a:r>
            <a:rPr lang="en-GB">
              <a:latin typeface="Arial" panose="020B0604020202020204" pitchFamily="34" charset="0"/>
              <a:cs typeface="Arial" panose="020B0604020202020204" pitchFamily="34" charset="0"/>
            </a:rPr>
            <a:t>January and February 2023</a:t>
          </a:r>
        </a:p>
      </dgm:t>
    </dgm:pt>
    <dgm:pt modelId="{2161342A-7BAD-4997-B738-F4434A75637E}" type="parTrans" cxnId="{FEC751CD-BB63-4427-B88E-A93BD1FC1D5D}">
      <dgm:prSet/>
      <dgm:spPr/>
      <dgm:t>
        <a:bodyPr/>
        <a:lstStyle/>
        <a:p>
          <a:endParaRPr lang="en-GB"/>
        </a:p>
      </dgm:t>
    </dgm:pt>
    <dgm:pt modelId="{D4964603-7ED9-4774-A68F-7690B50A8FBB}" type="sibTrans" cxnId="{FEC751CD-BB63-4427-B88E-A93BD1FC1D5D}">
      <dgm:prSet/>
      <dgm:spPr/>
      <dgm:t>
        <a:bodyPr/>
        <a:lstStyle/>
        <a:p>
          <a:endParaRPr lang="en-GB"/>
        </a:p>
      </dgm:t>
    </dgm:pt>
    <dgm:pt modelId="{F5A1F6CC-E5FB-4E16-97E3-1EE2CBA08301}">
      <dgm:prSet phldrT="[Text]" custT="1"/>
      <dgm:spPr/>
      <dgm:t>
        <a:bodyPr/>
        <a:lstStyle/>
        <a:p>
          <a:r>
            <a:rPr lang="en-GB" sz="1200" b="1">
              <a:latin typeface="Arial" panose="020B0604020202020204" pitchFamily="34" charset="0"/>
              <a:cs typeface="Arial" panose="020B0604020202020204" pitchFamily="34" charset="0"/>
            </a:rPr>
            <a:t>Advice </a:t>
          </a:r>
          <a:r>
            <a:rPr lang="en-GB" sz="1200" b="0">
              <a:latin typeface="Arial" panose="020B0604020202020204" pitchFamily="34" charset="0"/>
              <a:cs typeface="Arial" panose="020B0604020202020204" pitchFamily="34" charset="0"/>
            </a:rPr>
            <a:t>from our Healthwatch and VCSE leaders on engagement approach</a:t>
          </a:r>
        </a:p>
      </dgm:t>
    </dgm:pt>
    <dgm:pt modelId="{B2080760-00FF-4091-AE5F-AA20518DEAD3}" type="parTrans" cxnId="{B57E93BE-4869-4254-A5B0-C5CAE858DE61}">
      <dgm:prSet/>
      <dgm:spPr/>
      <dgm:t>
        <a:bodyPr/>
        <a:lstStyle/>
        <a:p>
          <a:endParaRPr lang="en-GB"/>
        </a:p>
      </dgm:t>
    </dgm:pt>
    <dgm:pt modelId="{E6E500AC-6459-4F53-B006-E5AF3CF56716}" type="sibTrans" cxnId="{B57E93BE-4869-4254-A5B0-C5CAE858DE61}">
      <dgm:prSet/>
      <dgm:spPr/>
      <dgm:t>
        <a:bodyPr/>
        <a:lstStyle/>
        <a:p>
          <a:endParaRPr lang="en-GB"/>
        </a:p>
      </dgm:t>
    </dgm:pt>
    <dgm:pt modelId="{989C1B5F-0282-4A6C-BBB8-816FADD070E0}">
      <dgm:prSet phldrT="[Text]" custT="1"/>
      <dgm:spPr/>
      <dgm:t>
        <a:bodyPr/>
        <a:lstStyle/>
        <a:p>
          <a:r>
            <a:rPr lang="en-GB" sz="1200" b="1">
              <a:latin typeface="Arial" panose="020B0604020202020204" pitchFamily="34" charset="0"/>
              <a:cs typeface="Arial" panose="020B0604020202020204" pitchFamily="34" charset="0"/>
            </a:rPr>
            <a:t>Views of people and communities summary for each setting of care - to inform the ‘ambition’ set for each chapter</a:t>
          </a:r>
        </a:p>
      </dgm:t>
    </dgm:pt>
    <dgm:pt modelId="{88FACD68-BFE2-435B-A52F-9E8AEE45536E}" type="parTrans" cxnId="{169DA36E-9DAC-4D36-AB77-FD1433CE3E84}">
      <dgm:prSet/>
      <dgm:spPr/>
      <dgm:t>
        <a:bodyPr/>
        <a:lstStyle/>
        <a:p>
          <a:endParaRPr lang="en-GB"/>
        </a:p>
      </dgm:t>
    </dgm:pt>
    <dgm:pt modelId="{798DA89C-C672-47C0-86DC-7E6407982AEA}" type="sibTrans" cxnId="{169DA36E-9DAC-4D36-AB77-FD1433CE3E84}">
      <dgm:prSet/>
      <dgm:spPr/>
      <dgm:t>
        <a:bodyPr/>
        <a:lstStyle/>
        <a:p>
          <a:endParaRPr lang="en-GB"/>
        </a:p>
      </dgm:t>
    </dgm:pt>
    <dgm:pt modelId="{A88D1CCD-C391-4096-B3F6-7DA88BD0CD06}">
      <dgm:prSet phldrT="[Text]"/>
      <dgm:spPr/>
      <dgm:t>
        <a:bodyPr/>
        <a:lstStyle/>
        <a:p>
          <a:r>
            <a:rPr lang="en-GB">
              <a:latin typeface="Arial" panose="020B0604020202020204" pitchFamily="34" charset="0"/>
              <a:cs typeface="Arial" panose="020B0604020202020204" pitchFamily="34" charset="0"/>
            </a:rPr>
            <a:t>March 2023</a:t>
          </a:r>
        </a:p>
      </dgm:t>
    </dgm:pt>
    <dgm:pt modelId="{F5307A9B-A3BE-4324-BAF1-51F3C61539A7}" type="parTrans" cxnId="{0EF075E9-8308-4F23-851C-13C4C87B0941}">
      <dgm:prSet/>
      <dgm:spPr/>
      <dgm:t>
        <a:bodyPr/>
        <a:lstStyle/>
        <a:p>
          <a:endParaRPr lang="en-GB"/>
        </a:p>
      </dgm:t>
    </dgm:pt>
    <dgm:pt modelId="{737F46C5-10D8-4BFD-8492-D9063DAF5490}" type="sibTrans" cxnId="{0EF075E9-8308-4F23-851C-13C4C87B0941}">
      <dgm:prSet/>
      <dgm:spPr/>
      <dgm:t>
        <a:bodyPr/>
        <a:lstStyle/>
        <a:p>
          <a:endParaRPr lang="en-GB"/>
        </a:p>
      </dgm:t>
    </dgm:pt>
    <dgm:pt modelId="{1775E662-2561-4AC5-9F08-A3385054BFC1}">
      <dgm:prSet phldrT="[Text]" custT="1"/>
      <dgm:spPr/>
      <dgm:t>
        <a:bodyPr/>
        <a:lstStyle/>
        <a:p>
          <a:r>
            <a:rPr lang="en-GB" sz="1100" i="1">
              <a:latin typeface="Arial" panose="020B0604020202020204" pitchFamily="34" charset="0"/>
              <a:cs typeface="Arial" panose="020B0604020202020204" pitchFamily="34" charset="0"/>
            </a:rPr>
            <a:t>‘</a:t>
          </a:r>
          <a:r>
            <a:rPr lang="en-GB" sz="1200" i="1">
              <a:latin typeface="Arial" panose="020B0604020202020204" pitchFamily="34" charset="0"/>
              <a:cs typeface="Arial" panose="020B0604020202020204" pitchFamily="34" charset="0"/>
            </a:rPr>
            <a:t>Developing our Joint Forward Plan’ </a:t>
          </a:r>
          <a:r>
            <a:rPr lang="en-GB" sz="1200">
              <a:latin typeface="Arial" panose="020B0604020202020204" pitchFamily="34" charset="0"/>
              <a:cs typeface="Arial" panose="020B0604020202020204" pitchFamily="34" charset="0"/>
            </a:rPr>
            <a:t>published for feedback in March 2023 </a:t>
          </a:r>
        </a:p>
      </dgm:t>
    </dgm:pt>
    <dgm:pt modelId="{4F892EF1-8C32-4BC5-B270-3972E79A03A7}" type="parTrans" cxnId="{6430BB2C-92FA-47CB-A2E9-6811E5AE68B3}">
      <dgm:prSet/>
      <dgm:spPr/>
      <dgm:t>
        <a:bodyPr/>
        <a:lstStyle/>
        <a:p>
          <a:endParaRPr lang="en-GB"/>
        </a:p>
      </dgm:t>
    </dgm:pt>
    <dgm:pt modelId="{FB92F393-958E-4ED4-8627-178EB6390694}" type="sibTrans" cxnId="{6430BB2C-92FA-47CB-A2E9-6811E5AE68B3}">
      <dgm:prSet/>
      <dgm:spPr/>
      <dgm:t>
        <a:bodyPr/>
        <a:lstStyle/>
        <a:p>
          <a:endParaRPr lang="en-GB"/>
        </a:p>
      </dgm:t>
    </dgm:pt>
    <dgm:pt modelId="{3C6AB019-D675-47BE-B7FB-402A1E756864}">
      <dgm:prSet phldrT="[Text]"/>
      <dgm:spPr>
        <a:solidFill>
          <a:srgbClr val="ED6CA5"/>
        </a:solidFill>
      </dgm:spPr>
      <dgm:t>
        <a:bodyPr/>
        <a:lstStyle/>
        <a:p>
          <a:r>
            <a:rPr lang="en-GB" b="1">
              <a:latin typeface="Arial" panose="020B0604020202020204" pitchFamily="34" charset="0"/>
              <a:cs typeface="Arial" panose="020B0604020202020204" pitchFamily="34" charset="0"/>
            </a:rPr>
            <a:t>Engagement Phase 2 </a:t>
          </a:r>
        </a:p>
        <a:p>
          <a:r>
            <a:rPr lang="en-GB">
              <a:latin typeface="Arial" panose="020B0604020202020204" pitchFamily="34" charset="0"/>
              <a:cs typeface="Arial" panose="020B0604020202020204" pitchFamily="34" charset="0"/>
            </a:rPr>
            <a:t>April and May 2023</a:t>
          </a:r>
        </a:p>
      </dgm:t>
    </dgm:pt>
    <dgm:pt modelId="{41633F18-D9C3-4C8F-9E01-D9517AB947B1}" type="parTrans" cxnId="{BE1501CC-FEC1-404C-8CF6-933F2F2970DA}">
      <dgm:prSet/>
      <dgm:spPr/>
      <dgm:t>
        <a:bodyPr/>
        <a:lstStyle/>
        <a:p>
          <a:endParaRPr lang="en-GB"/>
        </a:p>
      </dgm:t>
    </dgm:pt>
    <dgm:pt modelId="{6FAD51FF-08CD-4556-8620-900B9D642661}" type="sibTrans" cxnId="{BE1501CC-FEC1-404C-8CF6-933F2F2970DA}">
      <dgm:prSet/>
      <dgm:spPr/>
      <dgm:t>
        <a:bodyPr/>
        <a:lstStyle/>
        <a:p>
          <a:endParaRPr lang="en-GB"/>
        </a:p>
      </dgm:t>
    </dgm:pt>
    <dgm:pt modelId="{BC363EBC-B6AA-4849-87D2-B09353B345DB}">
      <dgm:prSet phldrT="[Text]" custT="1"/>
      <dgm:spPr/>
      <dgm:t>
        <a:bodyPr/>
        <a:lstStyle/>
        <a:p>
          <a:r>
            <a:rPr lang="en-GB" sz="1200" b="1">
              <a:latin typeface="Arial" panose="020B0604020202020204" pitchFamily="34" charset="0"/>
              <a:cs typeface="Arial" panose="020B0604020202020204" pitchFamily="34" charset="0"/>
            </a:rPr>
            <a:t>6</a:t>
          </a:r>
          <a:r>
            <a:rPr lang="en-GB" sz="1200">
              <a:latin typeface="Arial" panose="020B0604020202020204" pitchFamily="34" charset="0"/>
              <a:cs typeface="Arial" panose="020B0604020202020204" pitchFamily="34" charset="0"/>
            </a:rPr>
            <a:t> </a:t>
          </a:r>
          <a:r>
            <a:rPr lang="en-GB" sz="1200" b="1">
              <a:latin typeface="Arial" panose="020B0604020202020204" pitchFamily="34" charset="0"/>
              <a:cs typeface="Arial" panose="020B0604020202020204" pitchFamily="34" charset="0"/>
            </a:rPr>
            <a:t>partner responses </a:t>
          </a:r>
          <a:r>
            <a:rPr lang="en-GB" sz="1200">
              <a:latin typeface="Arial" panose="020B0604020202020204" pitchFamily="34" charset="0"/>
              <a:cs typeface="Arial" panose="020B0604020202020204" pitchFamily="34" charset="0"/>
            </a:rPr>
            <a:t>to ‘Developing our Joint Forward Plan’ </a:t>
          </a:r>
        </a:p>
      </dgm:t>
    </dgm:pt>
    <dgm:pt modelId="{81D03EA7-9740-4A62-AE67-B6631510C1B9}" type="parTrans" cxnId="{17EB0C5A-4B5B-4E69-854A-C3C20A50FE08}">
      <dgm:prSet/>
      <dgm:spPr/>
      <dgm:t>
        <a:bodyPr/>
        <a:lstStyle/>
        <a:p>
          <a:endParaRPr lang="en-GB"/>
        </a:p>
      </dgm:t>
    </dgm:pt>
    <dgm:pt modelId="{05510A20-589F-414D-B622-0D88D4E77EF6}" type="sibTrans" cxnId="{17EB0C5A-4B5B-4E69-854A-C3C20A50FE08}">
      <dgm:prSet/>
      <dgm:spPr/>
      <dgm:t>
        <a:bodyPr/>
        <a:lstStyle/>
        <a:p>
          <a:endParaRPr lang="en-GB"/>
        </a:p>
      </dgm:t>
    </dgm:pt>
    <dgm:pt modelId="{F8CBCA91-E70C-4012-BE0E-F98C1CB5CA91}">
      <dgm:prSet phldrT="[Text]" custT="1"/>
      <dgm:spPr/>
      <dgm:t>
        <a:bodyPr/>
        <a:lstStyle/>
        <a:p>
          <a:r>
            <a:rPr lang="en-GB" sz="1200" b="1">
              <a:latin typeface="Arial" panose="020B0604020202020204" pitchFamily="34" charset="0"/>
              <a:cs typeface="Arial" panose="020B0604020202020204" pitchFamily="34" charset="0"/>
            </a:rPr>
            <a:t>‘Views of people and communities’ - updated each setting of care chapter to inform and influence plans and actions</a:t>
          </a:r>
          <a:endParaRPr lang="en-GB" sz="1200">
            <a:latin typeface="Arial" panose="020B0604020202020204" pitchFamily="34" charset="0"/>
            <a:cs typeface="Arial" panose="020B0604020202020204" pitchFamily="34" charset="0"/>
          </a:endParaRPr>
        </a:p>
      </dgm:t>
    </dgm:pt>
    <dgm:pt modelId="{0B48C424-8A3A-4F2C-8CAA-E7C4675A1355}" type="parTrans" cxnId="{8B3EF525-1257-4767-A0E2-FFBD0EA2EC92}">
      <dgm:prSet/>
      <dgm:spPr/>
      <dgm:t>
        <a:bodyPr/>
        <a:lstStyle/>
        <a:p>
          <a:endParaRPr lang="en-GB"/>
        </a:p>
      </dgm:t>
    </dgm:pt>
    <dgm:pt modelId="{C757810B-B20A-4894-BF4B-C69B2C4F562F}" type="sibTrans" cxnId="{8B3EF525-1257-4767-A0E2-FFBD0EA2EC92}">
      <dgm:prSet/>
      <dgm:spPr/>
      <dgm:t>
        <a:bodyPr/>
        <a:lstStyle/>
        <a:p>
          <a:endParaRPr lang="en-GB"/>
        </a:p>
      </dgm:t>
    </dgm:pt>
    <dgm:pt modelId="{0C059F1D-1CCA-4AF7-9E94-EB292A0BE869}">
      <dgm:prSet phldrT="[Text]"/>
      <dgm:spPr/>
      <dgm:t>
        <a:bodyPr/>
        <a:lstStyle/>
        <a:p>
          <a:endParaRPr lang="en-GB" sz="1100">
            <a:latin typeface="Arial" panose="020B0604020202020204" pitchFamily="34" charset="0"/>
            <a:cs typeface="Arial" panose="020B0604020202020204" pitchFamily="34" charset="0"/>
          </a:endParaRPr>
        </a:p>
      </dgm:t>
    </dgm:pt>
    <dgm:pt modelId="{84528088-97DB-44FD-8BB7-7CAF1FB4F19E}" type="parTrans" cxnId="{11EDA135-691E-4189-A7EC-782C9B82A7F1}">
      <dgm:prSet/>
      <dgm:spPr/>
      <dgm:t>
        <a:bodyPr/>
        <a:lstStyle/>
        <a:p>
          <a:endParaRPr lang="en-GB"/>
        </a:p>
      </dgm:t>
    </dgm:pt>
    <dgm:pt modelId="{8AFA8A63-3B06-482F-9123-2FCDC16ABEB0}" type="sibTrans" cxnId="{11EDA135-691E-4189-A7EC-782C9B82A7F1}">
      <dgm:prSet/>
      <dgm:spPr/>
      <dgm:t>
        <a:bodyPr/>
        <a:lstStyle/>
        <a:p>
          <a:endParaRPr lang="en-GB"/>
        </a:p>
      </dgm:t>
    </dgm:pt>
    <dgm:pt modelId="{561C5924-0B29-47F1-94E4-27589AB516B9}">
      <dgm:prSet phldrT="[Text]" custT="1"/>
      <dgm:spPr/>
      <dgm:t>
        <a:bodyPr/>
        <a:lstStyle/>
        <a:p>
          <a:r>
            <a:rPr lang="en-GB" sz="1200" b="1">
              <a:latin typeface="Arial" panose="020B0604020202020204" pitchFamily="34" charset="0"/>
              <a:cs typeface="Arial" panose="020B0604020202020204" pitchFamily="34" charset="0"/>
            </a:rPr>
            <a:t>7</a:t>
          </a:r>
          <a:r>
            <a:rPr lang="en-GB" sz="1200">
              <a:latin typeface="Arial" panose="020B0604020202020204" pitchFamily="34" charset="0"/>
              <a:cs typeface="Arial" panose="020B0604020202020204" pitchFamily="34" charset="0"/>
            </a:rPr>
            <a:t> </a:t>
          </a:r>
          <a:r>
            <a:rPr lang="en-GB" sz="1200" b="1">
              <a:latin typeface="Arial" panose="020B0604020202020204" pitchFamily="34" charset="0"/>
              <a:cs typeface="Arial" panose="020B0604020202020204" pitchFamily="34" charset="0"/>
            </a:rPr>
            <a:t>focus groups</a:t>
          </a:r>
        </a:p>
      </dgm:t>
    </dgm:pt>
    <dgm:pt modelId="{6288ED58-BF4E-4F65-9FB0-49F1BEFFFE3D}" type="parTrans" cxnId="{0D5E32AE-32AF-42DC-AA52-2F4207E7847F}">
      <dgm:prSet/>
      <dgm:spPr/>
      <dgm:t>
        <a:bodyPr/>
        <a:lstStyle/>
        <a:p>
          <a:endParaRPr lang="en-GB"/>
        </a:p>
      </dgm:t>
    </dgm:pt>
    <dgm:pt modelId="{1E81B6AC-BD1E-4E36-BFD6-E51282944C02}" type="sibTrans" cxnId="{0D5E32AE-32AF-42DC-AA52-2F4207E7847F}">
      <dgm:prSet/>
      <dgm:spPr/>
      <dgm:t>
        <a:bodyPr/>
        <a:lstStyle/>
        <a:p>
          <a:endParaRPr lang="en-GB"/>
        </a:p>
      </dgm:t>
    </dgm:pt>
    <dgm:pt modelId="{CDD246C2-17EA-46E4-8572-DC65EAF9BCF1}">
      <dgm:prSet phldrT="[Text]" custT="1"/>
      <dgm:spPr/>
      <dgm:t>
        <a:bodyPr/>
        <a:lstStyle/>
        <a:p>
          <a:r>
            <a:rPr lang="en-GB" sz="1200" b="1">
              <a:latin typeface="Arial" panose="020B0604020202020204" pitchFamily="34" charset="0"/>
              <a:cs typeface="Arial" panose="020B0604020202020204" pitchFamily="34" charset="0"/>
            </a:rPr>
            <a:t>599</a:t>
          </a:r>
          <a:r>
            <a:rPr lang="en-GB" sz="1200">
              <a:latin typeface="Arial" panose="020B0604020202020204" pitchFamily="34" charset="0"/>
              <a:cs typeface="Arial" panose="020B0604020202020204" pitchFamily="34" charset="0"/>
            </a:rPr>
            <a:t> responses to our </a:t>
          </a:r>
          <a:r>
            <a:rPr lang="en-GB" sz="1200" b="1">
              <a:latin typeface="Arial" panose="020B0604020202020204" pitchFamily="34" charset="0"/>
              <a:cs typeface="Arial" panose="020B0604020202020204" pitchFamily="34" charset="0"/>
            </a:rPr>
            <a:t>online survey</a:t>
          </a:r>
        </a:p>
      </dgm:t>
    </dgm:pt>
    <dgm:pt modelId="{AD99A885-17AF-4DB4-A3F2-97223A15CCC9}" type="parTrans" cxnId="{6D1FAF0E-224F-48E5-958A-4E2FD965D6C0}">
      <dgm:prSet/>
      <dgm:spPr/>
      <dgm:t>
        <a:bodyPr/>
        <a:lstStyle/>
        <a:p>
          <a:endParaRPr lang="en-GB"/>
        </a:p>
      </dgm:t>
    </dgm:pt>
    <dgm:pt modelId="{DEEC4DF9-5BF0-4F8B-9255-693835F03B4D}" type="sibTrans" cxnId="{6D1FAF0E-224F-48E5-958A-4E2FD965D6C0}">
      <dgm:prSet/>
      <dgm:spPr/>
      <dgm:t>
        <a:bodyPr/>
        <a:lstStyle/>
        <a:p>
          <a:endParaRPr lang="en-GB"/>
        </a:p>
      </dgm:t>
    </dgm:pt>
    <dgm:pt modelId="{9B05BC9E-25A9-4241-95E8-5D201A7B18BD}">
      <dgm:prSet phldrT="[Text]" custT="1"/>
      <dgm:spPr/>
      <dgm:t>
        <a:bodyPr/>
        <a:lstStyle/>
        <a:p>
          <a:r>
            <a:rPr lang="en-GB" sz="1200" b="1">
              <a:latin typeface="Arial" panose="020B0604020202020204" pitchFamily="34" charset="0"/>
              <a:cs typeface="Arial" panose="020B0604020202020204" pitchFamily="34" charset="0"/>
            </a:rPr>
            <a:t>Gap analysis </a:t>
          </a:r>
          <a:r>
            <a:rPr lang="en-GB" sz="1200" b="0">
              <a:latin typeface="Arial" panose="020B0604020202020204" pitchFamily="34" charset="0"/>
              <a:cs typeface="Arial" panose="020B0604020202020204" pitchFamily="34" charset="0"/>
            </a:rPr>
            <a:t>on where we needed more insight for the next phase</a:t>
          </a:r>
        </a:p>
      </dgm:t>
    </dgm:pt>
    <dgm:pt modelId="{86CE2133-41CB-49B1-9D7F-59B683A3B594}" type="parTrans" cxnId="{BB213397-611F-4B77-8CC0-1E3CFD16B4D9}">
      <dgm:prSet/>
      <dgm:spPr/>
      <dgm:t>
        <a:bodyPr/>
        <a:lstStyle/>
        <a:p>
          <a:endParaRPr lang="en-GB"/>
        </a:p>
      </dgm:t>
    </dgm:pt>
    <dgm:pt modelId="{99A3F49E-49E8-4645-A9D4-28B426911371}" type="sibTrans" cxnId="{BB213397-611F-4B77-8CC0-1E3CFD16B4D9}">
      <dgm:prSet/>
      <dgm:spPr/>
      <dgm:t>
        <a:bodyPr/>
        <a:lstStyle/>
        <a:p>
          <a:endParaRPr lang="en-GB"/>
        </a:p>
      </dgm:t>
    </dgm:pt>
    <dgm:pt modelId="{19840359-558E-4B9D-80CA-8B6A60A20528}">
      <dgm:prSet phldrT="[Text]"/>
      <dgm:spPr/>
      <dgm:t>
        <a:bodyPr/>
        <a:lstStyle/>
        <a:p>
          <a:r>
            <a:rPr lang="en-GB">
              <a:latin typeface="Arial" panose="020B0604020202020204" pitchFamily="34" charset="0"/>
              <a:cs typeface="Arial" panose="020B0604020202020204" pitchFamily="34" charset="0"/>
            </a:rPr>
            <a:t>June 2023 onwards </a:t>
          </a:r>
        </a:p>
      </dgm:t>
    </dgm:pt>
    <dgm:pt modelId="{ECE8B709-8A27-4ACE-9198-1E53E9F11572}" type="sibTrans" cxnId="{287E8465-4398-4D37-9EEE-C5FF6F37F337}">
      <dgm:prSet/>
      <dgm:spPr/>
      <dgm:t>
        <a:bodyPr/>
        <a:lstStyle/>
        <a:p>
          <a:endParaRPr lang="en-GB"/>
        </a:p>
      </dgm:t>
    </dgm:pt>
    <dgm:pt modelId="{A889826D-43AE-4BFC-9C2C-B1130925E301}" type="parTrans" cxnId="{287E8465-4398-4D37-9EEE-C5FF6F37F337}">
      <dgm:prSet/>
      <dgm:spPr/>
      <dgm:t>
        <a:bodyPr/>
        <a:lstStyle/>
        <a:p>
          <a:endParaRPr lang="en-GB"/>
        </a:p>
      </dgm:t>
    </dgm:pt>
    <dgm:pt modelId="{2DCD4DB5-D016-4C79-BF89-333C33F454DC}">
      <dgm:prSet phldrT="[Text]" custT="1"/>
      <dgm:spPr/>
      <dgm:t>
        <a:bodyPr/>
        <a:lstStyle/>
        <a:p>
          <a:r>
            <a:rPr lang="en-GB" sz="1200">
              <a:latin typeface="Arial" panose="020B0604020202020204" pitchFamily="34" charset="0"/>
              <a:cs typeface="Arial" panose="020B0604020202020204" pitchFamily="34" charset="0"/>
            </a:rPr>
            <a:t>NHS South West London Joint Forward Plan for 2023 to 2023 published in June 2023</a:t>
          </a:r>
        </a:p>
      </dgm:t>
    </dgm:pt>
    <dgm:pt modelId="{20751EEC-FCB8-4EE2-A6E9-F778616C1C79}" type="sibTrans" cxnId="{1A29A7FC-A4F4-43FE-890F-3DA929C97F14}">
      <dgm:prSet/>
      <dgm:spPr/>
      <dgm:t>
        <a:bodyPr/>
        <a:lstStyle/>
        <a:p>
          <a:endParaRPr lang="en-GB"/>
        </a:p>
      </dgm:t>
    </dgm:pt>
    <dgm:pt modelId="{B5C22EE6-2B7D-4F31-BFFF-4220A6176875}" type="parTrans" cxnId="{1A29A7FC-A4F4-43FE-890F-3DA929C97F14}">
      <dgm:prSet/>
      <dgm:spPr/>
      <dgm:t>
        <a:bodyPr/>
        <a:lstStyle/>
        <a:p>
          <a:endParaRPr lang="en-GB"/>
        </a:p>
      </dgm:t>
    </dgm:pt>
    <dgm:pt modelId="{C040A5B0-1939-43C0-A536-32B311BB2621}">
      <dgm:prSet phldrT="[Text]" custT="1"/>
      <dgm:spPr/>
      <dgm:t>
        <a:bodyPr/>
        <a:lstStyle/>
        <a:p>
          <a:r>
            <a:rPr lang="en-GB" sz="1200" b="1">
              <a:latin typeface="Arial" panose="020B0604020202020204" pitchFamily="34" charset="0"/>
              <a:cs typeface="Arial" panose="020B0604020202020204" pitchFamily="34" charset="0"/>
            </a:rPr>
            <a:t>5</a:t>
          </a:r>
          <a:r>
            <a:rPr lang="en-GB" sz="1200">
              <a:latin typeface="Arial" panose="020B0604020202020204" pitchFamily="34" charset="0"/>
              <a:cs typeface="Arial" panose="020B0604020202020204" pitchFamily="34" charset="0"/>
            </a:rPr>
            <a:t> </a:t>
          </a:r>
          <a:r>
            <a:rPr lang="en-GB" sz="1200" b="1">
              <a:latin typeface="Arial" panose="020B0604020202020204" pitchFamily="34" charset="0"/>
              <a:cs typeface="Arial" panose="020B0604020202020204" pitchFamily="34" charset="0"/>
            </a:rPr>
            <a:t>outreach events </a:t>
          </a:r>
        </a:p>
      </dgm:t>
    </dgm:pt>
    <dgm:pt modelId="{09B4E9B7-CB9F-4634-95D8-3C1CA9B67F3B}" type="parTrans" cxnId="{80C7FBB5-6462-4FF9-91F0-CDC55955C0B6}">
      <dgm:prSet/>
      <dgm:spPr/>
      <dgm:t>
        <a:bodyPr/>
        <a:lstStyle/>
        <a:p>
          <a:endParaRPr lang="en-GB"/>
        </a:p>
      </dgm:t>
    </dgm:pt>
    <dgm:pt modelId="{E0B196E9-BE98-4751-B94B-1501D697E5F6}" type="sibTrans" cxnId="{80C7FBB5-6462-4FF9-91F0-CDC55955C0B6}">
      <dgm:prSet/>
      <dgm:spPr/>
      <dgm:t>
        <a:bodyPr/>
        <a:lstStyle/>
        <a:p>
          <a:endParaRPr lang="en-GB"/>
        </a:p>
      </dgm:t>
    </dgm:pt>
    <dgm:pt modelId="{2EB07F74-3424-43BE-B83E-6CE000DD31A3}">
      <dgm:prSet phldrT="[Text]" custT="1"/>
      <dgm:spPr/>
      <dgm:t>
        <a:bodyPr/>
        <a:lstStyle/>
        <a:p>
          <a:r>
            <a:rPr lang="en-GB" sz="1200" b="1">
              <a:latin typeface="Arial" panose="020B0604020202020204" pitchFamily="34" charset="0"/>
              <a:cs typeface="Arial" panose="020B0604020202020204" pitchFamily="34" charset="0"/>
            </a:rPr>
            <a:t>131</a:t>
          </a:r>
          <a:r>
            <a:rPr lang="en-GB" sz="1200">
              <a:latin typeface="Arial" panose="020B0604020202020204" pitchFamily="34" charset="0"/>
              <a:cs typeface="Arial" panose="020B0604020202020204" pitchFamily="34" charset="0"/>
            </a:rPr>
            <a:t> </a:t>
          </a:r>
          <a:r>
            <a:rPr lang="en-GB" sz="1200" b="1">
              <a:latin typeface="Arial" panose="020B0604020202020204" pitchFamily="34" charset="0"/>
              <a:cs typeface="Arial" panose="020B0604020202020204" pitchFamily="34" charset="0"/>
            </a:rPr>
            <a:t>one-to-one conversations</a:t>
          </a:r>
        </a:p>
      </dgm:t>
    </dgm:pt>
    <dgm:pt modelId="{6D0994D9-2D54-4EFA-BB14-C36B76B717CF}" type="parTrans" cxnId="{F237FFC1-3A62-48E3-B3BB-68C9E5E26FAF}">
      <dgm:prSet/>
      <dgm:spPr/>
      <dgm:t>
        <a:bodyPr/>
        <a:lstStyle/>
        <a:p>
          <a:endParaRPr lang="en-GB"/>
        </a:p>
      </dgm:t>
    </dgm:pt>
    <dgm:pt modelId="{F5C2597A-2064-4F3E-B98D-6F9BC1E881D5}" type="sibTrans" cxnId="{F237FFC1-3A62-48E3-B3BB-68C9E5E26FAF}">
      <dgm:prSet/>
      <dgm:spPr/>
      <dgm:t>
        <a:bodyPr/>
        <a:lstStyle/>
        <a:p>
          <a:endParaRPr lang="en-GB"/>
        </a:p>
      </dgm:t>
    </dgm:pt>
    <dgm:pt modelId="{22842C2F-E5BF-47F5-8227-720434739EF2}">
      <dgm:prSet phldrT="[Text]" custT="1"/>
      <dgm:spPr/>
      <dgm:t>
        <a:bodyPr/>
        <a:lstStyle/>
        <a:p>
          <a:r>
            <a:rPr lang="en-GB" sz="1200">
              <a:latin typeface="Arial" panose="020B0604020202020204" pitchFamily="34" charset="0"/>
              <a:cs typeface="Arial" panose="020B0604020202020204" pitchFamily="34" charset="0"/>
            </a:rPr>
            <a:t>Ongoing engagement with people and communities in delivery of the Joint Forward Plan, with </a:t>
          </a:r>
          <a:r>
            <a:rPr lang="en-GB" sz="1200" b="0">
              <a:latin typeface="Arial" panose="020B0604020202020204" pitchFamily="34" charset="0"/>
              <a:cs typeface="Arial" panose="020B0604020202020204" pitchFamily="34" charset="0"/>
            </a:rPr>
            <a:t>advice and collaboration from our Healthwatch and VCSE leaders </a:t>
          </a:r>
          <a:endParaRPr lang="en-GB" sz="1200">
            <a:latin typeface="Arial" panose="020B0604020202020204" pitchFamily="34" charset="0"/>
            <a:cs typeface="Arial" panose="020B0604020202020204" pitchFamily="34" charset="0"/>
          </a:endParaRPr>
        </a:p>
      </dgm:t>
    </dgm:pt>
    <dgm:pt modelId="{A7C19013-11C6-480F-913A-B3733E828EF4}" type="parTrans" cxnId="{B01CE913-D830-4631-B494-51D9D0FB5AD4}">
      <dgm:prSet/>
      <dgm:spPr/>
      <dgm:t>
        <a:bodyPr/>
        <a:lstStyle/>
        <a:p>
          <a:endParaRPr lang="en-GB"/>
        </a:p>
      </dgm:t>
    </dgm:pt>
    <dgm:pt modelId="{5B117729-9C9A-46F0-B38E-C39558A563DD}" type="sibTrans" cxnId="{B01CE913-D830-4631-B494-51D9D0FB5AD4}">
      <dgm:prSet/>
      <dgm:spPr/>
      <dgm:t>
        <a:bodyPr/>
        <a:lstStyle/>
        <a:p>
          <a:endParaRPr lang="en-GB"/>
        </a:p>
      </dgm:t>
    </dgm:pt>
    <dgm:pt modelId="{2758E816-879E-428F-B95E-7F7AB79449F3}">
      <dgm:prSet phldrT="[Text]" custT="1"/>
      <dgm:spPr/>
      <dgm:t>
        <a:bodyPr/>
        <a:lstStyle/>
        <a:p>
          <a:r>
            <a:rPr lang="en-GB" sz="1200" b="1">
              <a:latin typeface="Arial" panose="020B0604020202020204" pitchFamily="34" charset="0"/>
              <a:cs typeface="Arial" panose="020B0604020202020204" pitchFamily="34" charset="0"/>
            </a:rPr>
            <a:t>Analysis of 180 engagement reports </a:t>
          </a:r>
          <a:r>
            <a:rPr lang="en-GB" sz="1200">
              <a:latin typeface="Arial" panose="020B0604020202020204" pitchFamily="34" charset="0"/>
              <a:cs typeface="Arial" panose="020B0604020202020204" pitchFamily="34" charset="0"/>
            </a:rPr>
            <a:t>collected from across our six places and partner organisations </a:t>
          </a:r>
        </a:p>
      </dgm:t>
    </dgm:pt>
    <dgm:pt modelId="{F82FEDC8-66D1-43EF-BD6F-5631A5C3E2F8}" type="parTrans" cxnId="{C5AF8B67-C6EB-4DC9-B3C5-1AE7EFA5C273}">
      <dgm:prSet/>
      <dgm:spPr/>
      <dgm:t>
        <a:bodyPr/>
        <a:lstStyle/>
        <a:p>
          <a:endParaRPr lang="en-GB"/>
        </a:p>
      </dgm:t>
    </dgm:pt>
    <dgm:pt modelId="{99908258-7FE5-44FF-9DA0-71463C2113E7}" type="sibTrans" cxnId="{C5AF8B67-C6EB-4DC9-B3C5-1AE7EFA5C273}">
      <dgm:prSet/>
      <dgm:spPr/>
      <dgm:t>
        <a:bodyPr/>
        <a:lstStyle/>
        <a:p>
          <a:endParaRPr lang="en-GB"/>
        </a:p>
      </dgm:t>
    </dgm:pt>
    <dgm:pt modelId="{09A84E33-BCAB-47AA-B609-D3532FF7901F}" type="pres">
      <dgm:prSet presAssocID="{D84FF819-DE78-4E73-B5B4-D10F75A61E7B}" presName="Name0" presStyleCnt="0">
        <dgm:presLayoutVars>
          <dgm:dir/>
          <dgm:animLvl val="lvl"/>
          <dgm:resizeHandles val="exact"/>
        </dgm:presLayoutVars>
      </dgm:prSet>
      <dgm:spPr/>
    </dgm:pt>
    <dgm:pt modelId="{364C02BD-E5D8-4937-826D-F27DB76F7392}" type="pres">
      <dgm:prSet presAssocID="{D84FF819-DE78-4E73-B5B4-D10F75A61E7B}" presName="tSp" presStyleCnt="0"/>
      <dgm:spPr/>
    </dgm:pt>
    <dgm:pt modelId="{4294E999-86BC-4522-A50D-97AC0C81465A}" type="pres">
      <dgm:prSet presAssocID="{D84FF819-DE78-4E73-B5B4-D10F75A61E7B}" presName="bSp" presStyleCnt="0"/>
      <dgm:spPr/>
    </dgm:pt>
    <dgm:pt modelId="{767262F7-8E13-418A-9251-812C50D5A43F}" type="pres">
      <dgm:prSet presAssocID="{D84FF819-DE78-4E73-B5B4-D10F75A61E7B}" presName="process" presStyleCnt="0"/>
      <dgm:spPr/>
    </dgm:pt>
    <dgm:pt modelId="{12F3C228-3FF5-445C-BEFC-16B645107748}" type="pres">
      <dgm:prSet presAssocID="{076DB0D2-59FD-49B8-97E3-13A1EAF3E5CC}" presName="composite1" presStyleCnt="0"/>
      <dgm:spPr/>
    </dgm:pt>
    <dgm:pt modelId="{42752EA2-77B5-4CA1-A5A3-EB3461F293A6}" type="pres">
      <dgm:prSet presAssocID="{076DB0D2-59FD-49B8-97E3-13A1EAF3E5CC}" presName="dummyNode1" presStyleLbl="node1" presStyleIdx="0" presStyleCnt="4"/>
      <dgm:spPr/>
    </dgm:pt>
    <dgm:pt modelId="{F7243F44-B293-4A74-9FD6-83FF1255BE7C}" type="pres">
      <dgm:prSet presAssocID="{076DB0D2-59FD-49B8-97E3-13A1EAF3E5CC}" presName="childNode1" presStyleLbl="bgAcc1" presStyleIdx="0" presStyleCnt="4" custScaleY="173380" custLinFactNeighborX="-44" custLinFactNeighborY="-23765">
        <dgm:presLayoutVars>
          <dgm:bulletEnabled val="1"/>
        </dgm:presLayoutVars>
      </dgm:prSet>
      <dgm:spPr/>
    </dgm:pt>
    <dgm:pt modelId="{0E0B5E9F-C6B3-46C1-800E-EE6F7CCE8940}" type="pres">
      <dgm:prSet presAssocID="{076DB0D2-59FD-49B8-97E3-13A1EAF3E5CC}" presName="childNode1tx" presStyleLbl="bgAcc1" presStyleIdx="0" presStyleCnt="4">
        <dgm:presLayoutVars>
          <dgm:bulletEnabled val="1"/>
        </dgm:presLayoutVars>
      </dgm:prSet>
      <dgm:spPr/>
    </dgm:pt>
    <dgm:pt modelId="{5E254578-7A9D-4043-9096-6FD62AC13FEB}" type="pres">
      <dgm:prSet presAssocID="{076DB0D2-59FD-49B8-97E3-13A1EAF3E5CC}" presName="parentNode1" presStyleLbl="node1" presStyleIdx="0" presStyleCnt="4" custScaleX="114710" custLinFactNeighborX="-1578" custLinFactNeighborY="83731">
        <dgm:presLayoutVars>
          <dgm:chMax val="1"/>
          <dgm:bulletEnabled val="1"/>
        </dgm:presLayoutVars>
      </dgm:prSet>
      <dgm:spPr/>
    </dgm:pt>
    <dgm:pt modelId="{FFA9BB18-2D88-4A9E-A605-924E5B408673}" type="pres">
      <dgm:prSet presAssocID="{076DB0D2-59FD-49B8-97E3-13A1EAF3E5CC}" presName="connSite1" presStyleCnt="0"/>
      <dgm:spPr/>
    </dgm:pt>
    <dgm:pt modelId="{D18F0FB1-D187-4EE3-87F7-33BF7190703B}" type="pres">
      <dgm:prSet presAssocID="{D4964603-7ED9-4774-A68F-7690B50A8FBB}" presName="Name9" presStyleLbl="sibTrans2D1" presStyleIdx="0" presStyleCnt="3"/>
      <dgm:spPr/>
    </dgm:pt>
    <dgm:pt modelId="{7A0A3C8F-7B3E-456B-99CF-FD2D1A9B7B01}" type="pres">
      <dgm:prSet presAssocID="{A88D1CCD-C391-4096-B3F6-7DA88BD0CD06}" presName="composite2" presStyleCnt="0"/>
      <dgm:spPr/>
    </dgm:pt>
    <dgm:pt modelId="{34DB967C-66C0-488A-92F2-A03230E433C0}" type="pres">
      <dgm:prSet presAssocID="{A88D1CCD-C391-4096-B3F6-7DA88BD0CD06}" presName="dummyNode2" presStyleLbl="node1" presStyleIdx="0" presStyleCnt="4"/>
      <dgm:spPr/>
    </dgm:pt>
    <dgm:pt modelId="{EE98BDE9-1BBE-4E04-A91C-866EC5227B3A}" type="pres">
      <dgm:prSet presAssocID="{A88D1CCD-C391-4096-B3F6-7DA88BD0CD06}" presName="childNode2" presStyleLbl="bgAcc1" presStyleIdx="1" presStyleCnt="4" custLinFactNeighborY="0">
        <dgm:presLayoutVars>
          <dgm:bulletEnabled val="1"/>
        </dgm:presLayoutVars>
      </dgm:prSet>
      <dgm:spPr/>
    </dgm:pt>
    <dgm:pt modelId="{04E6C6AE-51D5-4E6B-A906-7DBEED6BDB5A}" type="pres">
      <dgm:prSet presAssocID="{A88D1CCD-C391-4096-B3F6-7DA88BD0CD06}" presName="childNode2tx" presStyleLbl="bgAcc1" presStyleIdx="1" presStyleCnt="4">
        <dgm:presLayoutVars>
          <dgm:bulletEnabled val="1"/>
        </dgm:presLayoutVars>
      </dgm:prSet>
      <dgm:spPr/>
    </dgm:pt>
    <dgm:pt modelId="{E0489C0C-5CFE-4572-A221-8B18E3452485}" type="pres">
      <dgm:prSet presAssocID="{A88D1CCD-C391-4096-B3F6-7DA88BD0CD06}" presName="parentNode2" presStyleLbl="node1" presStyleIdx="1" presStyleCnt="4" custLinFactNeighborX="-8256" custLinFactNeighborY="-4152">
        <dgm:presLayoutVars>
          <dgm:chMax val="0"/>
          <dgm:bulletEnabled val="1"/>
        </dgm:presLayoutVars>
      </dgm:prSet>
      <dgm:spPr/>
    </dgm:pt>
    <dgm:pt modelId="{579DE22C-2445-4040-81D5-690D3B1D205F}" type="pres">
      <dgm:prSet presAssocID="{A88D1CCD-C391-4096-B3F6-7DA88BD0CD06}" presName="connSite2" presStyleCnt="0"/>
      <dgm:spPr/>
    </dgm:pt>
    <dgm:pt modelId="{0FBCFDAA-1F78-48D0-AA19-D075F15A16F0}" type="pres">
      <dgm:prSet presAssocID="{737F46C5-10D8-4BFD-8492-D9063DAF5490}" presName="Name18" presStyleLbl="sibTrans2D1" presStyleIdx="1" presStyleCnt="3" custLinFactNeighborX="-2259" custLinFactNeighborY="-6857"/>
      <dgm:spPr/>
    </dgm:pt>
    <dgm:pt modelId="{57408E17-452E-4F64-B425-EBCA4F854BDE}" type="pres">
      <dgm:prSet presAssocID="{3C6AB019-D675-47BE-B7FB-402A1E756864}" presName="composite1" presStyleCnt="0"/>
      <dgm:spPr/>
    </dgm:pt>
    <dgm:pt modelId="{6FFC1FBD-C193-4E14-9580-589B3F3B8A0D}" type="pres">
      <dgm:prSet presAssocID="{3C6AB019-D675-47BE-B7FB-402A1E756864}" presName="dummyNode1" presStyleLbl="node1" presStyleIdx="1" presStyleCnt="4"/>
      <dgm:spPr/>
    </dgm:pt>
    <dgm:pt modelId="{FECFF852-3492-4874-A357-C9F9E4466123}" type="pres">
      <dgm:prSet presAssocID="{3C6AB019-D675-47BE-B7FB-402A1E756864}" presName="childNode1" presStyleLbl="bgAcc1" presStyleIdx="2" presStyleCnt="4" custScaleY="159312" custLinFactNeighborX="-3635" custLinFactNeighborY="-9856">
        <dgm:presLayoutVars>
          <dgm:bulletEnabled val="1"/>
        </dgm:presLayoutVars>
      </dgm:prSet>
      <dgm:spPr/>
    </dgm:pt>
    <dgm:pt modelId="{FD854F65-C16F-4A69-BB82-5E98367EB767}" type="pres">
      <dgm:prSet presAssocID="{3C6AB019-D675-47BE-B7FB-402A1E756864}" presName="childNode1tx" presStyleLbl="bgAcc1" presStyleIdx="2" presStyleCnt="4">
        <dgm:presLayoutVars>
          <dgm:bulletEnabled val="1"/>
        </dgm:presLayoutVars>
      </dgm:prSet>
      <dgm:spPr/>
    </dgm:pt>
    <dgm:pt modelId="{DD89C3AF-0D89-49D4-97CC-A05110DA2459}" type="pres">
      <dgm:prSet presAssocID="{3C6AB019-D675-47BE-B7FB-402A1E756864}" presName="parentNode1" presStyleLbl="node1" presStyleIdx="2" presStyleCnt="4" custScaleX="119623" custLinFactY="2761" custLinFactNeighborX="5146" custLinFactNeighborY="100000">
        <dgm:presLayoutVars>
          <dgm:chMax val="1"/>
          <dgm:bulletEnabled val="1"/>
        </dgm:presLayoutVars>
      </dgm:prSet>
      <dgm:spPr/>
    </dgm:pt>
    <dgm:pt modelId="{F389E589-17D2-4A03-8A1E-5F0672AB022D}" type="pres">
      <dgm:prSet presAssocID="{3C6AB019-D675-47BE-B7FB-402A1E756864}" presName="connSite1" presStyleCnt="0"/>
      <dgm:spPr/>
    </dgm:pt>
    <dgm:pt modelId="{96E1F2DF-1CB8-459F-950A-751451D7D8DA}" type="pres">
      <dgm:prSet presAssocID="{6FAD51FF-08CD-4556-8620-900B9D642661}" presName="Name9" presStyleLbl="sibTrans2D1" presStyleIdx="2" presStyleCnt="3"/>
      <dgm:spPr/>
    </dgm:pt>
    <dgm:pt modelId="{051900AC-8DB1-44B8-B1CC-0EFD46788DC1}" type="pres">
      <dgm:prSet presAssocID="{19840359-558E-4B9D-80CA-8B6A60A20528}" presName="composite2" presStyleCnt="0"/>
      <dgm:spPr/>
    </dgm:pt>
    <dgm:pt modelId="{27C33735-CFE6-4C93-9954-01C9DE0F350A}" type="pres">
      <dgm:prSet presAssocID="{19840359-558E-4B9D-80CA-8B6A60A20528}" presName="dummyNode2" presStyleLbl="node1" presStyleIdx="2" presStyleCnt="4"/>
      <dgm:spPr/>
    </dgm:pt>
    <dgm:pt modelId="{A4A32319-197C-435C-A79B-B0FC064F9AC6}" type="pres">
      <dgm:prSet presAssocID="{19840359-558E-4B9D-80CA-8B6A60A20528}" presName="childNode2" presStyleLbl="bgAcc1" presStyleIdx="3" presStyleCnt="4" custScaleX="112427" custScaleY="136260" custLinFactNeighborX="-1034" custLinFactNeighborY="-25650">
        <dgm:presLayoutVars>
          <dgm:bulletEnabled val="1"/>
        </dgm:presLayoutVars>
      </dgm:prSet>
      <dgm:spPr/>
    </dgm:pt>
    <dgm:pt modelId="{5AD86185-7505-4D01-8CA1-59C141E61430}" type="pres">
      <dgm:prSet presAssocID="{19840359-558E-4B9D-80CA-8B6A60A20528}" presName="childNode2tx" presStyleLbl="bgAcc1" presStyleIdx="3" presStyleCnt="4">
        <dgm:presLayoutVars>
          <dgm:bulletEnabled val="1"/>
        </dgm:presLayoutVars>
      </dgm:prSet>
      <dgm:spPr/>
    </dgm:pt>
    <dgm:pt modelId="{C700784D-44F6-4AB6-8B23-A80B44624BC7}" type="pres">
      <dgm:prSet presAssocID="{19840359-558E-4B9D-80CA-8B6A60A20528}" presName="parentNode2" presStyleLbl="node1" presStyleIdx="3" presStyleCnt="4" custLinFactNeighborX="-10087" custLinFactNeighborY="-79723">
        <dgm:presLayoutVars>
          <dgm:chMax val="0"/>
          <dgm:bulletEnabled val="1"/>
        </dgm:presLayoutVars>
      </dgm:prSet>
      <dgm:spPr/>
    </dgm:pt>
    <dgm:pt modelId="{29303EF7-7A58-4E35-95E6-FA8ED195D48E}" type="pres">
      <dgm:prSet presAssocID="{19840359-558E-4B9D-80CA-8B6A60A20528}" presName="connSite2" presStyleCnt="0"/>
      <dgm:spPr/>
    </dgm:pt>
  </dgm:ptLst>
  <dgm:cxnLst>
    <dgm:cxn modelId="{181D9305-B578-49AA-9FE3-BB6F544F7D13}" type="presOf" srcId="{2DCD4DB5-D016-4C79-BF89-333C33F454DC}" destId="{5AD86185-7505-4D01-8CA1-59C141E61430}" srcOrd="1" destOrd="0" presId="urn:microsoft.com/office/officeart/2005/8/layout/hProcess4"/>
    <dgm:cxn modelId="{AADA9A05-D1EE-41CC-A0ED-B52C95721B53}" type="presOf" srcId="{1775E662-2561-4AC5-9F08-A3385054BFC1}" destId="{04E6C6AE-51D5-4E6B-A906-7DBEED6BDB5A}" srcOrd="1" destOrd="0" presId="urn:microsoft.com/office/officeart/2005/8/layout/hProcess4"/>
    <dgm:cxn modelId="{0C959208-2C49-42CD-AAD7-1300FC430CAD}" type="presOf" srcId="{F8CBCA91-E70C-4012-BE0E-F98C1CB5CA91}" destId="{FECFF852-3492-4874-A357-C9F9E4466123}" srcOrd="0" destOrd="5" presId="urn:microsoft.com/office/officeart/2005/8/layout/hProcess4"/>
    <dgm:cxn modelId="{6D1FAF0E-224F-48E5-958A-4E2FD965D6C0}" srcId="{3C6AB019-D675-47BE-B7FB-402A1E756864}" destId="{CDD246C2-17EA-46E4-8572-DC65EAF9BCF1}" srcOrd="1" destOrd="0" parTransId="{AD99A885-17AF-4DB4-A3F2-97223A15CCC9}" sibTransId="{DEEC4DF9-5BF0-4F8B-9255-693835F03B4D}"/>
    <dgm:cxn modelId="{C84D990F-6A60-40EC-A61C-8510BB39DB9E}" type="presOf" srcId="{0C059F1D-1CCA-4AF7-9E94-EB292A0BE869}" destId="{EE98BDE9-1BBE-4E04-A91C-866EC5227B3A}" srcOrd="0" destOrd="1" presId="urn:microsoft.com/office/officeart/2005/8/layout/hProcess4"/>
    <dgm:cxn modelId="{B01CE913-D830-4631-B494-51D9D0FB5AD4}" srcId="{19840359-558E-4B9D-80CA-8B6A60A20528}" destId="{22842C2F-E5BF-47F5-8227-720434739EF2}" srcOrd="1" destOrd="0" parTransId="{A7C19013-11C6-480F-913A-B3733E828EF4}" sibTransId="{5B117729-9C9A-46F0-B38E-C39558A563DD}"/>
    <dgm:cxn modelId="{DFDE9B17-306F-4705-9205-1376AC58125E}" type="presOf" srcId="{BC363EBC-B6AA-4849-87D2-B09353B345DB}" destId="{FECFF852-3492-4874-A357-C9F9E4466123}" srcOrd="0" destOrd="0" presId="urn:microsoft.com/office/officeart/2005/8/layout/hProcess4"/>
    <dgm:cxn modelId="{D5BDF81F-3E55-4635-9C9D-65EE0600DCC8}" type="presOf" srcId="{2EB07F74-3424-43BE-B83E-6CE000DD31A3}" destId="{FECFF852-3492-4874-A357-C9F9E4466123}" srcOrd="0" destOrd="3" presId="urn:microsoft.com/office/officeart/2005/8/layout/hProcess4"/>
    <dgm:cxn modelId="{8B3EF525-1257-4767-A0E2-FFBD0EA2EC92}" srcId="{3C6AB019-D675-47BE-B7FB-402A1E756864}" destId="{F8CBCA91-E70C-4012-BE0E-F98C1CB5CA91}" srcOrd="5" destOrd="0" parTransId="{0B48C424-8A3A-4F2C-8CAA-E7C4675A1355}" sibTransId="{C757810B-B20A-4894-BF4B-C69B2C4F562F}"/>
    <dgm:cxn modelId="{6430BB2C-92FA-47CB-A2E9-6811E5AE68B3}" srcId="{A88D1CCD-C391-4096-B3F6-7DA88BD0CD06}" destId="{1775E662-2561-4AC5-9F08-A3385054BFC1}" srcOrd="0" destOrd="0" parTransId="{4F892EF1-8C32-4BC5-B270-3972E79A03A7}" sibTransId="{FB92F393-958E-4ED4-8627-178EB6390694}"/>
    <dgm:cxn modelId="{AF8C422E-E8D9-48DE-9EE4-73977437C7CC}" type="presOf" srcId="{0C059F1D-1CCA-4AF7-9E94-EB292A0BE869}" destId="{04E6C6AE-51D5-4E6B-A906-7DBEED6BDB5A}" srcOrd="1" destOrd="1" presId="urn:microsoft.com/office/officeart/2005/8/layout/hProcess4"/>
    <dgm:cxn modelId="{8A554432-0D15-4FF9-B90D-2E5F313CF617}" type="presOf" srcId="{BC363EBC-B6AA-4849-87D2-B09353B345DB}" destId="{FD854F65-C16F-4A69-BB82-5E98367EB767}" srcOrd="1" destOrd="0" presId="urn:microsoft.com/office/officeart/2005/8/layout/hProcess4"/>
    <dgm:cxn modelId="{11EDA135-691E-4189-A7EC-782C9B82A7F1}" srcId="{A88D1CCD-C391-4096-B3F6-7DA88BD0CD06}" destId="{0C059F1D-1CCA-4AF7-9E94-EB292A0BE869}" srcOrd="1" destOrd="0" parTransId="{84528088-97DB-44FD-8BB7-7CAF1FB4F19E}" sibTransId="{8AFA8A63-3B06-482F-9123-2FCDC16ABEB0}"/>
    <dgm:cxn modelId="{B77D0738-1E34-493E-9F83-25B448E70CCD}" type="presOf" srcId="{3C6AB019-D675-47BE-B7FB-402A1E756864}" destId="{DD89C3AF-0D89-49D4-97CC-A05110DA2459}" srcOrd="0" destOrd="0" presId="urn:microsoft.com/office/officeart/2005/8/layout/hProcess4"/>
    <dgm:cxn modelId="{65A53039-FFE5-43B5-9F7C-E2BA481AE6E5}" type="presOf" srcId="{9B05BC9E-25A9-4241-95E8-5D201A7B18BD}" destId="{0E0B5E9F-C6B3-46C1-800E-EE6F7CCE8940}" srcOrd="1" destOrd="3" presId="urn:microsoft.com/office/officeart/2005/8/layout/hProcess4"/>
    <dgm:cxn modelId="{EE413B5B-A0A8-4F26-84BD-DE9E4B37C080}" type="presOf" srcId="{1775E662-2561-4AC5-9F08-A3385054BFC1}" destId="{EE98BDE9-1BBE-4E04-A91C-866EC5227B3A}" srcOrd="0" destOrd="0" presId="urn:microsoft.com/office/officeart/2005/8/layout/hProcess4"/>
    <dgm:cxn modelId="{F7A5D443-225E-4C33-8069-6877DF3BDE4A}" type="presOf" srcId="{6FAD51FF-08CD-4556-8620-900B9D642661}" destId="{96E1F2DF-1CB8-459F-950A-751451D7D8DA}" srcOrd="0" destOrd="0" presId="urn:microsoft.com/office/officeart/2005/8/layout/hProcess4"/>
    <dgm:cxn modelId="{287E8465-4398-4D37-9EEE-C5FF6F37F337}" srcId="{D84FF819-DE78-4E73-B5B4-D10F75A61E7B}" destId="{19840359-558E-4B9D-80CA-8B6A60A20528}" srcOrd="3" destOrd="0" parTransId="{A889826D-43AE-4BFC-9C2C-B1130925E301}" sibTransId="{ECE8B709-8A27-4ACE-9198-1E53E9F11572}"/>
    <dgm:cxn modelId="{C5AF8B67-C6EB-4DC9-B3C5-1AE7EFA5C273}" srcId="{076DB0D2-59FD-49B8-97E3-13A1EAF3E5CC}" destId="{2758E816-879E-428F-B95E-7F7AB79449F3}" srcOrd="1" destOrd="0" parTransId="{F82FEDC8-66D1-43EF-BD6F-5631A5C3E2F8}" sibTransId="{99908258-7FE5-44FF-9DA0-71463C2113E7}"/>
    <dgm:cxn modelId="{45B3F049-9689-4194-ABD0-3CFC0226EAEC}" type="presOf" srcId="{561C5924-0B29-47F1-94E4-27589AB516B9}" destId="{FD854F65-C16F-4A69-BB82-5E98367EB767}" srcOrd="1" destOrd="2" presId="urn:microsoft.com/office/officeart/2005/8/layout/hProcess4"/>
    <dgm:cxn modelId="{A2A38B6A-519F-412C-8471-9C0264FED409}" type="presOf" srcId="{2DCD4DB5-D016-4C79-BF89-333C33F454DC}" destId="{A4A32319-197C-435C-A79B-B0FC064F9AC6}" srcOrd="0" destOrd="0" presId="urn:microsoft.com/office/officeart/2005/8/layout/hProcess4"/>
    <dgm:cxn modelId="{3872606D-5A00-408F-AEFC-C94F485B6B76}" type="presOf" srcId="{C040A5B0-1939-43C0-A536-32B311BB2621}" destId="{FECFF852-3492-4874-A357-C9F9E4466123}" srcOrd="0" destOrd="4" presId="urn:microsoft.com/office/officeart/2005/8/layout/hProcess4"/>
    <dgm:cxn modelId="{169DA36E-9DAC-4D36-AB77-FD1433CE3E84}" srcId="{076DB0D2-59FD-49B8-97E3-13A1EAF3E5CC}" destId="{989C1B5F-0282-4A6C-BBB8-816FADD070E0}" srcOrd="2" destOrd="0" parTransId="{88FACD68-BFE2-435B-A52F-9E8AEE45536E}" sibTransId="{798DA89C-C672-47C0-86DC-7E6407982AEA}"/>
    <dgm:cxn modelId="{E0EB3270-7158-4413-9EC8-CECA205AF011}" type="presOf" srcId="{CDD246C2-17EA-46E4-8572-DC65EAF9BCF1}" destId="{FECFF852-3492-4874-A357-C9F9E4466123}" srcOrd="0" destOrd="1" presId="urn:microsoft.com/office/officeart/2005/8/layout/hProcess4"/>
    <dgm:cxn modelId="{B888F350-563A-4BC8-A5FA-ECA0B4A87B0A}" type="presOf" srcId="{2EB07F74-3424-43BE-B83E-6CE000DD31A3}" destId="{FD854F65-C16F-4A69-BB82-5E98367EB767}" srcOrd="1" destOrd="3" presId="urn:microsoft.com/office/officeart/2005/8/layout/hProcess4"/>
    <dgm:cxn modelId="{C635DF55-229C-4EC2-9DFF-9F1B680204C4}" type="presOf" srcId="{2758E816-879E-428F-B95E-7F7AB79449F3}" destId="{0E0B5E9F-C6B3-46C1-800E-EE6F7CCE8940}" srcOrd="1" destOrd="1" presId="urn:microsoft.com/office/officeart/2005/8/layout/hProcess4"/>
    <dgm:cxn modelId="{5EC9EA75-2F12-4274-9A24-B13E86F975E4}" type="presOf" srcId="{F5A1F6CC-E5FB-4E16-97E3-1EE2CBA08301}" destId="{F7243F44-B293-4A74-9FD6-83FF1255BE7C}" srcOrd="0" destOrd="0" presId="urn:microsoft.com/office/officeart/2005/8/layout/hProcess4"/>
    <dgm:cxn modelId="{17EB0C5A-4B5B-4E69-854A-C3C20A50FE08}" srcId="{3C6AB019-D675-47BE-B7FB-402A1E756864}" destId="{BC363EBC-B6AA-4849-87D2-B09353B345DB}" srcOrd="0" destOrd="0" parTransId="{81D03EA7-9740-4A62-AE67-B6631510C1B9}" sibTransId="{05510A20-589F-414D-B622-0D88D4E77EF6}"/>
    <dgm:cxn modelId="{620B2A81-AF53-462E-932C-E688ED2083EE}" type="presOf" srcId="{A88D1CCD-C391-4096-B3F6-7DA88BD0CD06}" destId="{E0489C0C-5CFE-4572-A221-8B18E3452485}" srcOrd="0" destOrd="0" presId="urn:microsoft.com/office/officeart/2005/8/layout/hProcess4"/>
    <dgm:cxn modelId="{E3803E85-7221-426D-93C3-22010FC137BF}" type="presOf" srcId="{989C1B5F-0282-4A6C-BBB8-816FADD070E0}" destId="{0E0B5E9F-C6B3-46C1-800E-EE6F7CCE8940}" srcOrd="1" destOrd="2" presId="urn:microsoft.com/office/officeart/2005/8/layout/hProcess4"/>
    <dgm:cxn modelId="{53B2BE8C-B31A-4490-980B-CE9D26787FDD}" type="presOf" srcId="{F5A1F6CC-E5FB-4E16-97E3-1EE2CBA08301}" destId="{0E0B5E9F-C6B3-46C1-800E-EE6F7CCE8940}" srcOrd="1" destOrd="0" presId="urn:microsoft.com/office/officeart/2005/8/layout/hProcess4"/>
    <dgm:cxn modelId="{CD51E796-4680-4344-8641-FFF4AE228A68}" type="presOf" srcId="{22842C2F-E5BF-47F5-8227-720434739EF2}" destId="{5AD86185-7505-4D01-8CA1-59C141E61430}" srcOrd="1" destOrd="1" presId="urn:microsoft.com/office/officeart/2005/8/layout/hProcess4"/>
    <dgm:cxn modelId="{BB213397-611F-4B77-8CC0-1E3CFD16B4D9}" srcId="{076DB0D2-59FD-49B8-97E3-13A1EAF3E5CC}" destId="{9B05BC9E-25A9-4241-95E8-5D201A7B18BD}" srcOrd="3" destOrd="0" parTransId="{86CE2133-41CB-49B1-9D7F-59B683A3B594}" sibTransId="{99A3F49E-49E8-4645-A9D4-28B426911371}"/>
    <dgm:cxn modelId="{48363099-D660-4A06-BE4F-1212FFA9AA74}" type="presOf" srcId="{CDD246C2-17EA-46E4-8572-DC65EAF9BCF1}" destId="{FD854F65-C16F-4A69-BB82-5E98367EB767}" srcOrd="1" destOrd="1" presId="urn:microsoft.com/office/officeart/2005/8/layout/hProcess4"/>
    <dgm:cxn modelId="{BC88ECA1-F2F5-4AD2-B5B6-8BADB664BF98}" type="presOf" srcId="{F8CBCA91-E70C-4012-BE0E-F98C1CB5CA91}" destId="{FD854F65-C16F-4A69-BB82-5E98367EB767}" srcOrd="1" destOrd="5" presId="urn:microsoft.com/office/officeart/2005/8/layout/hProcess4"/>
    <dgm:cxn modelId="{205BF7A6-0281-4452-A38A-337FB66AD6DC}" type="presOf" srcId="{2758E816-879E-428F-B95E-7F7AB79449F3}" destId="{F7243F44-B293-4A74-9FD6-83FF1255BE7C}" srcOrd="0" destOrd="1" presId="urn:microsoft.com/office/officeart/2005/8/layout/hProcess4"/>
    <dgm:cxn modelId="{8260E4AD-1339-4BC4-9B31-A9A1D69494EA}" type="presOf" srcId="{737F46C5-10D8-4BFD-8492-D9063DAF5490}" destId="{0FBCFDAA-1F78-48D0-AA19-D075F15A16F0}" srcOrd="0" destOrd="0" presId="urn:microsoft.com/office/officeart/2005/8/layout/hProcess4"/>
    <dgm:cxn modelId="{0D5E32AE-32AF-42DC-AA52-2F4207E7847F}" srcId="{3C6AB019-D675-47BE-B7FB-402A1E756864}" destId="{561C5924-0B29-47F1-94E4-27589AB516B9}" srcOrd="2" destOrd="0" parTransId="{6288ED58-BF4E-4F65-9FB0-49F1BEFFFE3D}" sibTransId="{1E81B6AC-BD1E-4E36-BFD6-E51282944C02}"/>
    <dgm:cxn modelId="{47A6F4AF-34B6-4E01-9051-4A34242A45BA}" type="presOf" srcId="{561C5924-0B29-47F1-94E4-27589AB516B9}" destId="{FECFF852-3492-4874-A357-C9F9E4466123}" srcOrd="0" destOrd="2" presId="urn:microsoft.com/office/officeart/2005/8/layout/hProcess4"/>
    <dgm:cxn modelId="{CF9AF7B2-9076-4622-BB5E-ADCD8F2075D9}" type="presOf" srcId="{C040A5B0-1939-43C0-A536-32B311BB2621}" destId="{FD854F65-C16F-4A69-BB82-5E98367EB767}" srcOrd="1" destOrd="4" presId="urn:microsoft.com/office/officeart/2005/8/layout/hProcess4"/>
    <dgm:cxn modelId="{05916EB4-E6D9-43A9-8D04-754E2A18C63C}" type="presOf" srcId="{19840359-558E-4B9D-80CA-8B6A60A20528}" destId="{C700784D-44F6-4AB6-8B23-A80B44624BC7}" srcOrd="0" destOrd="0" presId="urn:microsoft.com/office/officeart/2005/8/layout/hProcess4"/>
    <dgm:cxn modelId="{80C7FBB5-6462-4FF9-91F0-CDC55955C0B6}" srcId="{3C6AB019-D675-47BE-B7FB-402A1E756864}" destId="{C040A5B0-1939-43C0-A536-32B311BB2621}" srcOrd="4" destOrd="0" parTransId="{09B4E9B7-CB9F-4634-95D8-3C1CA9B67F3B}" sibTransId="{E0B196E9-BE98-4751-B94B-1501D697E5F6}"/>
    <dgm:cxn modelId="{CD3C2DBB-5E47-440C-9E23-46FEE4E84A11}" type="presOf" srcId="{989C1B5F-0282-4A6C-BBB8-816FADD070E0}" destId="{F7243F44-B293-4A74-9FD6-83FF1255BE7C}" srcOrd="0" destOrd="2" presId="urn:microsoft.com/office/officeart/2005/8/layout/hProcess4"/>
    <dgm:cxn modelId="{B57E93BE-4869-4254-A5B0-C5CAE858DE61}" srcId="{076DB0D2-59FD-49B8-97E3-13A1EAF3E5CC}" destId="{F5A1F6CC-E5FB-4E16-97E3-1EE2CBA08301}" srcOrd="0" destOrd="0" parTransId="{B2080760-00FF-4091-AE5F-AA20518DEAD3}" sibTransId="{E6E500AC-6459-4F53-B006-E5AF3CF56716}"/>
    <dgm:cxn modelId="{F237FFC1-3A62-48E3-B3BB-68C9E5E26FAF}" srcId="{3C6AB019-D675-47BE-B7FB-402A1E756864}" destId="{2EB07F74-3424-43BE-B83E-6CE000DD31A3}" srcOrd="3" destOrd="0" parTransId="{6D0994D9-2D54-4EFA-BB14-C36B76B717CF}" sibTransId="{F5C2597A-2064-4F3E-B98D-6F9BC1E881D5}"/>
    <dgm:cxn modelId="{BE1501CC-FEC1-404C-8CF6-933F2F2970DA}" srcId="{D84FF819-DE78-4E73-B5B4-D10F75A61E7B}" destId="{3C6AB019-D675-47BE-B7FB-402A1E756864}" srcOrd="2" destOrd="0" parTransId="{41633F18-D9C3-4C8F-9E01-D9517AB947B1}" sibTransId="{6FAD51FF-08CD-4556-8620-900B9D642661}"/>
    <dgm:cxn modelId="{FEC751CD-BB63-4427-B88E-A93BD1FC1D5D}" srcId="{D84FF819-DE78-4E73-B5B4-D10F75A61E7B}" destId="{076DB0D2-59FD-49B8-97E3-13A1EAF3E5CC}" srcOrd="0" destOrd="0" parTransId="{2161342A-7BAD-4997-B738-F4434A75637E}" sibTransId="{D4964603-7ED9-4774-A68F-7690B50A8FBB}"/>
    <dgm:cxn modelId="{2B6569D5-A512-4F62-A000-4BFC1656A6C7}" type="presOf" srcId="{22842C2F-E5BF-47F5-8227-720434739EF2}" destId="{A4A32319-197C-435C-A79B-B0FC064F9AC6}" srcOrd="0" destOrd="1" presId="urn:microsoft.com/office/officeart/2005/8/layout/hProcess4"/>
    <dgm:cxn modelId="{50BC0DDB-4067-4A3E-B188-4B1DE1796B8F}" type="presOf" srcId="{D4964603-7ED9-4774-A68F-7690B50A8FBB}" destId="{D18F0FB1-D187-4EE3-87F7-33BF7190703B}" srcOrd="0" destOrd="0" presId="urn:microsoft.com/office/officeart/2005/8/layout/hProcess4"/>
    <dgm:cxn modelId="{FFCCDDE1-C547-4752-9BE1-B1FA7C85A203}" type="presOf" srcId="{D84FF819-DE78-4E73-B5B4-D10F75A61E7B}" destId="{09A84E33-BCAB-47AA-B609-D3532FF7901F}" srcOrd="0" destOrd="0" presId="urn:microsoft.com/office/officeart/2005/8/layout/hProcess4"/>
    <dgm:cxn modelId="{E2E760E6-4EB0-48F6-ABE5-23B5E79460DF}" type="presOf" srcId="{9B05BC9E-25A9-4241-95E8-5D201A7B18BD}" destId="{F7243F44-B293-4A74-9FD6-83FF1255BE7C}" srcOrd="0" destOrd="3" presId="urn:microsoft.com/office/officeart/2005/8/layout/hProcess4"/>
    <dgm:cxn modelId="{0EF075E9-8308-4F23-851C-13C4C87B0941}" srcId="{D84FF819-DE78-4E73-B5B4-D10F75A61E7B}" destId="{A88D1CCD-C391-4096-B3F6-7DA88BD0CD06}" srcOrd="1" destOrd="0" parTransId="{F5307A9B-A3BE-4324-BAF1-51F3C61539A7}" sibTransId="{737F46C5-10D8-4BFD-8492-D9063DAF5490}"/>
    <dgm:cxn modelId="{1A29A7FC-A4F4-43FE-890F-3DA929C97F14}" srcId="{19840359-558E-4B9D-80CA-8B6A60A20528}" destId="{2DCD4DB5-D016-4C79-BF89-333C33F454DC}" srcOrd="0" destOrd="0" parTransId="{B5C22EE6-2B7D-4F31-BFFF-4220A6176875}" sibTransId="{20751EEC-FCB8-4EE2-A6E9-F778616C1C79}"/>
    <dgm:cxn modelId="{117B91FE-1D76-46FF-9D1E-6980662CD899}" type="presOf" srcId="{076DB0D2-59FD-49B8-97E3-13A1EAF3E5CC}" destId="{5E254578-7A9D-4043-9096-6FD62AC13FEB}" srcOrd="0" destOrd="0" presId="urn:microsoft.com/office/officeart/2005/8/layout/hProcess4"/>
    <dgm:cxn modelId="{2700116A-5B97-408A-9E67-97409C5E4A56}" type="presParOf" srcId="{09A84E33-BCAB-47AA-B609-D3532FF7901F}" destId="{364C02BD-E5D8-4937-826D-F27DB76F7392}" srcOrd="0" destOrd="0" presId="urn:microsoft.com/office/officeart/2005/8/layout/hProcess4"/>
    <dgm:cxn modelId="{5499FF89-B0E6-439D-BD49-EAE73116C7D6}" type="presParOf" srcId="{09A84E33-BCAB-47AA-B609-D3532FF7901F}" destId="{4294E999-86BC-4522-A50D-97AC0C81465A}" srcOrd="1" destOrd="0" presId="urn:microsoft.com/office/officeart/2005/8/layout/hProcess4"/>
    <dgm:cxn modelId="{9F4D3C1A-CFDA-482D-9176-6AF801AB66BC}" type="presParOf" srcId="{09A84E33-BCAB-47AA-B609-D3532FF7901F}" destId="{767262F7-8E13-418A-9251-812C50D5A43F}" srcOrd="2" destOrd="0" presId="urn:microsoft.com/office/officeart/2005/8/layout/hProcess4"/>
    <dgm:cxn modelId="{C12451C2-2830-4529-85D7-D7E4F157A72A}" type="presParOf" srcId="{767262F7-8E13-418A-9251-812C50D5A43F}" destId="{12F3C228-3FF5-445C-BEFC-16B645107748}" srcOrd="0" destOrd="0" presId="urn:microsoft.com/office/officeart/2005/8/layout/hProcess4"/>
    <dgm:cxn modelId="{BFE23407-C243-426D-B758-1D47564FE4E7}" type="presParOf" srcId="{12F3C228-3FF5-445C-BEFC-16B645107748}" destId="{42752EA2-77B5-4CA1-A5A3-EB3461F293A6}" srcOrd="0" destOrd="0" presId="urn:microsoft.com/office/officeart/2005/8/layout/hProcess4"/>
    <dgm:cxn modelId="{7A4E9673-305E-43B6-B8B8-2A179F3E6816}" type="presParOf" srcId="{12F3C228-3FF5-445C-BEFC-16B645107748}" destId="{F7243F44-B293-4A74-9FD6-83FF1255BE7C}" srcOrd="1" destOrd="0" presId="urn:microsoft.com/office/officeart/2005/8/layout/hProcess4"/>
    <dgm:cxn modelId="{A66AC44E-EBC6-4B95-8956-8CA4E6F95800}" type="presParOf" srcId="{12F3C228-3FF5-445C-BEFC-16B645107748}" destId="{0E0B5E9F-C6B3-46C1-800E-EE6F7CCE8940}" srcOrd="2" destOrd="0" presId="urn:microsoft.com/office/officeart/2005/8/layout/hProcess4"/>
    <dgm:cxn modelId="{F990F9A2-12FC-40AB-8917-FC4812594065}" type="presParOf" srcId="{12F3C228-3FF5-445C-BEFC-16B645107748}" destId="{5E254578-7A9D-4043-9096-6FD62AC13FEB}" srcOrd="3" destOrd="0" presId="urn:microsoft.com/office/officeart/2005/8/layout/hProcess4"/>
    <dgm:cxn modelId="{0EEBF392-ED17-4C3B-91CC-E83F4D70C2E2}" type="presParOf" srcId="{12F3C228-3FF5-445C-BEFC-16B645107748}" destId="{FFA9BB18-2D88-4A9E-A605-924E5B408673}" srcOrd="4" destOrd="0" presId="urn:microsoft.com/office/officeart/2005/8/layout/hProcess4"/>
    <dgm:cxn modelId="{9C6F3D6B-8A61-4D63-9F25-D56F46F015E9}" type="presParOf" srcId="{767262F7-8E13-418A-9251-812C50D5A43F}" destId="{D18F0FB1-D187-4EE3-87F7-33BF7190703B}" srcOrd="1" destOrd="0" presId="urn:microsoft.com/office/officeart/2005/8/layout/hProcess4"/>
    <dgm:cxn modelId="{B4867D76-8096-46D0-9290-384D6AE5400B}" type="presParOf" srcId="{767262F7-8E13-418A-9251-812C50D5A43F}" destId="{7A0A3C8F-7B3E-456B-99CF-FD2D1A9B7B01}" srcOrd="2" destOrd="0" presId="urn:microsoft.com/office/officeart/2005/8/layout/hProcess4"/>
    <dgm:cxn modelId="{677D3590-CBD9-4C74-887E-B8469ACA88EB}" type="presParOf" srcId="{7A0A3C8F-7B3E-456B-99CF-FD2D1A9B7B01}" destId="{34DB967C-66C0-488A-92F2-A03230E433C0}" srcOrd="0" destOrd="0" presId="urn:microsoft.com/office/officeart/2005/8/layout/hProcess4"/>
    <dgm:cxn modelId="{D1075937-5495-41B3-A44A-36C6E7DCAA0F}" type="presParOf" srcId="{7A0A3C8F-7B3E-456B-99CF-FD2D1A9B7B01}" destId="{EE98BDE9-1BBE-4E04-A91C-866EC5227B3A}" srcOrd="1" destOrd="0" presId="urn:microsoft.com/office/officeart/2005/8/layout/hProcess4"/>
    <dgm:cxn modelId="{7B90EFC5-A9DA-427B-9ABB-832E9223A136}" type="presParOf" srcId="{7A0A3C8F-7B3E-456B-99CF-FD2D1A9B7B01}" destId="{04E6C6AE-51D5-4E6B-A906-7DBEED6BDB5A}" srcOrd="2" destOrd="0" presId="urn:microsoft.com/office/officeart/2005/8/layout/hProcess4"/>
    <dgm:cxn modelId="{DF9379E3-3FF3-4B95-9D94-A137982EA3A7}" type="presParOf" srcId="{7A0A3C8F-7B3E-456B-99CF-FD2D1A9B7B01}" destId="{E0489C0C-5CFE-4572-A221-8B18E3452485}" srcOrd="3" destOrd="0" presId="urn:microsoft.com/office/officeart/2005/8/layout/hProcess4"/>
    <dgm:cxn modelId="{240BF8C2-4949-47FB-BA5B-A79EA3600B15}" type="presParOf" srcId="{7A0A3C8F-7B3E-456B-99CF-FD2D1A9B7B01}" destId="{579DE22C-2445-4040-81D5-690D3B1D205F}" srcOrd="4" destOrd="0" presId="urn:microsoft.com/office/officeart/2005/8/layout/hProcess4"/>
    <dgm:cxn modelId="{BB29D3CF-4B38-4FA4-95F7-3E7FEC5614A5}" type="presParOf" srcId="{767262F7-8E13-418A-9251-812C50D5A43F}" destId="{0FBCFDAA-1F78-48D0-AA19-D075F15A16F0}" srcOrd="3" destOrd="0" presId="urn:microsoft.com/office/officeart/2005/8/layout/hProcess4"/>
    <dgm:cxn modelId="{C7ED81AD-43AE-4866-BD16-2C4C7FC42F4B}" type="presParOf" srcId="{767262F7-8E13-418A-9251-812C50D5A43F}" destId="{57408E17-452E-4F64-B425-EBCA4F854BDE}" srcOrd="4" destOrd="0" presId="urn:microsoft.com/office/officeart/2005/8/layout/hProcess4"/>
    <dgm:cxn modelId="{2ABEC59E-9272-4EED-8B93-E6B585423194}" type="presParOf" srcId="{57408E17-452E-4F64-B425-EBCA4F854BDE}" destId="{6FFC1FBD-C193-4E14-9580-589B3F3B8A0D}" srcOrd="0" destOrd="0" presId="urn:microsoft.com/office/officeart/2005/8/layout/hProcess4"/>
    <dgm:cxn modelId="{B997BA1E-1CA9-4EBB-BE37-A448991B6115}" type="presParOf" srcId="{57408E17-452E-4F64-B425-EBCA4F854BDE}" destId="{FECFF852-3492-4874-A357-C9F9E4466123}" srcOrd="1" destOrd="0" presId="urn:microsoft.com/office/officeart/2005/8/layout/hProcess4"/>
    <dgm:cxn modelId="{BC0F11A5-D3EA-4F2D-A9DF-30EFB6B99058}" type="presParOf" srcId="{57408E17-452E-4F64-B425-EBCA4F854BDE}" destId="{FD854F65-C16F-4A69-BB82-5E98367EB767}" srcOrd="2" destOrd="0" presId="urn:microsoft.com/office/officeart/2005/8/layout/hProcess4"/>
    <dgm:cxn modelId="{9C4256E3-E579-40B7-A82B-B931CB250D0B}" type="presParOf" srcId="{57408E17-452E-4F64-B425-EBCA4F854BDE}" destId="{DD89C3AF-0D89-49D4-97CC-A05110DA2459}" srcOrd="3" destOrd="0" presId="urn:microsoft.com/office/officeart/2005/8/layout/hProcess4"/>
    <dgm:cxn modelId="{7D507C9A-C9E7-4766-8392-082075B624F2}" type="presParOf" srcId="{57408E17-452E-4F64-B425-EBCA4F854BDE}" destId="{F389E589-17D2-4A03-8A1E-5F0672AB022D}" srcOrd="4" destOrd="0" presId="urn:microsoft.com/office/officeart/2005/8/layout/hProcess4"/>
    <dgm:cxn modelId="{452A6DD7-2581-408A-8DD2-90396ABB8CB2}" type="presParOf" srcId="{767262F7-8E13-418A-9251-812C50D5A43F}" destId="{96E1F2DF-1CB8-459F-950A-751451D7D8DA}" srcOrd="5" destOrd="0" presId="urn:microsoft.com/office/officeart/2005/8/layout/hProcess4"/>
    <dgm:cxn modelId="{AE7A3EC2-A5A6-4B69-B998-FAD95374FD95}" type="presParOf" srcId="{767262F7-8E13-418A-9251-812C50D5A43F}" destId="{051900AC-8DB1-44B8-B1CC-0EFD46788DC1}" srcOrd="6" destOrd="0" presId="urn:microsoft.com/office/officeart/2005/8/layout/hProcess4"/>
    <dgm:cxn modelId="{742A2765-79F6-42E6-AF21-759197908E50}" type="presParOf" srcId="{051900AC-8DB1-44B8-B1CC-0EFD46788DC1}" destId="{27C33735-CFE6-4C93-9954-01C9DE0F350A}" srcOrd="0" destOrd="0" presId="urn:microsoft.com/office/officeart/2005/8/layout/hProcess4"/>
    <dgm:cxn modelId="{B05EA40C-C71C-4A7E-AFA9-BD355CDB223E}" type="presParOf" srcId="{051900AC-8DB1-44B8-B1CC-0EFD46788DC1}" destId="{A4A32319-197C-435C-A79B-B0FC064F9AC6}" srcOrd="1" destOrd="0" presId="urn:microsoft.com/office/officeart/2005/8/layout/hProcess4"/>
    <dgm:cxn modelId="{CC56D251-5DED-4093-9C20-4D47447B7199}" type="presParOf" srcId="{051900AC-8DB1-44B8-B1CC-0EFD46788DC1}" destId="{5AD86185-7505-4D01-8CA1-59C141E61430}" srcOrd="2" destOrd="0" presId="urn:microsoft.com/office/officeart/2005/8/layout/hProcess4"/>
    <dgm:cxn modelId="{C3BEEF0C-653C-498D-988A-F6136483CD9F}" type="presParOf" srcId="{051900AC-8DB1-44B8-B1CC-0EFD46788DC1}" destId="{C700784D-44F6-4AB6-8B23-A80B44624BC7}" srcOrd="3" destOrd="0" presId="urn:microsoft.com/office/officeart/2005/8/layout/hProcess4"/>
    <dgm:cxn modelId="{E37AD3CB-CE9C-4170-9CE5-52CEEFFB1669}" type="presParOf" srcId="{051900AC-8DB1-44B8-B1CC-0EFD46788DC1}" destId="{29303EF7-7A58-4E35-95E6-FA8ED195D48E}" srcOrd="4" destOrd="0" presId="urn:microsoft.com/office/officeart/2005/8/layout/hProcess4"/>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243F44-B293-4A74-9FD6-83FF1255BE7C}">
      <dsp:nvSpPr>
        <dsp:cNvPr id="0" name=""/>
        <dsp:cNvSpPr/>
      </dsp:nvSpPr>
      <dsp:spPr>
        <a:xfrm>
          <a:off x="0" y="675889"/>
          <a:ext cx="2232045" cy="319187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533400">
            <a:lnSpc>
              <a:spcPct val="90000"/>
            </a:lnSpc>
            <a:spcBef>
              <a:spcPct val="0"/>
            </a:spcBef>
            <a:spcAft>
              <a:spcPct val="15000"/>
            </a:spcAft>
            <a:buChar char="•"/>
          </a:pPr>
          <a:r>
            <a:rPr lang="en-GB" sz="1200" b="1" kern="1200">
              <a:latin typeface="Arial" panose="020B0604020202020204" pitchFamily="34" charset="0"/>
              <a:cs typeface="Arial" panose="020B0604020202020204" pitchFamily="34" charset="0"/>
            </a:rPr>
            <a:t>Advice </a:t>
          </a:r>
          <a:r>
            <a:rPr lang="en-GB" sz="1200" b="0" kern="1200">
              <a:latin typeface="Arial" panose="020B0604020202020204" pitchFamily="34" charset="0"/>
              <a:cs typeface="Arial" panose="020B0604020202020204" pitchFamily="34" charset="0"/>
            </a:rPr>
            <a:t>from our Healthwatch and VCSE leaders on engagement approach</a:t>
          </a:r>
        </a:p>
        <a:p>
          <a:pPr marL="114300" lvl="1" indent="-114300" algn="l" defTabSz="533400">
            <a:lnSpc>
              <a:spcPct val="90000"/>
            </a:lnSpc>
            <a:spcBef>
              <a:spcPct val="0"/>
            </a:spcBef>
            <a:spcAft>
              <a:spcPct val="15000"/>
            </a:spcAft>
            <a:buChar char="•"/>
          </a:pPr>
          <a:r>
            <a:rPr lang="en-GB" sz="1200" b="1" kern="1200">
              <a:latin typeface="Arial" panose="020B0604020202020204" pitchFamily="34" charset="0"/>
              <a:cs typeface="Arial" panose="020B0604020202020204" pitchFamily="34" charset="0"/>
            </a:rPr>
            <a:t>Analysis of 180 engagement reports </a:t>
          </a:r>
          <a:r>
            <a:rPr lang="en-GB" sz="1200" kern="1200">
              <a:latin typeface="Arial" panose="020B0604020202020204" pitchFamily="34" charset="0"/>
              <a:cs typeface="Arial" panose="020B0604020202020204" pitchFamily="34" charset="0"/>
            </a:rPr>
            <a:t>collected from across our six places and partner organisations </a:t>
          </a:r>
        </a:p>
        <a:p>
          <a:pPr marL="114300" lvl="1" indent="-114300" algn="l" defTabSz="533400">
            <a:lnSpc>
              <a:spcPct val="90000"/>
            </a:lnSpc>
            <a:spcBef>
              <a:spcPct val="0"/>
            </a:spcBef>
            <a:spcAft>
              <a:spcPct val="15000"/>
            </a:spcAft>
            <a:buChar char="•"/>
          </a:pPr>
          <a:r>
            <a:rPr lang="en-GB" sz="1200" b="1" kern="1200">
              <a:latin typeface="Arial" panose="020B0604020202020204" pitchFamily="34" charset="0"/>
              <a:cs typeface="Arial" panose="020B0604020202020204" pitchFamily="34" charset="0"/>
            </a:rPr>
            <a:t>Views of people and communities summary for each setting of care - to inform the ‘ambition’ set for each chapter</a:t>
          </a:r>
        </a:p>
        <a:p>
          <a:pPr marL="114300" lvl="1" indent="-114300" algn="l" defTabSz="533400">
            <a:lnSpc>
              <a:spcPct val="90000"/>
            </a:lnSpc>
            <a:spcBef>
              <a:spcPct val="0"/>
            </a:spcBef>
            <a:spcAft>
              <a:spcPct val="15000"/>
            </a:spcAft>
            <a:buChar char="•"/>
          </a:pPr>
          <a:r>
            <a:rPr lang="en-GB" sz="1200" b="1" kern="1200">
              <a:latin typeface="Arial" panose="020B0604020202020204" pitchFamily="34" charset="0"/>
              <a:cs typeface="Arial" panose="020B0604020202020204" pitchFamily="34" charset="0"/>
            </a:rPr>
            <a:t>Gap analysis </a:t>
          </a:r>
          <a:r>
            <a:rPr lang="en-GB" sz="1200" b="0" kern="1200">
              <a:latin typeface="Arial" panose="020B0604020202020204" pitchFamily="34" charset="0"/>
              <a:cs typeface="Arial" panose="020B0604020202020204" pitchFamily="34" charset="0"/>
            </a:rPr>
            <a:t>on where we needed more insight for the next phase</a:t>
          </a:r>
        </a:p>
      </dsp:txBody>
      <dsp:txXfrm>
        <a:off x="65374" y="741263"/>
        <a:ext cx="2101297" cy="2377154"/>
      </dsp:txXfrm>
    </dsp:sp>
    <dsp:sp modelId="{D18F0FB1-D187-4EE3-87F7-33BF7190703B}">
      <dsp:nvSpPr>
        <dsp:cNvPr id="0" name=""/>
        <dsp:cNvSpPr/>
      </dsp:nvSpPr>
      <dsp:spPr>
        <a:xfrm>
          <a:off x="957552" y="2314145"/>
          <a:ext cx="2829261" cy="2829261"/>
        </a:xfrm>
        <a:prstGeom prst="leftCircularArrow">
          <a:avLst>
            <a:gd name="adj1" fmla="val 2987"/>
            <a:gd name="adj2" fmla="val 366167"/>
            <a:gd name="adj3" fmla="val 1140595"/>
            <a:gd name="adj4" fmla="val 8023406"/>
            <a:gd name="adj5" fmla="val 348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E254578-7A9D-4043-9096-6FD62AC13FEB}">
      <dsp:nvSpPr>
        <dsp:cNvPr id="0" name=""/>
        <dsp:cNvSpPr/>
      </dsp:nvSpPr>
      <dsp:spPr>
        <a:xfrm>
          <a:off x="319758" y="3895952"/>
          <a:ext cx="2275893" cy="788987"/>
        </a:xfrm>
        <a:prstGeom prst="roundRect">
          <a:avLst>
            <a:gd name="adj" fmla="val 10000"/>
          </a:avLst>
        </a:prstGeom>
        <a:solidFill>
          <a:srgbClr val="39B6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GB" sz="1500" b="1" kern="1200">
              <a:latin typeface="Arial" panose="020B0604020202020204" pitchFamily="34" charset="0"/>
              <a:cs typeface="Arial" panose="020B0604020202020204" pitchFamily="34" charset="0"/>
            </a:rPr>
            <a:t>Engagement Phase 1</a:t>
          </a:r>
        </a:p>
        <a:p>
          <a:pPr marL="0" lvl="0" indent="0" algn="ctr" defTabSz="666750">
            <a:lnSpc>
              <a:spcPct val="90000"/>
            </a:lnSpc>
            <a:spcBef>
              <a:spcPct val="0"/>
            </a:spcBef>
            <a:spcAft>
              <a:spcPct val="35000"/>
            </a:spcAft>
            <a:buNone/>
          </a:pPr>
          <a:r>
            <a:rPr lang="en-GB" sz="1500" kern="1200">
              <a:latin typeface="Arial" panose="020B0604020202020204" pitchFamily="34" charset="0"/>
              <a:cs typeface="Arial" panose="020B0604020202020204" pitchFamily="34" charset="0"/>
            </a:rPr>
            <a:t>January and February 2023</a:t>
          </a:r>
        </a:p>
      </dsp:txBody>
      <dsp:txXfrm>
        <a:off x="342867" y="3919061"/>
        <a:ext cx="2229675" cy="742769"/>
      </dsp:txXfrm>
    </dsp:sp>
    <dsp:sp modelId="{EE98BDE9-1BBE-4E04-A91C-866EC5227B3A}">
      <dsp:nvSpPr>
        <dsp:cNvPr id="0" name=""/>
        <dsp:cNvSpPr/>
      </dsp:nvSpPr>
      <dsp:spPr>
        <a:xfrm>
          <a:off x="3029413" y="1788848"/>
          <a:ext cx="2232045" cy="184097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57150" lvl="1" indent="-57150" algn="l" defTabSz="488950">
            <a:lnSpc>
              <a:spcPct val="90000"/>
            </a:lnSpc>
            <a:spcBef>
              <a:spcPct val="0"/>
            </a:spcBef>
            <a:spcAft>
              <a:spcPct val="15000"/>
            </a:spcAft>
            <a:buChar char="•"/>
          </a:pPr>
          <a:r>
            <a:rPr lang="en-GB" sz="1100" i="1" kern="1200">
              <a:latin typeface="Arial" panose="020B0604020202020204" pitchFamily="34" charset="0"/>
              <a:cs typeface="Arial" panose="020B0604020202020204" pitchFamily="34" charset="0"/>
            </a:rPr>
            <a:t>‘</a:t>
          </a:r>
          <a:r>
            <a:rPr lang="en-GB" sz="1200" i="1" kern="1200">
              <a:latin typeface="Arial" panose="020B0604020202020204" pitchFamily="34" charset="0"/>
              <a:cs typeface="Arial" panose="020B0604020202020204" pitchFamily="34" charset="0"/>
            </a:rPr>
            <a:t>Developing our Joint Forward Plan’ </a:t>
          </a:r>
          <a:r>
            <a:rPr lang="en-GB" sz="1200" kern="1200">
              <a:latin typeface="Arial" panose="020B0604020202020204" pitchFamily="34" charset="0"/>
              <a:cs typeface="Arial" panose="020B0604020202020204" pitchFamily="34" charset="0"/>
            </a:rPr>
            <a:t>published for feedback in March 2023 </a:t>
          </a:r>
        </a:p>
        <a:p>
          <a:pPr marL="57150" lvl="1" indent="-57150" algn="l" defTabSz="488950">
            <a:lnSpc>
              <a:spcPct val="90000"/>
            </a:lnSpc>
            <a:spcBef>
              <a:spcPct val="0"/>
            </a:spcBef>
            <a:spcAft>
              <a:spcPct val="15000"/>
            </a:spcAft>
            <a:buChar char="•"/>
          </a:pPr>
          <a:endParaRPr lang="en-GB" sz="1100" kern="1200">
            <a:latin typeface="Arial" panose="020B0604020202020204" pitchFamily="34" charset="0"/>
            <a:cs typeface="Arial" panose="020B0604020202020204" pitchFamily="34" charset="0"/>
          </a:endParaRPr>
        </a:p>
      </dsp:txBody>
      <dsp:txXfrm>
        <a:off x="3071779" y="2225707"/>
        <a:ext cx="2147313" cy="1361745"/>
      </dsp:txXfrm>
    </dsp:sp>
    <dsp:sp modelId="{0FBCFDAA-1F78-48D0-AA19-D075F15A16F0}">
      <dsp:nvSpPr>
        <dsp:cNvPr id="0" name=""/>
        <dsp:cNvSpPr/>
      </dsp:nvSpPr>
      <dsp:spPr>
        <a:xfrm>
          <a:off x="4061199" y="303760"/>
          <a:ext cx="2900276" cy="2900276"/>
        </a:xfrm>
        <a:prstGeom prst="circularArrow">
          <a:avLst>
            <a:gd name="adj1" fmla="val 2914"/>
            <a:gd name="adj2" fmla="val 356589"/>
            <a:gd name="adj3" fmla="val 19240049"/>
            <a:gd name="adj4" fmla="val 12347659"/>
            <a:gd name="adj5" fmla="val 34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0489C0C-5CFE-4572-A221-8B18E3452485}">
      <dsp:nvSpPr>
        <dsp:cNvPr id="0" name=""/>
        <dsp:cNvSpPr/>
      </dsp:nvSpPr>
      <dsp:spPr>
        <a:xfrm>
          <a:off x="3361620" y="1361595"/>
          <a:ext cx="1984040" cy="7889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GB" sz="1500" kern="1200">
              <a:latin typeface="Arial" panose="020B0604020202020204" pitchFamily="34" charset="0"/>
              <a:cs typeface="Arial" panose="020B0604020202020204" pitchFamily="34" charset="0"/>
            </a:rPr>
            <a:t>March 2023</a:t>
          </a:r>
        </a:p>
      </dsp:txBody>
      <dsp:txXfrm>
        <a:off x="3384729" y="1384704"/>
        <a:ext cx="1937822" cy="742769"/>
      </dsp:txXfrm>
    </dsp:sp>
    <dsp:sp modelId="{FECFF852-3492-4874-A357-C9F9E4466123}">
      <dsp:nvSpPr>
        <dsp:cNvPr id="0" name=""/>
        <dsp:cNvSpPr/>
      </dsp:nvSpPr>
      <dsp:spPr>
        <a:xfrm>
          <a:off x="5830782" y="1061443"/>
          <a:ext cx="2232045" cy="293288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533400">
            <a:lnSpc>
              <a:spcPct val="90000"/>
            </a:lnSpc>
            <a:spcBef>
              <a:spcPct val="0"/>
            </a:spcBef>
            <a:spcAft>
              <a:spcPct val="15000"/>
            </a:spcAft>
            <a:buChar char="•"/>
          </a:pPr>
          <a:r>
            <a:rPr lang="en-GB" sz="1200" b="1" kern="1200">
              <a:latin typeface="Arial" panose="020B0604020202020204" pitchFamily="34" charset="0"/>
              <a:cs typeface="Arial" panose="020B0604020202020204" pitchFamily="34" charset="0"/>
            </a:rPr>
            <a:t>6</a:t>
          </a:r>
          <a:r>
            <a:rPr lang="en-GB" sz="1200" kern="1200">
              <a:latin typeface="Arial" panose="020B0604020202020204" pitchFamily="34" charset="0"/>
              <a:cs typeface="Arial" panose="020B0604020202020204" pitchFamily="34" charset="0"/>
            </a:rPr>
            <a:t> </a:t>
          </a:r>
          <a:r>
            <a:rPr lang="en-GB" sz="1200" b="1" kern="1200">
              <a:latin typeface="Arial" panose="020B0604020202020204" pitchFamily="34" charset="0"/>
              <a:cs typeface="Arial" panose="020B0604020202020204" pitchFamily="34" charset="0"/>
            </a:rPr>
            <a:t>partner responses </a:t>
          </a:r>
          <a:r>
            <a:rPr lang="en-GB" sz="1200" kern="1200">
              <a:latin typeface="Arial" panose="020B0604020202020204" pitchFamily="34" charset="0"/>
              <a:cs typeface="Arial" panose="020B0604020202020204" pitchFamily="34" charset="0"/>
            </a:rPr>
            <a:t>to ‘Developing our Joint Forward Plan’ </a:t>
          </a:r>
        </a:p>
        <a:p>
          <a:pPr marL="114300" lvl="1" indent="-114300" algn="l" defTabSz="533400">
            <a:lnSpc>
              <a:spcPct val="90000"/>
            </a:lnSpc>
            <a:spcBef>
              <a:spcPct val="0"/>
            </a:spcBef>
            <a:spcAft>
              <a:spcPct val="15000"/>
            </a:spcAft>
            <a:buChar char="•"/>
          </a:pPr>
          <a:r>
            <a:rPr lang="en-GB" sz="1200" b="1" kern="1200">
              <a:latin typeface="Arial" panose="020B0604020202020204" pitchFamily="34" charset="0"/>
              <a:cs typeface="Arial" panose="020B0604020202020204" pitchFamily="34" charset="0"/>
            </a:rPr>
            <a:t>599</a:t>
          </a:r>
          <a:r>
            <a:rPr lang="en-GB" sz="1200" kern="1200">
              <a:latin typeface="Arial" panose="020B0604020202020204" pitchFamily="34" charset="0"/>
              <a:cs typeface="Arial" panose="020B0604020202020204" pitchFamily="34" charset="0"/>
            </a:rPr>
            <a:t> responses to our </a:t>
          </a:r>
          <a:r>
            <a:rPr lang="en-GB" sz="1200" b="1" kern="1200">
              <a:latin typeface="Arial" panose="020B0604020202020204" pitchFamily="34" charset="0"/>
              <a:cs typeface="Arial" panose="020B0604020202020204" pitchFamily="34" charset="0"/>
            </a:rPr>
            <a:t>online survey</a:t>
          </a:r>
        </a:p>
        <a:p>
          <a:pPr marL="114300" lvl="1" indent="-114300" algn="l" defTabSz="533400">
            <a:lnSpc>
              <a:spcPct val="90000"/>
            </a:lnSpc>
            <a:spcBef>
              <a:spcPct val="0"/>
            </a:spcBef>
            <a:spcAft>
              <a:spcPct val="15000"/>
            </a:spcAft>
            <a:buChar char="•"/>
          </a:pPr>
          <a:r>
            <a:rPr lang="en-GB" sz="1200" b="1" kern="1200">
              <a:latin typeface="Arial" panose="020B0604020202020204" pitchFamily="34" charset="0"/>
              <a:cs typeface="Arial" panose="020B0604020202020204" pitchFamily="34" charset="0"/>
            </a:rPr>
            <a:t>7</a:t>
          </a:r>
          <a:r>
            <a:rPr lang="en-GB" sz="1200" kern="1200">
              <a:latin typeface="Arial" panose="020B0604020202020204" pitchFamily="34" charset="0"/>
              <a:cs typeface="Arial" panose="020B0604020202020204" pitchFamily="34" charset="0"/>
            </a:rPr>
            <a:t> </a:t>
          </a:r>
          <a:r>
            <a:rPr lang="en-GB" sz="1200" b="1" kern="1200">
              <a:latin typeface="Arial" panose="020B0604020202020204" pitchFamily="34" charset="0"/>
              <a:cs typeface="Arial" panose="020B0604020202020204" pitchFamily="34" charset="0"/>
            </a:rPr>
            <a:t>focus groups</a:t>
          </a:r>
        </a:p>
        <a:p>
          <a:pPr marL="114300" lvl="1" indent="-114300" algn="l" defTabSz="533400">
            <a:lnSpc>
              <a:spcPct val="90000"/>
            </a:lnSpc>
            <a:spcBef>
              <a:spcPct val="0"/>
            </a:spcBef>
            <a:spcAft>
              <a:spcPct val="15000"/>
            </a:spcAft>
            <a:buChar char="•"/>
          </a:pPr>
          <a:r>
            <a:rPr lang="en-GB" sz="1200" b="1" kern="1200">
              <a:latin typeface="Arial" panose="020B0604020202020204" pitchFamily="34" charset="0"/>
              <a:cs typeface="Arial" panose="020B0604020202020204" pitchFamily="34" charset="0"/>
            </a:rPr>
            <a:t>131</a:t>
          </a:r>
          <a:r>
            <a:rPr lang="en-GB" sz="1200" kern="1200">
              <a:latin typeface="Arial" panose="020B0604020202020204" pitchFamily="34" charset="0"/>
              <a:cs typeface="Arial" panose="020B0604020202020204" pitchFamily="34" charset="0"/>
            </a:rPr>
            <a:t> </a:t>
          </a:r>
          <a:r>
            <a:rPr lang="en-GB" sz="1200" b="1" kern="1200">
              <a:latin typeface="Arial" panose="020B0604020202020204" pitchFamily="34" charset="0"/>
              <a:cs typeface="Arial" panose="020B0604020202020204" pitchFamily="34" charset="0"/>
            </a:rPr>
            <a:t>one-to-one conversations</a:t>
          </a:r>
        </a:p>
        <a:p>
          <a:pPr marL="114300" lvl="1" indent="-114300" algn="l" defTabSz="533400">
            <a:lnSpc>
              <a:spcPct val="90000"/>
            </a:lnSpc>
            <a:spcBef>
              <a:spcPct val="0"/>
            </a:spcBef>
            <a:spcAft>
              <a:spcPct val="15000"/>
            </a:spcAft>
            <a:buChar char="•"/>
          </a:pPr>
          <a:r>
            <a:rPr lang="en-GB" sz="1200" b="1" kern="1200">
              <a:latin typeface="Arial" panose="020B0604020202020204" pitchFamily="34" charset="0"/>
              <a:cs typeface="Arial" panose="020B0604020202020204" pitchFamily="34" charset="0"/>
            </a:rPr>
            <a:t>5</a:t>
          </a:r>
          <a:r>
            <a:rPr lang="en-GB" sz="1200" kern="1200">
              <a:latin typeface="Arial" panose="020B0604020202020204" pitchFamily="34" charset="0"/>
              <a:cs typeface="Arial" panose="020B0604020202020204" pitchFamily="34" charset="0"/>
            </a:rPr>
            <a:t> </a:t>
          </a:r>
          <a:r>
            <a:rPr lang="en-GB" sz="1200" b="1" kern="1200">
              <a:latin typeface="Arial" panose="020B0604020202020204" pitchFamily="34" charset="0"/>
              <a:cs typeface="Arial" panose="020B0604020202020204" pitchFamily="34" charset="0"/>
            </a:rPr>
            <a:t>outreach events </a:t>
          </a:r>
        </a:p>
        <a:p>
          <a:pPr marL="114300" lvl="1" indent="-114300" algn="l" defTabSz="533400">
            <a:lnSpc>
              <a:spcPct val="90000"/>
            </a:lnSpc>
            <a:spcBef>
              <a:spcPct val="0"/>
            </a:spcBef>
            <a:spcAft>
              <a:spcPct val="15000"/>
            </a:spcAft>
            <a:buChar char="•"/>
          </a:pPr>
          <a:r>
            <a:rPr lang="en-GB" sz="1200" b="1" kern="1200">
              <a:latin typeface="Arial" panose="020B0604020202020204" pitchFamily="34" charset="0"/>
              <a:cs typeface="Arial" panose="020B0604020202020204" pitchFamily="34" charset="0"/>
            </a:rPr>
            <a:t>‘Views of people and communities’ - updated each setting of care chapter to inform and influence plans and actions</a:t>
          </a:r>
          <a:endParaRPr lang="en-GB" sz="1200" kern="1200">
            <a:latin typeface="Arial" panose="020B0604020202020204" pitchFamily="34" charset="0"/>
            <a:cs typeface="Arial" panose="020B0604020202020204" pitchFamily="34" charset="0"/>
          </a:endParaRPr>
        </a:p>
      </dsp:txBody>
      <dsp:txXfrm>
        <a:off x="5896156" y="1126817"/>
        <a:ext cx="2101297" cy="2173663"/>
      </dsp:txXfrm>
    </dsp:sp>
    <dsp:sp modelId="{96E1F2DF-1CB8-459F-950A-751451D7D8DA}">
      <dsp:nvSpPr>
        <dsp:cNvPr id="0" name=""/>
        <dsp:cNvSpPr/>
      </dsp:nvSpPr>
      <dsp:spPr>
        <a:xfrm>
          <a:off x="6683239" y="1987431"/>
          <a:ext cx="3145438" cy="3145438"/>
        </a:xfrm>
        <a:prstGeom prst="leftCircularArrow">
          <a:avLst>
            <a:gd name="adj1" fmla="val 2687"/>
            <a:gd name="adj2" fmla="val 327054"/>
            <a:gd name="adj3" fmla="val 313911"/>
            <a:gd name="adj4" fmla="val 7235835"/>
            <a:gd name="adj5" fmla="val 313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D89C3AF-0D89-49D4-97CC-A05110DA2459}">
      <dsp:nvSpPr>
        <dsp:cNvPr id="0" name=""/>
        <dsp:cNvSpPr/>
      </dsp:nvSpPr>
      <dsp:spPr>
        <a:xfrm>
          <a:off x="6315362" y="4046096"/>
          <a:ext cx="2373368" cy="788987"/>
        </a:xfrm>
        <a:prstGeom prst="roundRect">
          <a:avLst>
            <a:gd name="adj" fmla="val 10000"/>
          </a:avLst>
        </a:prstGeom>
        <a:solidFill>
          <a:srgbClr val="ED6CA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GB" sz="1500" b="1" kern="1200">
              <a:latin typeface="Arial" panose="020B0604020202020204" pitchFamily="34" charset="0"/>
              <a:cs typeface="Arial" panose="020B0604020202020204" pitchFamily="34" charset="0"/>
            </a:rPr>
            <a:t>Engagement Phase 2 </a:t>
          </a:r>
        </a:p>
        <a:p>
          <a:pPr marL="0" lvl="0" indent="0" algn="ctr" defTabSz="666750">
            <a:lnSpc>
              <a:spcPct val="90000"/>
            </a:lnSpc>
            <a:spcBef>
              <a:spcPct val="0"/>
            </a:spcBef>
            <a:spcAft>
              <a:spcPct val="35000"/>
            </a:spcAft>
            <a:buNone/>
          </a:pPr>
          <a:r>
            <a:rPr lang="en-GB" sz="1500" kern="1200">
              <a:latin typeface="Arial" panose="020B0604020202020204" pitchFamily="34" charset="0"/>
              <a:cs typeface="Arial" panose="020B0604020202020204" pitchFamily="34" charset="0"/>
            </a:rPr>
            <a:t>April and May 2023</a:t>
          </a:r>
        </a:p>
      </dsp:txBody>
      <dsp:txXfrm>
        <a:off x="6338471" y="4069205"/>
        <a:ext cx="2327150" cy="742769"/>
      </dsp:txXfrm>
    </dsp:sp>
    <dsp:sp modelId="{A4A32319-197C-435C-A79B-B0FC064F9AC6}">
      <dsp:nvSpPr>
        <dsp:cNvPr id="0" name=""/>
        <dsp:cNvSpPr/>
      </dsp:nvSpPr>
      <dsp:spPr>
        <a:xfrm>
          <a:off x="8966007" y="980486"/>
          <a:ext cx="2509422" cy="250850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533400">
            <a:lnSpc>
              <a:spcPct val="90000"/>
            </a:lnSpc>
            <a:spcBef>
              <a:spcPct val="0"/>
            </a:spcBef>
            <a:spcAft>
              <a:spcPct val="15000"/>
            </a:spcAft>
            <a:buChar char="•"/>
          </a:pPr>
          <a:r>
            <a:rPr lang="en-GB" sz="1200" kern="1200">
              <a:latin typeface="Arial" panose="020B0604020202020204" pitchFamily="34" charset="0"/>
              <a:cs typeface="Arial" panose="020B0604020202020204" pitchFamily="34" charset="0"/>
            </a:rPr>
            <a:t>NHS South West London Joint Forward Plan for 2023 to 2023 published in June 2023</a:t>
          </a:r>
        </a:p>
        <a:p>
          <a:pPr marL="114300" lvl="1" indent="-114300" algn="l" defTabSz="533400">
            <a:lnSpc>
              <a:spcPct val="90000"/>
            </a:lnSpc>
            <a:spcBef>
              <a:spcPct val="0"/>
            </a:spcBef>
            <a:spcAft>
              <a:spcPct val="15000"/>
            </a:spcAft>
            <a:buChar char="•"/>
          </a:pPr>
          <a:r>
            <a:rPr lang="en-GB" sz="1200" kern="1200">
              <a:latin typeface="Arial" panose="020B0604020202020204" pitchFamily="34" charset="0"/>
              <a:cs typeface="Arial" panose="020B0604020202020204" pitchFamily="34" charset="0"/>
            </a:rPr>
            <a:t>Ongoing engagement with people and communities in delivery of the Joint Forward Plan, with </a:t>
          </a:r>
          <a:r>
            <a:rPr lang="en-GB" sz="1200" b="0" kern="1200">
              <a:latin typeface="Arial" panose="020B0604020202020204" pitchFamily="34" charset="0"/>
              <a:cs typeface="Arial" panose="020B0604020202020204" pitchFamily="34" charset="0"/>
            </a:rPr>
            <a:t>advice and collaboration from our Healthwatch and VCSE leaders </a:t>
          </a:r>
          <a:endParaRPr lang="en-GB" sz="1200" kern="1200">
            <a:latin typeface="Arial" panose="020B0604020202020204" pitchFamily="34" charset="0"/>
            <a:cs typeface="Arial" panose="020B0604020202020204" pitchFamily="34" charset="0"/>
          </a:endParaRPr>
        </a:p>
      </dsp:txBody>
      <dsp:txXfrm>
        <a:off x="9023735" y="1575752"/>
        <a:ext cx="2393966" cy="1855513"/>
      </dsp:txXfrm>
    </dsp:sp>
    <dsp:sp modelId="{C700784D-44F6-4AB6-8B23-A80B44624BC7}">
      <dsp:nvSpPr>
        <dsp:cNvPr id="0" name=""/>
        <dsp:cNvSpPr/>
      </dsp:nvSpPr>
      <dsp:spPr>
        <a:xfrm>
          <a:off x="9423654" y="762965"/>
          <a:ext cx="1984040" cy="7889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GB" sz="1500" kern="1200">
              <a:latin typeface="Arial" panose="020B0604020202020204" pitchFamily="34" charset="0"/>
              <a:cs typeface="Arial" panose="020B0604020202020204" pitchFamily="34" charset="0"/>
            </a:rPr>
            <a:t>June 2023 onwards </a:t>
          </a:r>
        </a:p>
      </dsp:txBody>
      <dsp:txXfrm>
        <a:off x="9446763" y="786074"/>
        <a:ext cx="1937822" cy="74276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E2B6EB-C984-48A1-A699-3A4FFE8FEC4A}" type="datetimeFigureOut">
              <a:t>7/12/2023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E8CEDF-F9F2-4A10-8804-C06518705C28}" type="slidenum">
              <a:t>‹#›</a:t>
            </a:fld>
            <a:endParaRPr lang="en-US"/>
          </a:p>
        </p:txBody>
      </p:sp>
    </p:spTree>
    <p:extLst>
      <p:ext uri="{BB962C8B-B14F-4D97-AF65-F5344CB8AC3E}">
        <p14:creationId xmlns:p14="http://schemas.microsoft.com/office/powerpoint/2010/main" val="2586530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33D0A1-FF62-5BF6-61E4-1283BBD689F6}"/>
              </a:ext>
            </a:extLst>
          </p:cNvPr>
          <p:cNvSpPr>
            <a:spLocks noGrp="1" noRot="1" noChangeAspect="1"/>
          </p:cNvSpPr>
          <p:nvPr>
            <p:ph type="sldImg"/>
          </p:nvPr>
        </p:nvSpPr>
        <p:spPr>
          <a:xfrm>
            <a:off x="685800" y="1143000"/>
            <a:ext cx="5486400" cy="3086100"/>
          </a:xfrm>
          <a:noFill/>
          <a:ln w="12701">
            <a:solidFill>
              <a:srgbClr val="000000"/>
            </a:solidFill>
            <a:prstDash val="solid"/>
          </a:ln>
        </p:spPr>
      </p:sp>
      <p:sp>
        <p:nvSpPr>
          <p:cNvPr id="3" name="Notes Placeholder 2">
            <a:extLst>
              <a:ext uri="{FF2B5EF4-FFF2-40B4-BE49-F238E27FC236}">
                <a16:creationId xmlns:a16="http://schemas.microsoft.com/office/drawing/2014/main" id="{C466FC60-24EA-9B37-B9C8-343C2C78A120}"/>
              </a:ext>
            </a:extLst>
          </p:cNvPr>
          <p:cNvSpPr txBox="1">
            <a:spLocks noGrp="1"/>
          </p:cNvSpPr>
          <p:nvPr>
            <p:ph type="body" sz="quarter" idx="1"/>
          </p:nvPr>
        </p:nvSpPr>
        <p:spPr>
          <a:xfrm>
            <a:off x="685800" y="4400549"/>
            <a:ext cx="5486400" cy="3600450"/>
          </a:xfrm>
          <a:noFill/>
          <a:ln>
            <a:noFill/>
          </a:ln>
        </p:spPr>
        <p:txBody>
          <a:bodyPr wrap="square" anchor="t" anchorCtr="0" compatLnSpc="1">
            <a:noAutofit/>
          </a:bodyPr>
          <a:lstStyle/>
          <a:p>
            <a:endParaRPr lang="en-US"/>
          </a:p>
        </p:txBody>
      </p:sp>
      <p:sp>
        <p:nvSpPr>
          <p:cNvPr id="4" name="Slide Number Placeholder 3">
            <a:extLst>
              <a:ext uri="{FF2B5EF4-FFF2-40B4-BE49-F238E27FC236}">
                <a16:creationId xmlns:a16="http://schemas.microsoft.com/office/drawing/2014/main" id="{12DE4FCC-9AD9-3537-4A5F-F0D6E8ACD271}"/>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1E56E2A-5B3A-4422-8E47-50F5823ED4AC}" type="slidenum">
              <a:t>2</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878930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33D0A1-FF62-5BF6-61E4-1283BBD689F6}"/>
              </a:ext>
            </a:extLst>
          </p:cNvPr>
          <p:cNvSpPr>
            <a:spLocks noGrp="1" noRot="1" noChangeAspect="1"/>
          </p:cNvSpPr>
          <p:nvPr>
            <p:ph type="sldImg"/>
          </p:nvPr>
        </p:nvSpPr>
        <p:spPr>
          <a:xfrm>
            <a:off x="685800" y="1143000"/>
            <a:ext cx="5486400" cy="3086100"/>
          </a:xfrm>
          <a:noFill/>
          <a:ln w="12701">
            <a:solidFill>
              <a:srgbClr val="000000"/>
            </a:solidFill>
            <a:prstDash val="solid"/>
          </a:ln>
        </p:spPr>
      </p:sp>
      <p:sp>
        <p:nvSpPr>
          <p:cNvPr id="3" name="Notes Placeholder 2">
            <a:extLst>
              <a:ext uri="{FF2B5EF4-FFF2-40B4-BE49-F238E27FC236}">
                <a16:creationId xmlns:a16="http://schemas.microsoft.com/office/drawing/2014/main" id="{C466FC60-24EA-9B37-B9C8-343C2C78A120}"/>
              </a:ext>
            </a:extLst>
          </p:cNvPr>
          <p:cNvSpPr txBox="1">
            <a:spLocks noGrp="1"/>
          </p:cNvSpPr>
          <p:nvPr>
            <p:ph type="body" sz="quarter" idx="1"/>
          </p:nvPr>
        </p:nvSpPr>
        <p:spPr>
          <a:xfrm>
            <a:off x="685800" y="4400549"/>
            <a:ext cx="5486400" cy="3600450"/>
          </a:xfrm>
          <a:noFill/>
          <a:ln>
            <a:noFill/>
          </a:ln>
        </p:spPr>
        <p:txBody>
          <a:bodyPr wrap="square" anchor="t" anchorCtr="0" compatLnSpc="1">
            <a:noAutofit/>
          </a:bodyPr>
          <a:lstStyle/>
          <a:p>
            <a:endParaRPr lang="en-US"/>
          </a:p>
        </p:txBody>
      </p:sp>
      <p:sp>
        <p:nvSpPr>
          <p:cNvPr id="4" name="Slide Number Placeholder 3">
            <a:extLst>
              <a:ext uri="{FF2B5EF4-FFF2-40B4-BE49-F238E27FC236}">
                <a16:creationId xmlns:a16="http://schemas.microsoft.com/office/drawing/2014/main" id="{12DE4FCC-9AD9-3537-4A5F-F0D6E8ACD271}"/>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1E56E2A-5B3A-4422-8E47-50F5823ED4AC}" type="slidenum">
              <a:t>3</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4175223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33D0A1-FF62-5BF6-61E4-1283BBD689F6}"/>
              </a:ext>
            </a:extLst>
          </p:cNvPr>
          <p:cNvSpPr>
            <a:spLocks noGrp="1" noRot="1" noChangeAspect="1"/>
          </p:cNvSpPr>
          <p:nvPr>
            <p:ph type="sldImg"/>
          </p:nvPr>
        </p:nvSpPr>
        <p:spPr>
          <a:xfrm>
            <a:off x="685800" y="1143000"/>
            <a:ext cx="5486400" cy="3086100"/>
          </a:xfrm>
          <a:noFill/>
          <a:ln w="12701">
            <a:solidFill>
              <a:srgbClr val="000000"/>
            </a:solidFill>
            <a:prstDash val="solid"/>
          </a:ln>
        </p:spPr>
      </p:sp>
      <p:sp>
        <p:nvSpPr>
          <p:cNvPr id="3" name="Notes Placeholder 2">
            <a:extLst>
              <a:ext uri="{FF2B5EF4-FFF2-40B4-BE49-F238E27FC236}">
                <a16:creationId xmlns:a16="http://schemas.microsoft.com/office/drawing/2014/main" id="{C466FC60-24EA-9B37-B9C8-343C2C78A120}"/>
              </a:ext>
            </a:extLst>
          </p:cNvPr>
          <p:cNvSpPr txBox="1">
            <a:spLocks noGrp="1"/>
          </p:cNvSpPr>
          <p:nvPr>
            <p:ph type="body" sz="quarter" idx="1"/>
          </p:nvPr>
        </p:nvSpPr>
        <p:spPr>
          <a:xfrm>
            <a:off x="685800" y="4400549"/>
            <a:ext cx="5486400" cy="3600450"/>
          </a:xfrm>
          <a:noFill/>
          <a:ln>
            <a:noFill/>
          </a:ln>
        </p:spPr>
        <p:txBody>
          <a:bodyPr wrap="square" anchor="t" anchorCtr="0" compatLnSpc="1">
            <a:noAutofit/>
          </a:bodyPr>
          <a:lstStyle/>
          <a:p>
            <a:endParaRPr lang="en-US"/>
          </a:p>
        </p:txBody>
      </p:sp>
      <p:sp>
        <p:nvSpPr>
          <p:cNvPr id="4" name="Slide Number Placeholder 3">
            <a:extLst>
              <a:ext uri="{FF2B5EF4-FFF2-40B4-BE49-F238E27FC236}">
                <a16:creationId xmlns:a16="http://schemas.microsoft.com/office/drawing/2014/main" id="{12DE4FCC-9AD9-3537-4A5F-F0D6E8ACD271}"/>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1E56E2A-5B3A-4422-8E47-50F5823ED4AC}" type="slidenum">
              <a:t>5</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81070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33D0A1-FF62-5BF6-61E4-1283BBD689F6}"/>
              </a:ext>
            </a:extLst>
          </p:cNvPr>
          <p:cNvSpPr>
            <a:spLocks noGrp="1" noRot="1" noChangeAspect="1"/>
          </p:cNvSpPr>
          <p:nvPr>
            <p:ph type="sldImg"/>
          </p:nvPr>
        </p:nvSpPr>
        <p:spPr>
          <a:xfrm>
            <a:off x="685800" y="1143000"/>
            <a:ext cx="5486400" cy="3086100"/>
          </a:xfrm>
          <a:noFill/>
          <a:ln w="12701">
            <a:solidFill>
              <a:srgbClr val="000000"/>
            </a:solidFill>
            <a:prstDash val="solid"/>
          </a:ln>
        </p:spPr>
      </p:sp>
      <p:sp>
        <p:nvSpPr>
          <p:cNvPr id="3" name="Notes Placeholder 2">
            <a:extLst>
              <a:ext uri="{FF2B5EF4-FFF2-40B4-BE49-F238E27FC236}">
                <a16:creationId xmlns:a16="http://schemas.microsoft.com/office/drawing/2014/main" id="{C466FC60-24EA-9B37-B9C8-343C2C78A120}"/>
              </a:ext>
            </a:extLst>
          </p:cNvPr>
          <p:cNvSpPr txBox="1">
            <a:spLocks noGrp="1"/>
          </p:cNvSpPr>
          <p:nvPr>
            <p:ph type="body" sz="quarter" idx="1"/>
          </p:nvPr>
        </p:nvSpPr>
        <p:spPr>
          <a:xfrm>
            <a:off x="685800" y="4400549"/>
            <a:ext cx="5486400" cy="3600450"/>
          </a:xfrm>
          <a:noFill/>
          <a:ln>
            <a:noFill/>
          </a:ln>
        </p:spPr>
        <p:txBody>
          <a:bodyPr wrap="square" anchor="t" anchorCtr="0" compatLnSpc="1">
            <a:noAutofit/>
          </a:bodyPr>
          <a:lstStyle/>
          <a:p>
            <a:endParaRPr lang="en-US"/>
          </a:p>
        </p:txBody>
      </p:sp>
      <p:sp>
        <p:nvSpPr>
          <p:cNvPr id="4" name="Slide Number Placeholder 3">
            <a:extLst>
              <a:ext uri="{FF2B5EF4-FFF2-40B4-BE49-F238E27FC236}">
                <a16:creationId xmlns:a16="http://schemas.microsoft.com/office/drawing/2014/main" id="{12DE4FCC-9AD9-3537-4A5F-F0D6E8ACD271}"/>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1E56E2A-5B3A-4422-8E47-50F5823ED4AC}" type="slidenum">
              <a:t>6</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933213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33D0A1-FF62-5BF6-61E4-1283BBD689F6}"/>
              </a:ext>
            </a:extLst>
          </p:cNvPr>
          <p:cNvSpPr>
            <a:spLocks noGrp="1" noRot="1" noChangeAspect="1"/>
          </p:cNvSpPr>
          <p:nvPr>
            <p:ph type="sldImg"/>
          </p:nvPr>
        </p:nvSpPr>
        <p:spPr>
          <a:xfrm>
            <a:off x="685800" y="1143000"/>
            <a:ext cx="5486400" cy="3086100"/>
          </a:xfrm>
          <a:noFill/>
          <a:ln w="12701">
            <a:solidFill>
              <a:srgbClr val="000000"/>
            </a:solidFill>
            <a:prstDash val="solid"/>
          </a:ln>
        </p:spPr>
      </p:sp>
      <p:sp>
        <p:nvSpPr>
          <p:cNvPr id="3" name="Notes Placeholder 2">
            <a:extLst>
              <a:ext uri="{FF2B5EF4-FFF2-40B4-BE49-F238E27FC236}">
                <a16:creationId xmlns:a16="http://schemas.microsoft.com/office/drawing/2014/main" id="{C466FC60-24EA-9B37-B9C8-343C2C78A120}"/>
              </a:ext>
            </a:extLst>
          </p:cNvPr>
          <p:cNvSpPr txBox="1">
            <a:spLocks noGrp="1"/>
          </p:cNvSpPr>
          <p:nvPr>
            <p:ph type="body" sz="quarter" idx="1"/>
          </p:nvPr>
        </p:nvSpPr>
        <p:spPr>
          <a:xfrm>
            <a:off x="685800" y="4400549"/>
            <a:ext cx="5486400" cy="3600450"/>
          </a:xfrm>
          <a:noFill/>
          <a:ln>
            <a:noFill/>
          </a:ln>
        </p:spPr>
        <p:txBody>
          <a:bodyPr wrap="square" anchor="t" anchorCtr="0" compatLnSpc="1">
            <a:noAutofit/>
          </a:bodyPr>
          <a:lstStyle/>
          <a:p>
            <a:endParaRPr lang="en-US"/>
          </a:p>
        </p:txBody>
      </p:sp>
      <p:sp>
        <p:nvSpPr>
          <p:cNvPr id="4" name="Slide Number Placeholder 3">
            <a:extLst>
              <a:ext uri="{FF2B5EF4-FFF2-40B4-BE49-F238E27FC236}">
                <a16:creationId xmlns:a16="http://schemas.microsoft.com/office/drawing/2014/main" id="{12DE4FCC-9AD9-3537-4A5F-F0D6E8ACD271}"/>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1E56E2A-5B3A-4422-8E47-50F5823ED4AC}" type="slidenum">
              <a:t>7</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342468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106E95D-7A21-4F90-8D32-4DFCA34C3B57}" type="slidenum">
              <a:rPr lang="en-GB" smtClean="0"/>
              <a:t>14</a:t>
            </a:fld>
            <a:endParaRPr lang="en-GB"/>
          </a:p>
        </p:txBody>
      </p:sp>
    </p:spTree>
    <p:extLst>
      <p:ext uri="{BB962C8B-B14F-4D97-AF65-F5344CB8AC3E}">
        <p14:creationId xmlns:p14="http://schemas.microsoft.com/office/powerpoint/2010/main" val="1431563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Other ethnicities did include people who identify as 7 people –  Polish people and Black British, Black Caribbean, Nigerian, Ghanian, Asian, Indian, Bangladeshi, Pakistani, Chinese, Sri Lankan, mixed ethnicities but did not specify and people from South and Latin America.</a:t>
            </a:r>
          </a:p>
        </p:txBody>
      </p:sp>
      <p:sp>
        <p:nvSpPr>
          <p:cNvPr id="4" name="Slide Number Placeholder 3"/>
          <p:cNvSpPr>
            <a:spLocks noGrp="1"/>
          </p:cNvSpPr>
          <p:nvPr>
            <p:ph type="sldNum" sz="quarter" idx="5"/>
          </p:nvPr>
        </p:nvSpPr>
        <p:spPr/>
        <p:txBody>
          <a:bodyPr/>
          <a:lstStyle/>
          <a:p>
            <a:fld id="{9106E95D-7A21-4F90-8D32-4DFCA34C3B57}" type="slidenum">
              <a:rPr lang="en-GB" smtClean="0"/>
              <a:t>15</a:t>
            </a:fld>
            <a:endParaRPr lang="en-GB"/>
          </a:p>
        </p:txBody>
      </p:sp>
    </p:spTree>
    <p:extLst>
      <p:ext uri="{BB962C8B-B14F-4D97-AF65-F5344CB8AC3E}">
        <p14:creationId xmlns:p14="http://schemas.microsoft.com/office/powerpoint/2010/main" val="2985214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a:p>
        </p:txBody>
      </p:sp>
      <p:sp>
        <p:nvSpPr>
          <p:cNvPr id="4" name="Slide Number Placeholder 3"/>
          <p:cNvSpPr>
            <a:spLocks noGrp="1"/>
          </p:cNvSpPr>
          <p:nvPr>
            <p:ph type="sldNum" sz="quarter" idx="5"/>
          </p:nvPr>
        </p:nvSpPr>
        <p:spPr/>
        <p:txBody>
          <a:bodyPr/>
          <a:lstStyle/>
          <a:p>
            <a:fld id="{9106E95D-7A21-4F90-8D32-4DFCA34C3B57}" type="slidenum">
              <a:rPr lang="en-GB" smtClean="0"/>
              <a:t>16</a:t>
            </a:fld>
            <a:endParaRPr lang="en-GB"/>
          </a:p>
        </p:txBody>
      </p:sp>
    </p:spTree>
    <p:extLst>
      <p:ext uri="{BB962C8B-B14F-4D97-AF65-F5344CB8AC3E}">
        <p14:creationId xmlns:p14="http://schemas.microsoft.com/office/powerpoint/2010/main" val="768346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33D0A1-FF62-5BF6-61E4-1283BBD689F6}"/>
              </a:ext>
            </a:extLst>
          </p:cNvPr>
          <p:cNvSpPr>
            <a:spLocks noGrp="1" noRot="1" noChangeAspect="1"/>
          </p:cNvSpPr>
          <p:nvPr>
            <p:ph type="sldImg"/>
          </p:nvPr>
        </p:nvSpPr>
        <p:spPr>
          <a:xfrm>
            <a:off x="685800" y="1143000"/>
            <a:ext cx="5486400" cy="3086100"/>
          </a:xfrm>
          <a:noFill/>
          <a:ln w="12701">
            <a:solidFill>
              <a:srgbClr val="000000"/>
            </a:solidFill>
            <a:prstDash val="solid"/>
          </a:ln>
        </p:spPr>
      </p:sp>
      <p:sp>
        <p:nvSpPr>
          <p:cNvPr id="3" name="Notes Placeholder 2">
            <a:extLst>
              <a:ext uri="{FF2B5EF4-FFF2-40B4-BE49-F238E27FC236}">
                <a16:creationId xmlns:a16="http://schemas.microsoft.com/office/drawing/2014/main" id="{C466FC60-24EA-9B37-B9C8-343C2C78A120}"/>
              </a:ext>
            </a:extLst>
          </p:cNvPr>
          <p:cNvSpPr txBox="1">
            <a:spLocks noGrp="1"/>
          </p:cNvSpPr>
          <p:nvPr>
            <p:ph type="body" sz="quarter" idx="1"/>
          </p:nvPr>
        </p:nvSpPr>
        <p:spPr>
          <a:xfrm>
            <a:off x="685800" y="4400549"/>
            <a:ext cx="5486400" cy="3600450"/>
          </a:xfrm>
          <a:noFill/>
          <a:ln>
            <a:noFill/>
          </a:ln>
        </p:spPr>
        <p:txBody>
          <a:bodyPr wrap="square" anchor="t" anchorCtr="0" compatLnSpc="1">
            <a:noAutofit/>
          </a:bodyPr>
          <a:lstStyle/>
          <a:p>
            <a:endParaRPr lang="en-US"/>
          </a:p>
        </p:txBody>
      </p:sp>
      <p:sp>
        <p:nvSpPr>
          <p:cNvPr id="4" name="Slide Number Placeholder 3">
            <a:extLst>
              <a:ext uri="{FF2B5EF4-FFF2-40B4-BE49-F238E27FC236}">
                <a16:creationId xmlns:a16="http://schemas.microsoft.com/office/drawing/2014/main" id="{12DE4FCC-9AD9-3537-4A5F-F0D6E8ACD271}"/>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1E56E2A-5B3A-4422-8E47-50F5823ED4AC}" type="slidenum">
              <a:t>18</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497939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6.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7/12/2023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7/12/2023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7/12/2023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6DDF9A7D-610C-DD18-ECCA-19A2281B39DE}"/>
              </a:ext>
            </a:extLst>
          </p:cNvPr>
          <p:cNvSpPr txBox="1">
            <a:spLocks noGrp="1"/>
          </p:cNvSpPr>
          <p:nvPr>
            <p:ph type="sldNum" sz="quarter" idx="8"/>
          </p:nvPr>
        </p:nvSpPr>
        <p:spPr/>
        <p:txBody>
          <a:bodyPr/>
          <a:lstStyle>
            <a:lvl1pPr>
              <a:defRPr/>
            </a:lvl1pPr>
          </a:lstStyle>
          <a:p>
            <a:pPr lvl="0"/>
            <a:fld id="{3551773E-1BE1-4BEA-A98A-79F690137FBF}" type="slidenum">
              <a:t>‹#›</a:t>
            </a:fld>
            <a:endParaRPr lang="en-US"/>
          </a:p>
        </p:txBody>
      </p:sp>
    </p:spTree>
    <p:extLst>
      <p:ext uri="{BB962C8B-B14F-4D97-AF65-F5344CB8AC3E}">
        <p14:creationId xmlns:p14="http://schemas.microsoft.com/office/powerpoint/2010/main" val="229520458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E8FA25-1D9C-F94B-A73B-3520E3B3DE3D}" type="datetime1">
              <a:rPr lang="en-GB" smtClean="0"/>
              <a:t>12/07/2023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B627376-D145-DB40-BC22-27561DBA4A86}" type="slidenum">
              <a:rPr lang="en-GB" smtClean="0"/>
              <a:t>‹#›</a:t>
            </a:fld>
            <a:endParaRPr lang="en-GB"/>
          </a:p>
        </p:txBody>
      </p:sp>
    </p:spTree>
    <p:extLst>
      <p:ext uri="{BB962C8B-B14F-4D97-AF65-F5344CB8AC3E}">
        <p14:creationId xmlns:p14="http://schemas.microsoft.com/office/powerpoint/2010/main" val="40781914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8968C-3784-5B9B-20BE-46E42641B31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E7AB1086-8557-8767-DC3E-B5B2330419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6A0FABCC-DE57-4E50-E121-66992D2C55CC}"/>
              </a:ext>
            </a:extLst>
          </p:cNvPr>
          <p:cNvSpPr>
            <a:spLocks noGrp="1"/>
          </p:cNvSpPr>
          <p:nvPr>
            <p:ph type="dt" sz="half" idx="10"/>
          </p:nvPr>
        </p:nvSpPr>
        <p:spPr/>
        <p:txBody>
          <a:bodyPr/>
          <a:lstStyle/>
          <a:p>
            <a:fld id="{A6195000-2A74-5E45-96E4-29D304DE45E1}" type="datetime1">
              <a:rPr lang="en-GB" smtClean="0"/>
              <a:t>12/07/2023</a:t>
            </a:fld>
            <a:endParaRPr lang="en-GB"/>
          </a:p>
        </p:txBody>
      </p:sp>
      <p:sp>
        <p:nvSpPr>
          <p:cNvPr id="5" name="Footer Placeholder 4">
            <a:extLst>
              <a:ext uri="{FF2B5EF4-FFF2-40B4-BE49-F238E27FC236}">
                <a16:creationId xmlns:a16="http://schemas.microsoft.com/office/drawing/2014/main" id="{CAE6576E-452C-C262-E5B0-6A03B556AD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71A436D-08DC-C732-8EAD-38A35FCC57ED}"/>
              </a:ext>
            </a:extLst>
          </p:cNvPr>
          <p:cNvSpPr>
            <a:spLocks noGrp="1"/>
          </p:cNvSpPr>
          <p:nvPr>
            <p:ph type="sldNum" sz="quarter" idx="12"/>
          </p:nvPr>
        </p:nvSpPr>
        <p:spPr/>
        <p:txBody>
          <a:bodyPr/>
          <a:lstStyle/>
          <a:p>
            <a:fld id="{97EE8412-344B-4A62-BD9B-853B63951050}" type="slidenum">
              <a:rPr lang="en-GB" smtClean="0"/>
              <a:t>‹#›</a:t>
            </a:fld>
            <a:endParaRPr lang="en-GB"/>
          </a:p>
        </p:txBody>
      </p:sp>
      <p:pic>
        <p:nvPicPr>
          <p:cNvPr id="10" name="Picture 9" descr="Graphical user interface&#10;&#10;Description automatically generated">
            <a:extLst>
              <a:ext uri="{FF2B5EF4-FFF2-40B4-BE49-F238E27FC236}">
                <a16:creationId xmlns:a16="http://schemas.microsoft.com/office/drawing/2014/main" id="{5E1607CE-FF7E-0134-E349-EEE7694F74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81046" y="278485"/>
            <a:ext cx="2419358" cy="1361440"/>
          </a:xfrm>
          <a:prstGeom prst="rect">
            <a:avLst/>
          </a:prstGeom>
        </p:spPr>
      </p:pic>
      <p:pic>
        <p:nvPicPr>
          <p:cNvPr id="8" name="Picture 7" descr="Icon&#10;&#10;Description automatically generated with low confidence">
            <a:extLst>
              <a:ext uri="{FF2B5EF4-FFF2-40B4-BE49-F238E27FC236}">
                <a16:creationId xmlns:a16="http://schemas.microsoft.com/office/drawing/2014/main" id="{84515607-1F08-1D10-9030-6680D88F468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306" y="3276001"/>
            <a:ext cx="4406987" cy="3581999"/>
          </a:xfrm>
          <a:prstGeom prst="rect">
            <a:avLst/>
          </a:prstGeom>
        </p:spPr>
      </p:pic>
    </p:spTree>
    <p:extLst>
      <p:ext uri="{BB962C8B-B14F-4D97-AF65-F5344CB8AC3E}">
        <p14:creationId xmlns:p14="http://schemas.microsoft.com/office/powerpoint/2010/main" val="20144444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8968C-3784-5B9B-20BE-46E42641B313}"/>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E7AB1086-8557-8767-DC3E-B5B233041929}"/>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6A0FABCC-DE57-4E50-E121-66992D2C55CC}"/>
              </a:ext>
            </a:extLst>
          </p:cNvPr>
          <p:cNvSpPr>
            <a:spLocks noGrp="1"/>
          </p:cNvSpPr>
          <p:nvPr>
            <p:ph type="dt" sz="half" idx="10"/>
          </p:nvPr>
        </p:nvSpPr>
        <p:spPr/>
        <p:txBody>
          <a:bodyPr/>
          <a:lstStyle/>
          <a:p>
            <a:fld id="{BB9B9593-FC0C-BA47-9F1F-13AE8A0B11F0}" type="datetime1">
              <a:rPr lang="en-GB" smtClean="0"/>
              <a:t>12/07/2023</a:t>
            </a:fld>
            <a:endParaRPr lang="en-GB"/>
          </a:p>
        </p:txBody>
      </p:sp>
      <p:sp>
        <p:nvSpPr>
          <p:cNvPr id="5" name="Footer Placeholder 4">
            <a:extLst>
              <a:ext uri="{FF2B5EF4-FFF2-40B4-BE49-F238E27FC236}">
                <a16:creationId xmlns:a16="http://schemas.microsoft.com/office/drawing/2014/main" id="{CAE6576E-452C-C262-E5B0-6A03B556AD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71A436D-08DC-C732-8EAD-38A35FCC57ED}"/>
              </a:ext>
            </a:extLst>
          </p:cNvPr>
          <p:cNvSpPr>
            <a:spLocks noGrp="1"/>
          </p:cNvSpPr>
          <p:nvPr>
            <p:ph type="sldNum" sz="quarter" idx="12"/>
          </p:nvPr>
        </p:nvSpPr>
        <p:spPr/>
        <p:txBody>
          <a:bodyPr/>
          <a:lstStyle/>
          <a:p>
            <a:fld id="{97EE8412-344B-4A62-BD9B-853B63951050}" type="slidenum">
              <a:rPr lang="en-GB" smtClean="0"/>
              <a:t>‹#›</a:t>
            </a:fld>
            <a:endParaRPr lang="en-GB"/>
          </a:p>
        </p:txBody>
      </p:sp>
      <p:pic>
        <p:nvPicPr>
          <p:cNvPr id="11" name="Picture 10" descr="Logo, company name&#10;&#10;Description automatically generated">
            <a:extLst>
              <a:ext uri="{FF2B5EF4-FFF2-40B4-BE49-F238E27FC236}">
                <a16:creationId xmlns:a16="http://schemas.microsoft.com/office/drawing/2014/main" id="{FEB66B16-EF9A-F160-EED3-99DA3055BF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91877" y="278485"/>
            <a:ext cx="2419358" cy="1361440"/>
          </a:xfrm>
          <a:prstGeom prst="rect">
            <a:avLst/>
          </a:prstGeom>
        </p:spPr>
      </p:pic>
      <p:pic>
        <p:nvPicPr>
          <p:cNvPr id="15" name="Picture 14" descr="Icon&#10;&#10;Description automatically generated">
            <a:extLst>
              <a:ext uri="{FF2B5EF4-FFF2-40B4-BE49-F238E27FC236}">
                <a16:creationId xmlns:a16="http://schemas.microsoft.com/office/drawing/2014/main" id="{8A441DAA-A2E9-76F1-276D-D74CF4E31E6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3207600"/>
            <a:ext cx="4438716" cy="3650400"/>
          </a:xfrm>
          <a:prstGeom prst="rect">
            <a:avLst/>
          </a:prstGeom>
        </p:spPr>
      </p:pic>
    </p:spTree>
    <p:extLst>
      <p:ext uri="{BB962C8B-B14F-4D97-AF65-F5344CB8AC3E}">
        <p14:creationId xmlns:p14="http://schemas.microsoft.com/office/powerpoint/2010/main" val="5090430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F9702-661C-8C8B-B0E3-262CBA96ED21}"/>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6A86671-490A-897D-53E0-BBF3EF6226E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CD82DB2-FC72-0A1B-4DE8-58746AC5960B}"/>
              </a:ext>
            </a:extLst>
          </p:cNvPr>
          <p:cNvSpPr>
            <a:spLocks noGrp="1"/>
          </p:cNvSpPr>
          <p:nvPr>
            <p:ph type="dt" sz="half" idx="10"/>
          </p:nvPr>
        </p:nvSpPr>
        <p:spPr/>
        <p:txBody>
          <a:bodyPr/>
          <a:lstStyle/>
          <a:p>
            <a:fld id="{FCD1D9FD-437A-A645-A4E2-A9E05559B059}" type="datetime1">
              <a:rPr lang="en-GB" smtClean="0"/>
              <a:t>12/07/2023</a:t>
            </a:fld>
            <a:endParaRPr lang="en-GB"/>
          </a:p>
        </p:txBody>
      </p:sp>
      <p:sp>
        <p:nvSpPr>
          <p:cNvPr id="5" name="Footer Placeholder 4">
            <a:extLst>
              <a:ext uri="{FF2B5EF4-FFF2-40B4-BE49-F238E27FC236}">
                <a16:creationId xmlns:a16="http://schemas.microsoft.com/office/drawing/2014/main" id="{D8F3B4BA-F8A6-6ABE-C86B-5313CC7DFC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002209-1FDB-E23D-24F1-0C6AF9F93F58}"/>
              </a:ext>
            </a:extLst>
          </p:cNvPr>
          <p:cNvSpPr>
            <a:spLocks noGrp="1"/>
          </p:cNvSpPr>
          <p:nvPr>
            <p:ph type="sldNum" sz="quarter" idx="12"/>
          </p:nvPr>
        </p:nvSpPr>
        <p:spPr/>
        <p:txBody>
          <a:bodyPr/>
          <a:lstStyle/>
          <a:p>
            <a:fld id="{97EE8412-344B-4A62-BD9B-853B63951050}" type="slidenum">
              <a:rPr lang="en-GB" smtClean="0"/>
              <a:t>‹#›</a:t>
            </a:fld>
            <a:endParaRPr lang="en-GB"/>
          </a:p>
        </p:txBody>
      </p:sp>
      <p:pic>
        <p:nvPicPr>
          <p:cNvPr id="8" name="Picture 7" descr="Icon&#10;&#10;Description automatically generated">
            <a:extLst>
              <a:ext uri="{FF2B5EF4-FFF2-40B4-BE49-F238E27FC236}">
                <a16:creationId xmlns:a16="http://schemas.microsoft.com/office/drawing/2014/main" id="{44226EDC-6156-50DC-15DD-4FBBAF09D1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16557" y="4910667"/>
            <a:ext cx="2375443" cy="1947333"/>
          </a:xfrm>
          <a:prstGeom prst="rect">
            <a:avLst/>
          </a:prstGeom>
        </p:spPr>
      </p:pic>
    </p:spTree>
    <p:extLst>
      <p:ext uri="{BB962C8B-B14F-4D97-AF65-F5344CB8AC3E}">
        <p14:creationId xmlns:p14="http://schemas.microsoft.com/office/powerpoint/2010/main" val="9860005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F9702-661C-8C8B-B0E3-262CBA96ED21}"/>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6A86671-490A-897D-53E0-BBF3EF6226E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CD82DB2-FC72-0A1B-4DE8-58746AC5960B}"/>
              </a:ext>
            </a:extLst>
          </p:cNvPr>
          <p:cNvSpPr>
            <a:spLocks noGrp="1"/>
          </p:cNvSpPr>
          <p:nvPr>
            <p:ph type="dt" sz="half" idx="10"/>
          </p:nvPr>
        </p:nvSpPr>
        <p:spPr/>
        <p:txBody>
          <a:bodyPr/>
          <a:lstStyle/>
          <a:p>
            <a:fld id="{7184D3E8-EB16-7049-8CFD-BBCB2D70B026}" type="datetime1">
              <a:rPr lang="en-GB" smtClean="0"/>
              <a:t>12/07/2023</a:t>
            </a:fld>
            <a:endParaRPr lang="en-GB"/>
          </a:p>
        </p:txBody>
      </p:sp>
      <p:sp>
        <p:nvSpPr>
          <p:cNvPr id="5" name="Footer Placeholder 4">
            <a:extLst>
              <a:ext uri="{FF2B5EF4-FFF2-40B4-BE49-F238E27FC236}">
                <a16:creationId xmlns:a16="http://schemas.microsoft.com/office/drawing/2014/main" id="{D8F3B4BA-F8A6-6ABE-C86B-5313CC7DFC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002209-1FDB-E23D-24F1-0C6AF9F93F58}"/>
              </a:ext>
            </a:extLst>
          </p:cNvPr>
          <p:cNvSpPr>
            <a:spLocks noGrp="1"/>
          </p:cNvSpPr>
          <p:nvPr>
            <p:ph type="sldNum" sz="quarter" idx="12"/>
          </p:nvPr>
        </p:nvSpPr>
        <p:spPr/>
        <p:txBody>
          <a:bodyPr/>
          <a:lstStyle/>
          <a:p>
            <a:fld id="{97EE8412-344B-4A62-BD9B-853B63951050}" type="slidenum">
              <a:rPr lang="en-GB" smtClean="0"/>
              <a:t>‹#›</a:t>
            </a:fld>
            <a:endParaRPr lang="en-GB"/>
          </a:p>
        </p:txBody>
      </p:sp>
    </p:spTree>
    <p:extLst>
      <p:ext uri="{BB962C8B-B14F-4D97-AF65-F5344CB8AC3E}">
        <p14:creationId xmlns:p14="http://schemas.microsoft.com/office/powerpoint/2010/main" val="29693195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352C-6184-0155-8D78-A79AA1A3B69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21D4DCAC-7BA9-7E29-2AA9-38E4623AFE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C1162F3-61A8-06C9-6EE4-9F05C92D0A78}"/>
              </a:ext>
            </a:extLst>
          </p:cNvPr>
          <p:cNvSpPr>
            <a:spLocks noGrp="1"/>
          </p:cNvSpPr>
          <p:nvPr>
            <p:ph type="dt" sz="half" idx="10"/>
          </p:nvPr>
        </p:nvSpPr>
        <p:spPr/>
        <p:txBody>
          <a:bodyPr/>
          <a:lstStyle/>
          <a:p>
            <a:fld id="{78C90D07-D7AC-8245-8B92-EC4BA3A145AF}" type="datetime1">
              <a:rPr lang="en-GB" smtClean="0"/>
              <a:t>12/07/2023</a:t>
            </a:fld>
            <a:endParaRPr lang="en-GB"/>
          </a:p>
        </p:txBody>
      </p:sp>
      <p:sp>
        <p:nvSpPr>
          <p:cNvPr id="5" name="Footer Placeholder 4">
            <a:extLst>
              <a:ext uri="{FF2B5EF4-FFF2-40B4-BE49-F238E27FC236}">
                <a16:creationId xmlns:a16="http://schemas.microsoft.com/office/drawing/2014/main" id="{23089DF0-E08D-75E4-20D9-FBDA84699B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943E23-6493-4492-893D-F36D04014C2F}"/>
              </a:ext>
            </a:extLst>
          </p:cNvPr>
          <p:cNvSpPr>
            <a:spLocks noGrp="1"/>
          </p:cNvSpPr>
          <p:nvPr>
            <p:ph type="sldNum" sz="quarter" idx="12"/>
          </p:nvPr>
        </p:nvSpPr>
        <p:spPr/>
        <p:txBody>
          <a:bodyPr/>
          <a:lstStyle/>
          <a:p>
            <a:fld id="{97EE8412-344B-4A62-BD9B-853B63951050}" type="slidenum">
              <a:rPr lang="en-GB" smtClean="0"/>
              <a:t>‹#›</a:t>
            </a:fld>
            <a:endParaRPr lang="en-GB"/>
          </a:p>
        </p:txBody>
      </p:sp>
    </p:spTree>
    <p:extLst>
      <p:ext uri="{BB962C8B-B14F-4D97-AF65-F5344CB8AC3E}">
        <p14:creationId xmlns:p14="http://schemas.microsoft.com/office/powerpoint/2010/main" val="16638346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8344695-A726-AFDC-391D-229BC7BEA02F}"/>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1624"/>
            <a:ext cx="12224544" cy="6856375"/>
          </a:xfrm>
          <a:prstGeom prst="rect">
            <a:avLst/>
          </a:prstGeom>
        </p:spPr>
      </p:pic>
      <p:sp>
        <p:nvSpPr>
          <p:cNvPr id="4" name="Date Placeholder 3">
            <a:extLst>
              <a:ext uri="{FF2B5EF4-FFF2-40B4-BE49-F238E27FC236}">
                <a16:creationId xmlns:a16="http://schemas.microsoft.com/office/drawing/2014/main" id="{9C1162F3-61A8-06C9-6EE4-9F05C92D0A78}"/>
              </a:ext>
            </a:extLst>
          </p:cNvPr>
          <p:cNvSpPr>
            <a:spLocks noGrp="1"/>
          </p:cNvSpPr>
          <p:nvPr>
            <p:ph type="dt" sz="half" idx="10"/>
          </p:nvPr>
        </p:nvSpPr>
        <p:spPr/>
        <p:txBody>
          <a:bodyPr/>
          <a:lstStyle/>
          <a:p>
            <a:fld id="{038C0A2D-36AD-F54D-8FA1-4A8C17B48214}" type="datetime1">
              <a:rPr lang="en-GB" smtClean="0"/>
              <a:t>12/07/2023</a:t>
            </a:fld>
            <a:endParaRPr lang="en-GB"/>
          </a:p>
        </p:txBody>
      </p:sp>
      <p:sp>
        <p:nvSpPr>
          <p:cNvPr id="5" name="Footer Placeholder 4">
            <a:extLst>
              <a:ext uri="{FF2B5EF4-FFF2-40B4-BE49-F238E27FC236}">
                <a16:creationId xmlns:a16="http://schemas.microsoft.com/office/drawing/2014/main" id="{23089DF0-E08D-75E4-20D9-FBDA84699B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943E23-6493-4492-893D-F36D04014C2F}"/>
              </a:ext>
            </a:extLst>
          </p:cNvPr>
          <p:cNvSpPr>
            <a:spLocks noGrp="1"/>
          </p:cNvSpPr>
          <p:nvPr>
            <p:ph type="sldNum" sz="quarter" idx="12"/>
          </p:nvPr>
        </p:nvSpPr>
        <p:spPr/>
        <p:txBody>
          <a:bodyPr/>
          <a:lstStyle/>
          <a:p>
            <a:fld id="{97EE8412-344B-4A62-BD9B-853B63951050}" type="slidenum">
              <a:rPr lang="en-GB" smtClean="0"/>
              <a:t>‹#›</a:t>
            </a:fld>
            <a:endParaRPr lang="en-GB"/>
          </a:p>
        </p:txBody>
      </p:sp>
      <p:pic>
        <p:nvPicPr>
          <p:cNvPr id="8" name="Picture 7" descr="Graphical user interface&#10;&#10;Description automatically generated">
            <a:extLst>
              <a:ext uri="{FF2B5EF4-FFF2-40B4-BE49-F238E27FC236}">
                <a16:creationId xmlns:a16="http://schemas.microsoft.com/office/drawing/2014/main" id="{D40E9D08-E00F-BA58-2164-9F1C4844FD6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81046" y="278485"/>
            <a:ext cx="2419358" cy="1361440"/>
          </a:xfrm>
          <a:prstGeom prst="rect">
            <a:avLst/>
          </a:prstGeom>
        </p:spPr>
      </p:pic>
      <p:sp>
        <p:nvSpPr>
          <p:cNvPr id="9" name="Rectangle 8">
            <a:extLst>
              <a:ext uri="{FF2B5EF4-FFF2-40B4-BE49-F238E27FC236}">
                <a16:creationId xmlns:a16="http://schemas.microsoft.com/office/drawing/2014/main" id="{959DFCB0-1EE9-4A0E-9FA6-9269595F121D}"/>
              </a:ext>
            </a:extLst>
          </p:cNvPr>
          <p:cNvSpPr/>
          <p:nvPr userDrawn="1"/>
        </p:nvSpPr>
        <p:spPr>
          <a:xfrm>
            <a:off x="5691499" y="4176271"/>
            <a:ext cx="6539645" cy="2331161"/>
          </a:xfrm>
          <a:prstGeom prst="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solidFill>
            </a:endParaRPr>
          </a:p>
        </p:txBody>
      </p:sp>
      <p:sp>
        <p:nvSpPr>
          <p:cNvPr id="2" name="Title 1">
            <a:extLst>
              <a:ext uri="{FF2B5EF4-FFF2-40B4-BE49-F238E27FC236}">
                <a16:creationId xmlns:a16="http://schemas.microsoft.com/office/drawing/2014/main" id="{A94F352C-6184-0155-8D78-A79AA1A3B69B}"/>
              </a:ext>
            </a:extLst>
          </p:cNvPr>
          <p:cNvSpPr>
            <a:spLocks noGrp="1"/>
          </p:cNvSpPr>
          <p:nvPr>
            <p:ph type="title"/>
          </p:nvPr>
        </p:nvSpPr>
        <p:spPr>
          <a:xfrm>
            <a:off x="6096000" y="4546362"/>
            <a:ext cx="5804403" cy="1221217"/>
          </a:xfrm>
        </p:spPr>
        <p:txBody>
          <a:bodyPr anchor="b">
            <a:noAutofit/>
          </a:bodyPr>
          <a:lstStyle>
            <a:lvl1pPr>
              <a:defRPr sz="4400">
                <a:solidFill>
                  <a:schemeClr val="bg1"/>
                </a:solidFill>
              </a:defRPr>
            </a:lvl1pPr>
          </a:lstStyle>
          <a:p>
            <a:r>
              <a:rPr lang="en-GB"/>
              <a:t>Click to edit Master title style</a:t>
            </a:r>
          </a:p>
        </p:txBody>
      </p:sp>
      <p:sp>
        <p:nvSpPr>
          <p:cNvPr id="3" name="Text Placeholder 2">
            <a:extLst>
              <a:ext uri="{FF2B5EF4-FFF2-40B4-BE49-F238E27FC236}">
                <a16:creationId xmlns:a16="http://schemas.microsoft.com/office/drawing/2014/main" id="{21D4DCAC-7BA9-7E29-2AA9-38E4623AFE6A}"/>
              </a:ext>
            </a:extLst>
          </p:cNvPr>
          <p:cNvSpPr>
            <a:spLocks noGrp="1"/>
          </p:cNvSpPr>
          <p:nvPr>
            <p:ph type="body" idx="1"/>
          </p:nvPr>
        </p:nvSpPr>
        <p:spPr>
          <a:xfrm>
            <a:off x="6096000" y="5886553"/>
            <a:ext cx="5804402" cy="715949"/>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16" name="Picture 15" descr="Icon&#10;&#10;Description automatically generated with medium confidence">
            <a:extLst>
              <a:ext uri="{FF2B5EF4-FFF2-40B4-BE49-F238E27FC236}">
                <a16:creationId xmlns:a16="http://schemas.microsoft.com/office/drawing/2014/main" id="{E589B117-F60B-FE5A-752E-2303DFA2A290}"/>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6600" y="3276478"/>
            <a:ext cx="4406400" cy="3581522"/>
          </a:xfrm>
          <a:prstGeom prst="rect">
            <a:avLst/>
          </a:prstGeom>
        </p:spPr>
      </p:pic>
    </p:spTree>
    <p:extLst>
      <p:ext uri="{BB962C8B-B14F-4D97-AF65-F5344CB8AC3E}">
        <p14:creationId xmlns:p14="http://schemas.microsoft.com/office/powerpoint/2010/main" val="926004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7/12/2023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6_Section Header">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8344695-A726-AFDC-391D-229BC7BEA02F}"/>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1624"/>
            <a:ext cx="12224544" cy="6856374"/>
          </a:xfrm>
          <a:prstGeom prst="rect">
            <a:avLst/>
          </a:prstGeom>
        </p:spPr>
      </p:pic>
      <p:sp>
        <p:nvSpPr>
          <p:cNvPr id="4" name="Date Placeholder 3">
            <a:extLst>
              <a:ext uri="{FF2B5EF4-FFF2-40B4-BE49-F238E27FC236}">
                <a16:creationId xmlns:a16="http://schemas.microsoft.com/office/drawing/2014/main" id="{9C1162F3-61A8-06C9-6EE4-9F05C92D0A78}"/>
              </a:ext>
            </a:extLst>
          </p:cNvPr>
          <p:cNvSpPr>
            <a:spLocks noGrp="1"/>
          </p:cNvSpPr>
          <p:nvPr>
            <p:ph type="dt" sz="half" idx="10"/>
          </p:nvPr>
        </p:nvSpPr>
        <p:spPr/>
        <p:txBody>
          <a:bodyPr/>
          <a:lstStyle/>
          <a:p>
            <a:fld id="{038C0A2D-36AD-F54D-8FA1-4A8C17B48214}" type="datetime1">
              <a:rPr lang="en-GB" smtClean="0"/>
              <a:t>12/07/2023</a:t>
            </a:fld>
            <a:endParaRPr lang="en-GB"/>
          </a:p>
        </p:txBody>
      </p:sp>
      <p:sp>
        <p:nvSpPr>
          <p:cNvPr id="5" name="Footer Placeholder 4">
            <a:extLst>
              <a:ext uri="{FF2B5EF4-FFF2-40B4-BE49-F238E27FC236}">
                <a16:creationId xmlns:a16="http://schemas.microsoft.com/office/drawing/2014/main" id="{23089DF0-E08D-75E4-20D9-FBDA84699B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943E23-6493-4492-893D-F36D04014C2F}"/>
              </a:ext>
            </a:extLst>
          </p:cNvPr>
          <p:cNvSpPr>
            <a:spLocks noGrp="1"/>
          </p:cNvSpPr>
          <p:nvPr>
            <p:ph type="sldNum" sz="quarter" idx="12"/>
          </p:nvPr>
        </p:nvSpPr>
        <p:spPr/>
        <p:txBody>
          <a:bodyPr/>
          <a:lstStyle/>
          <a:p>
            <a:fld id="{97EE8412-344B-4A62-BD9B-853B63951050}" type="slidenum">
              <a:rPr lang="en-GB" smtClean="0"/>
              <a:t>‹#›</a:t>
            </a:fld>
            <a:endParaRPr lang="en-GB"/>
          </a:p>
        </p:txBody>
      </p:sp>
      <p:pic>
        <p:nvPicPr>
          <p:cNvPr id="8" name="Picture 7" descr="Graphical user interface&#10;&#10;Description automatically generated">
            <a:extLst>
              <a:ext uri="{FF2B5EF4-FFF2-40B4-BE49-F238E27FC236}">
                <a16:creationId xmlns:a16="http://schemas.microsoft.com/office/drawing/2014/main" id="{D40E9D08-E00F-BA58-2164-9F1C4844FD6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81046" y="278485"/>
            <a:ext cx="2419358" cy="1361440"/>
          </a:xfrm>
          <a:prstGeom prst="rect">
            <a:avLst/>
          </a:prstGeom>
        </p:spPr>
      </p:pic>
      <p:sp>
        <p:nvSpPr>
          <p:cNvPr id="9" name="Rectangle 8">
            <a:extLst>
              <a:ext uri="{FF2B5EF4-FFF2-40B4-BE49-F238E27FC236}">
                <a16:creationId xmlns:a16="http://schemas.microsoft.com/office/drawing/2014/main" id="{959DFCB0-1EE9-4A0E-9FA6-9269595F121D}"/>
              </a:ext>
            </a:extLst>
          </p:cNvPr>
          <p:cNvSpPr/>
          <p:nvPr userDrawn="1"/>
        </p:nvSpPr>
        <p:spPr>
          <a:xfrm>
            <a:off x="6600" y="4176271"/>
            <a:ext cx="6539645" cy="2331161"/>
          </a:xfrm>
          <a:prstGeom prst="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solidFill>
            </a:endParaRPr>
          </a:p>
        </p:txBody>
      </p:sp>
      <p:sp>
        <p:nvSpPr>
          <p:cNvPr id="2" name="Title 1">
            <a:extLst>
              <a:ext uri="{FF2B5EF4-FFF2-40B4-BE49-F238E27FC236}">
                <a16:creationId xmlns:a16="http://schemas.microsoft.com/office/drawing/2014/main" id="{A94F352C-6184-0155-8D78-A79AA1A3B69B}"/>
              </a:ext>
            </a:extLst>
          </p:cNvPr>
          <p:cNvSpPr>
            <a:spLocks noGrp="1"/>
          </p:cNvSpPr>
          <p:nvPr>
            <p:ph type="title"/>
          </p:nvPr>
        </p:nvSpPr>
        <p:spPr>
          <a:xfrm>
            <a:off x="411101" y="4546362"/>
            <a:ext cx="5804403" cy="1221217"/>
          </a:xfrm>
        </p:spPr>
        <p:txBody>
          <a:bodyPr anchor="b">
            <a:noAutofit/>
          </a:bodyPr>
          <a:lstStyle>
            <a:lvl1pPr>
              <a:defRPr sz="4400">
                <a:solidFill>
                  <a:schemeClr val="bg1"/>
                </a:solidFill>
              </a:defRPr>
            </a:lvl1pPr>
          </a:lstStyle>
          <a:p>
            <a:r>
              <a:rPr lang="en-GB"/>
              <a:t>Click to edit Master title style</a:t>
            </a:r>
          </a:p>
        </p:txBody>
      </p:sp>
      <p:sp>
        <p:nvSpPr>
          <p:cNvPr id="3" name="Text Placeholder 2">
            <a:extLst>
              <a:ext uri="{FF2B5EF4-FFF2-40B4-BE49-F238E27FC236}">
                <a16:creationId xmlns:a16="http://schemas.microsoft.com/office/drawing/2014/main" id="{21D4DCAC-7BA9-7E29-2AA9-38E4623AFE6A}"/>
              </a:ext>
            </a:extLst>
          </p:cNvPr>
          <p:cNvSpPr>
            <a:spLocks noGrp="1"/>
          </p:cNvSpPr>
          <p:nvPr>
            <p:ph type="body" idx="1"/>
          </p:nvPr>
        </p:nvSpPr>
        <p:spPr>
          <a:xfrm>
            <a:off x="411101" y="5886553"/>
            <a:ext cx="5804402" cy="715949"/>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10" name="Picture 9" descr="Icon&#10;&#10;Description automatically generated">
            <a:extLst>
              <a:ext uri="{FF2B5EF4-FFF2-40B4-BE49-F238E27FC236}">
                <a16:creationId xmlns:a16="http://schemas.microsoft.com/office/drawing/2014/main" id="{1F464F95-97B7-721F-3362-8FBEDB5C9DBA}"/>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861663" y="3276001"/>
            <a:ext cx="4369481" cy="3581999"/>
          </a:xfrm>
          <a:prstGeom prst="rect">
            <a:avLst/>
          </a:prstGeom>
        </p:spPr>
      </p:pic>
    </p:spTree>
    <p:extLst>
      <p:ext uri="{BB962C8B-B14F-4D97-AF65-F5344CB8AC3E}">
        <p14:creationId xmlns:p14="http://schemas.microsoft.com/office/powerpoint/2010/main" val="29922893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8344695-A726-AFDC-391D-229BC7BEA02F}"/>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1624"/>
            <a:ext cx="12224544" cy="6856374"/>
          </a:xfrm>
          <a:prstGeom prst="rect">
            <a:avLst/>
          </a:prstGeom>
        </p:spPr>
      </p:pic>
      <p:sp>
        <p:nvSpPr>
          <p:cNvPr id="4" name="Date Placeholder 3">
            <a:extLst>
              <a:ext uri="{FF2B5EF4-FFF2-40B4-BE49-F238E27FC236}">
                <a16:creationId xmlns:a16="http://schemas.microsoft.com/office/drawing/2014/main" id="{9C1162F3-61A8-06C9-6EE4-9F05C92D0A78}"/>
              </a:ext>
            </a:extLst>
          </p:cNvPr>
          <p:cNvSpPr>
            <a:spLocks noGrp="1"/>
          </p:cNvSpPr>
          <p:nvPr>
            <p:ph type="dt" sz="half" idx="10"/>
          </p:nvPr>
        </p:nvSpPr>
        <p:spPr/>
        <p:txBody>
          <a:bodyPr/>
          <a:lstStyle/>
          <a:p>
            <a:fld id="{B1EC059E-8816-1547-A353-69F003641E52}" type="datetime1">
              <a:rPr lang="en-GB" smtClean="0"/>
              <a:t>12/07/2023</a:t>
            </a:fld>
            <a:endParaRPr lang="en-GB"/>
          </a:p>
        </p:txBody>
      </p:sp>
      <p:sp>
        <p:nvSpPr>
          <p:cNvPr id="5" name="Footer Placeholder 4">
            <a:extLst>
              <a:ext uri="{FF2B5EF4-FFF2-40B4-BE49-F238E27FC236}">
                <a16:creationId xmlns:a16="http://schemas.microsoft.com/office/drawing/2014/main" id="{23089DF0-E08D-75E4-20D9-FBDA84699B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943E23-6493-4492-893D-F36D04014C2F}"/>
              </a:ext>
            </a:extLst>
          </p:cNvPr>
          <p:cNvSpPr>
            <a:spLocks noGrp="1"/>
          </p:cNvSpPr>
          <p:nvPr>
            <p:ph type="sldNum" sz="quarter" idx="12"/>
          </p:nvPr>
        </p:nvSpPr>
        <p:spPr/>
        <p:txBody>
          <a:bodyPr/>
          <a:lstStyle/>
          <a:p>
            <a:fld id="{97EE8412-344B-4A62-BD9B-853B63951050}" type="slidenum">
              <a:rPr lang="en-GB" smtClean="0"/>
              <a:t>‹#›</a:t>
            </a:fld>
            <a:endParaRPr lang="en-GB"/>
          </a:p>
        </p:txBody>
      </p:sp>
      <p:pic>
        <p:nvPicPr>
          <p:cNvPr id="8" name="Picture 7">
            <a:extLst>
              <a:ext uri="{FF2B5EF4-FFF2-40B4-BE49-F238E27FC236}">
                <a16:creationId xmlns:a16="http://schemas.microsoft.com/office/drawing/2014/main" id="{D40E9D08-E00F-BA58-2164-9F1C4844FD6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481046" y="278485"/>
            <a:ext cx="2419358" cy="1361439"/>
          </a:xfrm>
          <a:prstGeom prst="rect">
            <a:avLst/>
          </a:prstGeom>
        </p:spPr>
      </p:pic>
      <p:sp>
        <p:nvSpPr>
          <p:cNvPr id="9" name="Rectangle 8">
            <a:extLst>
              <a:ext uri="{FF2B5EF4-FFF2-40B4-BE49-F238E27FC236}">
                <a16:creationId xmlns:a16="http://schemas.microsoft.com/office/drawing/2014/main" id="{959DFCB0-1EE9-4A0E-9FA6-9269595F121D}"/>
              </a:ext>
            </a:extLst>
          </p:cNvPr>
          <p:cNvSpPr/>
          <p:nvPr userDrawn="1"/>
        </p:nvSpPr>
        <p:spPr>
          <a:xfrm>
            <a:off x="5691499" y="4176271"/>
            <a:ext cx="6539645" cy="23311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solidFill>
            </a:endParaRPr>
          </a:p>
        </p:txBody>
      </p:sp>
      <p:sp>
        <p:nvSpPr>
          <p:cNvPr id="2" name="Title 1">
            <a:extLst>
              <a:ext uri="{FF2B5EF4-FFF2-40B4-BE49-F238E27FC236}">
                <a16:creationId xmlns:a16="http://schemas.microsoft.com/office/drawing/2014/main" id="{A94F352C-6184-0155-8D78-A79AA1A3B69B}"/>
              </a:ext>
            </a:extLst>
          </p:cNvPr>
          <p:cNvSpPr>
            <a:spLocks noGrp="1"/>
          </p:cNvSpPr>
          <p:nvPr>
            <p:ph type="title"/>
          </p:nvPr>
        </p:nvSpPr>
        <p:spPr>
          <a:xfrm>
            <a:off x="6096000" y="4546362"/>
            <a:ext cx="5804403" cy="1221217"/>
          </a:xfrm>
        </p:spPr>
        <p:txBody>
          <a:bodyPr anchor="b">
            <a:noAutofit/>
          </a:bodyPr>
          <a:lstStyle>
            <a:lvl1pPr>
              <a:defRPr sz="4400">
                <a:solidFill>
                  <a:schemeClr val="bg1"/>
                </a:solidFill>
              </a:defRPr>
            </a:lvl1pPr>
          </a:lstStyle>
          <a:p>
            <a:r>
              <a:rPr lang="en-GB"/>
              <a:t>Click to edit Master title style</a:t>
            </a:r>
          </a:p>
        </p:txBody>
      </p:sp>
      <p:sp>
        <p:nvSpPr>
          <p:cNvPr id="3" name="Text Placeholder 2">
            <a:extLst>
              <a:ext uri="{FF2B5EF4-FFF2-40B4-BE49-F238E27FC236}">
                <a16:creationId xmlns:a16="http://schemas.microsoft.com/office/drawing/2014/main" id="{21D4DCAC-7BA9-7E29-2AA9-38E4623AFE6A}"/>
              </a:ext>
            </a:extLst>
          </p:cNvPr>
          <p:cNvSpPr>
            <a:spLocks noGrp="1"/>
          </p:cNvSpPr>
          <p:nvPr>
            <p:ph type="body" idx="1"/>
          </p:nvPr>
        </p:nvSpPr>
        <p:spPr>
          <a:xfrm>
            <a:off x="6096000" y="5886553"/>
            <a:ext cx="5804402" cy="715949"/>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16" name="Picture 15" descr="Icon&#10;&#10;Description automatically generated with medium confidence">
            <a:extLst>
              <a:ext uri="{FF2B5EF4-FFF2-40B4-BE49-F238E27FC236}">
                <a16:creationId xmlns:a16="http://schemas.microsoft.com/office/drawing/2014/main" id="{E589B117-F60B-FE5A-752E-2303DFA2A290}"/>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6600" y="3276478"/>
            <a:ext cx="4406400" cy="3581522"/>
          </a:xfrm>
          <a:prstGeom prst="rect">
            <a:avLst/>
          </a:prstGeom>
        </p:spPr>
      </p:pic>
    </p:spTree>
    <p:extLst>
      <p:ext uri="{BB962C8B-B14F-4D97-AF65-F5344CB8AC3E}">
        <p14:creationId xmlns:p14="http://schemas.microsoft.com/office/powerpoint/2010/main" val="33637835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8344695-A726-AFDC-391D-229BC7BEA02F}"/>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1624"/>
            <a:ext cx="12224544" cy="6856374"/>
          </a:xfrm>
          <a:prstGeom prst="rect">
            <a:avLst/>
          </a:prstGeom>
        </p:spPr>
      </p:pic>
      <p:sp>
        <p:nvSpPr>
          <p:cNvPr id="4" name="Date Placeholder 3">
            <a:extLst>
              <a:ext uri="{FF2B5EF4-FFF2-40B4-BE49-F238E27FC236}">
                <a16:creationId xmlns:a16="http://schemas.microsoft.com/office/drawing/2014/main" id="{9C1162F3-61A8-06C9-6EE4-9F05C92D0A78}"/>
              </a:ext>
            </a:extLst>
          </p:cNvPr>
          <p:cNvSpPr>
            <a:spLocks noGrp="1"/>
          </p:cNvSpPr>
          <p:nvPr>
            <p:ph type="dt" sz="half" idx="10"/>
          </p:nvPr>
        </p:nvSpPr>
        <p:spPr/>
        <p:txBody>
          <a:bodyPr/>
          <a:lstStyle/>
          <a:p>
            <a:fld id="{AC0275F5-3E22-394C-9CAD-6467BBE2795F}" type="datetime1">
              <a:rPr lang="en-GB" smtClean="0"/>
              <a:t>12/07/2023</a:t>
            </a:fld>
            <a:endParaRPr lang="en-GB"/>
          </a:p>
        </p:txBody>
      </p:sp>
      <p:sp>
        <p:nvSpPr>
          <p:cNvPr id="5" name="Footer Placeholder 4">
            <a:extLst>
              <a:ext uri="{FF2B5EF4-FFF2-40B4-BE49-F238E27FC236}">
                <a16:creationId xmlns:a16="http://schemas.microsoft.com/office/drawing/2014/main" id="{23089DF0-E08D-75E4-20D9-FBDA84699B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943E23-6493-4492-893D-F36D04014C2F}"/>
              </a:ext>
            </a:extLst>
          </p:cNvPr>
          <p:cNvSpPr>
            <a:spLocks noGrp="1"/>
          </p:cNvSpPr>
          <p:nvPr>
            <p:ph type="sldNum" sz="quarter" idx="12"/>
          </p:nvPr>
        </p:nvSpPr>
        <p:spPr/>
        <p:txBody>
          <a:bodyPr/>
          <a:lstStyle/>
          <a:p>
            <a:fld id="{97EE8412-344B-4A62-BD9B-853B63951050}" type="slidenum">
              <a:rPr lang="en-GB" smtClean="0"/>
              <a:t>‹#›</a:t>
            </a:fld>
            <a:endParaRPr lang="en-GB"/>
          </a:p>
        </p:txBody>
      </p:sp>
      <p:pic>
        <p:nvPicPr>
          <p:cNvPr id="8" name="Picture 7" descr="Graphical user interface&#10;&#10;Description automatically generated">
            <a:extLst>
              <a:ext uri="{FF2B5EF4-FFF2-40B4-BE49-F238E27FC236}">
                <a16:creationId xmlns:a16="http://schemas.microsoft.com/office/drawing/2014/main" id="{D40E9D08-E00F-BA58-2164-9F1C4844FD6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81046" y="278485"/>
            <a:ext cx="2419358" cy="1361440"/>
          </a:xfrm>
          <a:prstGeom prst="rect">
            <a:avLst/>
          </a:prstGeom>
        </p:spPr>
      </p:pic>
      <p:sp>
        <p:nvSpPr>
          <p:cNvPr id="9" name="Rectangle 8">
            <a:extLst>
              <a:ext uri="{FF2B5EF4-FFF2-40B4-BE49-F238E27FC236}">
                <a16:creationId xmlns:a16="http://schemas.microsoft.com/office/drawing/2014/main" id="{959DFCB0-1EE9-4A0E-9FA6-9269595F121D}"/>
              </a:ext>
            </a:extLst>
          </p:cNvPr>
          <p:cNvSpPr/>
          <p:nvPr userDrawn="1"/>
        </p:nvSpPr>
        <p:spPr>
          <a:xfrm>
            <a:off x="307650" y="1090421"/>
            <a:ext cx="5460762" cy="5417011"/>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94F352C-6184-0155-8D78-A79AA1A3B69B}"/>
              </a:ext>
            </a:extLst>
          </p:cNvPr>
          <p:cNvSpPr>
            <a:spLocks noGrp="1"/>
          </p:cNvSpPr>
          <p:nvPr>
            <p:ph type="title"/>
          </p:nvPr>
        </p:nvSpPr>
        <p:spPr>
          <a:xfrm>
            <a:off x="606753" y="1350235"/>
            <a:ext cx="4854012" cy="1781351"/>
          </a:xfrm>
        </p:spPr>
        <p:txBody>
          <a:bodyPr anchor="b">
            <a:noAutofit/>
          </a:bodyPr>
          <a:lstStyle>
            <a:lvl1pPr>
              <a:defRPr sz="4400">
                <a:solidFill>
                  <a:schemeClr val="bg1"/>
                </a:solidFill>
              </a:defRPr>
            </a:lvl1pPr>
          </a:lstStyle>
          <a:p>
            <a:r>
              <a:rPr lang="en-GB"/>
              <a:t>Click to edit Master title style</a:t>
            </a:r>
          </a:p>
        </p:txBody>
      </p:sp>
      <p:sp>
        <p:nvSpPr>
          <p:cNvPr id="3" name="Text Placeholder 2">
            <a:extLst>
              <a:ext uri="{FF2B5EF4-FFF2-40B4-BE49-F238E27FC236}">
                <a16:creationId xmlns:a16="http://schemas.microsoft.com/office/drawing/2014/main" id="{21D4DCAC-7BA9-7E29-2AA9-38E4623AFE6A}"/>
              </a:ext>
            </a:extLst>
          </p:cNvPr>
          <p:cNvSpPr>
            <a:spLocks noGrp="1"/>
          </p:cNvSpPr>
          <p:nvPr>
            <p:ph type="body" idx="1"/>
          </p:nvPr>
        </p:nvSpPr>
        <p:spPr>
          <a:xfrm>
            <a:off x="606752" y="3788656"/>
            <a:ext cx="4854012" cy="2443970"/>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7" name="Picture 6">
            <a:extLst>
              <a:ext uri="{FF2B5EF4-FFF2-40B4-BE49-F238E27FC236}">
                <a16:creationId xmlns:a16="http://schemas.microsoft.com/office/drawing/2014/main" id="{7D1ACE45-E771-C6E1-0D2D-9581663EE7F3}"/>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855064" y="3276001"/>
            <a:ext cx="4369480" cy="3581999"/>
          </a:xfrm>
          <a:prstGeom prst="rect">
            <a:avLst/>
          </a:prstGeom>
        </p:spPr>
      </p:pic>
    </p:spTree>
    <p:extLst>
      <p:ext uri="{BB962C8B-B14F-4D97-AF65-F5344CB8AC3E}">
        <p14:creationId xmlns:p14="http://schemas.microsoft.com/office/powerpoint/2010/main" val="13960661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8344695-A726-AFDC-391D-229BC7BEA0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224542" cy="6858000"/>
          </a:xfrm>
          <a:prstGeom prst="rect">
            <a:avLst/>
          </a:prstGeom>
        </p:spPr>
      </p:pic>
      <p:sp>
        <p:nvSpPr>
          <p:cNvPr id="4" name="Date Placeholder 3">
            <a:extLst>
              <a:ext uri="{FF2B5EF4-FFF2-40B4-BE49-F238E27FC236}">
                <a16:creationId xmlns:a16="http://schemas.microsoft.com/office/drawing/2014/main" id="{9C1162F3-61A8-06C9-6EE4-9F05C92D0A78}"/>
              </a:ext>
            </a:extLst>
          </p:cNvPr>
          <p:cNvSpPr>
            <a:spLocks noGrp="1"/>
          </p:cNvSpPr>
          <p:nvPr>
            <p:ph type="dt" sz="half" idx="10"/>
          </p:nvPr>
        </p:nvSpPr>
        <p:spPr/>
        <p:txBody>
          <a:bodyPr/>
          <a:lstStyle/>
          <a:p>
            <a:fld id="{20B00D32-5FCA-6043-8D7E-6B3C81A108AE}" type="datetime1">
              <a:rPr lang="en-GB" smtClean="0"/>
              <a:t>12/07/2023</a:t>
            </a:fld>
            <a:endParaRPr lang="en-GB"/>
          </a:p>
        </p:txBody>
      </p:sp>
      <p:sp>
        <p:nvSpPr>
          <p:cNvPr id="5" name="Footer Placeholder 4">
            <a:extLst>
              <a:ext uri="{FF2B5EF4-FFF2-40B4-BE49-F238E27FC236}">
                <a16:creationId xmlns:a16="http://schemas.microsoft.com/office/drawing/2014/main" id="{23089DF0-E08D-75E4-20D9-FBDA84699B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943E23-6493-4492-893D-F36D04014C2F}"/>
              </a:ext>
            </a:extLst>
          </p:cNvPr>
          <p:cNvSpPr>
            <a:spLocks noGrp="1"/>
          </p:cNvSpPr>
          <p:nvPr>
            <p:ph type="sldNum" sz="quarter" idx="12"/>
          </p:nvPr>
        </p:nvSpPr>
        <p:spPr/>
        <p:txBody>
          <a:bodyPr/>
          <a:lstStyle/>
          <a:p>
            <a:fld id="{97EE8412-344B-4A62-BD9B-853B63951050}" type="slidenum">
              <a:rPr lang="en-GB" smtClean="0"/>
              <a:t>‹#›</a:t>
            </a:fld>
            <a:endParaRPr lang="en-GB"/>
          </a:p>
        </p:txBody>
      </p:sp>
      <p:pic>
        <p:nvPicPr>
          <p:cNvPr id="8" name="Picture 7" descr="Graphical user interface&#10;&#10;Description automatically generated">
            <a:extLst>
              <a:ext uri="{FF2B5EF4-FFF2-40B4-BE49-F238E27FC236}">
                <a16:creationId xmlns:a16="http://schemas.microsoft.com/office/drawing/2014/main" id="{D40E9D08-E00F-BA58-2164-9F1C4844FD6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81046" y="278485"/>
            <a:ext cx="2419358" cy="1361440"/>
          </a:xfrm>
          <a:prstGeom prst="rect">
            <a:avLst/>
          </a:prstGeom>
        </p:spPr>
      </p:pic>
      <p:sp>
        <p:nvSpPr>
          <p:cNvPr id="9" name="Rectangle 8">
            <a:extLst>
              <a:ext uri="{FF2B5EF4-FFF2-40B4-BE49-F238E27FC236}">
                <a16:creationId xmlns:a16="http://schemas.microsoft.com/office/drawing/2014/main" id="{959DFCB0-1EE9-4A0E-9FA6-9269595F121D}"/>
              </a:ext>
            </a:extLst>
          </p:cNvPr>
          <p:cNvSpPr/>
          <p:nvPr userDrawn="1"/>
        </p:nvSpPr>
        <p:spPr>
          <a:xfrm>
            <a:off x="307650" y="1090421"/>
            <a:ext cx="5460762" cy="5417011"/>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94F352C-6184-0155-8D78-A79AA1A3B69B}"/>
              </a:ext>
            </a:extLst>
          </p:cNvPr>
          <p:cNvSpPr>
            <a:spLocks noGrp="1"/>
          </p:cNvSpPr>
          <p:nvPr>
            <p:ph type="title"/>
          </p:nvPr>
        </p:nvSpPr>
        <p:spPr>
          <a:xfrm>
            <a:off x="606753" y="1350235"/>
            <a:ext cx="4854012" cy="1781351"/>
          </a:xfrm>
        </p:spPr>
        <p:txBody>
          <a:bodyPr anchor="b">
            <a:noAutofit/>
          </a:bodyPr>
          <a:lstStyle>
            <a:lvl1pPr>
              <a:defRPr sz="4400">
                <a:solidFill>
                  <a:schemeClr val="bg1"/>
                </a:solidFill>
              </a:defRPr>
            </a:lvl1pPr>
          </a:lstStyle>
          <a:p>
            <a:r>
              <a:rPr lang="en-GB"/>
              <a:t>Click to edit Master title style</a:t>
            </a:r>
          </a:p>
        </p:txBody>
      </p:sp>
      <p:sp>
        <p:nvSpPr>
          <p:cNvPr id="3" name="Text Placeholder 2">
            <a:extLst>
              <a:ext uri="{FF2B5EF4-FFF2-40B4-BE49-F238E27FC236}">
                <a16:creationId xmlns:a16="http://schemas.microsoft.com/office/drawing/2014/main" id="{21D4DCAC-7BA9-7E29-2AA9-38E4623AFE6A}"/>
              </a:ext>
            </a:extLst>
          </p:cNvPr>
          <p:cNvSpPr>
            <a:spLocks noGrp="1"/>
          </p:cNvSpPr>
          <p:nvPr>
            <p:ph type="body" idx="1"/>
          </p:nvPr>
        </p:nvSpPr>
        <p:spPr>
          <a:xfrm>
            <a:off x="606752" y="3788656"/>
            <a:ext cx="4854012" cy="2443970"/>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7" name="Picture 6">
            <a:extLst>
              <a:ext uri="{FF2B5EF4-FFF2-40B4-BE49-F238E27FC236}">
                <a16:creationId xmlns:a16="http://schemas.microsoft.com/office/drawing/2014/main" id="{7D1ACE45-E771-C6E1-0D2D-9581663EE7F3}"/>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855064" y="3276001"/>
            <a:ext cx="4369480" cy="3581999"/>
          </a:xfrm>
          <a:prstGeom prst="rect">
            <a:avLst/>
          </a:prstGeom>
        </p:spPr>
      </p:pic>
    </p:spTree>
    <p:extLst>
      <p:ext uri="{BB962C8B-B14F-4D97-AF65-F5344CB8AC3E}">
        <p14:creationId xmlns:p14="http://schemas.microsoft.com/office/powerpoint/2010/main" val="947149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8344695-A726-AFDC-391D-229BC7BEA02F}"/>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624"/>
            <a:ext cx="12224542" cy="6856374"/>
          </a:xfrm>
          <a:prstGeom prst="rect">
            <a:avLst/>
          </a:prstGeom>
        </p:spPr>
      </p:pic>
      <p:sp>
        <p:nvSpPr>
          <p:cNvPr id="4" name="Date Placeholder 3">
            <a:extLst>
              <a:ext uri="{FF2B5EF4-FFF2-40B4-BE49-F238E27FC236}">
                <a16:creationId xmlns:a16="http://schemas.microsoft.com/office/drawing/2014/main" id="{9C1162F3-61A8-06C9-6EE4-9F05C92D0A78}"/>
              </a:ext>
            </a:extLst>
          </p:cNvPr>
          <p:cNvSpPr>
            <a:spLocks noGrp="1"/>
          </p:cNvSpPr>
          <p:nvPr>
            <p:ph type="dt" sz="half" idx="10"/>
          </p:nvPr>
        </p:nvSpPr>
        <p:spPr/>
        <p:txBody>
          <a:bodyPr/>
          <a:lstStyle/>
          <a:p>
            <a:fld id="{F3029BE2-B7BE-0647-986B-3752BDA4C32D}" type="datetime1">
              <a:rPr lang="en-GB" smtClean="0"/>
              <a:t>12/07/2023</a:t>
            </a:fld>
            <a:endParaRPr lang="en-GB"/>
          </a:p>
        </p:txBody>
      </p:sp>
      <p:sp>
        <p:nvSpPr>
          <p:cNvPr id="5" name="Footer Placeholder 4">
            <a:extLst>
              <a:ext uri="{FF2B5EF4-FFF2-40B4-BE49-F238E27FC236}">
                <a16:creationId xmlns:a16="http://schemas.microsoft.com/office/drawing/2014/main" id="{23089DF0-E08D-75E4-20D9-FBDA84699B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943E23-6493-4492-893D-F36D04014C2F}"/>
              </a:ext>
            </a:extLst>
          </p:cNvPr>
          <p:cNvSpPr>
            <a:spLocks noGrp="1"/>
          </p:cNvSpPr>
          <p:nvPr>
            <p:ph type="sldNum" sz="quarter" idx="12"/>
          </p:nvPr>
        </p:nvSpPr>
        <p:spPr/>
        <p:txBody>
          <a:bodyPr/>
          <a:lstStyle/>
          <a:p>
            <a:fld id="{97EE8412-344B-4A62-BD9B-853B63951050}" type="slidenum">
              <a:rPr lang="en-GB" smtClean="0"/>
              <a:t>‹#›</a:t>
            </a:fld>
            <a:endParaRPr lang="en-GB"/>
          </a:p>
        </p:txBody>
      </p:sp>
      <p:pic>
        <p:nvPicPr>
          <p:cNvPr id="8" name="Picture 7" descr="Graphical user interface&#10;&#10;Description automatically generated">
            <a:extLst>
              <a:ext uri="{FF2B5EF4-FFF2-40B4-BE49-F238E27FC236}">
                <a16:creationId xmlns:a16="http://schemas.microsoft.com/office/drawing/2014/main" id="{D40E9D08-E00F-BA58-2164-9F1C4844FD6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81046" y="278485"/>
            <a:ext cx="2419358" cy="1361440"/>
          </a:xfrm>
          <a:prstGeom prst="rect">
            <a:avLst/>
          </a:prstGeom>
        </p:spPr>
      </p:pic>
      <p:sp>
        <p:nvSpPr>
          <p:cNvPr id="9" name="Rectangle 8">
            <a:extLst>
              <a:ext uri="{FF2B5EF4-FFF2-40B4-BE49-F238E27FC236}">
                <a16:creationId xmlns:a16="http://schemas.microsoft.com/office/drawing/2014/main" id="{959DFCB0-1EE9-4A0E-9FA6-9269595F121D}"/>
              </a:ext>
            </a:extLst>
          </p:cNvPr>
          <p:cNvSpPr/>
          <p:nvPr userDrawn="1"/>
        </p:nvSpPr>
        <p:spPr>
          <a:xfrm>
            <a:off x="307650" y="1090421"/>
            <a:ext cx="5460762" cy="4773484"/>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94F352C-6184-0155-8D78-A79AA1A3B69B}"/>
              </a:ext>
            </a:extLst>
          </p:cNvPr>
          <p:cNvSpPr>
            <a:spLocks noGrp="1"/>
          </p:cNvSpPr>
          <p:nvPr>
            <p:ph type="title"/>
          </p:nvPr>
        </p:nvSpPr>
        <p:spPr>
          <a:xfrm>
            <a:off x="606753" y="1350235"/>
            <a:ext cx="4854012" cy="2273809"/>
          </a:xfrm>
        </p:spPr>
        <p:txBody>
          <a:bodyPr anchor="b">
            <a:noAutofit/>
          </a:bodyPr>
          <a:lstStyle>
            <a:lvl1pPr algn="l">
              <a:defRPr sz="4400">
                <a:solidFill>
                  <a:schemeClr val="bg1"/>
                </a:solidFill>
              </a:defRPr>
            </a:lvl1pPr>
          </a:lstStyle>
          <a:p>
            <a:r>
              <a:rPr lang="en-GB"/>
              <a:t>Click to edit Master title style</a:t>
            </a:r>
          </a:p>
        </p:txBody>
      </p:sp>
      <p:sp>
        <p:nvSpPr>
          <p:cNvPr id="3" name="Text Placeholder 2">
            <a:extLst>
              <a:ext uri="{FF2B5EF4-FFF2-40B4-BE49-F238E27FC236}">
                <a16:creationId xmlns:a16="http://schemas.microsoft.com/office/drawing/2014/main" id="{21D4DCAC-7BA9-7E29-2AA9-38E4623AFE6A}"/>
              </a:ext>
            </a:extLst>
          </p:cNvPr>
          <p:cNvSpPr>
            <a:spLocks noGrp="1"/>
          </p:cNvSpPr>
          <p:nvPr>
            <p:ph type="body" idx="1"/>
          </p:nvPr>
        </p:nvSpPr>
        <p:spPr>
          <a:xfrm>
            <a:off x="606752" y="3934437"/>
            <a:ext cx="4854012" cy="1277431"/>
          </a:xfrm>
        </p:spPr>
        <p:txBody>
          <a:bodyPr/>
          <a:lstStyle>
            <a:lvl1pPr marL="0" indent="0" algn="l">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7" name="Picture 6">
            <a:extLst>
              <a:ext uri="{FF2B5EF4-FFF2-40B4-BE49-F238E27FC236}">
                <a16:creationId xmlns:a16="http://schemas.microsoft.com/office/drawing/2014/main" id="{7D1ACE45-E771-C6E1-0D2D-9581663EE7F3}"/>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855064" y="3276001"/>
            <a:ext cx="4369480" cy="3581999"/>
          </a:xfrm>
          <a:prstGeom prst="rect">
            <a:avLst/>
          </a:prstGeom>
        </p:spPr>
      </p:pic>
    </p:spTree>
    <p:extLst>
      <p:ext uri="{BB962C8B-B14F-4D97-AF65-F5344CB8AC3E}">
        <p14:creationId xmlns:p14="http://schemas.microsoft.com/office/powerpoint/2010/main" val="34319879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D8DE0-C179-948E-7905-1C1F84D9A28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6176AA1-BA1D-1C3D-1F5E-97E40BCCCD2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0249F6EA-408A-D7DC-881F-1F922A77763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44AAF160-B167-B2DE-9F61-09CC9F84DFE4}"/>
              </a:ext>
            </a:extLst>
          </p:cNvPr>
          <p:cNvSpPr>
            <a:spLocks noGrp="1"/>
          </p:cNvSpPr>
          <p:nvPr>
            <p:ph type="dt" sz="half" idx="10"/>
          </p:nvPr>
        </p:nvSpPr>
        <p:spPr/>
        <p:txBody>
          <a:bodyPr/>
          <a:lstStyle/>
          <a:p>
            <a:fld id="{A2FA2192-F0FF-0C49-8BE2-13608EF1E438}" type="datetime1">
              <a:rPr lang="en-GB" smtClean="0"/>
              <a:t>12/07/2023</a:t>
            </a:fld>
            <a:endParaRPr lang="en-GB"/>
          </a:p>
        </p:txBody>
      </p:sp>
      <p:sp>
        <p:nvSpPr>
          <p:cNvPr id="6" name="Footer Placeholder 5">
            <a:extLst>
              <a:ext uri="{FF2B5EF4-FFF2-40B4-BE49-F238E27FC236}">
                <a16:creationId xmlns:a16="http://schemas.microsoft.com/office/drawing/2014/main" id="{647C1AE0-89A3-B997-F978-17B7F3ED242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43E44E5-A15E-98AE-6669-9BD9E0DDD9C1}"/>
              </a:ext>
            </a:extLst>
          </p:cNvPr>
          <p:cNvSpPr>
            <a:spLocks noGrp="1"/>
          </p:cNvSpPr>
          <p:nvPr>
            <p:ph type="sldNum" sz="quarter" idx="12"/>
          </p:nvPr>
        </p:nvSpPr>
        <p:spPr/>
        <p:txBody>
          <a:bodyPr/>
          <a:lstStyle/>
          <a:p>
            <a:fld id="{97EE8412-344B-4A62-BD9B-853B63951050}" type="slidenum">
              <a:rPr lang="en-GB" smtClean="0"/>
              <a:t>‹#›</a:t>
            </a:fld>
            <a:endParaRPr lang="en-GB"/>
          </a:p>
        </p:txBody>
      </p:sp>
    </p:spTree>
    <p:extLst>
      <p:ext uri="{BB962C8B-B14F-4D97-AF65-F5344CB8AC3E}">
        <p14:creationId xmlns:p14="http://schemas.microsoft.com/office/powerpoint/2010/main" val="11415285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D036D-FF17-47F9-C352-0B7DBC72451E}"/>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62255254-53AD-9713-C808-3319DDA8AE21}"/>
              </a:ext>
            </a:extLst>
          </p:cNvPr>
          <p:cNvSpPr>
            <a:spLocks noGrp="1"/>
          </p:cNvSpPr>
          <p:nvPr>
            <p:ph type="dt" sz="half" idx="10"/>
          </p:nvPr>
        </p:nvSpPr>
        <p:spPr/>
        <p:txBody>
          <a:bodyPr/>
          <a:lstStyle/>
          <a:p>
            <a:fld id="{B3D73F0D-CF18-3143-BA52-647BCBC9527C}" type="datetime1">
              <a:rPr lang="en-GB" smtClean="0"/>
              <a:t>12/07/2023</a:t>
            </a:fld>
            <a:endParaRPr lang="en-GB"/>
          </a:p>
        </p:txBody>
      </p:sp>
      <p:sp>
        <p:nvSpPr>
          <p:cNvPr id="4" name="Footer Placeholder 3">
            <a:extLst>
              <a:ext uri="{FF2B5EF4-FFF2-40B4-BE49-F238E27FC236}">
                <a16:creationId xmlns:a16="http://schemas.microsoft.com/office/drawing/2014/main" id="{4A83D2D8-B71B-09B3-0C62-DE36C3F396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A6280D0-47B2-6580-0267-A698F9B2E120}"/>
              </a:ext>
            </a:extLst>
          </p:cNvPr>
          <p:cNvSpPr>
            <a:spLocks noGrp="1"/>
          </p:cNvSpPr>
          <p:nvPr>
            <p:ph type="sldNum" sz="quarter" idx="12"/>
          </p:nvPr>
        </p:nvSpPr>
        <p:spPr/>
        <p:txBody>
          <a:bodyPr/>
          <a:lstStyle/>
          <a:p>
            <a:fld id="{97EE8412-344B-4A62-BD9B-853B63951050}" type="slidenum">
              <a:rPr lang="en-GB" smtClean="0"/>
              <a:t>‹#›</a:t>
            </a:fld>
            <a:endParaRPr lang="en-GB"/>
          </a:p>
        </p:txBody>
      </p:sp>
    </p:spTree>
    <p:extLst>
      <p:ext uri="{BB962C8B-B14F-4D97-AF65-F5344CB8AC3E}">
        <p14:creationId xmlns:p14="http://schemas.microsoft.com/office/powerpoint/2010/main" val="33589299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59C666D-C54F-0908-5AC1-6BA6367EA717}"/>
              </a:ext>
            </a:extLst>
          </p:cNvPr>
          <p:cNvSpPr/>
          <p:nvPr userDrawn="1"/>
        </p:nvSpPr>
        <p:spPr>
          <a:xfrm>
            <a:off x="9448801" y="85727"/>
            <a:ext cx="2743200" cy="13255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F0F9702-661C-8C8B-B0E3-262CBA96ED21}"/>
              </a:ext>
            </a:extLst>
          </p:cNvPr>
          <p:cNvSpPr>
            <a:spLocks noGrp="1"/>
          </p:cNvSpPr>
          <p:nvPr>
            <p:ph type="title"/>
          </p:nvPr>
        </p:nvSpPr>
        <p:spPr>
          <a:xfrm>
            <a:off x="291596" y="365125"/>
            <a:ext cx="9847502" cy="1325563"/>
          </a:xfrm>
        </p:spPr>
        <p:txBody>
          <a:bodyPr>
            <a:normAutofit/>
          </a:bodyPr>
          <a:lstStyle>
            <a:lvl1pPr>
              <a:defRPr sz="4000">
                <a:solidFill>
                  <a:schemeClr val="accent2">
                    <a:lumMod val="75000"/>
                  </a:schemeClr>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C6A86671-490A-897D-53E0-BBF3EF6226E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CD82DB2-FC72-0A1B-4DE8-58746AC5960B}"/>
              </a:ext>
            </a:extLst>
          </p:cNvPr>
          <p:cNvSpPr>
            <a:spLocks noGrp="1"/>
          </p:cNvSpPr>
          <p:nvPr>
            <p:ph type="dt" sz="half" idx="10"/>
          </p:nvPr>
        </p:nvSpPr>
        <p:spPr/>
        <p:txBody>
          <a:bodyPr/>
          <a:lstStyle/>
          <a:p>
            <a:fld id="{7184D3E8-EB16-7049-8CFD-BBCB2D70B026}" type="datetime1">
              <a:rPr lang="en-GB" smtClean="0"/>
              <a:t>12/07/2023</a:t>
            </a:fld>
            <a:endParaRPr lang="en-GB"/>
          </a:p>
        </p:txBody>
      </p:sp>
      <p:sp>
        <p:nvSpPr>
          <p:cNvPr id="5" name="Footer Placeholder 4">
            <a:extLst>
              <a:ext uri="{FF2B5EF4-FFF2-40B4-BE49-F238E27FC236}">
                <a16:creationId xmlns:a16="http://schemas.microsoft.com/office/drawing/2014/main" id="{D8F3B4BA-F8A6-6ABE-C86B-5313CC7DFC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002209-1FDB-E23D-24F1-0C6AF9F93F58}"/>
              </a:ext>
            </a:extLst>
          </p:cNvPr>
          <p:cNvSpPr>
            <a:spLocks noGrp="1"/>
          </p:cNvSpPr>
          <p:nvPr>
            <p:ph type="sldNum" sz="quarter" idx="12"/>
          </p:nvPr>
        </p:nvSpPr>
        <p:spPr/>
        <p:txBody>
          <a:bodyPr/>
          <a:lstStyle/>
          <a:p>
            <a:fld id="{97EE8412-344B-4A62-BD9B-853B63951050}" type="slidenum">
              <a:rPr lang="en-GB" smtClean="0"/>
              <a:t>‹#›</a:t>
            </a:fld>
            <a:endParaRPr lang="en-GB"/>
          </a:p>
        </p:txBody>
      </p:sp>
      <p:pic>
        <p:nvPicPr>
          <p:cNvPr id="8" name="Picture 7">
            <a:extLst>
              <a:ext uri="{FF2B5EF4-FFF2-40B4-BE49-F238E27FC236}">
                <a16:creationId xmlns:a16="http://schemas.microsoft.com/office/drawing/2014/main" id="{98460B2B-B2E5-5F80-1487-0A1B4F6DEA90}"/>
              </a:ext>
            </a:extLst>
          </p:cNvPr>
          <p:cNvPicPr>
            <a:picLocks noChangeAspect="1"/>
          </p:cNvPicPr>
          <p:nvPr userDrawn="1"/>
        </p:nvPicPr>
        <p:blipFill>
          <a:blip r:embed="rId2"/>
          <a:stretch>
            <a:fillRect/>
          </a:stretch>
        </p:blipFill>
        <p:spPr>
          <a:xfrm>
            <a:off x="10524066" y="328777"/>
            <a:ext cx="1282967" cy="666640"/>
          </a:xfrm>
          <a:prstGeom prst="rect">
            <a:avLst/>
          </a:prstGeom>
        </p:spPr>
      </p:pic>
    </p:spTree>
    <p:extLst>
      <p:ext uri="{BB962C8B-B14F-4D97-AF65-F5344CB8AC3E}">
        <p14:creationId xmlns:p14="http://schemas.microsoft.com/office/powerpoint/2010/main" val="12528842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59C666D-C54F-0908-5AC1-6BA6367EA717}"/>
              </a:ext>
            </a:extLst>
          </p:cNvPr>
          <p:cNvSpPr/>
          <p:nvPr userDrawn="1"/>
        </p:nvSpPr>
        <p:spPr>
          <a:xfrm>
            <a:off x="9448801" y="85727"/>
            <a:ext cx="2743200" cy="13255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F0F9702-661C-8C8B-B0E3-262CBA96ED21}"/>
              </a:ext>
            </a:extLst>
          </p:cNvPr>
          <p:cNvSpPr>
            <a:spLocks noGrp="1"/>
          </p:cNvSpPr>
          <p:nvPr>
            <p:ph type="title"/>
          </p:nvPr>
        </p:nvSpPr>
        <p:spPr>
          <a:xfrm>
            <a:off x="291596" y="365125"/>
            <a:ext cx="9847502" cy="1325563"/>
          </a:xfrm>
        </p:spPr>
        <p:txBody>
          <a:bodyPr>
            <a:normAutofit/>
          </a:bodyPr>
          <a:lstStyle>
            <a:lvl1pPr>
              <a:defRPr sz="4000">
                <a:solidFill>
                  <a:schemeClr val="accent2">
                    <a:lumMod val="75000"/>
                  </a:schemeClr>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C6A86671-490A-897D-53E0-BBF3EF6226E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CD82DB2-FC72-0A1B-4DE8-58746AC5960B}"/>
              </a:ext>
            </a:extLst>
          </p:cNvPr>
          <p:cNvSpPr>
            <a:spLocks noGrp="1"/>
          </p:cNvSpPr>
          <p:nvPr>
            <p:ph type="dt" sz="half" idx="10"/>
          </p:nvPr>
        </p:nvSpPr>
        <p:spPr/>
        <p:txBody>
          <a:bodyPr/>
          <a:lstStyle/>
          <a:p>
            <a:fld id="{7184D3E8-EB16-7049-8CFD-BBCB2D70B026}" type="datetime1">
              <a:rPr lang="en-GB" smtClean="0"/>
              <a:t>12/07/2023</a:t>
            </a:fld>
            <a:endParaRPr lang="en-GB"/>
          </a:p>
        </p:txBody>
      </p:sp>
      <p:sp>
        <p:nvSpPr>
          <p:cNvPr id="5" name="Footer Placeholder 4">
            <a:extLst>
              <a:ext uri="{FF2B5EF4-FFF2-40B4-BE49-F238E27FC236}">
                <a16:creationId xmlns:a16="http://schemas.microsoft.com/office/drawing/2014/main" id="{D8F3B4BA-F8A6-6ABE-C86B-5313CC7DFC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002209-1FDB-E23D-24F1-0C6AF9F93F58}"/>
              </a:ext>
            </a:extLst>
          </p:cNvPr>
          <p:cNvSpPr>
            <a:spLocks noGrp="1"/>
          </p:cNvSpPr>
          <p:nvPr>
            <p:ph type="sldNum" sz="quarter" idx="12"/>
          </p:nvPr>
        </p:nvSpPr>
        <p:spPr/>
        <p:txBody>
          <a:bodyPr/>
          <a:lstStyle/>
          <a:p>
            <a:fld id="{97EE8412-344B-4A62-BD9B-853B63951050}" type="slidenum">
              <a:rPr lang="en-GB" smtClean="0"/>
              <a:t>‹#›</a:t>
            </a:fld>
            <a:endParaRPr lang="en-GB"/>
          </a:p>
        </p:txBody>
      </p:sp>
      <p:pic>
        <p:nvPicPr>
          <p:cNvPr id="7" name="Picture 6">
            <a:extLst>
              <a:ext uri="{FF2B5EF4-FFF2-40B4-BE49-F238E27FC236}">
                <a16:creationId xmlns:a16="http://schemas.microsoft.com/office/drawing/2014/main" id="{75DBE37B-FFA1-292F-8B6F-7D4CED79C025}"/>
              </a:ext>
            </a:extLst>
          </p:cNvPr>
          <p:cNvPicPr>
            <a:picLocks noChangeAspect="1"/>
          </p:cNvPicPr>
          <p:nvPr userDrawn="1"/>
        </p:nvPicPr>
        <p:blipFill>
          <a:blip r:embed="rId2"/>
          <a:stretch>
            <a:fillRect/>
          </a:stretch>
        </p:blipFill>
        <p:spPr>
          <a:xfrm>
            <a:off x="540285" y="6589711"/>
            <a:ext cx="11017297" cy="80861"/>
          </a:xfrm>
          <a:prstGeom prst="rect">
            <a:avLst/>
          </a:prstGeom>
        </p:spPr>
      </p:pic>
      <p:pic>
        <p:nvPicPr>
          <p:cNvPr id="8" name="Picture 7">
            <a:extLst>
              <a:ext uri="{FF2B5EF4-FFF2-40B4-BE49-F238E27FC236}">
                <a16:creationId xmlns:a16="http://schemas.microsoft.com/office/drawing/2014/main" id="{98460B2B-B2E5-5F80-1487-0A1B4F6DEA90}"/>
              </a:ext>
            </a:extLst>
          </p:cNvPr>
          <p:cNvPicPr>
            <a:picLocks noChangeAspect="1"/>
          </p:cNvPicPr>
          <p:nvPr userDrawn="1"/>
        </p:nvPicPr>
        <p:blipFill>
          <a:blip r:embed="rId3"/>
          <a:stretch>
            <a:fillRect/>
          </a:stretch>
        </p:blipFill>
        <p:spPr>
          <a:xfrm>
            <a:off x="10524066" y="328777"/>
            <a:ext cx="1282967" cy="666640"/>
          </a:xfrm>
          <a:prstGeom prst="rect">
            <a:avLst/>
          </a:prstGeom>
        </p:spPr>
      </p:pic>
    </p:spTree>
    <p:extLst>
      <p:ext uri="{BB962C8B-B14F-4D97-AF65-F5344CB8AC3E}">
        <p14:creationId xmlns:p14="http://schemas.microsoft.com/office/powerpoint/2010/main" val="14013326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151088-74DB-A03D-4C1E-34BFC3B4E887}"/>
              </a:ext>
            </a:extLst>
          </p:cNvPr>
          <p:cNvSpPr>
            <a:spLocks noGrp="1"/>
          </p:cNvSpPr>
          <p:nvPr>
            <p:ph type="dt" sz="half" idx="10"/>
          </p:nvPr>
        </p:nvSpPr>
        <p:spPr/>
        <p:txBody>
          <a:bodyPr/>
          <a:lstStyle/>
          <a:p>
            <a:fld id="{DC1C77B9-CB98-8D4C-92B6-82D5CB495E6B}" type="datetime1">
              <a:rPr lang="en-GB" smtClean="0"/>
              <a:t>12/07/2023</a:t>
            </a:fld>
            <a:endParaRPr lang="en-GB"/>
          </a:p>
        </p:txBody>
      </p:sp>
      <p:sp>
        <p:nvSpPr>
          <p:cNvPr id="3" name="Footer Placeholder 2">
            <a:extLst>
              <a:ext uri="{FF2B5EF4-FFF2-40B4-BE49-F238E27FC236}">
                <a16:creationId xmlns:a16="http://schemas.microsoft.com/office/drawing/2014/main" id="{D0CB9403-183F-DCD3-8EC6-B3C6B423423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6A2E1A3-830D-A47A-CF14-3BDCF2780B3D}"/>
              </a:ext>
            </a:extLst>
          </p:cNvPr>
          <p:cNvSpPr>
            <a:spLocks noGrp="1"/>
          </p:cNvSpPr>
          <p:nvPr>
            <p:ph type="sldNum" sz="quarter" idx="12"/>
          </p:nvPr>
        </p:nvSpPr>
        <p:spPr/>
        <p:txBody>
          <a:bodyPr/>
          <a:lstStyle/>
          <a:p>
            <a:fld id="{97EE8412-344B-4A62-BD9B-853B63951050}" type="slidenum">
              <a:rPr lang="en-GB" smtClean="0"/>
              <a:t>‹#›</a:t>
            </a:fld>
            <a:endParaRPr lang="en-GB"/>
          </a:p>
        </p:txBody>
      </p:sp>
    </p:spTree>
    <p:extLst>
      <p:ext uri="{BB962C8B-B14F-4D97-AF65-F5344CB8AC3E}">
        <p14:creationId xmlns:p14="http://schemas.microsoft.com/office/powerpoint/2010/main" val="4077588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7/12/2023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Title Slide 3">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6DDF9A7D-610C-DD18-ECCA-19A2281B39DE}"/>
              </a:ext>
            </a:extLst>
          </p:cNvPr>
          <p:cNvSpPr txBox="1">
            <a:spLocks noGrp="1"/>
          </p:cNvSpPr>
          <p:nvPr>
            <p:ph type="sldNum" sz="quarter" idx="8"/>
          </p:nvPr>
        </p:nvSpPr>
        <p:spPr/>
        <p:txBody>
          <a:bodyPr/>
          <a:lstStyle>
            <a:lvl1pPr>
              <a:defRPr/>
            </a:lvl1pPr>
          </a:lstStyle>
          <a:p>
            <a:pPr lvl="0"/>
            <a:fld id="{3551773E-1BE1-4BEA-A98A-79F690137FBF}" type="slidenum">
              <a:t>‹#›</a:t>
            </a:fld>
            <a:endParaRPr lang="en-US"/>
          </a:p>
        </p:txBody>
      </p:sp>
    </p:spTree>
    <p:extLst>
      <p:ext uri="{BB962C8B-B14F-4D97-AF65-F5344CB8AC3E}">
        <p14:creationId xmlns:p14="http://schemas.microsoft.com/office/powerpoint/2010/main" val="1215362734"/>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pic>
        <p:nvPicPr>
          <p:cNvPr id="7" name="Picture 6" descr="A picture containing graphical user interface&#10;&#10;Description automatically generated">
            <a:extLst>
              <a:ext uri="{FF2B5EF4-FFF2-40B4-BE49-F238E27FC236}">
                <a16:creationId xmlns:a16="http://schemas.microsoft.com/office/drawing/2014/main" id="{A14178F8-FA84-C4A7-BBD2-BE1D7805F58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538824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Slide 3">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7016D6BC-21CE-9D46-BC9F-EF95D3A20907}"/>
              </a:ext>
            </a:extLst>
          </p:cNvPr>
          <p:cNvSpPr>
            <a:spLocks noGrp="1"/>
          </p:cNvSpPr>
          <p:nvPr>
            <p:ph type="sldNum" sz="quarter" idx="4"/>
          </p:nvPr>
        </p:nvSpPr>
        <p:spPr>
          <a:xfrm>
            <a:off x="8824000" y="6327061"/>
            <a:ext cx="2885523" cy="530940"/>
          </a:xfrm>
          <a:prstGeom prst="rect">
            <a:avLst/>
          </a:prstGeom>
        </p:spPr>
        <p:txBody>
          <a:bodyPr vert="horz" lIns="91440" tIns="45720" rIns="91440" bIns="45720" rtlCol="0" anchor="ctr"/>
          <a:lstStyle>
            <a:lvl1pPr algn="r">
              <a:defRPr sz="1067">
                <a:solidFill>
                  <a:schemeClr val="tx2"/>
                </a:solidFill>
                <a:latin typeface="Arial"/>
                <a:cs typeface="Arial"/>
              </a:defRPr>
            </a:lvl1pPr>
          </a:lstStyle>
          <a:p>
            <a:fld id="{902D5018-2030-2046-84FC-87E41EA86E42}" type="slidenum">
              <a:rPr lang="en-US" smtClean="0"/>
              <a:pPr/>
              <a:t>‹#›</a:t>
            </a:fld>
            <a:endParaRPr lang="en-US"/>
          </a:p>
        </p:txBody>
      </p:sp>
    </p:spTree>
    <p:extLst>
      <p:ext uri="{BB962C8B-B14F-4D97-AF65-F5344CB8AC3E}">
        <p14:creationId xmlns:p14="http://schemas.microsoft.com/office/powerpoint/2010/main" val="10879321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Section title light">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C795F805-075F-ABDD-4979-7FC3F5919AE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F3C15AF0-FBBB-1979-60E9-4A02DD9A450B}"/>
              </a:ext>
            </a:extLst>
          </p:cNvPr>
          <p:cNvSpPr>
            <a:spLocks noGrp="1"/>
          </p:cNvSpPr>
          <p:nvPr>
            <p:ph type="sldNum" sz="quarter" idx="12"/>
          </p:nvPr>
        </p:nvSpPr>
        <p:spPr>
          <a:xfrm>
            <a:off x="221974" y="6296716"/>
            <a:ext cx="2743200" cy="365125"/>
          </a:xfrm>
          <a:prstGeom prst="rect">
            <a:avLst/>
          </a:prstGeom>
        </p:spPr>
        <p:txBody>
          <a:bodyPr/>
          <a:lstStyle>
            <a:lvl1pPr algn="l">
              <a:defRPr b="1" i="0">
                <a:solidFill>
                  <a:srgbClr val="005EB8"/>
                </a:solidFill>
                <a:latin typeface="Frutiger 65" pitchFamily="2" charset="0"/>
              </a:defRPr>
            </a:lvl1pPr>
          </a:lstStyle>
          <a:p>
            <a:fld id="{03209F8F-17D8-9746-A29E-3044160E83EB}" type="slidenum">
              <a:rPr lang="en-US" smtClean="0"/>
              <a:pPr/>
              <a:t>‹#›</a:t>
            </a:fld>
            <a:endParaRPr lang="en-US"/>
          </a:p>
        </p:txBody>
      </p:sp>
    </p:spTree>
    <p:extLst>
      <p:ext uri="{BB962C8B-B14F-4D97-AF65-F5344CB8AC3E}">
        <p14:creationId xmlns:p14="http://schemas.microsoft.com/office/powerpoint/2010/main" val="4643561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7016D6BC-21CE-9D46-BC9F-EF95D3A20907}"/>
              </a:ext>
            </a:extLst>
          </p:cNvPr>
          <p:cNvSpPr>
            <a:spLocks noGrp="1"/>
          </p:cNvSpPr>
          <p:nvPr>
            <p:ph type="sldNum" sz="quarter" idx="4"/>
          </p:nvPr>
        </p:nvSpPr>
        <p:spPr>
          <a:xfrm>
            <a:off x="8719125" y="5982112"/>
            <a:ext cx="2844800" cy="365125"/>
          </a:xfrm>
          <a:prstGeom prst="rect">
            <a:avLst/>
          </a:prstGeom>
        </p:spPr>
        <p:txBody>
          <a:bodyPr vert="horz" lIns="91440" tIns="45720" rIns="91440" bIns="45720" rtlCol="0" anchor="ctr"/>
          <a:lstStyle>
            <a:lvl1pPr algn="r">
              <a:defRPr sz="1200">
                <a:solidFill>
                  <a:schemeClr val="tx2"/>
                </a:solidFill>
                <a:latin typeface="Arial"/>
                <a:cs typeface="Arial"/>
              </a:defRPr>
            </a:lvl1pPr>
          </a:lstStyle>
          <a:p>
            <a:fld id="{902D5018-2030-2046-84FC-87E41EA86E42}" type="slidenum">
              <a:rPr lang="en-US" smtClean="0"/>
              <a:pPr/>
              <a:t>‹#›</a:t>
            </a:fld>
            <a:endParaRPr lang="en-US"/>
          </a:p>
        </p:txBody>
      </p:sp>
    </p:spTree>
    <p:extLst>
      <p:ext uri="{BB962C8B-B14F-4D97-AF65-F5344CB8AC3E}">
        <p14:creationId xmlns:p14="http://schemas.microsoft.com/office/powerpoint/2010/main" val="359693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7/12/2023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7/12/2023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7/12/2023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7/12/2023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theme" Target="../theme/theme3.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7/12/2023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9C8A005A-D83B-DB2E-F385-3A8C2524FC16}"/>
              </a:ext>
            </a:extLst>
          </p:cNvPr>
          <p:cNvSpPr txBox="1">
            <a:spLocks noGrp="1"/>
          </p:cNvSpPr>
          <p:nvPr>
            <p:ph type="body" idx="1"/>
          </p:nvPr>
        </p:nvSpPr>
        <p:spPr>
          <a:xfrm>
            <a:off x="480242" y="2770741"/>
            <a:ext cx="10455606" cy="3080046"/>
          </a:xfrm>
          <a:prstGeom prst="rect">
            <a:avLst/>
          </a:prstGeom>
          <a:noFill/>
          <a:ln>
            <a:noFill/>
          </a:ln>
        </p:spPr>
        <p:txBody>
          <a:bodyPr vert="horz" wrap="square" lIns="91440" tIns="45720" rIns="91440" bIns="45720" anchor="t" anchorCtr="0" compatLnSpc="1">
            <a:normAutofit/>
          </a:bodyPr>
          <a:lstStyle/>
          <a:p>
            <a:pPr lvl="0"/>
            <a:r>
              <a:rPr lang="en-GB"/>
              <a:t>Click to edit Master text style</a:t>
            </a:r>
          </a:p>
        </p:txBody>
      </p:sp>
      <p:sp>
        <p:nvSpPr>
          <p:cNvPr id="3" name="Slide Number Placeholder 5">
            <a:extLst>
              <a:ext uri="{FF2B5EF4-FFF2-40B4-BE49-F238E27FC236}">
                <a16:creationId xmlns:a16="http://schemas.microsoft.com/office/drawing/2014/main" id="{0B61CD6A-A1E5-B98C-5D30-81F647B18D7E}"/>
              </a:ext>
            </a:extLst>
          </p:cNvPr>
          <p:cNvSpPr txBox="1">
            <a:spLocks noGrp="1"/>
          </p:cNvSpPr>
          <p:nvPr>
            <p:ph type="sldNum" sz="quarter" idx="4"/>
          </p:nvPr>
        </p:nvSpPr>
        <p:spPr>
          <a:xfrm>
            <a:off x="8719124" y="5982114"/>
            <a:ext cx="2844798"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827B"/>
                </a:solidFill>
                <a:uFillTx/>
                <a:latin typeface="Arial"/>
                <a:cs typeface="Arial"/>
              </a:defRPr>
            </a:lvl1pPr>
          </a:lstStyle>
          <a:p>
            <a:pPr lvl="0"/>
            <a:fld id="{0DDD9CA4-171A-4806-83A9-955ED2236495}" type="slidenum">
              <a:t>‹#›</a:t>
            </a:fld>
            <a:endParaRPr lang="en-US"/>
          </a:p>
        </p:txBody>
      </p:sp>
      <p:sp>
        <p:nvSpPr>
          <p:cNvPr id="4" name="Title Placeholder 1">
            <a:extLst>
              <a:ext uri="{FF2B5EF4-FFF2-40B4-BE49-F238E27FC236}">
                <a16:creationId xmlns:a16="http://schemas.microsoft.com/office/drawing/2014/main" id="{64B61763-DEB7-DE64-E17C-008556FCE7B2}"/>
              </a:ext>
            </a:extLst>
          </p:cNvPr>
          <p:cNvSpPr txBox="1">
            <a:spLocks noGrp="1"/>
          </p:cNvSpPr>
          <p:nvPr>
            <p:ph type="title"/>
          </p:nvPr>
        </p:nvSpPr>
        <p:spPr>
          <a:xfrm>
            <a:off x="480242" y="1840358"/>
            <a:ext cx="9809088" cy="667722"/>
          </a:xfrm>
          <a:prstGeom prst="rect">
            <a:avLst/>
          </a:prstGeom>
          <a:noFill/>
          <a:ln>
            <a:noFill/>
          </a:ln>
        </p:spPr>
        <p:txBody>
          <a:bodyPr vert="horz" wrap="square" lIns="91440" tIns="45720" rIns="91440" bIns="45720" anchor="ctr" anchorCtr="0" compatLnSpc="1">
            <a:normAutofit/>
          </a:bodyPr>
          <a:lstStyle/>
          <a:p>
            <a:pPr lvl="0"/>
            <a:r>
              <a:rPr lang="en-GB"/>
              <a:t>Click to edit the master title style</a:t>
            </a:r>
          </a:p>
        </p:txBody>
      </p:sp>
    </p:spTree>
  </p:cSld>
  <p:clrMap bg1="lt1" tx1="dk1" bg2="lt2" tx2="dk2" accent1="accent1" accent2="accent2" accent3="accent3" accent4="accent4" accent5="accent5" accent6="accent6" hlink="hlink" folHlink="folHlink"/>
  <p:sldLayoutIdLst>
    <p:sldLayoutId id="2147483680" r:id="rId1"/>
    <p:sldLayoutId id="2147483736" r:id="rId2"/>
  </p:sldLayoutIdLst>
  <p:txStyles>
    <p:titleStyle>
      <a:lvl1pPr marL="0" marR="0" lvl="0" indent="0" algn="l" defTabSz="457190" rtl="0" fontAlgn="auto" hangingPunct="1">
        <a:lnSpc>
          <a:spcPct val="100000"/>
        </a:lnSpc>
        <a:spcBef>
          <a:spcPts val="0"/>
        </a:spcBef>
        <a:spcAft>
          <a:spcPts val="0"/>
        </a:spcAft>
        <a:buNone/>
        <a:tabLst/>
        <a:defRPr lang="en-GB" sz="3600" b="1" i="0" u="none" strike="noStrike" kern="1200" cap="none" spc="0" baseline="0">
          <a:solidFill>
            <a:srgbClr val="00827B"/>
          </a:solidFill>
          <a:uFillTx/>
          <a:latin typeface="Arial"/>
          <a:cs typeface="Arial"/>
        </a:defRPr>
      </a:lvl1pPr>
    </p:titleStyle>
    <p:bodyStyle>
      <a:lvl1pPr marL="342890" marR="0" lvl="0" indent="-342890" algn="l" defTabSz="457190" rtl="0" fontAlgn="auto" hangingPunct="1">
        <a:lnSpc>
          <a:spcPct val="100000"/>
        </a:lnSpc>
        <a:spcBef>
          <a:spcPts val="600"/>
        </a:spcBef>
        <a:spcAft>
          <a:spcPts val="0"/>
        </a:spcAft>
        <a:buClr>
          <a:srgbClr val="00827B"/>
        </a:buClr>
        <a:buSzPct val="100000"/>
        <a:buFont typeface="Arial"/>
        <a:buChar char="•"/>
        <a:tabLst/>
        <a:defRPr lang="en-GB" sz="2400" b="0" i="0" u="none" strike="noStrike" kern="1200" cap="none" spc="0" baseline="0">
          <a:solidFill>
            <a:srgbClr val="664785"/>
          </a:solidFill>
          <a:uFillTx/>
          <a:latin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8C71D3-1102-9D50-9D7C-897159F43488}"/>
              </a:ext>
            </a:extLst>
          </p:cNvPr>
          <p:cNvSpPr>
            <a:spLocks noGrp="1"/>
          </p:cNvSpPr>
          <p:nvPr>
            <p:ph type="title"/>
          </p:nvPr>
        </p:nvSpPr>
        <p:spPr>
          <a:xfrm>
            <a:off x="291596" y="365125"/>
            <a:ext cx="918945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187B3F9D-06AE-8A01-C5F1-E73852CB6E1C}"/>
              </a:ext>
            </a:extLst>
          </p:cNvPr>
          <p:cNvSpPr>
            <a:spLocks noGrp="1"/>
          </p:cNvSpPr>
          <p:nvPr>
            <p:ph type="body" idx="1"/>
          </p:nvPr>
        </p:nvSpPr>
        <p:spPr>
          <a:xfrm>
            <a:off x="291596" y="1825625"/>
            <a:ext cx="11608808"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FDB0B8D-FDC7-686F-1CD2-C487501799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5BD5A34C-6698-2748-BB78-C14961961695}" type="datetime1">
              <a:rPr lang="en-GB" smtClean="0"/>
              <a:t>12/07/2023</a:t>
            </a:fld>
            <a:endParaRPr lang="en-GB"/>
          </a:p>
        </p:txBody>
      </p:sp>
      <p:sp>
        <p:nvSpPr>
          <p:cNvPr id="5" name="Footer Placeholder 4">
            <a:extLst>
              <a:ext uri="{FF2B5EF4-FFF2-40B4-BE49-F238E27FC236}">
                <a16:creationId xmlns:a16="http://schemas.microsoft.com/office/drawing/2014/main" id="{D9D291F7-83CE-11E4-0A68-45A588861C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GB"/>
          </a:p>
        </p:txBody>
      </p:sp>
      <p:pic>
        <p:nvPicPr>
          <p:cNvPr id="7" name="Picture 6" descr="Graphical user interface&#10;&#10;Description automatically generated">
            <a:extLst>
              <a:ext uri="{FF2B5EF4-FFF2-40B4-BE49-F238E27FC236}">
                <a16:creationId xmlns:a16="http://schemas.microsoft.com/office/drawing/2014/main" id="{846CF252-C3AB-F2E0-5AEA-3BDE22BA8ED0}"/>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9481046" y="278485"/>
            <a:ext cx="2419358" cy="1361440"/>
          </a:xfrm>
          <a:prstGeom prst="rect">
            <a:avLst/>
          </a:prstGeom>
        </p:spPr>
      </p:pic>
      <p:sp>
        <p:nvSpPr>
          <p:cNvPr id="6" name="Slide Number Placeholder 5">
            <a:extLst>
              <a:ext uri="{FF2B5EF4-FFF2-40B4-BE49-F238E27FC236}">
                <a16:creationId xmlns:a16="http://schemas.microsoft.com/office/drawing/2014/main" id="{6181808B-BE2F-3F53-086F-F633701D53E2}"/>
              </a:ext>
            </a:extLst>
          </p:cNvPr>
          <p:cNvSpPr>
            <a:spLocks noGrp="1"/>
          </p:cNvSpPr>
          <p:nvPr>
            <p:ph type="sldNum" sz="quarter" idx="4"/>
          </p:nvPr>
        </p:nvSpPr>
        <p:spPr>
          <a:xfrm>
            <a:off x="9224936" y="6407149"/>
            <a:ext cx="2743200"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97EE8412-344B-4A62-BD9B-853B63951050}" type="slidenum">
              <a:rPr lang="en-GB" smtClean="0"/>
              <a:pPr/>
              <a:t>‹#›</a:t>
            </a:fld>
            <a:endParaRPr lang="en-GB"/>
          </a:p>
        </p:txBody>
      </p:sp>
    </p:spTree>
    <p:extLst>
      <p:ext uri="{BB962C8B-B14F-4D97-AF65-F5344CB8AC3E}">
        <p14:creationId xmlns:p14="http://schemas.microsoft.com/office/powerpoint/2010/main" val="229589182"/>
      </p:ext>
    </p:extLst>
  </p:cSld>
  <p:clrMap bg1="lt1" tx1="dk1" bg2="lt2" tx2="dk2" accent1="accent1" accent2="accent2" accent3="accent3" accent4="accent4" accent5="accent5" accent6="accent6" hlink="hlink" folHlink="folHlink"/>
  <p:sldLayoutIdLst>
    <p:sldLayoutId id="2147483683" r:id="rId1"/>
    <p:sldLayoutId id="2147483734" r:id="rId2"/>
    <p:sldLayoutId id="2147483735" r:id="rId3"/>
    <p:sldLayoutId id="2147483718" r:id="rId4"/>
    <p:sldLayoutId id="2147483717" r:id="rId5"/>
    <p:sldLayoutId id="2147483732" r:id="rId6"/>
    <p:sldLayoutId id="2147483716" r:id="rId7"/>
    <p:sldLayoutId id="2147483733" r:id="rId8"/>
    <p:sldLayoutId id="2147483731" r:id="rId9"/>
    <p:sldLayoutId id="2147483715" r:id="rId10"/>
    <p:sldLayoutId id="2147483714" r:id="rId11"/>
    <p:sldLayoutId id="2147483730" r:id="rId12"/>
    <p:sldLayoutId id="2147483729" r:id="rId13"/>
    <p:sldLayoutId id="2147483674" r:id="rId14"/>
    <p:sldLayoutId id="2147483723" r:id="rId15"/>
    <p:sldLayoutId id="2147483724" r:id="rId16"/>
    <p:sldLayoutId id="2147483676" r:id="rId17"/>
    <p:sldLayoutId id="2147483725" r:id="rId18"/>
    <p:sldLayoutId id="2147483720" r:id="rId19"/>
    <p:sldLayoutId id="2147483712" r:id="rId20"/>
  </p:sldLayoutIdLst>
  <p:hf hdr="0" ftr="0" dt="0"/>
  <p:txStyles>
    <p:titleStyle>
      <a:lvl1pPr algn="l" defTabSz="914400" rtl="0" eaLnBrk="1" latinLnBrk="0" hangingPunct="1">
        <a:lnSpc>
          <a:spcPct val="90000"/>
        </a:lnSpc>
        <a:spcBef>
          <a:spcPct val="0"/>
        </a:spcBef>
        <a:buNone/>
        <a:defRPr sz="4400"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80244" y="2770741"/>
            <a:ext cx="10455609" cy="3080043"/>
          </a:xfrm>
          <a:prstGeom prst="rect">
            <a:avLst/>
          </a:prstGeom>
        </p:spPr>
        <p:txBody>
          <a:bodyPr vert="horz" lIns="91440" tIns="45720" rIns="91440" bIns="45720" rtlCol="0">
            <a:normAutofit/>
          </a:bodyPr>
          <a:lstStyle/>
          <a:p>
            <a:pPr lvl="0"/>
            <a:r>
              <a:rPr lang="en-GB"/>
              <a:t>Click to edit Master text style</a:t>
            </a:r>
          </a:p>
        </p:txBody>
      </p:sp>
      <p:sp>
        <p:nvSpPr>
          <p:cNvPr id="21" name="Slide Number Placeholder 5"/>
          <p:cNvSpPr>
            <a:spLocks noGrp="1"/>
          </p:cNvSpPr>
          <p:nvPr>
            <p:ph type="sldNum" sz="quarter" idx="4"/>
          </p:nvPr>
        </p:nvSpPr>
        <p:spPr>
          <a:xfrm>
            <a:off x="8719125" y="5982112"/>
            <a:ext cx="2844800" cy="365125"/>
          </a:xfrm>
          <a:prstGeom prst="rect">
            <a:avLst/>
          </a:prstGeom>
        </p:spPr>
        <p:txBody>
          <a:bodyPr vert="horz" lIns="91440" tIns="45720" rIns="91440" bIns="45720" rtlCol="0" anchor="ctr"/>
          <a:lstStyle>
            <a:lvl1pPr algn="r">
              <a:defRPr sz="1200">
                <a:solidFill>
                  <a:schemeClr val="tx2"/>
                </a:solidFill>
                <a:latin typeface="Arial"/>
                <a:cs typeface="Arial"/>
              </a:defRPr>
            </a:lvl1pPr>
          </a:lstStyle>
          <a:p>
            <a:fld id="{902D5018-2030-2046-84FC-87E41EA86E42}" type="slidenum">
              <a:rPr lang="en-US" smtClean="0"/>
              <a:pPr/>
              <a:t>‹#›</a:t>
            </a:fld>
            <a:endParaRPr lang="en-US"/>
          </a:p>
        </p:txBody>
      </p:sp>
      <p:sp>
        <p:nvSpPr>
          <p:cNvPr id="26" name="Title Placeholder 1"/>
          <p:cNvSpPr>
            <a:spLocks noGrp="1"/>
          </p:cNvSpPr>
          <p:nvPr>
            <p:ph type="title"/>
          </p:nvPr>
        </p:nvSpPr>
        <p:spPr>
          <a:xfrm>
            <a:off x="480245" y="1840359"/>
            <a:ext cx="9809087" cy="667725"/>
          </a:xfrm>
          <a:prstGeom prst="rect">
            <a:avLst/>
          </a:prstGeom>
        </p:spPr>
        <p:txBody>
          <a:bodyPr vert="horz" lIns="91440" tIns="45720" rIns="91440" bIns="45720" rtlCol="0" anchor="ctr">
            <a:normAutofit/>
          </a:bodyPr>
          <a:lstStyle/>
          <a:p>
            <a:r>
              <a:rPr lang="en-GB" sz="3600" b="1">
                <a:solidFill>
                  <a:schemeClr val="tx2"/>
                </a:solidFill>
                <a:latin typeface="+mj-lt"/>
                <a:cs typeface="Arial"/>
              </a:rPr>
              <a:t>Click</a:t>
            </a:r>
            <a:r>
              <a:rPr lang="en-GB" sz="3600" b="1" baseline="0">
                <a:solidFill>
                  <a:schemeClr val="tx2"/>
                </a:solidFill>
                <a:latin typeface="+mj-lt"/>
                <a:cs typeface="Arial"/>
              </a:rPr>
              <a:t> to edit the master title style</a:t>
            </a:r>
            <a:endParaRPr lang="en-GB" sz="3600" b="1">
              <a:solidFill>
                <a:schemeClr val="tx2"/>
              </a:solidFill>
              <a:latin typeface="+mj-lt"/>
              <a:cs typeface="Arial"/>
            </a:endParaRPr>
          </a:p>
        </p:txBody>
      </p:sp>
    </p:spTree>
    <p:extLst>
      <p:ext uri="{BB962C8B-B14F-4D97-AF65-F5344CB8AC3E}">
        <p14:creationId xmlns:p14="http://schemas.microsoft.com/office/powerpoint/2010/main" val="2531189095"/>
      </p:ext>
    </p:extLst>
  </p:cSld>
  <p:clrMap bg1="lt1" tx1="dk1" bg2="lt2" tx2="dk2" accent1="accent1" accent2="accent2" accent3="accent3" accent4="accent4" accent5="accent5" accent6="accent6" hlink="hlink" folHlink="folHlink"/>
  <p:sldLayoutIdLst>
    <p:sldLayoutId id="2147483737" r:id="rId1"/>
  </p:sldLayoutIdLst>
  <p:hf sldNum="0" hdr="0" ftr="0"/>
  <p:txStyles>
    <p:titleStyle>
      <a:lvl1pPr algn="l" defTabSz="457189" rtl="0" eaLnBrk="1" latinLnBrk="0" hangingPunct="1">
        <a:spcBef>
          <a:spcPct val="0"/>
        </a:spcBef>
        <a:buNone/>
        <a:defRPr lang="en-GB" sz="3600" b="1" i="0" kern="1200" baseline="0" smtClean="0">
          <a:solidFill>
            <a:schemeClr val="tx2"/>
          </a:solidFill>
          <a:latin typeface="Arial"/>
          <a:ea typeface="+mj-ea"/>
          <a:cs typeface="Arial"/>
        </a:defRPr>
      </a:lvl1pPr>
    </p:titleStyle>
    <p:bodyStyle>
      <a:lvl1pPr marL="342891" indent="-342891" algn="l" defTabSz="457189" rtl="0" eaLnBrk="1" latinLnBrk="0" hangingPunct="1">
        <a:spcBef>
          <a:spcPct val="20000"/>
        </a:spcBef>
        <a:buClr>
          <a:schemeClr val="tx2"/>
        </a:buClr>
        <a:buFont typeface="Arial"/>
        <a:buChar char="•"/>
        <a:defRPr sz="2400" kern="1200">
          <a:solidFill>
            <a:schemeClr val="tx1"/>
          </a:solidFill>
          <a:latin typeface="+mn-lt"/>
          <a:ea typeface="+mn-ea"/>
          <a:cs typeface="+mn-cs"/>
        </a:defRPr>
      </a:lvl1pPr>
      <a:lvl2pPr marL="742932" indent="-285744" algn="l" defTabSz="457189" rtl="0" eaLnBrk="1" latinLnBrk="0" hangingPunct="1">
        <a:spcBef>
          <a:spcPct val="20000"/>
        </a:spcBef>
        <a:buClr>
          <a:schemeClr val="tx2"/>
        </a:buClr>
        <a:buFont typeface="Arial"/>
        <a:buChar char="•"/>
        <a:defRPr sz="2400" kern="1200">
          <a:solidFill>
            <a:schemeClr val="tx1"/>
          </a:solidFill>
          <a:latin typeface="+mn-lt"/>
          <a:ea typeface="+mn-ea"/>
          <a:cs typeface="+mn-cs"/>
        </a:defRPr>
      </a:lvl2pPr>
      <a:lvl3pPr marL="1142971" indent="-228594" algn="l" defTabSz="457189" rtl="0" eaLnBrk="1" latinLnBrk="0" hangingPunct="1">
        <a:spcBef>
          <a:spcPct val="20000"/>
        </a:spcBef>
        <a:buClr>
          <a:schemeClr val="tx2"/>
        </a:buClr>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Clr>
          <a:schemeClr val="tx2"/>
        </a:buClr>
        <a:buFont typeface="Arial"/>
        <a:buChar char="•"/>
        <a:defRPr sz="2400" kern="1200">
          <a:solidFill>
            <a:schemeClr val="tx1"/>
          </a:solidFill>
          <a:latin typeface="+mn-lt"/>
          <a:ea typeface="+mn-ea"/>
          <a:cs typeface="+mn-cs"/>
        </a:defRPr>
      </a:lvl4pPr>
      <a:lvl5pPr marL="2057349" indent="-228594" algn="l" defTabSz="457189" rtl="0" eaLnBrk="1" latinLnBrk="0" hangingPunct="1">
        <a:spcBef>
          <a:spcPct val="20000"/>
        </a:spcBef>
        <a:buClr>
          <a:schemeClr val="tx2"/>
        </a:buClr>
        <a:buFont typeface="Arial"/>
        <a:buChar char="•"/>
        <a:defRPr sz="24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Layout" Target="../diagrams/layout1.xml"/><Relationship Id="rId7" Type="http://schemas.openxmlformats.org/officeDocument/2006/relationships/image" Target="../media/image30.png"/><Relationship Id="rId2" Type="http://schemas.openxmlformats.org/officeDocument/2006/relationships/diagramData" Target="../diagrams/data1.xml"/><Relationship Id="rId1" Type="http://schemas.openxmlformats.org/officeDocument/2006/relationships/slideLayout" Target="../slideLayouts/slideLayout1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1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youtu.be/De8FVagPY0o" TargetMode="External"/><Relationship Id="rId1" Type="http://schemas.openxmlformats.org/officeDocument/2006/relationships/slideLayout" Target="../slideLayouts/slideLayout16.xml"/><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46.png"/><Relationship Id="rId5" Type="http://schemas.openxmlformats.org/officeDocument/2006/relationships/image" Target="../media/image45.sv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hyperlink" Target="mailto:charlotte.jones@swlondon.nhs.uk" TargetMode="External"/><Relationship Id="rId4" Type="http://schemas.openxmlformats.org/officeDocument/2006/relationships/image" Target="../media/image16.emf"/></Relationships>
</file>

<file path=ppt/slides/_rels/slide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6.emf"/></Relationships>
</file>

<file path=ppt/slides/_rels/slide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21.jpeg"/><Relationship Id="rId4" Type="http://schemas.openxmlformats.org/officeDocument/2006/relationships/image" Target="../media/image16.emf"/></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jpeg"/><Relationship Id="rId7" Type="http://schemas.openxmlformats.org/officeDocument/2006/relationships/image" Target="../media/image25.jpeg"/><Relationship Id="rId2" Type="http://schemas.openxmlformats.org/officeDocument/2006/relationships/image" Target="../media/image20.emf"/><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1.jpe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6.emf"/></Relationships>
</file>

<file path=ppt/slides/_rels/slide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6.emf"/></Relationships>
</file>

<file path=ppt/slides/_rels/slide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hyperlink" Target="https://www.southwestlondonics.org.uk/involving-people/how/" TargetMode="External"/><Relationship Id="rId5" Type="http://schemas.openxmlformats.org/officeDocument/2006/relationships/hyperlink" Target="https://www.southwestlondonics.org.uk/local-stories/" TargetMode="External"/><Relationship Id="rId4" Type="http://schemas.openxmlformats.org/officeDocument/2006/relationships/image" Target="../media/image16.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800B8A-B64C-0442-2529-4D3C67DB2ADF}"/>
              </a:ext>
            </a:extLst>
          </p:cNvPr>
          <p:cNvPicPr>
            <a:picLocks noChangeAspect="1"/>
          </p:cNvPicPr>
          <p:nvPr/>
        </p:nvPicPr>
        <p:blipFill>
          <a:blip r:embed="rId2"/>
          <a:srcRect/>
          <a:stretch/>
        </p:blipFill>
        <p:spPr>
          <a:xfrm>
            <a:off x="-72000" y="-60000"/>
            <a:ext cx="12192000" cy="6858000"/>
          </a:xfrm>
          <a:prstGeom prst="rect">
            <a:avLst/>
          </a:prstGeom>
        </p:spPr>
      </p:pic>
      <p:sp>
        <p:nvSpPr>
          <p:cNvPr id="7" name="Title 24">
            <a:extLst>
              <a:ext uri="{FF2B5EF4-FFF2-40B4-BE49-F238E27FC236}">
                <a16:creationId xmlns:a16="http://schemas.microsoft.com/office/drawing/2014/main" id="{5046E27E-2A33-61C2-7883-91DA8DE8C75B}"/>
              </a:ext>
            </a:extLst>
          </p:cNvPr>
          <p:cNvSpPr txBox="1">
            <a:spLocks/>
          </p:cNvSpPr>
          <p:nvPr/>
        </p:nvSpPr>
        <p:spPr>
          <a:xfrm>
            <a:off x="371351" y="2029829"/>
            <a:ext cx="8417184" cy="708436"/>
          </a:xfrm>
          <a:prstGeom prst="rect">
            <a:avLst/>
          </a:prstGeom>
        </p:spPr>
        <p:txBody>
          <a:bodyPr vert="horz" lIns="0" tIns="0" rIns="0" bIns="0" rtlCol="0" anchor="t">
            <a:noAutofit/>
          </a:bodyPr>
          <a:lstStyle>
            <a:lvl1pPr algn="l" defTabSz="342900" rtl="0" eaLnBrk="1" latinLnBrk="0" hangingPunct="1">
              <a:spcBef>
                <a:spcPct val="0"/>
              </a:spcBef>
              <a:buNone/>
              <a:defRPr lang="en-GB" sz="2700" b="1" i="0" kern="1200" baseline="0" smtClean="0">
                <a:solidFill>
                  <a:schemeClr val="tx2"/>
                </a:solidFill>
                <a:latin typeface="Arial"/>
                <a:ea typeface="+mj-ea"/>
                <a:cs typeface="Arial"/>
              </a:defRPr>
            </a:lvl1pPr>
          </a:lstStyle>
          <a:p>
            <a:pPr>
              <a:lnSpc>
                <a:spcPts val="6000"/>
              </a:lnSpc>
            </a:pPr>
            <a:r>
              <a:rPr lang="en-US" sz="3200">
                <a:solidFill>
                  <a:srgbClr val="51306B"/>
                </a:solidFill>
              </a:rPr>
              <a:t>NHS engagement in Kingston 2022/23</a:t>
            </a:r>
          </a:p>
          <a:p>
            <a:pPr>
              <a:spcBef>
                <a:spcPts val="0"/>
              </a:spcBef>
            </a:pPr>
            <a:endParaRPr lang="en-US" sz="1800" b="0">
              <a:solidFill>
                <a:srgbClr val="51306B"/>
              </a:solidFill>
            </a:endParaRPr>
          </a:p>
          <a:p>
            <a:pPr>
              <a:spcBef>
                <a:spcPts val="0"/>
              </a:spcBef>
            </a:pPr>
            <a:endParaRPr lang="en-US" sz="1800" b="0">
              <a:solidFill>
                <a:srgbClr val="51306B"/>
              </a:solidFill>
            </a:endParaRPr>
          </a:p>
          <a:p>
            <a:pPr>
              <a:spcBef>
                <a:spcPts val="0"/>
              </a:spcBef>
            </a:pPr>
            <a:r>
              <a:rPr lang="en-US" sz="1800" b="0">
                <a:solidFill>
                  <a:srgbClr val="51306B"/>
                </a:solidFill>
              </a:rPr>
              <a:t>KVA Health &amp; Wellbeing Network – 12 July 2023</a:t>
            </a:r>
          </a:p>
          <a:p>
            <a:pPr>
              <a:spcBef>
                <a:spcPts val="0"/>
              </a:spcBef>
            </a:pPr>
            <a:endParaRPr lang="en-US" sz="1800" b="0">
              <a:solidFill>
                <a:srgbClr val="51306B"/>
              </a:solidFill>
            </a:endParaRPr>
          </a:p>
          <a:p>
            <a:pPr>
              <a:spcBef>
                <a:spcPts val="0"/>
              </a:spcBef>
            </a:pPr>
            <a:endParaRPr lang="en-US" sz="1800" b="0">
              <a:solidFill>
                <a:srgbClr val="51306B"/>
              </a:solidFill>
            </a:endParaRPr>
          </a:p>
          <a:p>
            <a:pPr>
              <a:spcBef>
                <a:spcPts val="0"/>
              </a:spcBef>
            </a:pPr>
            <a:r>
              <a:rPr lang="en-US" sz="1800" b="0">
                <a:solidFill>
                  <a:srgbClr val="51306B"/>
                </a:solidFill>
              </a:rPr>
              <a:t>Hannah Keates – Engagement Manager (Kingston &amp; Richmond)</a:t>
            </a:r>
            <a:endParaRPr lang="en-US"/>
          </a:p>
          <a:p>
            <a:pPr>
              <a:spcBef>
                <a:spcPts val="0"/>
              </a:spcBef>
            </a:pPr>
            <a:r>
              <a:rPr lang="en-US" sz="1800" b="0">
                <a:solidFill>
                  <a:srgbClr val="51306B"/>
                </a:solidFill>
              </a:rPr>
              <a:t>Communications &amp; Engagement</a:t>
            </a:r>
          </a:p>
          <a:p>
            <a:pPr>
              <a:spcBef>
                <a:spcPts val="0"/>
              </a:spcBef>
            </a:pPr>
            <a:r>
              <a:rPr lang="en-US" sz="1800" b="0">
                <a:solidFill>
                  <a:srgbClr val="51306B"/>
                </a:solidFill>
              </a:rPr>
              <a:t>SWL Integrated Care Board</a:t>
            </a:r>
          </a:p>
          <a:p>
            <a:pPr>
              <a:lnSpc>
                <a:spcPts val="6000"/>
              </a:lnSpc>
            </a:pPr>
            <a:endParaRPr lang="en-GB" sz="1600">
              <a:solidFill>
                <a:srgbClr val="000000"/>
              </a:solidFill>
            </a:endParaRPr>
          </a:p>
        </p:txBody>
      </p:sp>
      <p:sp>
        <p:nvSpPr>
          <p:cNvPr id="6" name="Slide Number Placeholder 5">
            <a:extLst>
              <a:ext uri="{FF2B5EF4-FFF2-40B4-BE49-F238E27FC236}">
                <a16:creationId xmlns:a16="http://schemas.microsoft.com/office/drawing/2014/main" id="{24F94A8E-6069-79CA-FE42-1888A51C82DB}"/>
              </a:ext>
            </a:extLst>
          </p:cNvPr>
          <p:cNvSpPr>
            <a:spLocks noGrp="1"/>
          </p:cNvSpPr>
          <p:nvPr>
            <p:ph type="sldNum" sz="quarter" idx="4"/>
          </p:nvPr>
        </p:nvSpPr>
        <p:spPr>
          <a:xfrm>
            <a:off x="490997" y="6327061"/>
            <a:ext cx="2885523" cy="530940"/>
          </a:xfrm>
          <a:prstGeom prst="rect">
            <a:avLst/>
          </a:prstGeom>
        </p:spPr>
        <p:txBody>
          <a:bodyPr vert="horz" lIns="121920" tIns="60960" rIns="121920" bIns="60960" rtlCol="0" anchor="ctr"/>
          <a:lstStyle>
            <a:lvl1pPr algn="r">
              <a:defRPr sz="1067">
                <a:solidFill>
                  <a:schemeClr val="tx2"/>
                </a:solidFill>
                <a:latin typeface="Arial"/>
                <a:cs typeface="Arial"/>
              </a:defRPr>
            </a:lvl1pPr>
          </a:lstStyle>
          <a:p>
            <a:pPr algn="l"/>
            <a:fld id="{902D5018-2030-2046-84FC-87E41EA86E42}" type="slidenum">
              <a:rPr lang="en-US" smtClean="0">
                <a:solidFill>
                  <a:srgbClr val="000000"/>
                </a:solidFill>
              </a:rPr>
              <a:pPr algn="l"/>
              <a:t>1</a:t>
            </a:fld>
            <a:endParaRPr lang="en-US">
              <a:solidFill>
                <a:srgbClr val="000000"/>
              </a:solidFill>
            </a:endParaRPr>
          </a:p>
        </p:txBody>
      </p:sp>
    </p:spTree>
    <p:extLst>
      <p:ext uri="{BB962C8B-B14F-4D97-AF65-F5344CB8AC3E}">
        <p14:creationId xmlns:p14="http://schemas.microsoft.com/office/powerpoint/2010/main" val="3986615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F61C40-EFCC-9C5D-773D-9BE5C52BCB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E8412-344B-4A62-BD9B-853B63951050}" type="slidenum">
              <a:rPr kumimoji="0" lang="en-GB"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aphicFrame>
        <p:nvGraphicFramePr>
          <p:cNvPr id="3" name="Diagram 2">
            <a:extLst>
              <a:ext uri="{FF2B5EF4-FFF2-40B4-BE49-F238E27FC236}">
                <a16:creationId xmlns:a16="http://schemas.microsoft.com/office/drawing/2014/main" id="{9E5FFC18-1D0F-2BAC-C14E-278D25F4DC91}"/>
              </a:ext>
            </a:extLst>
          </p:cNvPr>
          <p:cNvGraphicFramePr/>
          <p:nvPr>
            <p:extLst>
              <p:ext uri="{D42A27DB-BD31-4B8C-83A1-F6EECF244321}">
                <p14:modId xmlns:p14="http://schemas.microsoft.com/office/powerpoint/2010/main" val="2195420054"/>
              </p:ext>
            </p:extLst>
          </p:nvPr>
        </p:nvGraphicFramePr>
        <p:xfrm>
          <a:off x="492718" y="750423"/>
          <a:ext cx="11608808"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5359CD7C-96D3-1F66-155F-1E4288B78172}"/>
              </a:ext>
            </a:extLst>
          </p:cNvPr>
          <p:cNvPicPr>
            <a:picLocks noChangeAspect="1"/>
          </p:cNvPicPr>
          <p:nvPr/>
        </p:nvPicPr>
        <p:blipFill>
          <a:blip r:embed="rId7"/>
          <a:stretch>
            <a:fillRect/>
          </a:stretch>
        </p:blipFill>
        <p:spPr>
          <a:xfrm>
            <a:off x="4163675" y="3757709"/>
            <a:ext cx="1841254" cy="2604269"/>
          </a:xfrm>
          <a:prstGeom prst="rect">
            <a:avLst/>
          </a:prstGeom>
        </p:spPr>
      </p:pic>
      <p:sp>
        <p:nvSpPr>
          <p:cNvPr id="6" name="Title 5">
            <a:extLst>
              <a:ext uri="{FF2B5EF4-FFF2-40B4-BE49-F238E27FC236}">
                <a16:creationId xmlns:a16="http://schemas.microsoft.com/office/drawing/2014/main" id="{C84DD3E8-B8A8-DE63-72B4-FAB89449CD94}"/>
              </a:ext>
            </a:extLst>
          </p:cNvPr>
          <p:cNvSpPr>
            <a:spLocks noGrp="1"/>
          </p:cNvSpPr>
          <p:nvPr>
            <p:ph type="title"/>
          </p:nvPr>
        </p:nvSpPr>
        <p:spPr>
          <a:xfrm>
            <a:off x="323493" y="56884"/>
            <a:ext cx="9189450" cy="1325563"/>
          </a:xfrm>
        </p:spPr>
        <p:txBody>
          <a:bodyPr>
            <a:normAutofit/>
          </a:bodyPr>
          <a:lstStyle/>
          <a:p>
            <a:r>
              <a:rPr lang="en-GB" sz="3200" b="1"/>
              <a:t>Engagement on the Joint Forward Plan </a:t>
            </a:r>
          </a:p>
        </p:txBody>
      </p:sp>
      <p:pic>
        <p:nvPicPr>
          <p:cNvPr id="68" name="Picture 68" descr="Graphical user interface, text, website&#10;&#10;Description automatically generated">
            <a:extLst>
              <a:ext uri="{FF2B5EF4-FFF2-40B4-BE49-F238E27FC236}">
                <a16:creationId xmlns:a16="http://schemas.microsoft.com/office/drawing/2014/main" id="{84BD6CB2-EC07-659B-514C-DE35916A064B}"/>
              </a:ext>
            </a:extLst>
          </p:cNvPr>
          <p:cNvPicPr>
            <a:picLocks noChangeAspect="1"/>
          </p:cNvPicPr>
          <p:nvPr/>
        </p:nvPicPr>
        <p:blipFill>
          <a:blip r:embed="rId8"/>
          <a:stretch>
            <a:fillRect/>
          </a:stretch>
        </p:blipFill>
        <p:spPr>
          <a:xfrm>
            <a:off x="10355284" y="4291839"/>
            <a:ext cx="1694212" cy="2400997"/>
          </a:xfrm>
          <a:prstGeom prst="rect">
            <a:avLst/>
          </a:prstGeom>
        </p:spPr>
      </p:pic>
    </p:spTree>
    <p:extLst>
      <p:ext uri="{BB962C8B-B14F-4D97-AF65-F5344CB8AC3E}">
        <p14:creationId xmlns:p14="http://schemas.microsoft.com/office/powerpoint/2010/main" val="36001909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1C3EF-0763-E1FF-EE81-66736BE561DA}"/>
              </a:ext>
            </a:extLst>
          </p:cNvPr>
          <p:cNvSpPr>
            <a:spLocks noGrp="1"/>
          </p:cNvSpPr>
          <p:nvPr>
            <p:ph type="title"/>
          </p:nvPr>
        </p:nvSpPr>
        <p:spPr>
          <a:xfrm>
            <a:off x="291596" y="365125"/>
            <a:ext cx="9189450" cy="904875"/>
          </a:xfrm>
        </p:spPr>
        <p:txBody>
          <a:bodyPr>
            <a:noAutofit/>
          </a:bodyPr>
          <a:lstStyle/>
          <a:p>
            <a:r>
              <a:rPr lang="en-GB" sz="3600" b="1"/>
              <a:t>Engagement on the Joint Forward Plan </a:t>
            </a:r>
          </a:p>
        </p:txBody>
      </p:sp>
      <p:sp>
        <p:nvSpPr>
          <p:cNvPr id="4" name="Slide Number Placeholder 3">
            <a:extLst>
              <a:ext uri="{FF2B5EF4-FFF2-40B4-BE49-F238E27FC236}">
                <a16:creationId xmlns:a16="http://schemas.microsoft.com/office/drawing/2014/main" id="{44D8C125-8A6A-BE62-27FF-4A395B41D2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E8412-344B-4A62-BD9B-853B63951050}" type="slidenum">
              <a:rPr kumimoji="0" lang="en-GB"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Content Placeholder 2">
            <a:extLst>
              <a:ext uri="{FF2B5EF4-FFF2-40B4-BE49-F238E27FC236}">
                <a16:creationId xmlns:a16="http://schemas.microsoft.com/office/drawing/2014/main" id="{0AEFE4CD-2D8F-22A0-DAB0-BA4A8DFCFFFA}"/>
              </a:ext>
            </a:extLst>
          </p:cNvPr>
          <p:cNvSpPr>
            <a:spLocks noGrp="1"/>
          </p:cNvSpPr>
          <p:nvPr>
            <p:ph idx="1"/>
          </p:nvPr>
        </p:nvSpPr>
        <p:spPr>
          <a:xfrm>
            <a:off x="2655202" y="1197737"/>
            <a:ext cx="8420630" cy="5286686"/>
          </a:xfrm>
        </p:spPr>
        <p:txBody>
          <a:bodyPr>
            <a:normAutofit/>
          </a:bodyPr>
          <a:lstStyle/>
          <a:p>
            <a:pPr marL="457200" indent="-457200">
              <a:buFont typeface="+mj-lt"/>
              <a:buAutoNum type="arabicPeriod"/>
            </a:pPr>
            <a:r>
              <a:rPr lang="en-GB" sz="2100" b="1"/>
              <a:t>Informed by the insight of over 180 reports </a:t>
            </a:r>
            <a:r>
              <a:rPr lang="en-GB" sz="2100"/>
              <a:t>of insight from partners in South West London over the last 18 months.</a:t>
            </a:r>
          </a:p>
          <a:p>
            <a:pPr marL="457200" indent="-457200">
              <a:buFont typeface="+mj-lt"/>
              <a:buAutoNum type="arabicPeriod"/>
            </a:pPr>
            <a:r>
              <a:rPr lang="en-GB" sz="2100" b="1"/>
              <a:t>Gap analysis from those reports and cross-checked against EQIA </a:t>
            </a:r>
            <a:r>
              <a:rPr lang="en-GB" sz="2100"/>
              <a:t>– further engagement on key populations groups, geographies and care settings areas where we have gaps.</a:t>
            </a:r>
          </a:p>
          <a:p>
            <a:pPr marL="457200" indent="-457200">
              <a:buFont typeface="+mj-lt"/>
              <a:buAutoNum type="arabicPeriod"/>
            </a:pPr>
            <a:r>
              <a:rPr lang="en-GB" sz="2100" b="1"/>
              <a:t>Healthwatch and Voluntary sector leads feedback </a:t>
            </a:r>
            <a:r>
              <a:rPr lang="en-GB" sz="2100"/>
              <a:t>– as partners on ICB but also with their specialist people and communities experience and strategic overview.</a:t>
            </a:r>
          </a:p>
          <a:p>
            <a:pPr marL="457200" indent="-457200">
              <a:buFont typeface="+mj-lt"/>
              <a:buAutoNum type="arabicPeriod"/>
            </a:pPr>
            <a:r>
              <a:rPr lang="en-GB" sz="2100" b="1"/>
              <a:t>Place engagement infrastructure </a:t>
            </a:r>
            <a:r>
              <a:rPr lang="en-GB" sz="2100"/>
              <a:t>– feedback and engagement with our six community voice forums/networks.</a:t>
            </a:r>
          </a:p>
          <a:p>
            <a:pPr marL="457200" indent="-457200">
              <a:buFont typeface="+mj-lt"/>
              <a:buAutoNum type="arabicPeriod"/>
            </a:pPr>
            <a:r>
              <a:rPr lang="en-GB" sz="2100" b="1"/>
              <a:t>Survey </a:t>
            </a:r>
            <a:r>
              <a:rPr lang="en-GB" sz="2100"/>
              <a:t>– Responses from people who live, work or study in South West London to build on what we have already heard from people and communities and testing our ambitions. </a:t>
            </a:r>
          </a:p>
          <a:p>
            <a:pPr lvl="2"/>
            <a:r>
              <a:rPr lang="en-GB" sz="1900"/>
              <a:t>Reaching out to our people’s panel.</a:t>
            </a:r>
          </a:p>
          <a:p>
            <a:pPr lvl="2"/>
            <a:r>
              <a:rPr lang="en-GB" sz="1900"/>
              <a:t>Targeted social media to support breadth in responses from across our communities in our six boroughs.</a:t>
            </a:r>
          </a:p>
        </p:txBody>
      </p:sp>
      <p:pic>
        <p:nvPicPr>
          <p:cNvPr id="3" name="Picture 2" descr="A blue and white poster with white text&#10;&#10;Description automatically generated with low confidence">
            <a:extLst>
              <a:ext uri="{FF2B5EF4-FFF2-40B4-BE49-F238E27FC236}">
                <a16:creationId xmlns:a16="http://schemas.microsoft.com/office/drawing/2014/main" id="{5294A93A-046D-0B4C-A676-039FC676F8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864" y="4172083"/>
            <a:ext cx="2456265" cy="2456265"/>
          </a:xfrm>
          <a:prstGeom prst="rect">
            <a:avLst/>
          </a:prstGeom>
        </p:spPr>
      </p:pic>
      <p:pic>
        <p:nvPicPr>
          <p:cNvPr id="5" name="Picture 4">
            <a:extLst>
              <a:ext uri="{FF2B5EF4-FFF2-40B4-BE49-F238E27FC236}">
                <a16:creationId xmlns:a16="http://schemas.microsoft.com/office/drawing/2014/main" id="{E2335A55-B3FD-0B45-C34C-12961970356B}"/>
              </a:ext>
            </a:extLst>
          </p:cNvPr>
          <p:cNvPicPr>
            <a:picLocks noChangeAspect="1"/>
          </p:cNvPicPr>
          <p:nvPr/>
        </p:nvPicPr>
        <p:blipFill rotWithShape="1">
          <a:blip r:embed="rId3"/>
          <a:srcRect l="66874" t="11700" r="19300" b="29935"/>
          <a:stretch/>
        </p:blipFill>
        <p:spPr>
          <a:xfrm>
            <a:off x="247445" y="1244798"/>
            <a:ext cx="1919335" cy="2776339"/>
          </a:xfrm>
          <a:prstGeom prst="rect">
            <a:avLst/>
          </a:prstGeom>
          <a:ln>
            <a:solidFill>
              <a:schemeClr val="tx1"/>
            </a:solidFill>
          </a:ln>
        </p:spPr>
      </p:pic>
    </p:spTree>
    <p:extLst>
      <p:ext uri="{BB962C8B-B14F-4D97-AF65-F5344CB8AC3E}">
        <p14:creationId xmlns:p14="http://schemas.microsoft.com/office/powerpoint/2010/main" val="949254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9B5E944-2C0A-B28D-DE51-4194324B3EC5}"/>
              </a:ext>
            </a:extLst>
          </p:cNvPr>
          <p:cNvSpPr/>
          <p:nvPr/>
        </p:nvSpPr>
        <p:spPr>
          <a:xfrm>
            <a:off x="51448" y="793163"/>
            <a:ext cx="6096000" cy="5979111"/>
          </a:xfrm>
          <a:prstGeom prst="rect">
            <a:avLst/>
          </a:prstGeom>
          <a:solidFill>
            <a:schemeClr val="accent2"/>
          </a:solidFill>
          <a:ln>
            <a:solidFill>
              <a:srgbClr val="39B6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8258811A-472E-D2C7-E5AD-5C2ED1B8320B}"/>
              </a:ext>
            </a:extLst>
          </p:cNvPr>
          <p:cNvPicPr>
            <a:picLocks noChangeAspect="1"/>
          </p:cNvPicPr>
          <p:nvPr/>
        </p:nvPicPr>
        <p:blipFill>
          <a:blip r:embed="rId2"/>
          <a:stretch>
            <a:fillRect/>
          </a:stretch>
        </p:blipFill>
        <p:spPr>
          <a:xfrm>
            <a:off x="203678" y="1036320"/>
            <a:ext cx="2866283" cy="1875177"/>
          </a:xfrm>
          <a:prstGeom prst="rect">
            <a:avLst/>
          </a:prstGeom>
        </p:spPr>
      </p:pic>
      <p:pic>
        <p:nvPicPr>
          <p:cNvPr id="13" name="Picture 12">
            <a:extLst>
              <a:ext uri="{FF2B5EF4-FFF2-40B4-BE49-F238E27FC236}">
                <a16:creationId xmlns:a16="http://schemas.microsoft.com/office/drawing/2014/main" id="{C5095B04-737D-386B-A2EC-6BD428FB10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865" y="4423595"/>
            <a:ext cx="2908095" cy="2181071"/>
          </a:xfrm>
          <a:prstGeom prst="rect">
            <a:avLst/>
          </a:prstGeom>
        </p:spPr>
      </p:pic>
      <p:sp>
        <p:nvSpPr>
          <p:cNvPr id="2" name="Title 1">
            <a:extLst>
              <a:ext uri="{FF2B5EF4-FFF2-40B4-BE49-F238E27FC236}">
                <a16:creationId xmlns:a16="http://schemas.microsoft.com/office/drawing/2014/main" id="{42E7D75C-BC70-521A-9B8B-9E03551C80F3}"/>
              </a:ext>
            </a:extLst>
          </p:cNvPr>
          <p:cNvSpPr>
            <a:spLocks noGrp="1"/>
          </p:cNvSpPr>
          <p:nvPr>
            <p:ph type="title"/>
          </p:nvPr>
        </p:nvSpPr>
        <p:spPr>
          <a:xfrm>
            <a:off x="291596" y="365125"/>
            <a:ext cx="10230100" cy="671195"/>
          </a:xfrm>
        </p:spPr>
        <p:txBody>
          <a:bodyPr>
            <a:normAutofit fontScale="90000"/>
          </a:bodyPr>
          <a:lstStyle/>
          <a:p>
            <a:r>
              <a:rPr lang="en-GB" sz="4000" b="1"/>
              <a:t>Snapshot of our engagement and outreach</a:t>
            </a:r>
            <a:br>
              <a:rPr lang="en-GB" sz="4000" b="1"/>
            </a:br>
            <a:endParaRPr lang="en-GB" sz="4000" b="1"/>
          </a:p>
        </p:txBody>
      </p:sp>
      <p:sp>
        <p:nvSpPr>
          <p:cNvPr id="4" name="Slide Number Placeholder 3">
            <a:extLst>
              <a:ext uri="{FF2B5EF4-FFF2-40B4-BE49-F238E27FC236}">
                <a16:creationId xmlns:a16="http://schemas.microsoft.com/office/drawing/2014/main" id="{B2358C8C-372D-FBA5-47CD-5E35807E80E2}"/>
              </a:ext>
            </a:extLst>
          </p:cNvPr>
          <p:cNvSpPr>
            <a:spLocks noGrp="1"/>
          </p:cNvSpPr>
          <p:nvPr>
            <p:ph type="sldNum" sz="quarter" idx="12"/>
          </p:nvPr>
        </p:nvSpPr>
        <p:spPr/>
        <p:txBody>
          <a:bodyPr/>
          <a:lstStyle/>
          <a:p>
            <a:fld id="{97EE8412-344B-4A62-BD9B-853B63951050}" type="slidenum">
              <a:rPr lang="en-GB" smtClean="0"/>
              <a:t>12</a:t>
            </a:fld>
            <a:endParaRPr lang="en-GB"/>
          </a:p>
        </p:txBody>
      </p:sp>
      <p:pic>
        <p:nvPicPr>
          <p:cNvPr id="8" name="Picture 7">
            <a:extLst>
              <a:ext uri="{FF2B5EF4-FFF2-40B4-BE49-F238E27FC236}">
                <a16:creationId xmlns:a16="http://schemas.microsoft.com/office/drawing/2014/main" id="{8AD6CAD9-DC44-797F-7271-3241FAC72706}"/>
              </a:ext>
            </a:extLst>
          </p:cNvPr>
          <p:cNvPicPr>
            <a:picLocks noChangeAspect="1"/>
          </p:cNvPicPr>
          <p:nvPr/>
        </p:nvPicPr>
        <p:blipFill>
          <a:blip r:embed="rId4"/>
          <a:stretch>
            <a:fillRect/>
          </a:stretch>
        </p:blipFill>
        <p:spPr>
          <a:xfrm>
            <a:off x="203678" y="2525914"/>
            <a:ext cx="2866283" cy="2164108"/>
          </a:xfrm>
          <a:prstGeom prst="rect">
            <a:avLst/>
          </a:prstGeom>
        </p:spPr>
      </p:pic>
      <p:pic>
        <p:nvPicPr>
          <p:cNvPr id="10" name="Picture 9">
            <a:extLst>
              <a:ext uri="{FF2B5EF4-FFF2-40B4-BE49-F238E27FC236}">
                <a16:creationId xmlns:a16="http://schemas.microsoft.com/office/drawing/2014/main" id="{CE422452-803C-7626-2B1C-B21761F038CD}"/>
              </a:ext>
            </a:extLst>
          </p:cNvPr>
          <p:cNvPicPr>
            <a:picLocks noChangeAspect="1"/>
          </p:cNvPicPr>
          <p:nvPr/>
        </p:nvPicPr>
        <p:blipFill>
          <a:blip r:embed="rId5"/>
          <a:stretch>
            <a:fillRect/>
          </a:stretch>
        </p:blipFill>
        <p:spPr>
          <a:xfrm>
            <a:off x="3081120" y="4713930"/>
            <a:ext cx="2866283" cy="1890736"/>
          </a:xfrm>
          <a:prstGeom prst="rect">
            <a:avLst/>
          </a:prstGeom>
        </p:spPr>
      </p:pic>
      <p:sp>
        <p:nvSpPr>
          <p:cNvPr id="5" name="TextBox 4">
            <a:extLst>
              <a:ext uri="{FF2B5EF4-FFF2-40B4-BE49-F238E27FC236}">
                <a16:creationId xmlns:a16="http://schemas.microsoft.com/office/drawing/2014/main" id="{81EBC0AA-3DA7-70FD-D907-C67E6B0268A6}"/>
              </a:ext>
            </a:extLst>
          </p:cNvPr>
          <p:cNvSpPr txBox="1"/>
          <p:nvPr/>
        </p:nvSpPr>
        <p:spPr>
          <a:xfrm>
            <a:off x="6228273" y="1145643"/>
            <a:ext cx="5379958" cy="5434436"/>
          </a:xfrm>
          <a:prstGeom prst="rect">
            <a:avLst/>
          </a:prstGeom>
          <a:noFill/>
        </p:spPr>
        <p:txBody>
          <a:bodyPr wrap="square">
            <a:spAutoFit/>
          </a:bodyPr>
          <a:lstStyle/>
          <a:p>
            <a:pPr>
              <a:lnSpc>
                <a:spcPct val="107000"/>
              </a:lnSpc>
              <a:spcAft>
                <a:spcPts val="800"/>
              </a:spcAft>
            </a:pPr>
            <a:r>
              <a:rPr lang="en-GB" sz="1400">
                <a:effectLst/>
                <a:latin typeface="Arial" panose="020B0604020202020204" pitchFamily="34" charset="0"/>
                <a:ea typeface="Calibri" panose="020F0502020204030204" pitchFamily="34" charset="0"/>
                <a:cs typeface="Times New Roman" panose="02020603050405020304" pitchFamily="18" charset="0"/>
              </a:rPr>
              <a:t>We prioritised our activity to reflect the ‘settings of care’ sections within this Joint Forward Plan, using a range of approaches including:</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Symbol" panose="05050102010706020507" pitchFamily="18" charset="2"/>
              <a:buChar char=""/>
            </a:pPr>
            <a:r>
              <a:rPr lang="en-GB" sz="1400" b="1">
                <a:effectLst/>
                <a:latin typeface="Arial" panose="020B0604020202020204" pitchFamily="34" charset="0"/>
                <a:ea typeface="Calibri" panose="020F0502020204030204" pitchFamily="34" charset="0"/>
                <a:cs typeface="Times New Roman" panose="02020603050405020304" pitchFamily="18" charset="0"/>
              </a:rPr>
              <a:t>Partner views</a:t>
            </a:r>
            <a:r>
              <a:rPr lang="en-GB" sz="1400">
                <a:effectLst/>
                <a:latin typeface="Arial" panose="020B0604020202020204" pitchFamily="34" charset="0"/>
                <a:ea typeface="Calibri" panose="020F0502020204030204" pitchFamily="34" charset="0"/>
                <a:cs typeface="Times New Roman" panose="02020603050405020304" pitchFamily="18" charset="0"/>
              </a:rPr>
              <a:t> – asking partner organisations and their leaders to share their views on our published document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Symbol" panose="05050102010706020507" pitchFamily="18" charset="2"/>
              <a:buChar char=""/>
            </a:pPr>
            <a:r>
              <a:rPr lang="en-GB" sz="1400" b="1">
                <a:effectLst/>
                <a:latin typeface="Arial" panose="020B0604020202020204" pitchFamily="34" charset="0"/>
                <a:ea typeface="Calibri" panose="020F0502020204030204" pitchFamily="34" charset="0"/>
                <a:cs typeface="Times New Roman" panose="02020603050405020304" pitchFamily="18" charset="0"/>
              </a:rPr>
              <a:t>Survey</a:t>
            </a:r>
            <a:r>
              <a:rPr lang="en-GB" sz="1400">
                <a:effectLst/>
                <a:latin typeface="Arial" panose="020B0604020202020204" pitchFamily="34" charset="0"/>
                <a:ea typeface="Calibri" panose="020F0502020204030204" pitchFamily="34" charset="0"/>
                <a:cs typeface="Times New Roman" panose="02020603050405020304" pitchFamily="18" charset="0"/>
              </a:rPr>
              <a:t> – hearing from people who live, work or study in South West London for example, from communities, frontline staff and students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Symbol" panose="05050102010706020507" pitchFamily="18" charset="2"/>
              <a:buChar char=""/>
            </a:pPr>
            <a:r>
              <a:rPr lang="en-GB" sz="1400" b="1">
                <a:effectLst/>
                <a:latin typeface="Arial" panose="020B0604020202020204" pitchFamily="34" charset="0"/>
                <a:ea typeface="Calibri" panose="020F0502020204030204" pitchFamily="34" charset="0"/>
                <a:cs typeface="Times New Roman" panose="02020603050405020304" pitchFamily="18" charset="0"/>
              </a:rPr>
              <a:t>Focus groups</a:t>
            </a:r>
            <a:r>
              <a:rPr lang="en-GB" sz="1400">
                <a:effectLst/>
                <a:latin typeface="Arial" panose="020B0604020202020204" pitchFamily="34" charset="0"/>
                <a:ea typeface="Calibri" panose="020F0502020204030204" pitchFamily="34" charset="0"/>
                <a:cs typeface="Times New Roman" panose="02020603050405020304" pitchFamily="18" charset="0"/>
              </a:rPr>
              <a:t> – led in partnership with trusted community and voluntary sector organisations and aimed at specific population groups, for example with refugee and asylum seekers in Mitcham Library and adults with learning disabilities in a community centre in Kingston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Symbol" panose="05050102010706020507" pitchFamily="18" charset="2"/>
              <a:buChar char=""/>
            </a:pPr>
            <a:r>
              <a:rPr lang="en-GB" sz="1400" b="1">
                <a:effectLst/>
                <a:latin typeface="Arial" panose="020B0604020202020204" pitchFamily="34" charset="0"/>
                <a:ea typeface="Calibri" panose="020F0502020204030204" pitchFamily="34" charset="0"/>
                <a:cs typeface="Times New Roman" panose="02020603050405020304" pitchFamily="18" charset="0"/>
              </a:rPr>
              <a:t>One-to-one conversations</a:t>
            </a:r>
            <a:r>
              <a:rPr lang="en-GB" sz="1400">
                <a:effectLst/>
                <a:latin typeface="Arial" panose="020B0604020202020204" pitchFamily="34" charset="0"/>
                <a:ea typeface="Calibri" panose="020F0502020204030204" pitchFamily="34" charset="0"/>
                <a:cs typeface="Times New Roman" panose="02020603050405020304" pitchFamily="18" charset="0"/>
              </a:rPr>
              <a:t> with people who need additional support for example parents and carers at a Croydon </a:t>
            </a:r>
            <a:r>
              <a:rPr lang="en-GB" sz="1400" err="1">
                <a:effectLst/>
                <a:latin typeface="Arial" panose="020B0604020202020204" pitchFamily="34" charset="0"/>
                <a:ea typeface="Calibri" panose="020F0502020204030204" pitchFamily="34" charset="0"/>
                <a:cs typeface="Times New Roman" panose="02020603050405020304" pitchFamily="18" charset="0"/>
              </a:rPr>
              <a:t>Babyzone</a:t>
            </a:r>
            <a:r>
              <a:rPr lang="en-GB" sz="1400">
                <a:effectLst/>
                <a:latin typeface="Arial" panose="020B0604020202020204" pitchFamily="34" charset="0"/>
                <a:ea typeface="Calibri" panose="020F0502020204030204" pitchFamily="34" charset="0"/>
                <a:cs typeface="Times New Roman" panose="02020603050405020304" pitchFamily="18" charset="0"/>
              </a:rPr>
              <a:t> drop-in event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Symbol" panose="05050102010706020507" pitchFamily="18" charset="2"/>
              <a:buChar char=""/>
            </a:pPr>
            <a:r>
              <a:rPr lang="en-GB" sz="1400" b="1">
                <a:effectLst/>
                <a:latin typeface="Arial" panose="020B0604020202020204" pitchFamily="34" charset="0"/>
                <a:ea typeface="Calibri" panose="020F0502020204030204" pitchFamily="34" charset="0"/>
                <a:cs typeface="Times New Roman" panose="02020603050405020304" pitchFamily="18" charset="0"/>
              </a:rPr>
              <a:t>Outreach engagement</a:t>
            </a:r>
            <a:r>
              <a:rPr lang="en-GB" sz="1400">
                <a:effectLst/>
                <a:latin typeface="Arial" panose="020B0604020202020204" pitchFamily="34" charset="0"/>
                <a:ea typeface="Calibri" panose="020F0502020204030204" pitchFamily="34" charset="0"/>
                <a:cs typeface="Times New Roman" panose="02020603050405020304" pitchFamily="18" charset="0"/>
              </a:rPr>
              <a:t> and discussions at existing community events and forums for example secondary school young people at a Beautiful Minds school event in Twickenham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723085F4-51CC-27B9-EA95-ABC39B1735F5}"/>
              </a:ext>
            </a:extLst>
          </p:cNvPr>
          <p:cNvPicPr>
            <a:picLocks noChangeAspect="1"/>
          </p:cNvPicPr>
          <p:nvPr/>
        </p:nvPicPr>
        <p:blipFill>
          <a:blip r:embed="rId6"/>
          <a:stretch>
            <a:fillRect/>
          </a:stretch>
        </p:blipFill>
        <p:spPr>
          <a:xfrm>
            <a:off x="3042574" y="2787770"/>
            <a:ext cx="2904829" cy="1919673"/>
          </a:xfrm>
          <a:prstGeom prst="rect">
            <a:avLst/>
          </a:prstGeom>
        </p:spPr>
      </p:pic>
      <p:pic>
        <p:nvPicPr>
          <p:cNvPr id="11" name="Picture 10">
            <a:extLst>
              <a:ext uri="{FF2B5EF4-FFF2-40B4-BE49-F238E27FC236}">
                <a16:creationId xmlns:a16="http://schemas.microsoft.com/office/drawing/2014/main" id="{053CB9CD-164E-A045-5BD3-FB19919A87EB}"/>
              </a:ext>
            </a:extLst>
          </p:cNvPr>
          <p:cNvPicPr>
            <a:picLocks noChangeAspect="1"/>
          </p:cNvPicPr>
          <p:nvPr/>
        </p:nvPicPr>
        <p:blipFill>
          <a:blip r:embed="rId7"/>
          <a:stretch>
            <a:fillRect/>
          </a:stretch>
        </p:blipFill>
        <p:spPr>
          <a:xfrm>
            <a:off x="3042574" y="1036320"/>
            <a:ext cx="2895537" cy="1766406"/>
          </a:xfrm>
          <a:prstGeom prst="rect">
            <a:avLst/>
          </a:prstGeom>
        </p:spPr>
      </p:pic>
    </p:spTree>
    <p:extLst>
      <p:ext uri="{BB962C8B-B14F-4D97-AF65-F5344CB8AC3E}">
        <p14:creationId xmlns:p14="http://schemas.microsoft.com/office/powerpoint/2010/main" val="206354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7D75C-BC70-521A-9B8B-9E03551C80F3}"/>
              </a:ext>
            </a:extLst>
          </p:cNvPr>
          <p:cNvSpPr>
            <a:spLocks noGrp="1"/>
          </p:cNvSpPr>
          <p:nvPr>
            <p:ph type="title"/>
          </p:nvPr>
        </p:nvSpPr>
        <p:spPr>
          <a:xfrm>
            <a:off x="291596" y="365125"/>
            <a:ext cx="10230100" cy="671195"/>
          </a:xfrm>
        </p:spPr>
        <p:txBody>
          <a:bodyPr>
            <a:normAutofit/>
          </a:bodyPr>
          <a:lstStyle/>
          <a:p>
            <a:r>
              <a:rPr lang="en-GB" sz="4000" b="1"/>
              <a:t>A short film….</a:t>
            </a:r>
          </a:p>
        </p:txBody>
      </p:sp>
      <p:sp>
        <p:nvSpPr>
          <p:cNvPr id="4" name="Slide Number Placeholder 3">
            <a:extLst>
              <a:ext uri="{FF2B5EF4-FFF2-40B4-BE49-F238E27FC236}">
                <a16:creationId xmlns:a16="http://schemas.microsoft.com/office/drawing/2014/main" id="{B2358C8C-372D-FBA5-47CD-5E35807E80E2}"/>
              </a:ext>
            </a:extLst>
          </p:cNvPr>
          <p:cNvSpPr>
            <a:spLocks noGrp="1"/>
          </p:cNvSpPr>
          <p:nvPr>
            <p:ph type="sldNum" sz="quarter" idx="12"/>
          </p:nvPr>
        </p:nvSpPr>
        <p:spPr/>
        <p:txBody>
          <a:bodyPr/>
          <a:lstStyle/>
          <a:p>
            <a:fld id="{97EE8412-344B-4A62-BD9B-853B63951050}" type="slidenum">
              <a:rPr lang="en-GB" smtClean="0"/>
              <a:t>13</a:t>
            </a:fld>
            <a:endParaRPr lang="en-GB"/>
          </a:p>
        </p:txBody>
      </p:sp>
      <p:sp>
        <p:nvSpPr>
          <p:cNvPr id="6" name="Rectangle 5">
            <a:extLst>
              <a:ext uri="{FF2B5EF4-FFF2-40B4-BE49-F238E27FC236}">
                <a16:creationId xmlns:a16="http://schemas.microsoft.com/office/drawing/2014/main" id="{E44CD457-8BF6-86BA-0904-A5C359F321D2}"/>
              </a:ext>
            </a:extLst>
          </p:cNvPr>
          <p:cNvSpPr>
            <a:spLocks noChangeArrowheads="1"/>
          </p:cNvSpPr>
          <p:nvPr/>
        </p:nvSpPr>
        <p:spPr bwMode="auto">
          <a:xfrm flipH="1">
            <a:off x="291595" y="1242588"/>
            <a:ext cx="10898487" cy="1646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During a number of our Joint Forward Plan engagement events we asked local people to share their views on camera.  We have put these views together into a short film that we played at the beginning of our Action Workshop for the South West London Integrated Care Partnership.  </a:t>
            </a: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You can view this short film summary of local views</a:t>
            </a:r>
            <a:r>
              <a:rPr kumimoji="0" lang="en-GB" altLang="en-US"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hlinkClick r:id="rId2"/>
              </a:rPr>
              <a:t> here</a:t>
            </a:r>
            <a:endParaRPr kumimoji="0" lang="en-GB" altLang="en-US" sz="10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7" name="Rectangle 6">
            <a:extLst>
              <a:ext uri="{FF2B5EF4-FFF2-40B4-BE49-F238E27FC236}">
                <a16:creationId xmlns:a16="http://schemas.microsoft.com/office/drawing/2014/main" id="{2EC913D9-D470-0218-3A61-3F7A03E7323A}"/>
              </a:ext>
            </a:extLst>
          </p:cNvPr>
          <p:cNvSpPr>
            <a:spLocks noChangeArrowheads="1"/>
          </p:cNvSpPr>
          <p:nvPr/>
        </p:nvSpPr>
        <p:spPr bwMode="auto">
          <a:xfrm flipH="1">
            <a:off x="12051671" y="5071952"/>
            <a:ext cx="1508151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pic>
        <p:nvPicPr>
          <p:cNvPr id="9" name="Picture 8">
            <a:extLst>
              <a:ext uri="{FF2B5EF4-FFF2-40B4-BE49-F238E27FC236}">
                <a16:creationId xmlns:a16="http://schemas.microsoft.com/office/drawing/2014/main" id="{D8C1A1D2-6A23-46D6-343E-B24F85603064}"/>
              </a:ext>
            </a:extLst>
          </p:cNvPr>
          <p:cNvPicPr>
            <a:picLocks noChangeAspect="1"/>
          </p:cNvPicPr>
          <p:nvPr/>
        </p:nvPicPr>
        <p:blipFill>
          <a:blip r:embed="rId3"/>
          <a:stretch>
            <a:fillRect/>
          </a:stretch>
        </p:blipFill>
        <p:spPr>
          <a:xfrm>
            <a:off x="419366" y="2974326"/>
            <a:ext cx="4473304" cy="2505483"/>
          </a:xfrm>
          <a:prstGeom prst="rect">
            <a:avLst/>
          </a:prstGeom>
        </p:spPr>
      </p:pic>
      <p:pic>
        <p:nvPicPr>
          <p:cNvPr id="14" name="Picture 13">
            <a:extLst>
              <a:ext uri="{FF2B5EF4-FFF2-40B4-BE49-F238E27FC236}">
                <a16:creationId xmlns:a16="http://schemas.microsoft.com/office/drawing/2014/main" id="{DEC8A6CE-AC7A-6467-A0E7-F8B372AEBF7C}"/>
              </a:ext>
            </a:extLst>
          </p:cNvPr>
          <p:cNvPicPr>
            <a:picLocks noChangeAspect="1"/>
          </p:cNvPicPr>
          <p:nvPr/>
        </p:nvPicPr>
        <p:blipFill>
          <a:blip r:embed="rId4"/>
          <a:stretch>
            <a:fillRect/>
          </a:stretch>
        </p:blipFill>
        <p:spPr>
          <a:xfrm>
            <a:off x="3534104" y="4123357"/>
            <a:ext cx="4413468" cy="2459764"/>
          </a:xfrm>
          <a:prstGeom prst="rect">
            <a:avLst/>
          </a:prstGeom>
        </p:spPr>
      </p:pic>
      <p:pic>
        <p:nvPicPr>
          <p:cNvPr id="17" name="Picture 16">
            <a:extLst>
              <a:ext uri="{FF2B5EF4-FFF2-40B4-BE49-F238E27FC236}">
                <a16:creationId xmlns:a16="http://schemas.microsoft.com/office/drawing/2014/main" id="{2E900C07-0BCE-6C57-984E-E4D2C9F00924}"/>
              </a:ext>
            </a:extLst>
          </p:cNvPr>
          <p:cNvPicPr>
            <a:picLocks noChangeAspect="1"/>
          </p:cNvPicPr>
          <p:nvPr/>
        </p:nvPicPr>
        <p:blipFill>
          <a:blip r:embed="rId5"/>
          <a:stretch>
            <a:fillRect/>
          </a:stretch>
        </p:blipFill>
        <p:spPr>
          <a:xfrm>
            <a:off x="7092662" y="2958682"/>
            <a:ext cx="4493563" cy="2505483"/>
          </a:xfrm>
          <a:prstGeom prst="rect">
            <a:avLst/>
          </a:prstGeom>
        </p:spPr>
      </p:pic>
    </p:spTree>
    <p:extLst>
      <p:ext uri="{BB962C8B-B14F-4D97-AF65-F5344CB8AC3E}">
        <p14:creationId xmlns:p14="http://schemas.microsoft.com/office/powerpoint/2010/main" val="20160369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70AD3-5B3E-AA83-65A7-E6432A6F059E}"/>
              </a:ext>
            </a:extLst>
          </p:cNvPr>
          <p:cNvSpPr>
            <a:spLocks noGrp="1"/>
          </p:cNvSpPr>
          <p:nvPr>
            <p:ph type="title"/>
          </p:nvPr>
        </p:nvSpPr>
        <p:spPr>
          <a:xfrm>
            <a:off x="171522" y="85726"/>
            <a:ext cx="9777149" cy="1325563"/>
          </a:xfrm>
        </p:spPr>
        <p:txBody>
          <a:bodyPr>
            <a:normAutofit/>
          </a:bodyPr>
          <a:lstStyle/>
          <a:p>
            <a:r>
              <a:rPr lang="en-GB" sz="3600" b="1"/>
              <a:t>Responses by borough and workplace </a:t>
            </a:r>
            <a:br>
              <a:rPr lang="en-GB" sz="3600" b="1"/>
            </a:br>
            <a:r>
              <a:rPr lang="en-GB" sz="3600" b="1"/>
              <a:t>(as at 18 May)</a:t>
            </a:r>
          </a:p>
        </p:txBody>
      </p:sp>
      <p:sp>
        <p:nvSpPr>
          <p:cNvPr id="4" name="Slide Number Placeholder 3">
            <a:extLst>
              <a:ext uri="{FF2B5EF4-FFF2-40B4-BE49-F238E27FC236}">
                <a16:creationId xmlns:a16="http://schemas.microsoft.com/office/drawing/2014/main" id="{AFE1900C-AF6F-B3A3-58A2-234CCF23D76B}"/>
              </a:ext>
            </a:extLst>
          </p:cNvPr>
          <p:cNvSpPr>
            <a:spLocks noGrp="1"/>
          </p:cNvSpPr>
          <p:nvPr>
            <p:ph type="sldNum" sz="quarter" idx="12"/>
          </p:nvPr>
        </p:nvSpPr>
        <p:spPr/>
        <p:txBody>
          <a:bodyPr/>
          <a:lstStyle/>
          <a:p>
            <a:fld id="{97EE8412-344B-4A62-BD9B-853B63951050}" type="slidenum">
              <a:rPr lang="en-GB" smtClean="0"/>
              <a:t>14</a:t>
            </a:fld>
            <a:endParaRPr lang="en-GB"/>
          </a:p>
        </p:txBody>
      </p:sp>
      <p:graphicFrame>
        <p:nvGraphicFramePr>
          <p:cNvPr id="9" name="Chart 8">
            <a:extLst>
              <a:ext uri="{FF2B5EF4-FFF2-40B4-BE49-F238E27FC236}">
                <a16:creationId xmlns:a16="http://schemas.microsoft.com/office/drawing/2014/main" id="{A876B12A-990C-3058-F4CB-87222285F80A}"/>
              </a:ext>
            </a:extLst>
          </p:cNvPr>
          <p:cNvGraphicFramePr>
            <a:graphicFrameLocks/>
          </p:cNvGraphicFramePr>
          <p:nvPr>
            <p:extLst>
              <p:ext uri="{D42A27DB-BD31-4B8C-83A1-F6EECF244321}">
                <p14:modId xmlns:p14="http://schemas.microsoft.com/office/powerpoint/2010/main" val="2118809333"/>
              </p:ext>
            </p:extLst>
          </p:nvPr>
        </p:nvGraphicFramePr>
        <p:xfrm>
          <a:off x="731614" y="1411288"/>
          <a:ext cx="5277933" cy="427831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EB995B45-D317-E0B1-AFD7-41B999C1C99D}"/>
              </a:ext>
            </a:extLst>
          </p:cNvPr>
          <p:cNvGraphicFramePr>
            <a:graphicFrameLocks/>
          </p:cNvGraphicFramePr>
          <p:nvPr>
            <p:extLst>
              <p:ext uri="{D42A27DB-BD31-4B8C-83A1-F6EECF244321}">
                <p14:modId xmlns:p14="http://schemas.microsoft.com/office/powerpoint/2010/main" val="3783443036"/>
              </p:ext>
            </p:extLst>
          </p:nvPr>
        </p:nvGraphicFramePr>
        <p:xfrm>
          <a:off x="6194275" y="1411288"/>
          <a:ext cx="5394036" cy="427831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598934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2C2F3-E8A0-4C53-8C4B-6A768A6823EF}"/>
              </a:ext>
            </a:extLst>
          </p:cNvPr>
          <p:cNvSpPr>
            <a:spLocks noGrp="1"/>
          </p:cNvSpPr>
          <p:nvPr>
            <p:ph type="title"/>
          </p:nvPr>
        </p:nvSpPr>
        <p:spPr>
          <a:xfrm>
            <a:off x="291596" y="365125"/>
            <a:ext cx="9730228" cy="659003"/>
          </a:xfrm>
        </p:spPr>
        <p:txBody>
          <a:bodyPr>
            <a:normAutofit/>
          </a:bodyPr>
          <a:lstStyle/>
          <a:p>
            <a:r>
              <a:rPr lang="en-GB" sz="3200" b="1"/>
              <a:t>Who we have heard from...</a:t>
            </a:r>
          </a:p>
        </p:txBody>
      </p:sp>
      <p:sp>
        <p:nvSpPr>
          <p:cNvPr id="4" name="Slide Number Placeholder 3">
            <a:extLst>
              <a:ext uri="{FF2B5EF4-FFF2-40B4-BE49-F238E27FC236}">
                <a16:creationId xmlns:a16="http://schemas.microsoft.com/office/drawing/2014/main" id="{85A340DD-3D11-AED5-267E-D1ED9731BB54}"/>
              </a:ext>
            </a:extLst>
          </p:cNvPr>
          <p:cNvSpPr>
            <a:spLocks noGrp="1"/>
          </p:cNvSpPr>
          <p:nvPr>
            <p:ph type="sldNum" sz="quarter" idx="12"/>
          </p:nvPr>
        </p:nvSpPr>
        <p:spPr/>
        <p:txBody>
          <a:bodyPr/>
          <a:lstStyle/>
          <a:p>
            <a:fld id="{97EE8412-344B-4A62-BD9B-853B63951050}" type="slidenum">
              <a:rPr lang="en-GB" smtClean="0"/>
              <a:t>15</a:t>
            </a:fld>
            <a:endParaRPr lang="en-GB"/>
          </a:p>
        </p:txBody>
      </p:sp>
      <p:pic>
        <p:nvPicPr>
          <p:cNvPr id="5" name="Picture 4">
            <a:extLst>
              <a:ext uri="{FF2B5EF4-FFF2-40B4-BE49-F238E27FC236}">
                <a16:creationId xmlns:a16="http://schemas.microsoft.com/office/drawing/2014/main" id="{55EEAA80-E67E-4F96-F74C-1AD19F817CBB}"/>
              </a:ext>
            </a:extLst>
          </p:cNvPr>
          <p:cNvPicPr>
            <a:picLocks noChangeAspect="1"/>
          </p:cNvPicPr>
          <p:nvPr/>
        </p:nvPicPr>
        <p:blipFill>
          <a:blip r:embed="rId3"/>
          <a:stretch>
            <a:fillRect/>
          </a:stretch>
        </p:blipFill>
        <p:spPr>
          <a:xfrm>
            <a:off x="484862" y="1249680"/>
            <a:ext cx="2741461" cy="2754586"/>
          </a:xfrm>
          <a:prstGeom prst="rect">
            <a:avLst/>
          </a:prstGeom>
        </p:spPr>
      </p:pic>
      <p:graphicFrame>
        <p:nvGraphicFramePr>
          <p:cNvPr id="6" name="Table 6">
            <a:extLst>
              <a:ext uri="{FF2B5EF4-FFF2-40B4-BE49-F238E27FC236}">
                <a16:creationId xmlns:a16="http://schemas.microsoft.com/office/drawing/2014/main" id="{C4AA99F3-4F58-5154-9543-E47458883A34}"/>
              </a:ext>
            </a:extLst>
          </p:cNvPr>
          <p:cNvGraphicFramePr>
            <a:graphicFrameLocks noGrp="1"/>
          </p:cNvGraphicFramePr>
          <p:nvPr>
            <p:extLst>
              <p:ext uri="{D42A27DB-BD31-4B8C-83A1-F6EECF244321}">
                <p14:modId xmlns:p14="http://schemas.microsoft.com/office/powerpoint/2010/main" val="2753398930"/>
              </p:ext>
            </p:extLst>
          </p:nvPr>
        </p:nvGraphicFramePr>
        <p:xfrm>
          <a:off x="3567848" y="1141192"/>
          <a:ext cx="8400288" cy="5608320"/>
        </p:xfrm>
        <a:graphic>
          <a:graphicData uri="http://schemas.openxmlformats.org/drawingml/2006/table">
            <a:tbl>
              <a:tblPr firstRow="1" bandRow="1">
                <a:tableStyleId>{2D5ABB26-0587-4C30-8999-92F81FD0307C}</a:tableStyleId>
              </a:tblPr>
              <a:tblGrid>
                <a:gridCol w="2800096">
                  <a:extLst>
                    <a:ext uri="{9D8B030D-6E8A-4147-A177-3AD203B41FA5}">
                      <a16:colId xmlns:a16="http://schemas.microsoft.com/office/drawing/2014/main" val="1356340667"/>
                    </a:ext>
                  </a:extLst>
                </a:gridCol>
                <a:gridCol w="2800096">
                  <a:extLst>
                    <a:ext uri="{9D8B030D-6E8A-4147-A177-3AD203B41FA5}">
                      <a16:colId xmlns:a16="http://schemas.microsoft.com/office/drawing/2014/main" val="1271832639"/>
                    </a:ext>
                  </a:extLst>
                </a:gridCol>
                <a:gridCol w="2800096">
                  <a:extLst>
                    <a:ext uri="{9D8B030D-6E8A-4147-A177-3AD203B41FA5}">
                      <a16:colId xmlns:a16="http://schemas.microsoft.com/office/drawing/2014/main" val="1954321876"/>
                    </a:ext>
                  </a:extLst>
                </a:gridCol>
              </a:tblGrid>
              <a:tr h="2581212">
                <a:tc>
                  <a:txBody>
                    <a:bodyPr/>
                    <a:lstStyle/>
                    <a:p>
                      <a:endParaRPr lang="en-GB">
                        <a:latin typeface="Arial" panose="020B0604020202020204" pitchFamily="34" charset="0"/>
                        <a:cs typeface="Arial" panose="020B0604020202020204" pitchFamily="34" charset="0"/>
                      </a:endParaRPr>
                    </a:p>
                    <a:p>
                      <a:r>
                        <a:rPr lang="en-GB" sz="4000" b="1">
                          <a:latin typeface="Arial" panose="020B0604020202020204" pitchFamily="34" charset="0"/>
                          <a:cs typeface="Arial" panose="020B0604020202020204" pitchFamily="34" charset="0"/>
                        </a:rPr>
                        <a:t>56% </a:t>
                      </a:r>
                      <a:r>
                        <a:rPr lang="en-GB">
                          <a:latin typeface="Arial" panose="020B0604020202020204" pitchFamily="34" charset="0"/>
                          <a:cs typeface="Arial" panose="020B0604020202020204" pitchFamily="34" charset="0"/>
                        </a:rPr>
                        <a:t>were aged 25 to 54 years old </a:t>
                      </a:r>
                    </a:p>
                    <a:p>
                      <a:endParaRPr lang="en-GB">
                        <a:latin typeface="Arial" panose="020B0604020202020204" pitchFamily="34" charset="0"/>
                        <a:cs typeface="Arial" panose="020B0604020202020204" pitchFamily="34" charset="0"/>
                      </a:endParaRPr>
                    </a:p>
                    <a:p>
                      <a:endParaRPr lang="en-GB">
                        <a:latin typeface="Arial" panose="020B0604020202020204" pitchFamily="34" charset="0"/>
                        <a:cs typeface="Arial" panose="020B0604020202020204" pitchFamily="34" charset="0"/>
                      </a:endParaRPr>
                    </a:p>
                    <a:p>
                      <a:endParaRPr lang="en-GB">
                        <a:latin typeface="Arial" panose="020B0604020202020204" pitchFamily="34" charset="0"/>
                        <a:cs typeface="Arial" panose="020B0604020202020204" pitchFamily="34" charset="0"/>
                      </a:endParaRPr>
                    </a:p>
                    <a:p>
                      <a:pPr algn="r"/>
                      <a:endParaRPr lang="en-GB">
                        <a:latin typeface="Arial" panose="020B0604020202020204" pitchFamily="34" charset="0"/>
                        <a:cs typeface="Arial" panose="020B0604020202020204" pitchFamily="34" charset="0"/>
                      </a:endParaRPr>
                    </a:p>
                    <a:p>
                      <a:pPr algn="r"/>
                      <a:r>
                        <a:rPr lang="en-GB">
                          <a:latin typeface="Arial" panose="020B0604020202020204" pitchFamily="34" charset="0"/>
                          <a:cs typeface="Arial" panose="020B0604020202020204" pitchFamily="34" charset="0"/>
                        </a:rPr>
                        <a:t>(n=573)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GB">
                        <a:latin typeface="Arial" panose="020B0604020202020204" pitchFamily="34" charset="0"/>
                        <a:cs typeface="Arial" panose="020B0604020202020204" pitchFamily="34" charset="0"/>
                      </a:endParaRPr>
                    </a:p>
                    <a:p>
                      <a:r>
                        <a:rPr lang="en-GB" sz="4000" b="1">
                          <a:latin typeface="Arial" panose="020B0604020202020204" pitchFamily="34" charset="0"/>
                          <a:cs typeface="Arial" panose="020B0604020202020204" pitchFamily="34" charset="0"/>
                        </a:rPr>
                        <a:t>72% </a:t>
                      </a:r>
                      <a:r>
                        <a:rPr lang="en-GB">
                          <a:latin typeface="Arial" panose="020B0604020202020204" pitchFamily="34" charset="0"/>
                          <a:cs typeface="Arial" panose="020B0604020202020204" pitchFamily="34" charset="0"/>
                        </a:rPr>
                        <a:t>identified as a women</a:t>
                      </a:r>
                    </a:p>
                    <a:p>
                      <a:endParaRPr lang="en-GB">
                        <a:latin typeface="Arial" panose="020B0604020202020204" pitchFamily="34" charset="0"/>
                        <a:cs typeface="Arial" panose="020B0604020202020204" pitchFamily="34" charset="0"/>
                      </a:endParaRPr>
                    </a:p>
                    <a:p>
                      <a:endParaRPr lang="en-GB">
                        <a:latin typeface="Arial" panose="020B0604020202020204" pitchFamily="34" charset="0"/>
                        <a:cs typeface="Arial" panose="020B0604020202020204" pitchFamily="34" charset="0"/>
                      </a:endParaRPr>
                    </a:p>
                    <a:p>
                      <a:endParaRPr lang="en-GB">
                        <a:latin typeface="Arial" panose="020B0604020202020204" pitchFamily="34" charset="0"/>
                        <a:cs typeface="Arial" panose="020B0604020202020204" pitchFamily="34" charset="0"/>
                      </a:endParaRPr>
                    </a:p>
                    <a:p>
                      <a:pPr algn="r"/>
                      <a:endParaRPr lang="en-GB">
                        <a:latin typeface="Arial" panose="020B0604020202020204" pitchFamily="34" charset="0"/>
                        <a:cs typeface="Arial" panose="020B0604020202020204" pitchFamily="34" charset="0"/>
                      </a:endParaRPr>
                    </a:p>
                    <a:p>
                      <a:pPr algn="r"/>
                      <a:r>
                        <a:rPr lang="en-GB">
                          <a:latin typeface="Arial" panose="020B0604020202020204" pitchFamily="34" charset="0"/>
                          <a:cs typeface="Arial" panose="020B0604020202020204" pitchFamily="34" charset="0"/>
                        </a:rPr>
                        <a:t>(n=577)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GB">
                        <a:latin typeface="Arial" panose="020B0604020202020204" pitchFamily="34" charset="0"/>
                        <a:cs typeface="Arial" panose="020B0604020202020204" pitchFamily="34" charset="0"/>
                      </a:endParaRPr>
                    </a:p>
                    <a:p>
                      <a:r>
                        <a:rPr lang="en-GB" sz="4000" b="1">
                          <a:latin typeface="Arial" panose="020B0604020202020204" pitchFamily="34" charset="0"/>
                          <a:cs typeface="Arial" panose="020B0604020202020204" pitchFamily="34" charset="0"/>
                        </a:rPr>
                        <a:t>63% </a:t>
                      </a:r>
                      <a:r>
                        <a:rPr lang="en-GB">
                          <a:latin typeface="Arial" panose="020B0604020202020204" pitchFamily="34" charset="0"/>
                          <a:cs typeface="Arial" panose="020B0604020202020204" pitchFamily="34" charset="0"/>
                        </a:rPr>
                        <a:t>identified as White British</a:t>
                      </a:r>
                    </a:p>
                    <a:p>
                      <a:endParaRPr lang="en-GB">
                        <a:latin typeface="Arial" panose="020B0604020202020204" pitchFamily="34" charset="0"/>
                        <a:cs typeface="Arial" panose="020B0604020202020204" pitchFamily="34" charset="0"/>
                      </a:endParaRPr>
                    </a:p>
                    <a:p>
                      <a:endParaRPr lang="en-GB">
                        <a:latin typeface="Arial" panose="020B0604020202020204" pitchFamily="34" charset="0"/>
                        <a:cs typeface="Arial" panose="020B0604020202020204" pitchFamily="34" charset="0"/>
                      </a:endParaRPr>
                    </a:p>
                    <a:p>
                      <a:endParaRPr lang="en-GB">
                        <a:latin typeface="Arial" panose="020B0604020202020204" pitchFamily="34" charset="0"/>
                        <a:cs typeface="Arial" panose="020B0604020202020204" pitchFamily="34" charset="0"/>
                      </a:endParaRPr>
                    </a:p>
                    <a:p>
                      <a:endParaRPr lang="en-GB">
                        <a:latin typeface="Arial" panose="020B0604020202020204" pitchFamily="34" charset="0"/>
                        <a:cs typeface="Arial" panose="020B0604020202020204" pitchFamily="34" charset="0"/>
                      </a:endParaRPr>
                    </a:p>
                    <a:p>
                      <a:pPr algn="r"/>
                      <a:r>
                        <a:rPr lang="en-GB">
                          <a:latin typeface="Arial" panose="020B0604020202020204" pitchFamily="34" charset="0"/>
                          <a:cs typeface="Arial" panose="020B0604020202020204" pitchFamily="34" charset="0"/>
                        </a:rPr>
                        <a:t>(n=569)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19842479"/>
                  </a:ext>
                </a:extLst>
              </a:tr>
              <a:tr h="29413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1">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a:latin typeface="Arial" panose="020B0604020202020204" pitchFamily="34" charset="0"/>
                          <a:cs typeface="Arial" panose="020B0604020202020204" pitchFamily="34" charset="0"/>
                        </a:rPr>
                        <a:t>40%</a:t>
                      </a:r>
                      <a:r>
                        <a:rPr lang="en-GB" sz="1600">
                          <a:latin typeface="Arial" panose="020B0604020202020204" pitchFamily="34" charset="0"/>
                          <a:cs typeface="Arial" panose="020B0604020202020204" pitchFamily="34" charset="0"/>
                        </a:rPr>
                        <a:t> identified as having daily activities limited or somewhat limited because of a health problem or disability</a:t>
                      </a:r>
                    </a:p>
                    <a:p>
                      <a:pPr algn="r"/>
                      <a:endParaRPr lang="en-GB">
                        <a:latin typeface="Arial" panose="020B0604020202020204" pitchFamily="34" charset="0"/>
                        <a:cs typeface="Arial" panose="020B0604020202020204" pitchFamily="34" charset="0"/>
                      </a:endParaRPr>
                    </a:p>
                    <a:p>
                      <a:pPr algn="r"/>
                      <a:endParaRPr lang="en-GB">
                        <a:latin typeface="Arial" panose="020B0604020202020204" pitchFamily="34" charset="0"/>
                        <a:cs typeface="Arial" panose="020B0604020202020204" pitchFamily="34" charset="0"/>
                      </a:endParaRPr>
                    </a:p>
                    <a:p>
                      <a:pPr algn="r"/>
                      <a:endParaRPr lang="en-GB">
                        <a:latin typeface="Arial" panose="020B0604020202020204" pitchFamily="34" charset="0"/>
                        <a:cs typeface="Arial" panose="020B0604020202020204" pitchFamily="34" charset="0"/>
                      </a:endParaRPr>
                    </a:p>
                    <a:p>
                      <a:pPr algn="r"/>
                      <a:r>
                        <a:rPr lang="en-GB">
                          <a:latin typeface="Arial" panose="020B0604020202020204" pitchFamily="34" charset="0"/>
                          <a:cs typeface="Arial" panose="020B0604020202020204" pitchFamily="34" charset="0"/>
                        </a:rPr>
                        <a:t>(n=582)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GB" sz="1800" b="1">
                        <a:latin typeface="Arial" panose="020B0604020202020204" pitchFamily="34" charset="0"/>
                        <a:cs typeface="Arial" panose="020B0604020202020204" pitchFamily="34" charset="0"/>
                      </a:endParaRPr>
                    </a:p>
                    <a:p>
                      <a:r>
                        <a:rPr lang="en-GB" sz="4000" b="1">
                          <a:latin typeface="Arial" panose="020B0604020202020204" pitchFamily="34" charset="0"/>
                          <a:cs typeface="Arial" panose="020B0604020202020204" pitchFamily="34" charset="0"/>
                        </a:rPr>
                        <a:t>16%</a:t>
                      </a:r>
                      <a:r>
                        <a:rPr lang="en-GB">
                          <a:latin typeface="Arial" panose="020B0604020202020204" pitchFamily="34" charset="0"/>
                          <a:cs typeface="Arial" panose="020B0604020202020204" pitchFamily="34" charset="0"/>
                        </a:rPr>
                        <a:t> described themselves as unpaid carers</a:t>
                      </a:r>
                    </a:p>
                    <a:p>
                      <a:endParaRPr lang="en-GB">
                        <a:latin typeface="Arial" panose="020B0604020202020204" pitchFamily="34" charset="0"/>
                        <a:cs typeface="Arial" panose="020B0604020202020204" pitchFamily="34" charset="0"/>
                      </a:endParaRPr>
                    </a:p>
                    <a:p>
                      <a:endParaRPr lang="en-GB">
                        <a:latin typeface="Arial" panose="020B0604020202020204" pitchFamily="34" charset="0"/>
                        <a:cs typeface="Arial" panose="020B0604020202020204" pitchFamily="34" charset="0"/>
                      </a:endParaRPr>
                    </a:p>
                    <a:p>
                      <a:endParaRPr lang="en-GB">
                        <a:latin typeface="Arial" panose="020B0604020202020204" pitchFamily="34" charset="0"/>
                        <a:cs typeface="Arial" panose="020B0604020202020204" pitchFamily="34" charset="0"/>
                      </a:endParaRPr>
                    </a:p>
                    <a:p>
                      <a:pPr algn="r"/>
                      <a:endParaRPr lang="en-GB">
                        <a:latin typeface="Arial" panose="020B0604020202020204" pitchFamily="34" charset="0"/>
                        <a:cs typeface="Arial" panose="020B0604020202020204" pitchFamily="34" charset="0"/>
                      </a:endParaRPr>
                    </a:p>
                    <a:p>
                      <a:pPr algn="r"/>
                      <a:r>
                        <a:rPr lang="en-GB">
                          <a:latin typeface="Arial" panose="020B0604020202020204" pitchFamily="34" charset="0"/>
                          <a:cs typeface="Arial" panose="020B0604020202020204" pitchFamily="34" charset="0"/>
                        </a:rPr>
                        <a:t>(n=578)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GB" sz="1800" b="1">
                        <a:latin typeface="Arial" panose="020B0604020202020204" pitchFamily="34" charset="0"/>
                        <a:cs typeface="Arial" panose="020B0604020202020204" pitchFamily="34" charset="0"/>
                      </a:endParaRPr>
                    </a:p>
                    <a:p>
                      <a:r>
                        <a:rPr lang="en-GB" sz="4000" b="1">
                          <a:latin typeface="Arial" panose="020B0604020202020204" pitchFamily="34" charset="0"/>
                          <a:cs typeface="Arial" panose="020B0604020202020204" pitchFamily="34" charset="0"/>
                        </a:rPr>
                        <a:t>24% </a:t>
                      </a:r>
                      <a:r>
                        <a:rPr lang="en-GB" sz="1800" b="0">
                          <a:latin typeface="Arial" panose="020B0604020202020204" pitchFamily="34" charset="0"/>
                          <a:cs typeface="Arial" panose="020B0604020202020204" pitchFamily="34" charset="0"/>
                        </a:rPr>
                        <a:t>were a parent or guardian of a child under 18</a:t>
                      </a:r>
                    </a:p>
                    <a:p>
                      <a:endParaRPr lang="en-GB" sz="1800" b="0">
                        <a:latin typeface="Arial" panose="020B0604020202020204" pitchFamily="34" charset="0"/>
                        <a:cs typeface="Arial" panose="020B0604020202020204" pitchFamily="34" charset="0"/>
                      </a:endParaRPr>
                    </a:p>
                    <a:p>
                      <a:endParaRPr lang="en-GB" sz="1800" b="0">
                        <a:latin typeface="Arial" panose="020B0604020202020204" pitchFamily="34" charset="0"/>
                        <a:cs typeface="Arial" panose="020B0604020202020204" pitchFamily="34" charset="0"/>
                      </a:endParaRPr>
                    </a:p>
                    <a:p>
                      <a:endParaRPr lang="en-GB" sz="1800" b="0">
                        <a:latin typeface="Arial" panose="020B0604020202020204" pitchFamily="34" charset="0"/>
                        <a:cs typeface="Arial" panose="020B0604020202020204" pitchFamily="34" charset="0"/>
                      </a:endParaRPr>
                    </a:p>
                    <a:p>
                      <a:pPr algn="r"/>
                      <a:endParaRPr lang="en-GB" sz="1800" b="0">
                        <a:latin typeface="Arial" panose="020B0604020202020204" pitchFamily="34" charset="0"/>
                        <a:cs typeface="Arial" panose="020B0604020202020204" pitchFamily="34" charset="0"/>
                      </a:endParaRPr>
                    </a:p>
                    <a:p>
                      <a:pPr algn="r"/>
                      <a:r>
                        <a:rPr lang="en-GB" sz="1800" b="0">
                          <a:latin typeface="Arial" panose="020B0604020202020204" pitchFamily="34" charset="0"/>
                          <a:cs typeface="Arial" panose="020B0604020202020204" pitchFamily="34" charset="0"/>
                        </a:rPr>
                        <a:t>(n=578)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6364634"/>
                  </a:ext>
                </a:extLst>
              </a:tr>
            </a:tbl>
          </a:graphicData>
        </a:graphic>
      </p:graphicFrame>
      <p:pic>
        <p:nvPicPr>
          <p:cNvPr id="9" name="Graphic 8">
            <a:extLst>
              <a:ext uri="{FF2B5EF4-FFF2-40B4-BE49-F238E27FC236}">
                <a16:creationId xmlns:a16="http://schemas.microsoft.com/office/drawing/2014/main" id="{B3EF88E2-DE5A-0E16-4BBC-DB001A55C93F}"/>
              </a:ext>
            </a:extLst>
          </p:cNvPr>
          <p:cNvPicPr>
            <a:picLocks noChangeAspect="1"/>
          </p:cNvPicPr>
          <p:nvPr/>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b="18998"/>
          <a:stretch/>
        </p:blipFill>
        <p:spPr>
          <a:xfrm>
            <a:off x="4256421" y="2558763"/>
            <a:ext cx="1233610" cy="999241"/>
          </a:xfrm>
          <a:prstGeom prst="rect">
            <a:avLst/>
          </a:prstGeom>
        </p:spPr>
      </p:pic>
      <p:pic>
        <p:nvPicPr>
          <p:cNvPr id="11" name="Picture 10" descr="A picture containing graphics, font, black, design&#10;&#10;Description automatically generated">
            <a:extLst>
              <a:ext uri="{FF2B5EF4-FFF2-40B4-BE49-F238E27FC236}">
                <a16:creationId xmlns:a16="http://schemas.microsoft.com/office/drawing/2014/main" id="{D3CE49D4-A409-C9D4-255B-D10A5958481A}"/>
              </a:ext>
            </a:extLst>
          </p:cNvPr>
          <p:cNvPicPr>
            <a:picLocks noChangeAspect="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058058" y="2439786"/>
            <a:ext cx="1233610" cy="1233610"/>
          </a:xfrm>
          <a:prstGeom prst="rect">
            <a:avLst/>
          </a:prstGeom>
        </p:spPr>
      </p:pic>
      <p:pic>
        <p:nvPicPr>
          <p:cNvPr id="13" name="Picture 12" descr="A picture containing black, darkness&#10;&#10;Description automatically generated">
            <a:extLst>
              <a:ext uri="{FF2B5EF4-FFF2-40B4-BE49-F238E27FC236}">
                <a16:creationId xmlns:a16="http://schemas.microsoft.com/office/drawing/2014/main" id="{2B07B418-5815-5194-3737-A3C5F0422919}"/>
              </a:ext>
            </a:extLst>
          </p:cNvPr>
          <p:cNvPicPr>
            <a:picLocks noChangeAspect="1"/>
          </p:cNvPicPr>
          <p:nvPr/>
        </p:nvPicPr>
        <p:blipFill rotWithShape="1">
          <a:blip r:embed="rId7" cstate="print">
            <a:duotone>
              <a:schemeClr val="accent5">
                <a:shade val="45000"/>
                <a:satMod val="135000"/>
              </a:schemeClr>
              <a:prstClr val="white"/>
            </a:duotone>
            <a:extLst>
              <a:ext uri="{28A0092B-C50C-407E-A947-70E740481C1C}">
                <a14:useLocalDpi xmlns:a14="http://schemas.microsoft.com/office/drawing/2010/main" val="0"/>
              </a:ext>
            </a:extLst>
          </a:blip>
          <a:srcRect b="31443"/>
          <a:stretch/>
        </p:blipFill>
        <p:spPr>
          <a:xfrm>
            <a:off x="9576750" y="2462752"/>
            <a:ext cx="1361288" cy="933254"/>
          </a:xfrm>
          <a:prstGeom prst="rect">
            <a:avLst/>
          </a:prstGeom>
        </p:spPr>
      </p:pic>
      <p:pic>
        <p:nvPicPr>
          <p:cNvPr id="15" name="Picture 14" descr="A picture containing black, darkness&#10;&#10;Description automatically generated">
            <a:extLst>
              <a:ext uri="{FF2B5EF4-FFF2-40B4-BE49-F238E27FC236}">
                <a16:creationId xmlns:a16="http://schemas.microsoft.com/office/drawing/2014/main" id="{32D25C03-0410-68FD-E3CE-650F13F919C8}"/>
              </a:ext>
            </a:extLst>
          </p:cNvPr>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614301" y="5572042"/>
            <a:ext cx="1101808" cy="1101808"/>
          </a:xfrm>
          <a:prstGeom prst="rect">
            <a:avLst/>
          </a:prstGeom>
        </p:spPr>
      </p:pic>
      <p:pic>
        <p:nvPicPr>
          <p:cNvPr id="17" name="Picture 16" descr="A picture containing black, darkness&#10;&#10;Description automatically generated">
            <a:extLst>
              <a:ext uri="{FF2B5EF4-FFF2-40B4-BE49-F238E27FC236}">
                <a16:creationId xmlns:a16="http://schemas.microsoft.com/office/drawing/2014/main" id="{788E2BB2-8142-D4D3-ECE8-B34C198542DE}"/>
              </a:ext>
            </a:extLst>
          </p:cNvPr>
          <p:cNvPicPr>
            <a:picLocks noChangeAspect="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293535" y="5391067"/>
            <a:ext cx="1101808" cy="1101808"/>
          </a:xfrm>
          <a:prstGeom prst="rect">
            <a:avLst/>
          </a:prstGeom>
        </p:spPr>
      </p:pic>
      <p:pic>
        <p:nvPicPr>
          <p:cNvPr id="21" name="Picture 20" descr="A picture containing black, darkness&#10;&#10;Description automatically generated">
            <a:extLst>
              <a:ext uri="{FF2B5EF4-FFF2-40B4-BE49-F238E27FC236}">
                <a16:creationId xmlns:a16="http://schemas.microsoft.com/office/drawing/2014/main" id="{953192D4-FD36-4140-3BC1-FC981DC985E1}"/>
              </a:ext>
            </a:extLst>
          </p:cNvPr>
          <p:cNvPicPr>
            <a:picLocks noChangeAspect="1"/>
          </p:cNvPicPr>
          <p:nvPr/>
        </p:nvPicPr>
        <p:blipFill rotWithShape="1">
          <a:blip r:embed="rId10" cstate="print">
            <a:duotone>
              <a:schemeClr val="accent6">
                <a:shade val="45000"/>
                <a:satMod val="135000"/>
              </a:schemeClr>
              <a:prstClr val="white"/>
            </a:duotone>
            <a:extLst>
              <a:ext uri="{28A0092B-C50C-407E-A947-70E740481C1C}">
                <a14:useLocalDpi xmlns:a14="http://schemas.microsoft.com/office/drawing/2010/main" val="0"/>
              </a:ext>
            </a:extLst>
          </a:blip>
          <a:srcRect b="22253"/>
          <a:stretch/>
        </p:blipFill>
        <p:spPr>
          <a:xfrm>
            <a:off x="9803184" y="5173539"/>
            <a:ext cx="1586704" cy="1233610"/>
          </a:xfrm>
          <a:prstGeom prst="rect">
            <a:avLst/>
          </a:prstGeom>
        </p:spPr>
      </p:pic>
    </p:spTree>
    <p:extLst>
      <p:ext uri="{BB962C8B-B14F-4D97-AF65-F5344CB8AC3E}">
        <p14:creationId xmlns:p14="http://schemas.microsoft.com/office/powerpoint/2010/main" val="36241292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5A340DD-3D11-AED5-267E-D1ED9731BB54}"/>
              </a:ext>
            </a:extLst>
          </p:cNvPr>
          <p:cNvSpPr>
            <a:spLocks noGrp="1"/>
          </p:cNvSpPr>
          <p:nvPr>
            <p:ph type="sldNum" sz="quarter" idx="12"/>
          </p:nvPr>
        </p:nvSpPr>
        <p:spPr/>
        <p:txBody>
          <a:bodyPr/>
          <a:lstStyle/>
          <a:p>
            <a:fld id="{97EE8412-344B-4A62-BD9B-853B63951050}" type="slidenum">
              <a:rPr lang="en-GB" smtClean="0"/>
              <a:t>16</a:t>
            </a:fld>
            <a:endParaRPr lang="en-GB"/>
          </a:p>
        </p:txBody>
      </p:sp>
      <p:sp>
        <p:nvSpPr>
          <p:cNvPr id="3" name="Title 1">
            <a:extLst>
              <a:ext uri="{FF2B5EF4-FFF2-40B4-BE49-F238E27FC236}">
                <a16:creationId xmlns:a16="http://schemas.microsoft.com/office/drawing/2014/main" id="{F50DC9CB-BC31-B627-57D6-D10809F23F3C}"/>
              </a:ext>
            </a:extLst>
          </p:cNvPr>
          <p:cNvSpPr txBox="1">
            <a:spLocks/>
          </p:cNvSpPr>
          <p:nvPr/>
        </p:nvSpPr>
        <p:spPr>
          <a:xfrm>
            <a:off x="291596" y="365125"/>
            <a:ext cx="91894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2"/>
                </a:solidFill>
                <a:latin typeface="Arial" panose="020B0604020202020204" pitchFamily="34" charset="0"/>
                <a:ea typeface="+mj-ea"/>
                <a:cs typeface="Arial" panose="020B0604020202020204" pitchFamily="34" charset="0"/>
              </a:defRPr>
            </a:lvl1pPr>
          </a:lstStyle>
          <a:p>
            <a:r>
              <a:rPr lang="en-GB" sz="4000" b="1"/>
              <a:t>Headlines: Primary care</a:t>
            </a:r>
          </a:p>
        </p:txBody>
      </p:sp>
      <p:graphicFrame>
        <p:nvGraphicFramePr>
          <p:cNvPr id="7" name="Chart 6">
            <a:extLst>
              <a:ext uri="{FF2B5EF4-FFF2-40B4-BE49-F238E27FC236}">
                <a16:creationId xmlns:a16="http://schemas.microsoft.com/office/drawing/2014/main" id="{1DEB7E33-C1C4-1B64-87B9-D3A3D21073BE}"/>
              </a:ext>
            </a:extLst>
          </p:cNvPr>
          <p:cNvGraphicFramePr>
            <a:graphicFrameLocks/>
          </p:cNvGraphicFramePr>
          <p:nvPr>
            <p:extLst>
              <p:ext uri="{D42A27DB-BD31-4B8C-83A1-F6EECF244321}">
                <p14:modId xmlns:p14="http://schemas.microsoft.com/office/powerpoint/2010/main" val="2251043245"/>
              </p:ext>
            </p:extLst>
          </p:nvPr>
        </p:nvGraphicFramePr>
        <p:xfrm>
          <a:off x="1141863" y="1943744"/>
          <a:ext cx="9908274" cy="3434169"/>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6CDC5107-5EE3-1CC1-3B86-7A4DA1ACEF29}"/>
              </a:ext>
            </a:extLst>
          </p:cNvPr>
          <p:cNvSpPr txBox="1"/>
          <p:nvPr/>
        </p:nvSpPr>
        <p:spPr>
          <a:xfrm>
            <a:off x="889379" y="1450857"/>
            <a:ext cx="10413242" cy="1477328"/>
          </a:xfrm>
          <a:prstGeom prst="rect">
            <a:avLst/>
          </a:prstGeom>
          <a:solidFill>
            <a:schemeClr val="bg1"/>
          </a:solidFill>
          <a:ln w="57150">
            <a:noFill/>
          </a:ln>
        </p:spPr>
        <p:txBody>
          <a:bodyPr wrap="square">
            <a:spAutoFit/>
          </a:bodyPr>
          <a:lstStyle/>
          <a:p>
            <a:r>
              <a:rPr lang="en-GB">
                <a:latin typeface="Arial" panose="020B0604020202020204" pitchFamily="34" charset="0"/>
                <a:cs typeface="Arial" panose="020B0604020202020204" pitchFamily="34" charset="0"/>
              </a:rPr>
              <a:t>We want people in South West London to access primary care in the way that suits them best so that they can get the information, care, and support they need quickly. We want fully digital and connected primary care which eradicates clinical variation, improves health outcomes, and looks proactively at the needs of patients so that we improve the continuity of care for those who need it and keep people healthier for longer.</a:t>
            </a:r>
          </a:p>
        </p:txBody>
      </p:sp>
      <p:sp>
        <p:nvSpPr>
          <p:cNvPr id="18" name="TextBox 17">
            <a:extLst>
              <a:ext uri="{FF2B5EF4-FFF2-40B4-BE49-F238E27FC236}">
                <a16:creationId xmlns:a16="http://schemas.microsoft.com/office/drawing/2014/main" id="{85EBDA31-A3D7-FBD4-2BFD-2025DE733E07}"/>
              </a:ext>
            </a:extLst>
          </p:cNvPr>
          <p:cNvSpPr txBox="1"/>
          <p:nvPr/>
        </p:nvSpPr>
        <p:spPr>
          <a:xfrm>
            <a:off x="736396" y="4894837"/>
            <a:ext cx="10262938" cy="1631216"/>
          </a:xfrm>
          <a:prstGeom prst="rect">
            <a:avLst/>
          </a:prstGeom>
          <a:noFill/>
          <a:ln w="57150">
            <a:solidFill>
              <a:srgbClr val="39B6A9"/>
            </a:solidFill>
          </a:ln>
        </p:spPr>
        <p:txBody>
          <a:bodyPr wrap="square" rtlCol="0">
            <a:spAutoFit/>
          </a:bodyPr>
          <a:lstStyle/>
          <a:p>
            <a:pPr>
              <a:lnSpc>
                <a:spcPct val="90000"/>
              </a:lnSpc>
              <a:spcBef>
                <a:spcPct val="0"/>
              </a:spcBef>
            </a:pPr>
            <a:r>
              <a:rPr lang="en-US" sz="2000" b="1">
                <a:solidFill>
                  <a:schemeClr val="tx2"/>
                </a:solidFill>
                <a:latin typeface="Arial" panose="020B0604020202020204" pitchFamily="34" charset="0"/>
                <a:ea typeface="+mj-ea"/>
                <a:cs typeface="Arial" panose="020B0604020202020204" pitchFamily="34" charset="0"/>
              </a:rPr>
              <a:t>Insight and feedback:</a:t>
            </a:r>
          </a:p>
          <a:p>
            <a:pPr marL="285750" indent="-285750">
              <a:buFont typeface="Arial" panose="020B0604020202020204" pitchFamily="34" charset="0"/>
              <a:buChar char="•"/>
            </a:pPr>
            <a:r>
              <a:rPr lang="en-US" sz="1700">
                <a:latin typeface="Arial" panose="020B0604020202020204" pitchFamily="34" charset="0"/>
                <a:cs typeface="Arial" panose="020B0604020202020204" pitchFamily="34" charset="0"/>
              </a:rPr>
              <a:t>Agreement to enable people to access primary care in the way that suits them best, with many people talking about the problems of digital exclusion and the need to have face to face appointments.</a:t>
            </a:r>
          </a:p>
          <a:p>
            <a:pPr marL="285750" indent="-285750">
              <a:buFont typeface="Arial" panose="020B0604020202020204" pitchFamily="34" charset="0"/>
              <a:buChar char="•"/>
            </a:pPr>
            <a:r>
              <a:rPr lang="en-US" sz="1600">
                <a:latin typeface="Arial" panose="020B0604020202020204" pitchFamily="34" charset="0"/>
                <a:cs typeface="Arial" panose="020B0604020202020204" pitchFamily="34" charset="0"/>
              </a:rPr>
              <a:t>Strong feelings towards the importance of continuity of care aided by seeing the same GP (‘family doctor’).</a:t>
            </a:r>
          </a:p>
          <a:p>
            <a:pPr marL="285750" indent="-285750">
              <a:buFont typeface="Arial" panose="020B0604020202020204" pitchFamily="34" charset="0"/>
              <a:buChar char="•"/>
            </a:pPr>
            <a:r>
              <a:rPr lang="en-US" sz="1600">
                <a:latin typeface="Arial" panose="020B0604020202020204" pitchFamily="34" charset="0"/>
                <a:cs typeface="Arial" panose="020B0604020202020204" pitchFamily="34" charset="0"/>
              </a:rPr>
              <a:t>The highest number of comments related to not being able to access an NHS dentist and the cost of dentistry.</a:t>
            </a:r>
          </a:p>
        </p:txBody>
      </p:sp>
    </p:spTree>
    <p:extLst>
      <p:ext uri="{BB962C8B-B14F-4D97-AF65-F5344CB8AC3E}">
        <p14:creationId xmlns:p14="http://schemas.microsoft.com/office/powerpoint/2010/main" val="24585703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17597-2CFE-E0DE-0420-E97B1225400D}"/>
              </a:ext>
            </a:extLst>
          </p:cNvPr>
          <p:cNvSpPr>
            <a:spLocks noGrp="1"/>
          </p:cNvSpPr>
          <p:nvPr>
            <p:ph type="title"/>
          </p:nvPr>
        </p:nvSpPr>
        <p:spPr/>
        <p:txBody>
          <a:bodyPr>
            <a:normAutofit/>
          </a:bodyPr>
          <a:lstStyle/>
          <a:p>
            <a:r>
              <a:rPr lang="en-GB" sz="4000" b="1"/>
              <a:t>Our on-going plans for engagement</a:t>
            </a:r>
          </a:p>
        </p:txBody>
      </p:sp>
      <p:sp>
        <p:nvSpPr>
          <p:cNvPr id="3" name="Content Placeholder 2">
            <a:extLst>
              <a:ext uri="{FF2B5EF4-FFF2-40B4-BE49-F238E27FC236}">
                <a16:creationId xmlns:a16="http://schemas.microsoft.com/office/drawing/2014/main" id="{F5FC2AFC-4FE8-B40F-0C2E-7C66E874D7C1}"/>
              </a:ext>
            </a:extLst>
          </p:cNvPr>
          <p:cNvSpPr>
            <a:spLocks noGrp="1"/>
          </p:cNvSpPr>
          <p:nvPr>
            <p:ph idx="1"/>
          </p:nvPr>
        </p:nvSpPr>
        <p:spPr>
          <a:xfrm>
            <a:off x="474476" y="1690688"/>
            <a:ext cx="10986004" cy="4351338"/>
          </a:xfrm>
        </p:spPr>
        <p:txBody>
          <a:bodyPr>
            <a:normAutofit fontScale="92500"/>
          </a:bodyPr>
          <a:lstStyle/>
          <a:p>
            <a:pPr marL="0" indent="0">
              <a:lnSpc>
                <a:spcPct val="107000"/>
              </a:lnSpc>
              <a:spcAft>
                <a:spcPts val="800"/>
              </a:spcAft>
              <a:buNone/>
            </a:pPr>
            <a:r>
              <a:rPr lang="en-GB" sz="1800">
                <a:effectLst/>
                <a:ea typeface="Calibri" panose="020F0502020204030204" pitchFamily="34" charset="0"/>
              </a:rPr>
              <a:t>In the short term, this will include making sure that everyone we have heard from gets feedback on how their voice has been listened to which we hope is also reflected in this plan.  </a:t>
            </a:r>
          </a:p>
          <a:p>
            <a:pPr marL="0" indent="0">
              <a:lnSpc>
                <a:spcPct val="107000"/>
              </a:lnSpc>
              <a:spcAft>
                <a:spcPts val="800"/>
              </a:spcAft>
              <a:buNone/>
            </a:pPr>
            <a:r>
              <a:rPr lang="en-GB" sz="1800">
                <a:effectLst/>
                <a:ea typeface="Calibri" panose="020F0502020204030204" pitchFamily="34" charset="0"/>
              </a:rPr>
              <a:t>In the longer term, this will include:</a:t>
            </a:r>
          </a:p>
          <a:p>
            <a:pPr marL="342900" lvl="0" indent="-342900">
              <a:lnSpc>
                <a:spcPct val="107000"/>
              </a:lnSpc>
              <a:spcAft>
                <a:spcPts val="800"/>
              </a:spcAft>
              <a:buFont typeface="Arial" panose="020B0604020202020204" pitchFamily="34" charset="0"/>
              <a:buChar char="•"/>
              <a:tabLst>
                <a:tab pos="457200" algn="l"/>
              </a:tabLst>
            </a:pPr>
            <a:r>
              <a:rPr lang="en-GB" sz="1800">
                <a:effectLst/>
                <a:latin typeface="Arial" panose="020B0604020202020204" pitchFamily="34" charset="0"/>
                <a:ea typeface="Calibri" panose="020F0502020204030204" pitchFamily="34" charset="0"/>
                <a:cs typeface="Times New Roman" panose="02020603050405020304" pitchFamily="18" charset="0"/>
              </a:rPr>
              <a:t>A themed engagement forward plan to inform our plan’s delivery with partners support and informed by our equality impact assessments.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800">
                <a:effectLst/>
                <a:latin typeface="Arial" panose="020B0604020202020204" pitchFamily="34" charset="0"/>
                <a:ea typeface="Calibri" panose="020F0502020204030204" pitchFamily="34" charset="0"/>
                <a:cs typeface="Times New Roman" panose="02020603050405020304" pitchFamily="18" charset="0"/>
              </a:rPr>
              <a:t>Taking advice from and work collaboratively with our </a:t>
            </a:r>
            <a:r>
              <a:rPr lang="en-GB" sz="1800" err="1">
                <a:effectLst/>
                <a:latin typeface="Arial" panose="020B0604020202020204" pitchFamily="34" charset="0"/>
                <a:ea typeface="Calibri" panose="020F0502020204030204" pitchFamily="34" charset="0"/>
                <a:cs typeface="Times New Roman" panose="02020603050405020304" pitchFamily="18" charset="0"/>
              </a:rPr>
              <a:t>Healthwatches</a:t>
            </a:r>
            <a:r>
              <a:rPr lang="en-GB" sz="1800">
                <a:effectLst/>
                <a:latin typeface="Arial" panose="020B0604020202020204" pitchFamily="34" charset="0"/>
                <a:ea typeface="Calibri" panose="020F0502020204030204" pitchFamily="34" charset="0"/>
                <a:cs typeface="Times New Roman" panose="02020603050405020304" pitchFamily="18" charset="0"/>
              </a:rPr>
              <a:t> and voluntary, community and social enterprise organisations to maximise the opportunity to reach deep into communities and influence the planning and delivery of services.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800">
                <a:effectLst/>
                <a:latin typeface="Arial" panose="020B0604020202020204" pitchFamily="34" charset="0"/>
                <a:ea typeface="Calibri" panose="020F0502020204030204" pitchFamily="34" charset="0"/>
                <a:cs typeface="Times New Roman" panose="02020603050405020304" pitchFamily="18" charset="0"/>
              </a:rPr>
              <a:t>Regular cross-checking of what we hear from our people and communities is feeding in to our plans and delivery and produce an annual update on progress including a ‘you said, we did’ section in March 2024.</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800">
                <a:effectLst/>
                <a:latin typeface="Arial" panose="020B0604020202020204" pitchFamily="34" charset="0"/>
                <a:ea typeface="Calibri" panose="020F0502020204030204" pitchFamily="34" charset="0"/>
                <a:cs typeface="Times New Roman" panose="02020603050405020304" pitchFamily="18" charset="0"/>
              </a:rPr>
              <a:t>Join up our engagement on this plan alongside our integrated care partnership priorities and strategy</a:t>
            </a:r>
            <a:r>
              <a:rPr lang="en-GB" sz="1800">
                <a:solidFill>
                  <a:srgbClr val="00B050"/>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61C655BE-B142-6B12-8CBE-D887A55A2E42}"/>
              </a:ext>
            </a:extLst>
          </p:cNvPr>
          <p:cNvSpPr>
            <a:spLocks noGrp="1"/>
          </p:cNvSpPr>
          <p:nvPr>
            <p:ph type="sldNum" sz="quarter" idx="12"/>
          </p:nvPr>
        </p:nvSpPr>
        <p:spPr/>
        <p:txBody>
          <a:bodyPr/>
          <a:lstStyle/>
          <a:p>
            <a:fld id="{97EE8412-344B-4A62-BD9B-853B63951050}" type="slidenum">
              <a:rPr lang="en-GB" smtClean="0"/>
              <a:t>17</a:t>
            </a:fld>
            <a:endParaRPr lang="en-GB"/>
          </a:p>
        </p:txBody>
      </p:sp>
    </p:spTree>
    <p:extLst>
      <p:ext uri="{BB962C8B-B14F-4D97-AF65-F5344CB8AC3E}">
        <p14:creationId xmlns:p14="http://schemas.microsoft.com/office/powerpoint/2010/main" val="19632316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D3EF5DB-383D-5D66-5CF5-53DCD4376706}"/>
              </a:ext>
            </a:extLst>
          </p:cNvPr>
          <p:cNvPicPr>
            <a:picLocks noChangeAspect="1"/>
          </p:cNvPicPr>
          <p:nvPr/>
        </p:nvPicPr>
        <p:blipFill>
          <a:blip r:embed="rId3"/>
          <a:stretch>
            <a:fillRect/>
          </a:stretch>
        </p:blipFill>
        <p:spPr>
          <a:xfrm>
            <a:off x="9923315" y="525139"/>
            <a:ext cx="1681334" cy="1134185"/>
          </a:xfrm>
          <a:prstGeom prst="rect">
            <a:avLst/>
          </a:prstGeom>
          <a:noFill/>
          <a:ln cap="flat">
            <a:noFill/>
          </a:ln>
        </p:spPr>
      </p:pic>
      <p:pic>
        <p:nvPicPr>
          <p:cNvPr id="6" name="Picture 10">
            <a:extLst>
              <a:ext uri="{FF2B5EF4-FFF2-40B4-BE49-F238E27FC236}">
                <a16:creationId xmlns:a16="http://schemas.microsoft.com/office/drawing/2014/main" id="{4290706C-A09D-6FB1-8A54-109CE567AA4F}"/>
              </a:ext>
            </a:extLst>
          </p:cNvPr>
          <p:cNvPicPr>
            <a:picLocks noChangeAspect="1"/>
          </p:cNvPicPr>
          <p:nvPr/>
        </p:nvPicPr>
        <p:blipFill>
          <a:blip r:embed="rId4"/>
          <a:stretch>
            <a:fillRect/>
          </a:stretch>
        </p:blipFill>
        <p:spPr>
          <a:xfrm>
            <a:off x="587355" y="6246202"/>
            <a:ext cx="11017294" cy="80860"/>
          </a:xfrm>
          <a:prstGeom prst="rect">
            <a:avLst/>
          </a:prstGeom>
          <a:noFill/>
          <a:ln cap="flat">
            <a:noFill/>
          </a:ln>
        </p:spPr>
      </p:pic>
      <p:sp>
        <p:nvSpPr>
          <p:cNvPr id="7" name="Slide Number Placeholder 5">
            <a:extLst>
              <a:ext uri="{FF2B5EF4-FFF2-40B4-BE49-F238E27FC236}">
                <a16:creationId xmlns:a16="http://schemas.microsoft.com/office/drawing/2014/main" id="{CCAE4E24-C13E-C72B-202E-8F8159E3B5BF}"/>
              </a:ext>
            </a:extLst>
          </p:cNvPr>
          <p:cNvSpPr txBox="1"/>
          <p:nvPr/>
        </p:nvSpPr>
        <p:spPr>
          <a:xfrm>
            <a:off x="8823996" y="6327062"/>
            <a:ext cx="2885526" cy="530937"/>
          </a:xfrm>
          <a:prstGeom prst="rect">
            <a:avLst/>
          </a:prstGeom>
          <a:noFill/>
          <a:ln cap="flat">
            <a:noFill/>
          </a:ln>
        </p:spPr>
        <p:txBody>
          <a:bodyPr vert="horz" wrap="square" lIns="121916" tIns="60963" rIns="121916" bIns="60963"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8FE8000-4F2D-4D90-AACB-A9D43E3E5259}" type="slidenum">
              <a:t>18</a:t>
            </a:fld>
            <a:endParaRPr lang="en-US" sz="1067" b="0" i="0" u="none" strike="noStrike" kern="1200" cap="none" spc="0" baseline="0">
              <a:solidFill>
                <a:srgbClr val="00827B"/>
              </a:solidFill>
              <a:uFillTx/>
              <a:latin typeface="Arial"/>
              <a:cs typeface="Arial"/>
            </a:endParaRPr>
          </a:p>
        </p:txBody>
      </p:sp>
      <p:sp>
        <p:nvSpPr>
          <p:cNvPr id="4" name="TextBox 3">
            <a:extLst>
              <a:ext uri="{FF2B5EF4-FFF2-40B4-BE49-F238E27FC236}">
                <a16:creationId xmlns:a16="http://schemas.microsoft.com/office/drawing/2014/main" id="{C431B7A0-6E67-6942-ECD7-D78BAFCEEE38}"/>
              </a:ext>
            </a:extLst>
          </p:cNvPr>
          <p:cNvSpPr txBox="1"/>
          <p:nvPr/>
        </p:nvSpPr>
        <p:spPr>
          <a:xfrm>
            <a:off x="390333" y="1661167"/>
            <a:ext cx="9492000"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r>
              <a:rPr lang="en-US">
                <a:latin typeface="Arial"/>
                <a:ea typeface="Times New Roman"/>
                <a:cs typeface="Arial"/>
              </a:rPr>
              <a:t>Community Voices Kingston aims to bring together local communities in Kingston and the groups and </a:t>
            </a:r>
            <a:r>
              <a:rPr lang="en-US" err="1">
                <a:latin typeface="Arial"/>
                <a:ea typeface="Times New Roman"/>
                <a:cs typeface="Arial"/>
              </a:rPr>
              <a:t>organisations</a:t>
            </a:r>
            <a:r>
              <a:rPr lang="en-US">
                <a:latin typeface="Arial"/>
                <a:ea typeface="Times New Roman"/>
                <a:cs typeface="Arial"/>
              </a:rPr>
              <a:t> supporting them. We want to gather insight on experiences of health and care services with a hope to improving local services.  We especially want to hear from those most likely to experience health inequalities and the worst health outcomes to try and capture voices we don’t typically hear from.  </a:t>
            </a:r>
            <a:endParaRPr lang="en-US">
              <a:cs typeface="Calibri" panose="020F0502020204030204"/>
            </a:endParaRPr>
          </a:p>
          <a:p>
            <a:pPr lvl="1"/>
            <a:endParaRPr lang="en-US">
              <a:latin typeface="Arial"/>
              <a:ea typeface="Times New Roman"/>
              <a:cs typeface="Arial"/>
            </a:endParaRPr>
          </a:p>
          <a:p>
            <a:pPr lvl="1"/>
            <a:r>
              <a:rPr lang="en-US">
                <a:latin typeface="Arial"/>
                <a:ea typeface="Times New Roman"/>
                <a:cs typeface="Arial"/>
              </a:rPr>
              <a:t>To achieve this, we have joined with Healthwatch Kingston and Kingston Voluntary Action, working in partnership to engage our local communities. To avoid groups and </a:t>
            </a:r>
            <a:r>
              <a:rPr lang="en-US" err="1">
                <a:latin typeface="Arial"/>
                <a:ea typeface="Times New Roman"/>
                <a:cs typeface="Arial"/>
              </a:rPr>
              <a:t>organisations</a:t>
            </a:r>
            <a:r>
              <a:rPr lang="en-US">
                <a:latin typeface="Arial"/>
                <a:ea typeface="Times New Roman"/>
                <a:cs typeface="Arial"/>
              </a:rPr>
              <a:t> having to attend multiple meetings and forums, we will be tapping into existing ones, aiming to further the reach of Community Voices Kingston.  Community Voices Kingston will have a regular slot at Healthwatch Kingston’s Open Meetings, as well as at KVA’s Health &amp; Wellbeing Network and/or VCSE Forum.  </a:t>
            </a:r>
          </a:p>
          <a:p>
            <a:pPr lvl="1"/>
            <a:endParaRPr lang="en-US">
              <a:latin typeface="Arial"/>
              <a:cs typeface="Arial"/>
            </a:endParaRPr>
          </a:p>
          <a:p>
            <a:pPr lvl="1"/>
            <a:r>
              <a:rPr lang="en-US">
                <a:latin typeface="Arial"/>
                <a:cs typeface="Arial"/>
              </a:rPr>
              <a:t>For more information and to be added to the invitation list, please contact </a:t>
            </a:r>
            <a:r>
              <a:rPr lang="en-US">
                <a:latin typeface="Arial"/>
                <a:cs typeface="Arial"/>
                <a:hlinkClick r:id="rId5"/>
              </a:rPr>
              <a:t>charlotte.jones@swlondon.nhs.uk</a:t>
            </a:r>
            <a:r>
              <a:rPr lang="en-US">
                <a:latin typeface="Arial"/>
                <a:cs typeface="Arial"/>
              </a:rPr>
              <a:t> </a:t>
            </a:r>
          </a:p>
        </p:txBody>
      </p:sp>
      <p:sp>
        <p:nvSpPr>
          <p:cNvPr id="9" name="TextBox 8">
            <a:extLst>
              <a:ext uri="{FF2B5EF4-FFF2-40B4-BE49-F238E27FC236}">
                <a16:creationId xmlns:a16="http://schemas.microsoft.com/office/drawing/2014/main" id="{EA37C2B8-0B9E-414B-B019-C59C1B3DC7F1}"/>
              </a:ext>
            </a:extLst>
          </p:cNvPr>
          <p:cNvSpPr txBox="1"/>
          <p:nvPr/>
        </p:nvSpPr>
        <p:spPr>
          <a:xfrm>
            <a:off x="978000" y="528000"/>
            <a:ext cx="69840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3200" b="1">
              <a:solidFill>
                <a:srgbClr val="509983"/>
              </a:solidFill>
              <a:latin typeface="Arial"/>
              <a:cs typeface="Arial"/>
            </a:endParaRPr>
          </a:p>
        </p:txBody>
      </p:sp>
      <p:sp>
        <p:nvSpPr>
          <p:cNvPr id="11" name="TextBox 10">
            <a:extLst>
              <a:ext uri="{FF2B5EF4-FFF2-40B4-BE49-F238E27FC236}">
                <a16:creationId xmlns:a16="http://schemas.microsoft.com/office/drawing/2014/main" id="{8D8CDE17-D93F-680E-B4FE-752236C29300}"/>
              </a:ext>
            </a:extLst>
          </p:cNvPr>
          <p:cNvSpPr txBox="1"/>
          <p:nvPr/>
        </p:nvSpPr>
        <p:spPr>
          <a:xfrm>
            <a:off x="774000" y="576000"/>
            <a:ext cx="69840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a:solidFill>
                  <a:srgbClr val="38A1D1"/>
                </a:solidFill>
                <a:latin typeface="Arial"/>
                <a:cs typeface="Arial"/>
              </a:rPr>
              <a:t>Community Voices Kingston </a:t>
            </a:r>
            <a:r>
              <a:rPr lang="en-GB" sz="2400" b="1">
                <a:solidFill>
                  <a:srgbClr val="38A1D1"/>
                </a:solidFill>
                <a:latin typeface="Arial"/>
                <a:cs typeface="Arial"/>
              </a:rPr>
              <a:t>  </a:t>
            </a:r>
            <a:endParaRPr lang="en-US" sz="2400" b="1">
              <a:solidFill>
                <a:srgbClr val="38A1D1"/>
              </a:solidFill>
              <a:latin typeface="Arial"/>
              <a:cs typeface="Arial"/>
            </a:endParaRPr>
          </a:p>
        </p:txBody>
      </p:sp>
    </p:spTree>
    <p:extLst>
      <p:ext uri="{BB962C8B-B14F-4D97-AF65-F5344CB8AC3E}">
        <p14:creationId xmlns:p14="http://schemas.microsoft.com/office/powerpoint/2010/main" val="40790795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D3EF5DB-383D-5D66-5CF5-53DCD4376706}"/>
              </a:ext>
            </a:extLst>
          </p:cNvPr>
          <p:cNvPicPr>
            <a:picLocks noChangeAspect="1"/>
          </p:cNvPicPr>
          <p:nvPr/>
        </p:nvPicPr>
        <p:blipFill>
          <a:blip r:embed="rId3"/>
          <a:stretch>
            <a:fillRect/>
          </a:stretch>
        </p:blipFill>
        <p:spPr>
          <a:xfrm>
            <a:off x="9923315" y="525139"/>
            <a:ext cx="1681334" cy="1134185"/>
          </a:xfrm>
          <a:prstGeom prst="rect">
            <a:avLst/>
          </a:prstGeom>
          <a:noFill/>
          <a:ln cap="flat">
            <a:noFill/>
          </a:ln>
        </p:spPr>
      </p:pic>
      <p:pic>
        <p:nvPicPr>
          <p:cNvPr id="6" name="Picture 10">
            <a:extLst>
              <a:ext uri="{FF2B5EF4-FFF2-40B4-BE49-F238E27FC236}">
                <a16:creationId xmlns:a16="http://schemas.microsoft.com/office/drawing/2014/main" id="{4290706C-A09D-6FB1-8A54-109CE567AA4F}"/>
              </a:ext>
            </a:extLst>
          </p:cNvPr>
          <p:cNvPicPr>
            <a:picLocks noChangeAspect="1"/>
          </p:cNvPicPr>
          <p:nvPr/>
        </p:nvPicPr>
        <p:blipFill>
          <a:blip r:embed="rId4"/>
          <a:stretch>
            <a:fillRect/>
          </a:stretch>
        </p:blipFill>
        <p:spPr>
          <a:xfrm>
            <a:off x="587355" y="6246202"/>
            <a:ext cx="11017294" cy="80860"/>
          </a:xfrm>
          <a:prstGeom prst="rect">
            <a:avLst/>
          </a:prstGeom>
          <a:noFill/>
          <a:ln cap="flat">
            <a:noFill/>
          </a:ln>
        </p:spPr>
      </p:pic>
      <p:sp>
        <p:nvSpPr>
          <p:cNvPr id="7" name="Slide Number Placeholder 5">
            <a:extLst>
              <a:ext uri="{FF2B5EF4-FFF2-40B4-BE49-F238E27FC236}">
                <a16:creationId xmlns:a16="http://schemas.microsoft.com/office/drawing/2014/main" id="{CCAE4E24-C13E-C72B-202E-8F8159E3B5BF}"/>
              </a:ext>
            </a:extLst>
          </p:cNvPr>
          <p:cNvSpPr txBox="1"/>
          <p:nvPr/>
        </p:nvSpPr>
        <p:spPr>
          <a:xfrm>
            <a:off x="8823996" y="6327062"/>
            <a:ext cx="2885526" cy="530937"/>
          </a:xfrm>
          <a:prstGeom prst="rect">
            <a:avLst/>
          </a:prstGeom>
          <a:noFill/>
          <a:ln cap="flat">
            <a:noFill/>
          </a:ln>
        </p:spPr>
        <p:txBody>
          <a:bodyPr vert="horz" wrap="square" lIns="121916" tIns="60963" rIns="121916" bIns="60963"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8FE8000-4F2D-4D90-AACB-A9D43E3E5259}" type="slidenum">
              <a:rPr/>
              <a:t>2</a:t>
            </a:fld>
            <a:endParaRPr lang="en-US" sz="1067" b="0" i="0" u="none" strike="noStrike" kern="1200" cap="none" spc="0" baseline="0">
              <a:solidFill>
                <a:srgbClr val="00827B"/>
              </a:solidFill>
              <a:uFillTx/>
              <a:latin typeface="Arial"/>
              <a:cs typeface="Arial"/>
            </a:endParaRPr>
          </a:p>
        </p:txBody>
      </p:sp>
      <p:sp>
        <p:nvSpPr>
          <p:cNvPr id="5" name="TextBox 4">
            <a:extLst>
              <a:ext uri="{FF2B5EF4-FFF2-40B4-BE49-F238E27FC236}">
                <a16:creationId xmlns:a16="http://schemas.microsoft.com/office/drawing/2014/main" id="{53132C41-1E94-939D-5387-1B1D7A0E2533}"/>
              </a:ext>
            </a:extLst>
          </p:cNvPr>
          <p:cNvSpPr txBox="1"/>
          <p:nvPr/>
        </p:nvSpPr>
        <p:spPr>
          <a:xfrm>
            <a:off x="816000" y="744000"/>
            <a:ext cx="78120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51306B"/>
                </a:solidFill>
                <a:latin typeface="Arial"/>
                <a:cs typeface="Arial"/>
              </a:rPr>
              <a:t>Winter outreach </a:t>
            </a:r>
            <a:r>
              <a:rPr lang="en-US" sz="3200" b="1" err="1">
                <a:solidFill>
                  <a:srgbClr val="51306B"/>
                </a:solidFill>
                <a:latin typeface="Arial"/>
                <a:cs typeface="Arial"/>
              </a:rPr>
              <a:t>programme</a:t>
            </a:r>
            <a:endParaRPr lang="en-US" sz="3200" b="1">
              <a:solidFill>
                <a:srgbClr val="51306B"/>
              </a:solidFill>
              <a:latin typeface="Arial"/>
              <a:cs typeface="Arial"/>
            </a:endParaRPr>
          </a:p>
        </p:txBody>
      </p:sp>
      <p:sp>
        <p:nvSpPr>
          <p:cNvPr id="4" name="TextBox 3">
            <a:extLst>
              <a:ext uri="{FF2B5EF4-FFF2-40B4-BE49-F238E27FC236}">
                <a16:creationId xmlns:a16="http://schemas.microsoft.com/office/drawing/2014/main" id="{D656C030-2197-CA2C-11D1-C659F4FB8154}"/>
              </a:ext>
            </a:extLst>
          </p:cNvPr>
          <p:cNvSpPr txBox="1"/>
          <p:nvPr/>
        </p:nvSpPr>
        <p:spPr>
          <a:xfrm>
            <a:off x="864000" y="1440000"/>
            <a:ext cx="7992000" cy="10920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graphicFrame>
        <p:nvGraphicFramePr>
          <p:cNvPr id="11" name="Table 10">
            <a:extLst>
              <a:ext uri="{FF2B5EF4-FFF2-40B4-BE49-F238E27FC236}">
                <a16:creationId xmlns:a16="http://schemas.microsoft.com/office/drawing/2014/main" id="{64FED15C-2EB8-AF35-D092-8166C1481A1A}"/>
              </a:ext>
            </a:extLst>
          </p:cNvPr>
          <p:cNvGraphicFramePr>
            <a:graphicFrameLocks noGrp="1"/>
          </p:cNvGraphicFramePr>
          <p:nvPr>
            <p:extLst>
              <p:ext uri="{D42A27DB-BD31-4B8C-83A1-F6EECF244321}">
                <p14:modId xmlns:p14="http://schemas.microsoft.com/office/powerpoint/2010/main" val="2680103593"/>
              </p:ext>
            </p:extLst>
          </p:nvPr>
        </p:nvGraphicFramePr>
        <p:xfrm>
          <a:off x="739046" y="1405761"/>
          <a:ext cx="8816070" cy="4720333"/>
        </p:xfrm>
        <a:graphic>
          <a:graphicData uri="http://schemas.openxmlformats.org/drawingml/2006/table">
            <a:tbl>
              <a:tblPr firstRow="1" bandRow="1">
                <a:tableStyleId>{5C22544A-7EE6-4342-B048-85BDC9FD1C3A}</a:tableStyleId>
              </a:tblPr>
              <a:tblGrid>
                <a:gridCol w="4576825">
                  <a:extLst>
                    <a:ext uri="{9D8B030D-6E8A-4147-A177-3AD203B41FA5}">
                      <a16:colId xmlns:a16="http://schemas.microsoft.com/office/drawing/2014/main" val="1476859258"/>
                    </a:ext>
                  </a:extLst>
                </a:gridCol>
                <a:gridCol w="4239245">
                  <a:extLst>
                    <a:ext uri="{9D8B030D-6E8A-4147-A177-3AD203B41FA5}">
                      <a16:colId xmlns:a16="http://schemas.microsoft.com/office/drawing/2014/main" val="7405143"/>
                    </a:ext>
                  </a:extLst>
                </a:gridCol>
              </a:tblGrid>
              <a:tr h="803653">
                <a:tc>
                  <a:txBody>
                    <a:bodyPr/>
                    <a:lstStyle/>
                    <a:p>
                      <a:pPr rtl="0" fontAlgn="base"/>
                      <a:r>
                        <a:rPr lang="en-GB" sz="1800">
                          <a:effectLst/>
                          <a:latin typeface="Arial"/>
                        </a:rPr>
                        <a:t>Why did we seek the views of local people and or communities?​</a:t>
                      </a:r>
                      <a:endParaRPr lang="en-GB" sz="1800" b="1">
                        <a:solidFill>
                          <a:srgbClr val="FFFFFF"/>
                        </a:solidFill>
                        <a:effectLst/>
                        <a:latin typeface="Arial"/>
                      </a:endParaRPr>
                    </a:p>
                  </a:txBody>
                  <a:tcPr/>
                </a:tc>
                <a:tc>
                  <a:txBody>
                    <a:bodyPr/>
                    <a:lstStyle/>
                    <a:p>
                      <a:pPr rtl="0" fontAlgn="base"/>
                      <a:r>
                        <a:rPr lang="en-GB" sz="1800">
                          <a:effectLst/>
                          <a:latin typeface="Arial"/>
                        </a:rPr>
                        <a:t>What activities did we do?​</a:t>
                      </a:r>
                      <a:endParaRPr lang="en-GB" sz="1800" b="1">
                        <a:solidFill>
                          <a:srgbClr val="FFFFFF"/>
                        </a:solidFill>
                        <a:effectLst/>
                        <a:latin typeface="Arial"/>
                      </a:endParaRPr>
                    </a:p>
                  </a:txBody>
                  <a:tcPr/>
                </a:tc>
                <a:extLst>
                  <a:ext uri="{0D108BD9-81ED-4DB2-BD59-A6C34878D82A}">
                    <a16:rowId xmlns:a16="http://schemas.microsoft.com/office/drawing/2014/main" val="4233453501"/>
                  </a:ext>
                </a:extLst>
              </a:tr>
              <a:tr h="3799988">
                <a:tc>
                  <a:txBody>
                    <a:bodyPr/>
                    <a:lstStyle/>
                    <a:p>
                      <a:pPr rtl="0" fontAlgn="base"/>
                      <a:r>
                        <a:rPr lang="en-GB" sz="1600">
                          <a:effectLst/>
                          <a:latin typeface="Arial"/>
                        </a:rPr>
                        <a:t>Winter outreach programme – focusing on our core 20 communities in areas of high deprivation and health inequalities.  ​</a:t>
                      </a:r>
                    </a:p>
                    <a:p>
                      <a:pPr rtl="0" fontAlgn="base"/>
                      <a:r>
                        <a:rPr lang="en-GB" sz="1600">
                          <a:effectLst/>
                          <a:latin typeface="Arial"/>
                        </a:rPr>
                        <a:t>​</a:t>
                      </a:r>
                    </a:p>
                    <a:p>
                      <a:pPr rtl="0" fontAlgn="base"/>
                      <a:r>
                        <a:rPr lang="en-GB" sz="1600">
                          <a:effectLst/>
                          <a:latin typeface="Arial"/>
                        </a:rPr>
                        <a:t>To ensure people understand and know how to access local support during the winter.  ​</a:t>
                      </a:r>
                    </a:p>
                    <a:p>
                      <a:pPr rtl="0" fontAlgn="base"/>
                      <a:r>
                        <a:rPr lang="en-GB" sz="1600">
                          <a:effectLst/>
                          <a:latin typeface="Arial"/>
                        </a:rPr>
                        <a:t>​</a:t>
                      </a:r>
                    </a:p>
                    <a:p>
                      <a:pPr rtl="0" fontAlgn="base"/>
                      <a:r>
                        <a:rPr lang="en-GB" sz="1600">
                          <a:effectLst/>
                          <a:latin typeface="Arial"/>
                        </a:rPr>
                        <a:t>To gain insight on local health services to feed back into operational plans.  ​</a:t>
                      </a:r>
                    </a:p>
                    <a:p>
                      <a:pPr lvl="0">
                        <a:buNone/>
                      </a:pPr>
                      <a:endParaRPr lang="en-GB" sz="1600">
                        <a:effectLst/>
                        <a:latin typeface="Arial"/>
                      </a:endParaRPr>
                    </a:p>
                    <a:p>
                      <a:pPr lvl="0">
                        <a:buNone/>
                      </a:pPr>
                      <a:r>
                        <a:rPr lang="en-GB" sz="1600">
                          <a:effectLst/>
                          <a:latin typeface="Arial"/>
                        </a:rPr>
                        <a:t>Ran from November 2022 – March 2023.</a:t>
                      </a:r>
                    </a:p>
                  </a:txBody>
                  <a:tcPr/>
                </a:tc>
                <a:tc>
                  <a:txBody>
                    <a:bodyPr/>
                    <a:lstStyle/>
                    <a:p>
                      <a:pPr rtl="0" fontAlgn="base"/>
                      <a:r>
                        <a:rPr lang="en-GB" sz="1600">
                          <a:effectLst/>
                          <a:latin typeface="Arial"/>
                        </a:rPr>
                        <a:t>We reached out to local community and voluntary groups by email and telephone calls offering to talk to their communities and clients. </a:t>
                      </a:r>
                      <a:endParaRPr lang="en-US"/>
                    </a:p>
                    <a:p>
                      <a:pPr lvl="0">
                        <a:buNone/>
                      </a:pPr>
                      <a:r>
                        <a:rPr lang="en-GB" sz="1600">
                          <a:effectLst/>
                          <a:latin typeface="Arial"/>
                        </a:rPr>
                        <a:t>Through partners (KVA, RBK &amp; Healthwatch) who helped us get in touch with new groups</a:t>
                      </a:r>
                    </a:p>
                    <a:p>
                      <a:pPr lvl="0">
                        <a:buNone/>
                      </a:pPr>
                      <a:r>
                        <a:rPr lang="en-GB" sz="1600">
                          <a:effectLst/>
                          <a:latin typeface="Arial"/>
                        </a:rPr>
                        <a:t>Funding available up to £500 for community groups to put on events during winter where we could have conversations and spread messaging about how to stay well in winter.</a:t>
                      </a:r>
                    </a:p>
                    <a:p>
                      <a:pPr lvl="0">
                        <a:buNone/>
                      </a:pPr>
                      <a:endParaRPr lang="en-GB" sz="1600">
                        <a:effectLst/>
                        <a:latin typeface="Arial"/>
                      </a:endParaRPr>
                    </a:p>
                    <a:p>
                      <a:pPr lvl="0">
                        <a:buNone/>
                      </a:pPr>
                      <a:r>
                        <a:rPr lang="en-GB" sz="1600" b="1">
                          <a:effectLst/>
                          <a:latin typeface="Arial"/>
                        </a:rPr>
                        <a:t>16</a:t>
                      </a:r>
                      <a:r>
                        <a:rPr lang="en-GB" sz="1600">
                          <a:effectLst/>
                          <a:latin typeface="Arial"/>
                        </a:rPr>
                        <a:t> events with nearly </a:t>
                      </a:r>
                      <a:r>
                        <a:rPr lang="en-GB" sz="1600" b="1">
                          <a:effectLst/>
                          <a:latin typeface="Arial"/>
                        </a:rPr>
                        <a:t>100</a:t>
                      </a:r>
                      <a:r>
                        <a:rPr lang="en-GB" sz="1600">
                          <a:effectLst/>
                          <a:latin typeface="Arial"/>
                        </a:rPr>
                        <a:t> people directly spoken to providing feedback on winter messaging and experiences of local health services.</a:t>
                      </a:r>
                      <a:r>
                        <a:rPr lang="en-GB" sz="1800">
                          <a:effectLst/>
                          <a:latin typeface="Arial"/>
                        </a:rPr>
                        <a:t> ​</a:t>
                      </a:r>
                      <a:endParaRPr lang="en-GB" sz="1600">
                        <a:effectLst/>
                        <a:latin typeface="Arial"/>
                      </a:endParaRPr>
                    </a:p>
                    <a:p>
                      <a:pPr rtl="0" fontAlgn="base"/>
                      <a:r>
                        <a:rPr lang="en-GB" sz="900">
                          <a:effectLst/>
                        </a:rPr>
                        <a:t>​</a:t>
                      </a:r>
                      <a:endParaRPr lang="en-GB">
                        <a:effectLst/>
                      </a:endParaRPr>
                    </a:p>
                  </a:txBody>
                  <a:tcPr/>
                </a:tc>
                <a:extLst>
                  <a:ext uri="{0D108BD9-81ED-4DB2-BD59-A6C34878D82A}">
                    <a16:rowId xmlns:a16="http://schemas.microsoft.com/office/drawing/2014/main" val="69900910"/>
                  </a:ext>
                </a:extLst>
              </a:tr>
            </a:tbl>
          </a:graphicData>
        </a:graphic>
      </p:graphicFrame>
      <p:cxnSp>
        <p:nvCxnSpPr>
          <p:cNvPr id="3" name="Straight Connector 2">
            <a:extLst>
              <a:ext uri="{FF2B5EF4-FFF2-40B4-BE49-F238E27FC236}">
                <a16:creationId xmlns:a16="http://schemas.microsoft.com/office/drawing/2014/main" id="{EA74ECD7-9515-B706-4682-3767E31B29C3}"/>
              </a:ext>
            </a:extLst>
          </p:cNvPr>
          <p:cNvCxnSpPr/>
          <p:nvPr/>
        </p:nvCxnSpPr>
        <p:spPr>
          <a:xfrm flipV="1">
            <a:off x="813571" y="1315890"/>
            <a:ext cx="8964732" cy="18586"/>
          </a:xfrm>
          <a:prstGeom prst="line">
            <a:avLst/>
          </a:prstGeom>
          <a:ln>
            <a:solidFill>
              <a:srgbClr val="F5CB4C"/>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862821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D3EF5DB-383D-5D66-5CF5-53DCD4376706}"/>
              </a:ext>
            </a:extLst>
          </p:cNvPr>
          <p:cNvPicPr>
            <a:picLocks noChangeAspect="1"/>
          </p:cNvPicPr>
          <p:nvPr/>
        </p:nvPicPr>
        <p:blipFill>
          <a:blip r:embed="rId3"/>
          <a:stretch>
            <a:fillRect/>
          </a:stretch>
        </p:blipFill>
        <p:spPr>
          <a:xfrm>
            <a:off x="9923315" y="525139"/>
            <a:ext cx="1681334" cy="1134185"/>
          </a:xfrm>
          <a:prstGeom prst="rect">
            <a:avLst/>
          </a:prstGeom>
          <a:noFill/>
          <a:ln cap="flat">
            <a:noFill/>
          </a:ln>
        </p:spPr>
      </p:pic>
      <p:pic>
        <p:nvPicPr>
          <p:cNvPr id="6" name="Picture 10">
            <a:extLst>
              <a:ext uri="{FF2B5EF4-FFF2-40B4-BE49-F238E27FC236}">
                <a16:creationId xmlns:a16="http://schemas.microsoft.com/office/drawing/2014/main" id="{4290706C-A09D-6FB1-8A54-109CE567AA4F}"/>
              </a:ext>
            </a:extLst>
          </p:cNvPr>
          <p:cNvPicPr>
            <a:picLocks noChangeAspect="1"/>
          </p:cNvPicPr>
          <p:nvPr/>
        </p:nvPicPr>
        <p:blipFill>
          <a:blip r:embed="rId4"/>
          <a:stretch>
            <a:fillRect/>
          </a:stretch>
        </p:blipFill>
        <p:spPr>
          <a:xfrm>
            <a:off x="587355" y="6246202"/>
            <a:ext cx="11017294" cy="80860"/>
          </a:xfrm>
          <a:prstGeom prst="rect">
            <a:avLst/>
          </a:prstGeom>
          <a:noFill/>
          <a:ln cap="flat">
            <a:noFill/>
          </a:ln>
        </p:spPr>
      </p:pic>
      <p:sp>
        <p:nvSpPr>
          <p:cNvPr id="7" name="Slide Number Placeholder 5">
            <a:extLst>
              <a:ext uri="{FF2B5EF4-FFF2-40B4-BE49-F238E27FC236}">
                <a16:creationId xmlns:a16="http://schemas.microsoft.com/office/drawing/2014/main" id="{CCAE4E24-C13E-C72B-202E-8F8159E3B5BF}"/>
              </a:ext>
            </a:extLst>
          </p:cNvPr>
          <p:cNvSpPr txBox="1"/>
          <p:nvPr/>
        </p:nvSpPr>
        <p:spPr>
          <a:xfrm>
            <a:off x="8823996" y="6327062"/>
            <a:ext cx="2885526" cy="530937"/>
          </a:xfrm>
          <a:prstGeom prst="rect">
            <a:avLst/>
          </a:prstGeom>
          <a:noFill/>
          <a:ln cap="flat">
            <a:noFill/>
          </a:ln>
        </p:spPr>
        <p:txBody>
          <a:bodyPr vert="horz" wrap="square" lIns="121916" tIns="60963" rIns="121916" bIns="60963"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8FE8000-4F2D-4D90-AACB-A9D43E3E5259}" type="slidenum">
              <a:t>3</a:t>
            </a:fld>
            <a:endParaRPr lang="en-US" sz="1067" b="0" i="0" u="none" strike="noStrike" kern="1200" cap="none" spc="0" baseline="0">
              <a:solidFill>
                <a:srgbClr val="00827B"/>
              </a:solidFill>
              <a:uFillTx/>
              <a:latin typeface="Arial"/>
              <a:cs typeface="Arial"/>
            </a:endParaRPr>
          </a:p>
        </p:txBody>
      </p:sp>
      <p:sp>
        <p:nvSpPr>
          <p:cNvPr id="5" name="TextBox 4">
            <a:extLst>
              <a:ext uri="{FF2B5EF4-FFF2-40B4-BE49-F238E27FC236}">
                <a16:creationId xmlns:a16="http://schemas.microsoft.com/office/drawing/2014/main" id="{53132C41-1E94-939D-5387-1B1D7A0E2533}"/>
              </a:ext>
            </a:extLst>
          </p:cNvPr>
          <p:cNvSpPr txBox="1"/>
          <p:nvPr/>
        </p:nvSpPr>
        <p:spPr>
          <a:xfrm>
            <a:off x="696000" y="648000"/>
            <a:ext cx="78120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51306B"/>
                </a:solidFill>
                <a:latin typeface="Arial"/>
                <a:cs typeface="Arial"/>
              </a:rPr>
              <a:t>Who did we speak to?</a:t>
            </a:r>
          </a:p>
        </p:txBody>
      </p:sp>
      <p:sp>
        <p:nvSpPr>
          <p:cNvPr id="4" name="TextBox 3">
            <a:extLst>
              <a:ext uri="{FF2B5EF4-FFF2-40B4-BE49-F238E27FC236}">
                <a16:creationId xmlns:a16="http://schemas.microsoft.com/office/drawing/2014/main" id="{D656C030-2197-CA2C-11D1-C659F4FB8154}"/>
              </a:ext>
            </a:extLst>
          </p:cNvPr>
          <p:cNvSpPr txBox="1"/>
          <p:nvPr/>
        </p:nvSpPr>
        <p:spPr>
          <a:xfrm>
            <a:off x="864000" y="1440000"/>
            <a:ext cx="7992000" cy="10920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graphicFrame>
        <p:nvGraphicFramePr>
          <p:cNvPr id="8" name="Table 7">
            <a:extLst>
              <a:ext uri="{FF2B5EF4-FFF2-40B4-BE49-F238E27FC236}">
                <a16:creationId xmlns:a16="http://schemas.microsoft.com/office/drawing/2014/main" id="{E23E714D-4B17-9217-BECF-9F094297D912}"/>
              </a:ext>
            </a:extLst>
          </p:cNvPr>
          <p:cNvGraphicFramePr>
            <a:graphicFrameLocks noGrp="1"/>
          </p:cNvGraphicFramePr>
          <p:nvPr>
            <p:extLst>
              <p:ext uri="{D42A27DB-BD31-4B8C-83A1-F6EECF244321}">
                <p14:modId xmlns:p14="http://schemas.microsoft.com/office/powerpoint/2010/main" val="2790840445"/>
              </p:ext>
            </p:extLst>
          </p:nvPr>
        </p:nvGraphicFramePr>
        <p:xfrm>
          <a:off x="470486" y="1878972"/>
          <a:ext cx="5859069" cy="4114800"/>
        </p:xfrm>
        <a:graphic>
          <a:graphicData uri="http://schemas.openxmlformats.org/drawingml/2006/table">
            <a:tbl>
              <a:tblPr firstRow="1" bandRow="1">
                <a:tableStyleId>{5C22544A-7EE6-4342-B048-85BDC9FD1C3A}</a:tableStyleId>
              </a:tblPr>
              <a:tblGrid>
                <a:gridCol w="5859069">
                  <a:extLst>
                    <a:ext uri="{9D8B030D-6E8A-4147-A177-3AD203B41FA5}">
                      <a16:colId xmlns:a16="http://schemas.microsoft.com/office/drawing/2014/main" val="4024081710"/>
                    </a:ext>
                  </a:extLst>
                </a:gridCol>
              </a:tblGrid>
              <a:tr h="355901">
                <a:tc>
                  <a:txBody>
                    <a:bodyPr/>
                    <a:lstStyle/>
                    <a:p>
                      <a:pPr rtl="0" fontAlgn="base"/>
                      <a:endParaRPr lang="en-GB" sz="1800">
                        <a:effectLst/>
                        <a:latin typeface="Arial"/>
                      </a:endParaRPr>
                    </a:p>
                  </a:txBody>
                  <a:tcPr/>
                </a:tc>
                <a:extLst>
                  <a:ext uri="{0D108BD9-81ED-4DB2-BD59-A6C34878D82A}">
                    <a16:rowId xmlns:a16="http://schemas.microsoft.com/office/drawing/2014/main" val="3833405222"/>
                  </a:ext>
                </a:extLst>
              </a:tr>
              <a:tr h="3474719">
                <a:tc>
                  <a:txBody>
                    <a:bodyPr/>
                    <a:lstStyle/>
                    <a:p>
                      <a:pPr marL="285750" lvl="0" indent="-285750" algn="l" rtl="0" fontAlgn="base">
                        <a:lnSpc>
                          <a:spcPct val="100000"/>
                        </a:lnSpc>
                        <a:buFont typeface="Arial"/>
                        <a:buChar char="•"/>
                      </a:pPr>
                      <a:r>
                        <a:rPr lang="en-GB" sz="1600">
                          <a:effectLst/>
                          <a:latin typeface="Arial"/>
                        </a:rPr>
                        <a:t>Refugees and those seeking asylum </a:t>
                      </a:r>
                    </a:p>
                    <a:p>
                      <a:pPr marL="285750" lvl="0" indent="-285750" algn="l">
                        <a:lnSpc>
                          <a:spcPct val="100000"/>
                        </a:lnSpc>
                        <a:buFont typeface="Arial"/>
                        <a:buChar char="•"/>
                      </a:pPr>
                      <a:r>
                        <a:rPr lang="en-GB" sz="1600" b="0" i="0" u="none" strike="noStrike" baseline="0" noProof="0">
                          <a:solidFill>
                            <a:srgbClr val="000000"/>
                          </a:solidFill>
                          <a:effectLst/>
                          <a:latin typeface="Arial"/>
                        </a:rPr>
                        <a:t>Those experiencing homelessness</a:t>
                      </a:r>
                    </a:p>
                    <a:p>
                      <a:pPr marL="285750" lvl="0" indent="-285750" algn="l">
                        <a:lnSpc>
                          <a:spcPct val="100000"/>
                        </a:lnSpc>
                        <a:buFont typeface="Arial"/>
                        <a:buChar char="•"/>
                      </a:pPr>
                      <a:r>
                        <a:rPr lang="en-GB" sz="1600" b="0" i="0" u="none" strike="noStrike" baseline="0" noProof="0">
                          <a:solidFill>
                            <a:srgbClr val="000000"/>
                          </a:solidFill>
                          <a:effectLst/>
                          <a:latin typeface="Arial"/>
                        </a:rPr>
                        <a:t>Those experiencing drug/alcohol dependence</a:t>
                      </a:r>
                    </a:p>
                    <a:p>
                      <a:pPr marL="285750" lvl="0" indent="-285750">
                        <a:buFont typeface="Arial"/>
                        <a:buChar char="•"/>
                      </a:pPr>
                      <a:r>
                        <a:rPr lang="en-GB" sz="1600" b="0" i="0" u="none" strike="noStrike" baseline="0" noProof="0">
                          <a:solidFill>
                            <a:srgbClr val="000000"/>
                          </a:solidFill>
                          <a:effectLst/>
                          <a:latin typeface="Arial"/>
                        </a:rPr>
                        <a:t>Gypsy, Roma, traveller community at Swallow Park</a:t>
                      </a:r>
                      <a:endParaRPr lang="en-GB"/>
                    </a:p>
                    <a:p>
                      <a:pPr marL="342900" lvl="0" indent="-342900" algn="l">
                        <a:lnSpc>
                          <a:spcPct val="100000"/>
                        </a:lnSpc>
                        <a:buFont typeface="Arial" panose="020B0604020202020204" pitchFamily="34" charset="0"/>
                        <a:buChar char="•"/>
                      </a:pPr>
                      <a:r>
                        <a:rPr lang="en-GB" sz="1600" b="0" i="0" u="none" strike="noStrike" baseline="0" noProof="0">
                          <a:solidFill>
                            <a:srgbClr val="000000"/>
                          </a:solidFill>
                          <a:effectLst/>
                          <a:latin typeface="Arial"/>
                        </a:rPr>
                        <a:t>KVA Core Connectors </a:t>
                      </a:r>
                      <a:endParaRPr lang="en-GB"/>
                    </a:p>
                    <a:p>
                      <a:pPr marL="342900" lvl="0" indent="-342900">
                        <a:buFont typeface="Arial" panose="020B0604020202020204" pitchFamily="34" charset="0"/>
                        <a:buChar char="•"/>
                      </a:pPr>
                      <a:r>
                        <a:rPr lang="en-GB" sz="1600">
                          <a:effectLst/>
                          <a:latin typeface="Arial"/>
                        </a:rPr>
                        <a:t>A football team for those experiencing mental health issues​</a:t>
                      </a:r>
                      <a:endParaRPr lang="en-GB"/>
                    </a:p>
                    <a:p>
                      <a:pPr marL="342900" lvl="0" indent="-342900" rtl="0" fontAlgn="base">
                        <a:buFont typeface="Arial" panose="020B0604020202020204" pitchFamily="34" charset="0"/>
                        <a:buChar char="•"/>
                      </a:pPr>
                      <a:r>
                        <a:rPr lang="en-GB" sz="1600">
                          <a:effectLst/>
                          <a:latin typeface="Arial"/>
                        </a:rPr>
                        <a:t>A mental health drop in café for the Korean community​</a:t>
                      </a:r>
                    </a:p>
                    <a:p>
                      <a:pPr marL="342900" lvl="0" indent="-342900" rtl="0" fontAlgn="base">
                        <a:buFont typeface="Arial" panose="020B0604020202020204" pitchFamily="34" charset="0"/>
                        <a:buChar char="•"/>
                      </a:pPr>
                      <a:r>
                        <a:rPr lang="en-GB" sz="1600">
                          <a:effectLst/>
                          <a:latin typeface="Arial"/>
                        </a:rPr>
                        <a:t>Those with complex physical/ mental health issues through a community choir ​</a:t>
                      </a:r>
                    </a:p>
                    <a:p>
                      <a:pPr marL="342900" lvl="0" indent="-342900" rtl="0" fontAlgn="base">
                        <a:buFont typeface="Arial" panose="020B0604020202020204" pitchFamily="34" charset="0"/>
                        <a:buChar char="•"/>
                      </a:pPr>
                      <a:r>
                        <a:rPr lang="en-GB" sz="1600">
                          <a:effectLst/>
                          <a:latin typeface="Arial"/>
                        </a:rPr>
                        <a:t>People living in areas of deprivation: Cambridge Road Estate​</a:t>
                      </a:r>
                    </a:p>
                    <a:p>
                      <a:pPr marL="342900" lvl="0" indent="-342900" rtl="0" fontAlgn="base">
                        <a:buFont typeface="Arial" panose="020B0604020202020204" pitchFamily="34" charset="0"/>
                        <a:buChar char="•"/>
                      </a:pPr>
                      <a:r>
                        <a:rPr lang="en-GB" sz="1600">
                          <a:effectLst/>
                          <a:latin typeface="Arial"/>
                        </a:rPr>
                        <a:t>Carers and those they care for​</a:t>
                      </a:r>
                    </a:p>
                    <a:p>
                      <a:pPr marL="342900" lvl="0" indent="-342900" rtl="0" fontAlgn="base">
                        <a:buFont typeface="Arial" panose="020B0604020202020204" pitchFamily="34" charset="0"/>
                        <a:buChar char="•"/>
                      </a:pPr>
                      <a:r>
                        <a:rPr lang="en-GB" sz="1600">
                          <a:effectLst/>
                          <a:latin typeface="Arial"/>
                        </a:rPr>
                        <a:t>People with diabetes​</a:t>
                      </a:r>
                    </a:p>
                    <a:p>
                      <a:pPr marL="342900" lvl="0" indent="-342900" rtl="0" fontAlgn="base">
                        <a:buFont typeface="Arial" panose="020B0604020202020204" pitchFamily="34" charset="0"/>
                        <a:buChar char="•"/>
                      </a:pPr>
                      <a:r>
                        <a:rPr lang="en-GB" sz="1600">
                          <a:effectLst/>
                          <a:latin typeface="Arial"/>
                        </a:rPr>
                        <a:t>Women from Asian community​</a:t>
                      </a:r>
                    </a:p>
                    <a:p>
                      <a:pPr marL="342900" lvl="0" indent="-342900" rtl="0" fontAlgn="base">
                        <a:buFont typeface="Arial" panose="020B0604020202020204" pitchFamily="34" charset="0"/>
                        <a:buChar char="•"/>
                      </a:pPr>
                      <a:r>
                        <a:rPr lang="en-GB" sz="1600">
                          <a:effectLst/>
                          <a:latin typeface="Arial"/>
                        </a:rPr>
                        <a:t>Young people ​</a:t>
                      </a:r>
                    </a:p>
                  </a:txBody>
                  <a:tcPr/>
                </a:tc>
                <a:extLst>
                  <a:ext uri="{0D108BD9-81ED-4DB2-BD59-A6C34878D82A}">
                    <a16:rowId xmlns:a16="http://schemas.microsoft.com/office/drawing/2014/main" val="1248027646"/>
                  </a:ext>
                </a:extLst>
              </a:tr>
            </a:tbl>
          </a:graphicData>
        </a:graphic>
      </p:graphicFrame>
      <p:pic>
        <p:nvPicPr>
          <p:cNvPr id="10" name="Picture 12">
            <a:extLst>
              <a:ext uri="{FF2B5EF4-FFF2-40B4-BE49-F238E27FC236}">
                <a16:creationId xmlns:a16="http://schemas.microsoft.com/office/drawing/2014/main" id="{75F60FB5-D36D-A31A-B1E4-F98EBDECA553}"/>
              </a:ext>
            </a:extLst>
          </p:cNvPr>
          <p:cNvPicPr>
            <a:picLocks noChangeAspect="1"/>
          </p:cNvPicPr>
          <p:nvPr/>
        </p:nvPicPr>
        <p:blipFill>
          <a:blip r:embed="rId5"/>
          <a:stretch>
            <a:fillRect/>
          </a:stretch>
        </p:blipFill>
        <p:spPr>
          <a:xfrm>
            <a:off x="7219090" y="1984783"/>
            <a:ext cx="4633200" cy="3827400"/>
          </a:xfrm>
          <a:prstGeom prst="rect">
            <a:avLst/>
          </a:prstGeom>
        </p:spPr>
      </p:pic>
      <p:cxnSp>
        <p:nvCxnSpPr>
          <p:cNvPr id="3" name="Straight Connector 2">
            <a:extLst>
              <a:ext uri="{FF2B5EF4-FFF2-40B4-BE49-F238E27FC236}">
                <a16:creationId xmlns:a16="http://schemas.microsoft.com/office/drawing/2014/main" id="{EA74ECD7-9515-B706-4682-3767E31B29C3}"/>
              </a:ext>
            </a:extLst>
          </p:cNvPr>
          <p:cNvCxnSpPr/>
          <p:nvPr/>
        </p:nvCxnSpPr>
        <p:spPr>
          <a:xfrm flipV="1">
            <a:off x="693571" y="1219890"/>
            <a:ext cx="8964732" cy="18586"/>
          </a:xfrm>
          <a:prstGeom prst="line">
            <a:avLst/>
          </a:prstGeom>
          <a:ln>
            <a:solidFill>
              <a:srgbClr val="F5CB4C"/>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483554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0DDB3F9-4BB6-3F2D-B01B-96B2A299A627}"/>
              </a:ext>
            </a:extLst>
          </p:cNvPr>
          <p:cNvSpPr txBox="1"/>
          <p:nvPr/>
        </p:nvSpPr>
        <p:spPr>
          <a:xfrm>
            <a:off x="774000" y="672000"/>
            <a:ext cx="78120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51306B"/>
                </a:solidFill>
                <a:latin typeface="Arial"/>
                <a:cs typeface="Arial"/>
              </a:rPr>
              <a:t>Winter outreach </a:t>
            </a:r>
            <a:r>
              <a:rPr lang="en-US" sz="3200" b="1" err="1">
                <a:solidFill>
                  <a:srgbClr val="51306B"/>
                </a:solidFill>
                <a:latin typeface="Arial"/>
                <a:cs typeface="Arial"/>
              </a:rPr>
              <a:t>programme</a:t>
            </a:r>
            <a:r>
              <a:rPr lang="en-US" sz="3200" b="1">
                <a:solidFill>
                  <a:srgbClr val="51306B"/>
                </a:solidFill>
                <a:latin typeface="Arial"/>
                <a:cs typeface="Arial"/>
              </a:rPr>
              <a:t> 2022/23</a:t>
            </a:r>
          </a:p>
        </p:txBody>
      </p:sp>
      <p:pic>
        <p:nvPicPr>
          <p:cNvPr id="5" name="Picture 2" descr="Text&#10;&#10;Description automatically generated">
            <a:extLst>
              <a:ext uri="{FF2B5EF4-FFF2-40B4-BE49-F238E27FC236}">
                <a16:creationId xmlns:a16="http://schemas.microsoft.com/office/drawing/2014/main" id="{6061BECA-0A50-FED6-9424-CF79AF62D87A}"/>
              </a:ext>
            </a:extLst>
          </p:cNvPr>
          <p:cNvPicPr>
            <a:picLocks noChangeAspect="1"/>
          </p:cNvPicPr>
          <p:nvPr/>
        </p:nvPicPr>
        <p:blipFill>
          <a:blip r:embed="rId2"/>
          <a:stretch>
            <a:fillRect/>
          </a:stretch>
        </p:blipFill>
        <p:spPr>
          <a:xfrm>
            <a:off x="9923315" y="525139"/>
            <a:ext cx="1681334" cy="1134185"/>
          </a:xfrm>
          <a:prstGeom prst="rect">
            <a:avLst/>
          </a:prstGeom>
          <a:noFill/>
          <a:ln cap="flat">
            <a:noFill/>
          </a:ln>
        </p:spPr>
      </p:pic>
      <p:pic>
        <p:nvPicPr>
          <p:cNvPr id="11" name="Picture 11" descr="Text, letter, whiteboard&#10;&#10;Description automatically generated">
            <a:extLst>
              <a:ext uri="{FF2B5EF4-FFF2-40B4-BE49-F238E27FC236}">
                <a16:creationId xmlns:a16="http://schemas.microsoft.com/office/drawing/2014/main" id="{8CF14380-B3A4-71D1-E1E4-47F755487768}"/>
              </a:ext>
            </a:extLst>
          </p:cNvPr>
          <p:cNvPicPr>
            <a:picLocks noChangeAspect="1"/>
          </p:cNvPicPr>
          <p:nvPr/>
        </p:nvPicPr>
        <p:blipFill>
          <a:blip r:embed="rId3"/>
          <a:stretch>
            <a:fillRect/>
          </a:stretch>
        </p:blipFill>
        <p:spPr>
          <a:xfrm>
            <a:off x="4082400" y="1485050"/>
            <a:ext cx="2575200" cy="2033901"/>
          </a:xfrm>
          <a:prstGeom prst="rect">
            <a:avLst/>
          </a:prstGeom>
        </p:spPr>
      </p:pic>
      <p:pic>
        <p:nvPicPr>
          <p:cNvPr id="12" name="Picture 12">
            <a:extLst>
              <a:ext uri="{FF2B5EF4-FFF2-40B4-BE49-F238E27FC236}">
                <a16:creationId xmlns:a16="http://schemas.microsoft.com/office/drawing/2014/main" id="{EA5AE2A5-676D-6BA9-8C1A-88DB9BB0FB75}"/>
              </a:ext>
            </a:extLst>
          </p:cNvPr>
          <p:cNvPicPr>
            <a:picLocks noChangeAspect="1"/>
          </p:cNvPicPr>
          <p:nvPr/>
        </p:nvPicPr>
        <p:blipFill>
          <a:blip r:embed="rId4"/>
          <a:stretch>
            <a:fillRect/>
          </a:stretch>
        </p:blipFill>
        <p:spPr>
          <a:xfrm>
            <a:off x="97090" y="4402783"/>
            <a:ext cx="3211200" cy="2327400"/>
          </a:xfrm>
          <a:prstGeom prst="rect">
            <a:avLst/>
          </a:prstGeom>
        </p:spPr>
      </p:pic>
      <p:pic>
        <p:nvPicPr>
          <p:cNvPr id="8" name="Picture 8" descr="A picture containing text, indoor, table, floor&#10;&#10;Description automatically generated">
            <a:extLst>
              <a:ext uri="{FF2B5EF4-FFF2-40B4-BE49-F238E27FC236}">
                <a16:creationId xmlns:a16="http://schemas.microsoft.com/office/drawing/2014/main" id="{785B6020-F148-40DA-A5B2-7229C1837E38}"/>
              </a:ext>
            </a:extLst>
          </p:cNvPr>
          <p:cNvPicPr>
            <a:picLocks noChangeAspect="1"/>
          </p:cNvPicPr>
          <p:nvPr/>
        </p:nvPicPr>
        <p:blipFill>
          <a:blip r:embed="rId5"/>
          <a:stretch>
            <a:fillRect/>
          </a:stretch>
        </p:blipFill>
        <p:spPr>
          <a:xfrm>
            <a:off x="8192400" y="4328167"/>
            <a:ext cx="2359200" cy="2395666"/>
          </a:xfrm>
          <a:prstGeom prst="rect">
            <a:avLst/>
          </a:prstGeom>
        </p:spPr>
      </p:pic>
      <p:pic>
        <p:nvPicPr>
          <p:cNvPr id="13" name="Picture 13" descr="A picture containing person, crowd&#10;&#10;Description automatically generated">
            <a:extLst>
              <a:ext uri="{FF2B5EF4-FFF2-40B4-BE49-F238E27FC236}">
                <a16:creationId xmlns:a16="http://schemas.microsoft.com/office/drawing/2014/main" id="{7327A7CA-D6F2-AD01-E565-0BD0F3871496}"/>
              </a:ext>
            </a:extLst>
          </p:cNvPr>
          <p:cNvPicPr>
            <a:picLocks noChangeAspect="1"/>
          </p:cNvPicPr>
          <p:nvPr/>
        </p:nvPicPr>
        <p:blipFill>
          <a:blip r:embed="rId6"/>
          <a:stretch>
            <a:fillRect/>
          </a:stretch>
        </p:blipFill>
        <p:spPr>
          <a:xfrm>
            <a:off x="3092400" y="3389809"/>
            <a:ext cx="2155200" cy="2976382"/>
          </a:xfrm>
          <a:prstGeom prst="rect">
            <a:avLst/>
          </a:prstGeom>
        </p:spPr>
      </p:pic>
      <p:pic>
        <p:nvPicPr>
          <p:cNvPr id="15" name="Picture 15">
            <a:extLst>
              <a:ext uri="{FF2B5EF4-FFF2-40B4-BE49-F238E27FC236}">
                <a16:creationId xmlns:a16="http://schemas.microsoft.com/office/drawing/2014/main" id="{225776B6-DAC6-F0E9-CE22-48B7D2D02B3C}"/>
              </a:ext>
            </a:extLst>
          </p:cNvPr>
          <p:cNvPicPr>
            <a:picLocks noChangeAspect="1"/>
          </p:cNvPicPr>
          <p:nvPr/>
        </p:nvPicPr>
        <p:blipFill>
          <a:blip r:embed="rId7"/>
          <a:stretch>
            <a:fillRect/>
          </a:stretch>
        </p:blipFill>
        <p:spPr>
          <a:xfrm>
            <a:off x="368400" y="1528869"/>
            <a:ext cx="3115200" cy="2486261"/>
          </a:xfrm>
          <a:prstGeom prst="rect">
            <a:avLst/>
          </a:prstGeom>
        </p:spPr>
      </p:pic>
      <p:pic>
        <p:nvPicPr>
          <p:cNvPr id="17" name="Picture 17" descr="A picture containing grass, outdoor, people, group&#10;&#10;Description automatically generated">
            <a:extLst>
              <a:ext uri="{FF2B5EF4-FFF2-40B4-BE49-F238E27FC236}">
                <a16:creationId xmlns:a16="http://schemas.microsoft.com/office/drawing/2014/main" id="{9C0DC04C-05B4-D92B-8B9A-22C13F39FE21}"/>
              </a:ext>
            </a:extLst>
          </p:cNvPr>
          <p:cNvPicPr>
            <a:picLocks noChangeAspect="1"/>
          </p:cNvPicPr>
          <p:nvPr/>
        </p:nvPicPr>
        <p:blipFill>
          <a:blip r:embed="rId8"/>
          <a:stretch>
            <a:fillRect/>
          </a:stretch>
        </p:blipFill>
        <p:spPr>
          <a:xfrm>
            <a:off x="6896400" y="1527359"/>
            <a:ext cx="2791200" cy="2633282"/>
          </a:xfrm>
          <a:prstGeom prst="rect">
            <a:avLst/>
          </a:prstGeom>
        </p:spPr>
      </p:pic>
      <p:pic>
        <p:nvPicPr>
          <p:cNvPr id="9" name="Picture 10" descr="A picture containing person, indoor, group, people&#10;&#10;Description automatically generated">
            <a:extLst>
              <a:ext uri="{FF2B5EF4-FFF2-40B4-BE49-F238E27FC236}">
                <a16:creationId xmlns:a16="http://schemas.microsoft.com/office/drawing/2014/main" id="{026DF37A-D2F7-B65C-7040-97F3B922BB21}"/>
              </a:ext>
            </a:extLst>
          </p:cNvPr>
          <p:cNvPicPr>
            <a:picLocks noChangeAspect="1"/>
          </p:cNvPicPr>
          <p:nvPr/>
        </p:nvPicPr>
        <p:blipFill rotWithShape="1">
          <a:blip r:embed="rId9"/>
          <a:srcRect l="15317" r="-219" b="219"/>
          <a:stretch/>
        </p:blipFill>
        <p:spPr>
          <a:xfrm>
            <a:off x="5018400" y="3695091"/>
            <a:ext cx="3085023" cy="3037829"/>
          </a:xfrm>
          <a:prstGeom prst="rect">
            <a:avLst/>
          </a:prstGeom>
        </p:spPr>
      </p:pic>
      <p:pic>
        <p:nvPicPr>
          <p:cNvPr id="16" name="Picture 16">
            <a:extLst>
              <a:ext uri="{FF2B5EF4-FFF2-40B4-BE49-F238E27FC236}">
                <a16:creationId xmlns:a16="http://schemas.microsoft.com/office/drawing/2014/main" id="{9FF21D58-B143-3286-AB08-3DB2C214DF9E}"/>
              </a:ext>
            </a:extLst>
          </p:cNvPr>
          <p:cNvPicPr>
            <a:picLocks noChangeAspect="1"/>
          </p:cNvPicPr>
          <p:nvPr/>
        </p:nvPicPr>
        <p:blipFill>
          <a:blip r:embed="rId10"/>
          <a:stretch>
            <a:fillRect/>
          </a:stretch>
        </p:blipFill>
        <p:spPr>
          <a:xfrm>
            <a:off x="9764400" y="2068741"/>
            <a:ext cx="2251200" cy="3260518"/>
          </a:xfrm>
          <a:prstGeom prst="rect">
            <a:avLst/>
          </a:prstGeom>
        </p:spPr>
      </p:pic>
      <p:cxnSp>
        <p:nvCxnSpPr>
          <p:cNvPr id="2" name="Straight Connector 1">
            <a:extLst>
              <a:ext uri="{FF2B5EF4-FFF2-40B4-BE49-F238E27FC236}">
                <a16:creationId xmlns:a16="http://schemas.microsoft.com/office/drawing/2014/main" id="{EA74ECD7-9515-B706-4682-3767E31B29C3}"/>
              </a:ext>
            </a:extLst>
          </p:cNvPr>
          <p:cNvCxnSpPr/>
          <p:nvPr/>
        </p:nvCxnSpPr>
        <p:spPr>
          <a:xfrm flipV="1">
            <a:off x="771571" y="1243890"/>
            <a:ext cx="8964732" cy="18586"/>
          </a:xfrm>
          <a:prstGeom prst="line">
            <a:avLst/>
          </a:prstGeom>
          <a:ln>
            <a:solidFill>
              <a:srgbClr val="F5CB4C"/>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9594550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D3EF5DB-383D-5D66-5CF5-53DCD4376706}"/>
              </a:ext>
            </a:extLst>
          </p:cNvPr>
          <p:cNvPicPr>
            <a:picLocks noChangeAspect="1"/>
          </p:cNvPicPr>
          <p:nvPr/>
        </p:nvPicPr>
        <p:blipFill>
          <a:blip r:embed="rId3"/>
          <a:stretch>
            <a:fillRect/>
          </a:stretch>
        </p:blipFill>
        <p:spPr>
          <a:xfrm>
            <a:off x="9923315" y="525139"/>
            <a:ext cx="1681334" cy="1134185"/>
          </a:xfrm>
          <a:prstGeom prst="rect">
            <a:avLst/>
          </a:prstGeom>
          <a:noFill/>
          <a:ln cap="flat">
            <a:noFill/>
          </a:ln>
        </p:spPr>
      </p:pic>
      <p:pic>
        <p:nvPicPr>
          <p:cNvPr id="6" name="Picture 10">
            <a:extLst>
              <a:ext uri="{FF2B5EF4-FFF2-40B4-BE49-F238E27FC236}">
                <a16:creationId xmlns:a16="http://schemas.microsoft.com/office/drawing/2014/main" id="{4290706C-A09D-6FB1-8A54-109CE567AA4F}"/>
              </a:ext>
            </a:extLst>
          </p:cNvPr>
          <p:cNvPicPr>
            <a:picLocks noChangeAspect="1"/>
          </p:cNvPicPr>
          <p:nvPr/>
        </p:nvPicPr>
        <p:blipFill>
          <a:blip r:embed="rId4"/>
          <a:stretch>
            <a:fillRect/>
          </a:stretch>
        </p:blipFill>
        <p:spPr>
          <a:xfrm>
            <a:off x="587355" y="6246202"/>
            <a:ext cx="11017294" cy="80860"/>
          </a:xfrm>
          <a:prstGeom prst="rect">
            <a:avLst/>
          </a:prstGeom>
          <a:noFill/>
          <a:ln cap="flat">
            <a:noFill/>
          </a:ln>
        </p:spPr>
      </p:pic>
      <p:sp>
        <p:nvSpPr>
          <p:cNvPr id="7" name="Slide Number Placeholder 5">
            <a:extLst>
              <a:ext uri="{FF2B5EF4-FFF2-40B4-BE49-F238E27FC236}">
                <a16:creationId xmlns:a16="http://schemas.microsoft.com/office/drawing/2014/main" id="{CCAE4E24-C13E-C72B-202E-8F8159E3B5BF}"/>
              </a:ext>
            </a:extLst>
          </p:cNvPr>
          <p:cNvSpPr txBox="1"/>
          <p:nvPr/>
        </p:nvSpPr>
        <p:spPr>
          <a:xfrm>
            <a:off x="8823996" y="6327062"/>
            <a:ext cx="2885526" cy="530937"/>
          </a:xfrm>
          <a:prstGeom prst="rect">
            <a:avLst/>
          </a:prstGeom>
          <a:noFill/>
          <a:ln cap="flat">
            <a:noFill/>
          </a:ln>
        </p:spPr>
        <p:txBody>
          <a:bodyPr vert="horz" wrap="square" lIns="121916" tIns="60963" rIns="121916" bIns="60963"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8FE8000-4F2D-4D90-AACB-A9D43E3E5259}" type="slidenum">
              <a:t>5</a:t>
            </a:fld>
            <a:endParaRPr lang="en-US" sz="1067" b="0" i="0" u="none" strike="noStrike" kern="1200" cap="none" spc="0" baseline="0">
              <a:solidFill>
                <a:srgbClr val="00827B"/>
              </a:solidFill>
              <a:uFillTx/>
              <a:latin typeface="Arial"/>
              <a:cs typeface="Arial"/>
            </a:endParaRPr>
          </a:p>
        </p:txBody>
      </p:sp>
      <p:sp>
        <p:nvSpPr>
          <p:cNvPr id="5" name="TextBox 4">
            <a:extLst>
              <a:ext uri="{FF2B5EF4-FFF2-40B4-BE49-F238E27FC236}">
                <a16:creationId xmlns:a16="http://schemas.microsoft.com/office/drawing/2014/main" id="{53132C41-1E94-939D-5387-1B1D7A0E2533}"/>
              </a:ext>
            </a:extLst>
          </p:cNvPr>
          <p:cNvSpPr txBox="1"/>
          <p:nvPr/>
        </p:nvSpPr>
        <p:spPr>
          <a:xfrm>
            <a:off x="816000" y="732000"/>
            <a:ext cx="85560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51306B"/>
                </a:solidFill>
                <a:latin typeface="Arial"/>
                <a:cs typeface="Arial"/>
              </a:rPr>
              <a:t>Winter outreach </a:t>
            </a:r>
            <a:r>
              <a:rPr lang="en-US" sz="3200" b="1" err="1">
                <a:solidFill>
                  <a:srgbClr val="51306B"/>
                </a:solidFill>
                <a:latin typeface="Arial"/>
                <a:cs typeface="Arial"/>
              </a:rPr>
              <a:t>programme</a:t>
            </a:r>
            <a:r>
              <a:rPr lang="en-US" sz="3200" b="1">
                <a:solidFill>
                  <a:srgbClr val="51306B"/>
                </a:solidFill>
                <a:latin typeface="Arial"/>
                <a:cs typeface="Arial"/>
              </a:rPr>
              <a:t> – key themes</a:t>
            </a:r>
          </a:p>
        </p:txBody>
      </p:sp>
      <p:sp>
        <p:nvSpPr>
          <p:cNvPr id="4" name="TextBox 3">
            <a:extLst>
              <a:ext uri="{FF2B5EF4-FFF2-40B4-BE49-F238E27FC236}">
                <a16:creationId xmlns:a16="http://schemas.microsoft.com/office/drawing/2014/main" id="{D656C030-2197-CA2C-11D1-C659F4FB8154}"/>
              </a:ext>
            </a:extLst>
          </p:cNvPr>
          <p:cNvSpPr txBox="1"/>
          <p:nvPr/>
        </p:nvSpPr>
        <p:spPr>
          <a:xfrm>
            <a:off x="864000" y="1440000"/>
            <a:ext cx="7992000" cy="10920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graphicFrame>
        <p:nvGraphicFramePr>
          <p:cNvPr id="9" name="Table 8">
            <a:extLst>
              <a:ext uri="{FF2B5EF4-FFF2-40B4-BE49-F238E27FC236}">
                <a16:creationId xmlns:a16="http://schemas.microsoft.com/office/drawing/2014/main" id="{0F192BB9-0540-D9E0-DBB2-2E6CA3AE04BC}"/>
              </a:ext>
            </a:extLst>
          </p:cNvPr>
          <p:cNvGraphicFramePr>
            <a:graphicFrameLocks noGrp="1"/>
          </p:cNvGraphicFramePr>
          <p:nvPr>
            <p:extLst>
              <p:ext uri="{D42A27DB-BD31-4B8C-83A1-F6EECF244321}">
                <p14:modId xmlns:p14="http://schemas.microsoft.com/office/powerpoint/2010/main" val="326300896"/>
              </p:ext>
            </p:extLst>
          </p:nvPr>
        </p:nvGraphicFramePr>
        <p:xfrm>
          <a:off x="954000" y="1770000"/>
          <a:ext cx="10207251" cy="4395032"/>
        </p:xfrm>
        <a:graphic>
          <a:graphicData uri="http://schemas.openxmlformats.org/drawingml/2006/table">
            <a:tbl>
              <a:tblPr firstRow="1" bandRow="1">
                <a:tableStyleId>{5C22544A-7EE6-4342-B048-85BDC9FD1C3A}</a:tableStyleId>
              </a:tblPr>
              <a:tblGrid>
                <a:gridCol w="10207251">
                  <a:extLst>
                    <a:ext uri="{9D8B030D-6E8A-4147-A177-3AD203B41FA5}">
                      <a16:colId xmlns:a16="http://schemas.microsoft.com/office/drawing/2014/main" val="3970693146"/>
                    </a:ext>
                  </a:extLst>
                </a:gridCol>
              </a:tblGrid>
              <a:tr h="463112">
                <a:tc>
                  <a:txBody>
                    <a:bodyPr/>
                    <a:lstStyle/>
                    <a:p>
                      <a:pPr rtl="0" fontAlgn="base"/>
                      <a:r>
                        <a:rPr lang="en-GB" sz="1800">
                          <a:effectLst/>
                          <a:latin typeface="Arial"/>
                        </a:rPr>
                        <a:t>What were the key themes that people raised? ​​</a:t>
                      </a:r>
                      <a:endParaRPr lang="en-GB" b="1">
                        <a:solidFill>
                          <a:srgbClr val="FFFFFF"/>
                        </a:solidFill>
                        <a:effectLst/>
                        <a:latin typeface="Arial"/>
                      </a:endParaRPr>
                    </a:p>
                  </a:txBody>
                  <a:tcPr/>
                </a:tc>
                <a:extLst>
                  <a:ext uri="{0D108BD9-81ED-4DB2-BD59-A6C34878D82A}">
                    <a16:rowId xmlns:a16="http://schemas.microsoft.com/office/drawing/2014/main" val="3050067168"/>
                  </a:ext>
                </a:extLst>
              </a:tr>
              <a:tr h="3820668">
                <a:tc>
                  <a:txBody>
                    <a:bodyPr/>
                    <a:lstStyle/>
                    <a:p>
                      <a:pPr rtl="0" fontAlgn="base"/>
                      <a:r>
                        <a:rPr lang="en-GB" sz="1800">
                          <a:effectLst/>
                          <a:latin typeface="Arial"/>
                        </a:rPr>
                        <a:t>Main themes:​​</a:t>
                      </a:r>
                    </a:p>
                    <a:p>
                      <a:pPr marL="342900" lvl="0" indent="-342900" rtl="0" fontAlgn="base">
                        <a:buFont typeface="Arial" panose="020B0604020202020204" pitchFamily="34" charset="0"/>
                        <a:buChar char="•"/>
                      </a:pPr>
                      <a:r>
                        <a:rPr lang="en-GB" sz="1800">
                          <a:effectLst/>
                          <a:latin typeface="Arial"/>
                        </a:rPr>
                        <a:t>People rely on the organisations and groups that support them for trusted health advice and information.​​</a:t>
                      </a:r>
                    </a:p>
                    <a:p>
                      <a:pPr marL="342900" lvl="0" indent="-342900" rtl="0" fontAlgn="base">
                        <a:buFont typeface="Arial" panose="020B0604020202020204" pitchFamily="34" charset="0"/>
                        <a:buChar char="•"/>
                      </a:pPr>
                      <a:r>
                        <a:rPr lang="en-GB" sz="1800">
                          <a:effectLst/>
                          <a:latin typeface="Arial"/>
                        </a:rPr>
                        <a:t>All groups feedback on GP practices - online triage systems are a barrier to those who don’t speak English as a first language, and to those who have low literacy levels, difficulties in getting urgent appointments and variation in how practices work across Kingston.​​</a:t>
                      </a:r>
                    </a:p>
                    <a:p>
                      <a:pPr marL="342900" lvl="0" indent="-342900" rtl="0" fontAlgn="base">
                        <a:buFont typeface="Arial" panose="020B0604020202020204" pitchFamily="34" charset="0"/>
                        <a:buChar char="•"/>
                      </a:pPr>
                      <a:r>
                        <a:rPr lang="en-GB" sz="1800">
                          <a:effectLst/>
                          <a:latin typeface="Arial"/>
                        </a:rPr>
                        <a:t>Impact of rising cost of living, particularly for homeless, asylum seeker/refugee and areas of deprivation - cost of medication, heating and food all impacting.  </a:t>
                      </a:r>
                    </a:p>
                    <a:p>
                      <a:pPr marL="342900" lvl="0" indent="-342900" rtl="0" fontAlgn="base">
                        <a:buFont typeface="Arial" panose="020B0604020202020204" pitchFamily="34" charset="0"/>
                        <a:buChar char="•"/>
                      </a:pPr>
                      <a:r>
                        <a:rPr lang="en-GB" sz="1800">
                          <a:effectLst/>
                          <a:latin typeface="Arial"/>
                        </a:rPr>
                        <a:t>Covid vaccination – hesitancy to get boosters due to previous side effects and not knowing in advance the brand of vaccination ​​that will be used</a:t>
                      </a:r>
                    </a:p>
                    <a:p>
                      <a:pPr marL="342900" lvl="0" indent="-342900" rtl="0" fontAlgn="base">
                        <a:buFont typeface="Arial" panose="020B0604020202020204" pitchFamily="34" charset="0"/>
                        <a:buChar char="•"/>
                      </a:pPr>
                      <a:r>
                        <a:rPr lang="en-GB" sz="1800">
                          <a:effectLst/>
                          <a:latin typeface="Arial"/>
                        </a:rPr>
                        <a:t>Long wait times for hospital appointments and routine outpatients appointments being cancelled ​​</a:t>
                      </a:r>
                    </a:p>
                    <a:p>
                      <a:pPr marL="342900" lvl="0" indent="-342900" rtl="0" fontAlgn="base">
                        <a:buFont typeface="Arial" panose="020B0604020202020204" pitchFamily="34" charset="0"/>
                        <a:buChar char="•"/>
                      </a:pPr>
                      <a:r>
                        <a:rPr lang="en-GB" sz="1800">
                          <a:effectLst/>
                          <a:latin typeface="Arial"/>
                        </a:rPr>
                        <a:t>Young people struggling to access mental health services ​​</a:t>
                      </a:r>
                    </a:p>
                  </a:txBody>
                  <a:tcPr/>
                </a:tc>
                <a:extLst>
                  <a:ext uri="{0D108BD9-81ED-4DB2-BD59-A6C34878D82A}">
                    <a16:rowId xmlns:a16="http://schemas.microsoft.com/office/drawing/2014/main" val="2983064723"/>
                  </a:ext>
                </a:extLst>
              </a:tr>
            </a:tbl>
          </a:graphicData>
        </a:graphic>
      </p:graphicFrame>
      <p:cxnSp>
        <p:nvCxnSpPr>
          <p:cNvPr id="3" name="Straight Connector 2">
            <a:extLst>
              <a:ext uri="{FF2B5EF4-FFF2-40B4-BE49-F238E27FC236}">
                <a16:creationId xmlns:a16="http://schemas.microsoft.com/office/drawing/2014/main" id="{EA74ECD7-9515-B706-4682-3767E31B29C3}"/>
              </a:ext>
            </a:extLst>
          </p:cNvPr>
          <p:cNvCxnSpPr/>
          <p:nvPr/>
        </p:nvCxnSpPr>
        <p:spPr>
          <a:xfrm flipV="1">
            <a:off x="813571" y="1303890"/>
            <a:ext cx="8964732" cy="18586"/>
          </a:xfrm>
          <a:prstGeom prst="line">
            <a:avLst/>
          </a:prstGeom>
          <a:ln>
            <a:solidFill>
              <a:srgbClr val="F5CB4C"/>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036754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D3EF5DB-383D-5D66-5CF5-53DCD4376706}"/>
              </a:ext>
            </a:extLst>
          </p:cNvPr>
          <p:cNvPicPr>
            <a:picLocks noChangeAspect="1"/>
          </p:cNvPicPr>
          <p:nvPr/>
        </p:nvPicPr>
        <p:blipFill>
          <a:blip r:embed="rId3"/>
          <a:stretch>
            <a:fillRect/>
          </a:stretch>
        </p:blipFill>
        <p:spPr>
          <a:xfrm>
            <a:off x="9923315" y="525139"/>
            <a:ext cx="1681334" cy="1134185"/>
          </a:xfrm>
          <a:prstGeom prst="rect">
            <a:avLst/>
          </a:prstGeom>
          <a:noFill/>
          <a:ln cap="flat">
            <a:noFill/>
          </a:ln>
        </p:spPr>
      </p:pic>
      <p:pic>
        <p:nvPicPr>
          <p:cNvPr id="6" name="Picture 10">
            <a:extLst>
              <a:ext uri="{FF2B5EF4-FFF2-40B4-BE49-F238E27FC236}">
                <a16:creationId xmlns:a16="http://schemas.microsoft.com/office/drawing/2014/main" id="{4290706C-A09D-6FB1-8A54-109CE567AA4F}"/>
              </a:ext>
            </a:extLst>
          </p:cNvPr>
          <p:cNvPicPr>
            <a:picLocks noChangeAspect="1"/>
          </p:cNvPicPr>
          <p:nvPr/>
        </p:nvPicPr>
        <p:blipFill>
          <a:blip r:embed="rId4"/>
          <a:stretch>
            <a:fillRect/>
          </a:stretch>
        </p:blipFill>
        <p:spPr>
          <a:xfrm>
            <a:off x="587355" y="6246202"/>
            <a:ext cx="11017294" cy="80860"/>
          </a:xfrm>
          <a:prstGeom prst="rect">
            <a:avLst/>
          </a:prstGeom>
          <a:noFill/>
          <a:ln cap="flat">
            <a:noFill/>
          </a:ln>
        </p:spPr>
      </p:pic>
      <p:sp>
        <p:nvSpPr>
          <p:cNvPr id="7" name="Slide Number Placeholder 5">
            <a:extLst>
              <a:ext uri="{FF2B5EF4-FFF2-40B4-BE49-F238E27FC236}">
                <a16:creationId xmlns:a16="http://schemas.microsoft.com/office/drawing/2014/main" id="{CCAE4E24-C13E-C72B-202E-8F8159E3B5BF}"/>
              </a:ext>
            </a:extLst>
          </p:cNvPr>
          <p:cNvSpPr txBox="1"/>
          <p:nvPr/>
        </p:nvSpPr>
        <p:spPr>
          <a:xfrm>
            <a:off x="8823996" y="6327062"/>
            <a:ext cx="2885526" cy="530937"/>
          </a:xfrm>
          <a:prstGeom prst="rect">
            <a:avLst/>
          </a:prstGeom>
          <a:noFill/>
          <a:ln cap="flat">
            <a:noFill/>
          </a:ln>
        </p:spPr>
        <p:txBody>
          <a:bodyPr vert="horz" wrap="square" lIns="121916" tIns="60963" rIns="121916" bIns="60963"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8FE8000-4F2D-4D90-AACB-A9D43E3E5259}" type="slidenum">
              <a:t>6</a:t>
            </a:fld>
            <a:endParaRPr lang="en-US" sz="1067" b="0" i="0" u="none" strike="noStrike" kern="1200" cap="none" spc="0" baseline="0">
              <a:solidFill>
                <a:srgbClr val="00827B"/>
              </a:solidFill>
              <a:uFillTx/>
              <a:latin typeface="Arial"/>
              <a:cs typeface="Arial"/>
            </a:endParaRPr>
          </a:p>
        </p:txBody>
      </p:sp>
      <p:sp>
        <p:nvSpPr>
          <p:cNvPr id="5" name="TextBox 4">
            <a:extLst>
              <a:ext uri="{FF2B5EF4-FFF2-40B4-BE49-F238E27FC236}">
                <a16:creationId xmlns:a16="http://schemas.microsoft.com/office/drawing/2014/main" id="{53132C41-1E94-939D-5387-1B1D7A0E2533}"/>
              </a:ext>
            </a:extLst>
          </p:cNvPr>
          <p:cNvSpPr txBox="1"/>
          <p:nvPr/>
        </p:nvSpPr>
        <p:spPr>
          <a:xfrm>
            <a:off x="756000" y="744000"/>
            <a:ext cx="78120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a:solidFill>
                  <a:srgbClr val="51306B"/>
                </a:solidFill>
                <a:latin typeface="Arial"/>
                <a:cs typeface="Arial"/>
              </a:rPr>
              <a:t>Winter outreach programme</a:t>
            </a:r>
          </a:p>
        </p:txBody>
      </p:sp>
      <p:sp>
        <p:nvSpPr>
          <p:cNvPr id="4" name="TextBox 3">
            <a:extLst>
              <a:ext uri="{FF2B5EF4-FFF2-40B4-BE49-F238E27FC236}">
                <a16:creationId xmlns:a16="http://schemas.microsoft.com/office/drawing/2014/main" id="{D656C030-2197-CA2C-11D1-C659F4FB8154}"/>
              </a:ext>
            </a:extLst>
          </p:cNvPr>
          <p:cNvSpPr txBox="1"/>
          <p:nvPr/>
        </p:nvSpPr>
        <p:spPr>
          <a:xfrm>
            <a:off x="864000" y="1440000"/>
            <a:ext cx="7992000" cy="10920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graphicFrame>
        <p:nvGraphicFramePr>
          <p:cNvPr id="8" name="Table 7">
            <a:extLst>
              <a:ext uri="{FF2B5EF4-FFF2-40B4-BE49-F238E27FC236}">
                <a16:creationId xmlns:a16="http://schemas.microsoft.com/office/drawing/2014/main" id="{6067B4DD-67E8-E69B-B2C9-1FC2733AC764}"/>
              </a:ext>
            </a:extLst>
          </p:cNvPr>
          <p:cNvGraphicFramePr>
            <a:graphicFrameLocks noGrp="1"/>
          </p:cNvGraphicFramePr>
          <p:nvPr>
            <p:extLst>
              <p:ext uri="{D42A27DB-BD31-4B8C-83A1-F6EECF244321}">
                <p14:modId xmlns:p14="http://schemas.microsoft.com/office/powerpoint/2010/main" val="1736068004"/>
              </p:ext>
            </p:extLst>
          </p:nvPr>
        </p:nvGraphicFramePr>
        <p:xfrm>
          <a:off x="972000" y="1800000"/>
          <a:ext cx="10291589" cy="4353552"/>
        </p:xfrm>
        <a:graphic>
          <a:graphicData uri="http://schemas.openxmlformats.org/drawingml/2006/table">
            <a:tbl>
              <a:tblPr firstRow="1" bandRow="1">
                <a:tableStyleId>{5C22544A-7EE6-4342-B048-85BDC9FD1C3A}</a:tableStyleId>
              </a:tblPr>
              <a:tblGrid>
                <a:gridCol w="6682748">
                  <a:extLst>
                    <a:ext uri="{9D8B030D-6E8A-4147-A177-3AD203B41FA5}">
                      <a16:colId xmlns:a16="http://schemas.microsoft.com/office/drawing/2014/main" val="397040033"/>
                    </a:ext>
                  </a:extLst>
                </a:gridCol>
                <a:gridCol w="3608841">
                  <a:extLst>
                    <a:ext uri="{9D8B030D-6E8A-4147-A177-3AD203B41FA5}">
                      <a16:colId xmlns:a16="http://schemas.microsoft.com/office/drawing/2014/main" val="3020160673"/>
                    </a:ext>
                  </a:extLst>
                </a:gridCol>
              </a:tblGrid>
              <a:tr h="1106584">
                <a:tc>
                  <a:txBody>
                    <a:bodyPr/>
                    <a:lstStyle/>
                    <a:p>
                      <a:pPr rtl="0" fontAlgn="base"/>
                      <a:r>
                        <a:rPr lang="en-GB" sz="1800">
                          <a:effectLst/>
                          <a:latin typeface="Arial"/>
                        </a:rPr>
                        <a:t>What difference has this feedback made?​</a:t>
                      </a:r>
                      <a:endParaRPr lang="en-GB" sz="1800" b="1">
                        <a:solidFill>
                          <a:srgbClr val="FFFFFF"/>
                        </a:solidFill>
                        <a:effectLst/>
                        <a:latin typeface="Arial"/>
                      </a:endParaRPr>
                    </a:p>
                  </a:txBody>
                  <a:tcPr/>
                </a:tc>
                <a:tc>
                  <a:txBody>
                    <a:bodyPr/>
                    <a:lstStyle/>
                    <a:p>
                      <a:pPr rtl="0" fontAlgn="base"/>
                      <a:r>
                        <a:rPr lang="en-GB" sz="1800">
                          <a:effectLst/>
                          <a:latin typeface="Arial"/>
                        </a:rPr>
                        <a:t>Are we planning any further engagement work on this programme or a related programme?​</a:t>
                      </a:r>
                      <a:endParaRPr lang="en-GB" sz="1800" b="1">
                        <a:solidFill>
                          <a:srgbClr val="FFFFFF"/>
                        </a:solidFill>
                        <a:effectLst/>
                        <a:latin typeface="Arial"/>
                      </a:endParaRPr>
                    </a:p>
                  </a:txBody>
                  <a:tcPr/>
                </a:tc>
                <a:extLst>
                  <a:ext uri="{0D108BD9-81ED-4DB2-BD59-A6C34878D82A}">
                    <a16:rowId xmlns:a16="http://schemas.microsoft.com/office/drawing/2014/main" val="366089022"/>
                  </a:ext>
                </a:extLst>
              </a:tr>
              <a:tr h="3164832">
                <a:tc>
                  <a:txBody>
                    <a:bodyPr/>
                    <a:lstStyle/>
                    <a:p>
                      <a:pPr rtl="0" fontAlgn="base"/>
                      <a:r>
                        <a:rPr lang="en-GB" sz="1600">
                          <a:effectLst/>
                          <a:latin typeface="Arial"/>
                        </a:rPr>
                        <a:t>Through our networks of voluntary groups and strong community links we were able to provide information on health services and information to residents through trusted voices.  ​</a:t>
                      </a:r>
                    </a:p>
                    <a:p>
                      <a:pPr rtl="0" fontAlgn="base"/>
                      <a:r>
                        <a:rPr lang="en-GB" sz="1600">
                          <a:effectLst/>
                          <a:latin typeface="Arial"/>
                        </a:rPr>
                        <a:t>​</a:t>
                      </a:r>
                    </a:p>
                    <a:p>
                      <a:pPr rtl="0" fontAlgn="base"/>
                      <a:r>
                        <a:rPr lang="en-GB" sz="1600">
                          <a:effectLst/>
                          <a:latin typeface="Arial"/>
                        </a:rPr>
                        <a:t>We changed our local winter messaging, e.g. our local signposting leaflet now includes Connected Kingston as a direct result to local issues/concerns.​</a:t>
                      </a:r>
                    </a:p>
                    <a:p>
                      <a:pPr rtl="0" fontAlgn="base"/>
                      <a:r>
                        <a:rPr lang="en-GB" sz="1600">
                          <a:effectLst/>
                          <a:latin typeface="Arial"/>
                        </a:rPr>
                        <a:t>​</a:t>
                      </a:r>
                    </a:p>
                    <a:p>
                      <a:pPr rtl="0" fontAlgn="base"/>
                      <a:r>
                        <a:rPr lang="en-GB" sz="1600">
                          <a:effectLst/>
                          <a:latin typeface="Arial"/>
                        </a:rPr>
                        <a:t>Feedback is shared with Place Quality Delivery Group and Kingston Place Committee, with a view this will start to influence and shape operational plans for local health services.​</a:t>
                      </a:r>
                    </a:p>
                  </a:txBody>
                  <a:tcPr/>
                </a:tc>
                <a:tc>
                  <a:txBody>
                    <a:bodyPr/>
                    <a:lstStyle/>
                    <a:p>
                      <a:pPr rtl="0" fontAlgn="base"/>
                      <a:r>
                        <a:rPr lang="en-GB" sz="1600">
                          <a:effectLst/>
                          <a:latin typeface="Arial"/>
                        </a:rPr>
                        <a:t>The Winter Engagement Fund ended at the end of March 2023.  We have an ongoing borough programme of outreach and are planning our spring/summer 2023 programme to strengthen the links we have made with communities.  </a:t>
                      </a:r>
                      <a:r>
                        <a:rPr lang="en-GB" sz="1800">
                          <a:effectLst/>
                          <a:latin typeface="Arial"/>
                        </a:rPr>
                        <a:t>  ​</a:t>
                      </a:r>
                    </a:p>
                    <a:p>
                      <a:pPr rtl="0" fontAlgn="base"/>
                      <a:r>
                        <a:rPr lang="en-GB" sz="1800">
                          <a:effectLst/>
                          <a:latin typeface="Arial"/>
                        </a:rPr>
                        <a:t>​</a:t>
                      </a:r>
                    </a:p>
                  </a:txBody>
                  <a:tcPr/>
                </a:tc>
                <a:extLst>
                  <a:ext uri="{0D108BD9-81ED-4DB2-BD59-A6C34878D82A}">
                    <a16:rowId xmlns:a16="http://schemas.microsoft.com/office/drawing/2014/main" val="3929414468"/>
                  </a:ext>
                </a:extLst>
              </a:tr>
            </a:tbl>
          </a:graphicData>
        </a:graphic>
      </p:graphicFrame>
      <p:cxnSp>
        <p:nvCxnSpPr>
          <p:cNvPr id="3" name="Straight Connector 2">
            <a:extLst>
              <a:ext uri="{FF2B5EF4-FFF2-40B4-BE49-F238E27FC236}">
                <a16:creationId xmlns:a16="http://schemas.microsoft.com/office/drawing/2014/main" id="{EA74ECD7-9515-B706-4682-3767E31B29C3}"/>
              </a:ext>
            </a:extLst>
          </p:cNvPr>
          <p:cNvCxnSpPr/>
          <p:nvPr/>
        </p:nvCxnSpPr>
        <p:spPr>
          <a:xfrm flipV="1">
            <a:off x="753571" y="1315890"/>
            <a:ext cx="8964732" cy="18586"/>
          </a:xfrm>
          <a:prstGeom prst="line">
            <a:avLst/>
          </a:prstGeom>
          <a:ln>
            <a:solidFill>
              <a:srgbClr val="F5CB4C"/>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8407829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D3EF5DB-383D-5D66-5CF5-53DCD4376706}"/>
              </a:ext>
            </a:extLst>
          </p:cNvPr>
          <p:cNvPicPr>
            <a:picLocks noChangeAspect="1"/>
          </p:cNvPicPr>
          <p:nvPr/>
        </p:nvPicPr>
        <p:blipFill>
          <a:blip r:embed="rId3"/>
          <a:stretch>
            <a:fillRect/>
          </a:stretch>
        </p:blipFill>
        <p:spPr>
          <a:xfrm>
            <a:off x="9923315" y="525139"/>
            <a:ext cx="1681334" cy="1134185"/>
          </a:xfrm>
          <a:prstGeom prst="rect">
            <a:avLst/>
          </a:prstGeom>
          <a:noFill/>
          <a:ln cap="flat">
            <a:noFill/>
          </a:ln>
        </p:spPr>
      </p:pic>
      <p:pic>
        <p:nvPicPr>
          <p:cNvPr id="6" name="Picture 10">
            <a:extLst>
              <a:ext uri="{FF2B5EF4-FFF2-40B4-BE49-F238E27FC236}">
                <a16:creationId xmlns:a16="http://schemas.microsoft.com/office/drawing/2014/main" id="{4290706C-A09D-6FB1-8A54-109CE567AA4F}"/>
              </a:ext>
            </a:extLst>
          </p:cNvPr>
          <p:cNvPicPr>
            <a:picLocks noChangeAspect="1"/>
          </p:cNvPicPr>
          <p:nvPr/>
        </p:nvPicPr>
        <p:blipFill>
          <a:blip r:embed="rId4"/>
          <a:stretch>
            <a:fillRect/>
          </a:stretch>
        </p:blipFill>
        <p:spPr>
          <a:xfrm>
            <a:off x="587355" y="6246202"/>
            <a:ext cx="11017294" cy="80860"/>
          </a:xfrm>
          <a:prstGeom prst="rect">
            <a:avLst/>
          </a:prstGeom>
          <a:noFill/>
          <a:ln cap="flat">
            <a:noFill/>
          </a:ln>
        </p:spPr>
      </p:pic>
      <p:sp>
        <p:nvSpPr>
          <p:cNvPr id="7" name="Slide Number Placeholder 5">
            <a:extLst>
              <a:ext uri="{FF2B5EF4-FFF2-40B4-BE49-F238E27FC236}">
                <a16:creationId xmlns:a16="http://schemas.microsoft.com/office/drawing/2014/main" id="{CCAE4E24-C13E-C72B-202E-8F8159E3B5BF}"/>
              </a:ext>
            </a:extLst>
          </p:cNvPr>
          <p:cNvSpPr txBox="1"/>
          <p:nvPr/>
        </p:nvSpPr>
        <p:spPr>
          <a:xfrm>
            <a:off x="8823996" y="6327062"/>
            <a:ext cx="2885526" cy="530937"/>
          </a:xfrm>
          <a:prstGeom prst="rect">
            <a:avLst/>
          </a:prstGeom>
          <a:noFill/>
          <a:ln cap="flat">
            <a:noFill/>
          </a:ln>
        </p:spPr>
        <p:txBody>
          <a:bodyPr vert="horz" wrap="square" lIns="121916" tIns="60963" rIns="121916" bIns="60963"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8FE8000-4F2D-4D90-AACB-A9D43E3E5259}" type="slidenum">
              <a:t>7</a:t>
            </a:fld>
            <a:endParaRPr lang="en-US" sz="1067" b="0" i="0" u="none" strike="noStrike" kern="1200" cap="none" spc="0" baseline="0">
              <a:solidFill>
                <a:srgbClr val="00827B"/>
              </a:solidFill>
              <a:uFillTx/>
              <a:latin typeface="Arial"/>
              <a:cs typeface="Arial"/>
            </a:endParaRPr>
          </a:p>
        </p:txBody>
      </p:sp>
      <p:sp>
        <p:nvSpPr>
          <p:cNvPr id="5" name="TextBox 4">
            <a:extLst>
              <a:ext uri="{FF2B5EF4-FFF2-40B4-BE49-F238E27FC236}">
                <a16:creationId xmlns:a16="http://schemas.microsoft.com/office/drawing/2014/main" id="{53132C41-1E94-939D-5387-1B1D7A0E2533}"/>
              </a:ext>
            </a:extLst>
          </p:cNvPr>
          <p:cNvSpPr txBox="1"/>
          <p:nvPr/>
        </p:nvSpPr>
        <p:spPr>
          <a:xfrm>
            <a:off x="756000" y="744000"/>
            <a:ext cx="78120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a:solidFill>
                  <a:srgbClr val="51306B"/>
                </a:solidFill>
                <a:latin typeface="Arial"/>
                <a:cs typeface="Arial"/>
              </a:rPr>
              <a:t>Find out more...</a:t>
            </a:r>
          </a:p>
        </p:txBody>
      </p:sp>
      <p:sp>
        <p:nvSpPr>
          <p:cNvPr id="4" name="TextBox 3">
            <a:extLst>
              <a:ext uri="{FF2B5EF4-FFF2-40B4-BE49-F238E27FC236}">
                <a16:creationId xmlns:a16="http://schemas.microsoft.com/office/drawing/2014/main" id="{D656C030-2197-CA2C-11D1-C659F4FB8154}"/>
              </a:ext>
            </a:extLst>
          </p:cNvPr>
          <p:cNvSpPr txBox="1"/>
          <p:nvPr/>
        </p:nvSpPr>
        <p:spPr>
          <a:xfrm>
            <a:off x="864000" y="1440000"/>
            <a:ext cx="9706499" cy="53553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ea typeface="Calibri"/>
                <a:cs typeface="Calibri"/>
              </a:rPr>
              <a:t>Find out more about the work we do locally</a:t>
            </a:r>
          </a:p>
          <a:p>
            <a:endParaRPr lang="en-US" sz="3600">
              <a:ea typeface="Calibri"/>
              <a:cs typeface="Calibri"/>
            </a:endParaRPr>
          </a:p>
          <a:p>
            <a:r>
              <a:rPr lang="en-US" sz="3600">
                <a:ea typeface="+mn-lt"/>
                <a:cs typeface="+mn-lt"/>
                <a:hlinkClick r:id="rId5"/>
              </a:rPr>
              <a:t>https://www.southwestlondonics.org.uk/local-stories/</a:t>
            </a:r>
            <a:endParaRPr lang="en-US" sz="3600">
              <a:ea typeface="Calibri"/>
              <a:cs typeface="Calibri"/>
            </a:endParaRPr>
          </a:p>
          <a:p>
            <a:endParaRPr lang="en-US" sz="3600">
              <a:ea typeface="Calibri"/>
              <a:cs typeface="Calibri"/>
            </a:endParaRPr>
          </a:p>
          <a:p>
            <a:r>
              <a:rPr lang="en-US" sz="3600">
                <a:ea typeface="+mn-lt"/>
                <a:cs typeface="+mn-lt"/>
                <a:hlinkClick r:id="rId6"/>
              </a:rPr>
              <a:t>How we involve people and communities - South West London ICS</a:t>
            </a:r>
            <a:endParaRPr lang="en-US"/>
          </a:p>
          <a:p>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p:txBody>
      </p:sp>
      <p:cxnSp>
        <p:nvCxnSpPr>
          <p:cNvPr id="3" name="Straight Connector 2">
            <a:extLst>
              <a:ext uri="{FF2B5EF4-FFF2-40B4-BE49-F238E27FC236}">
                <a16:creationId xmlns:a16="http://schemas.microsoft.com/office/drawing/2014/main" id="{EA74ECD7-9515-B706-4682-3767E31B29C3}"/>
              </a:ext>
            </a:extLst>
          </p:cNvPr>
          <p:cNvCxnSpPr/>
          <p:nvPr/>
        </p:nvCxnSpPr>
        <p:spPr>
          <a:xfrm flipV="1">
            <a:off x="753571" y="1315890"/>
            <a:ext cx="8964732" cy="18586"/>
          </a:xfrm>
          <a:prstGeom prst="line">
            <a:avLst/>
          </a:prstGeom>
          <a:ln>
            <a:solidFill>
              <a:srgbClr val="F5CB4C"/>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3056262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86D5E-72EC-468E-A06C-1C8927CD6C4E}"/>
              </a:ext>
            </a:extLst>
          </p:cNvPr>
          <p:cNvSpPr>
            <a:spLocks noGrp="1"/>
          </p:cNvSpPr>
          <p:nvPr>
            <p:ph type="ctrTitle"/>
          </p:nvPr>
        </p:nvSpPr>
        <p:spPr>
          <a:xfrm>
            <a:off x="1524000" y="1419628"/>
            <a:ext cx="9144000" cy="2387600"/>
          </a:xfrm>
        </p:spPr>
        <p:txBody>
          <a:bodyPr>
            <a:normAutofit/>
          </a:bodyPr>
          <a:lstStyle/>
          <a:p>
            <a:r>
              <a:rPr lang="en-GB"/>
              <a:t>Joint Forward Plan – engagement update</a:t>
            </a:r>
          </a:p>
        </p:txBody>
      </p:sp>
      <p:sp>
        <p:nvSpPr>
          <p:cNvPr id="3" name="Subtitle 2">
            <a:extLst>
              <a:ext uri="{FF2B5EF4-FFF2-40B4-BE49-F238E27FC236}">
                <a16:creationId xmlns:a16="http://schemas.microsoft.com/office/drawing/2014/main" id="{B2D65505-C200-4542-BDE5-BA6404C769C4}"/>
              </a:ext>
            </a:extLst>
          </p:cNvPr>
          <p:cNvSpPr>
            <a:spLocks noGrp="1"/>
          </p:cNvSpPr>
          <p:nvPr>
            <p:ph type="subTitle" idx="1"/>
          </p:nvPr>
        </p:nvSpPr>
        <p:spPr>
          <a:xfrm>
            <a:off x="1957754" y="3944156"/>
            <a:ext cx="8792308" cy="1655762"/>
          </a:xfrm>
        </p:spPr>
        <p:txBody>
          <a:bodyPr vert="horz" lIns="91440" tIns="45720" rIns="91440" bIns="45720" rtlCol="0" anchor="t">
            <a:normAutofit/>
          </a:bodyPr>
          <a:lstStyle/>
          <a:p>
            <a:pPr>
              <a:lnSpc>
                <a:spcPct val="100000"/>
              </a:lnSpc>
              <a:spcBef>
                <a:spcPts val="0"/>
              </a:spcBef>
            </a:pPr>
            <a:endParaRPr lang="en-GB" sz="2800">
              <a:solidFill>
                <a:schemeClr val="accent5">
                  <a:lumMod val="20000"/>
                  <a:lumOff val="80000"/>
                </a:schemeClr>
              </a:solidFill>
            </a:endParaRPr>
          </a:p>
        </p:txBody>
      </p:sp>
    </p:spTree>
    <p:extLst>
      <p:ext uri="{BB962C8B-B14F-4D97-AF65-F5344CB8AC3E}">
        <p14:creationId xmlns:p14="http://schemas.microsoft.com/office/powerpoint/2010/main" val="2075896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AD737-B175-B742-FE9D-907D42EED55F}"/>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AC5B98EB-6901-466C-42D9-BCFF6CDD225D}"/>
              </a:ext>
            </a:extLst>
          </p:cNvPr>
          <p:cNvSpPr>
            <a:spLocks noGrp="1"/>
          </p:cNvSpPr>
          <p:nvPr>
            <p:ph type="subTitle" idx="1"/>
          </p:nvPr>
        </p:nvSpPr>
        <p:spPr/>
        <p:txBody>
          <a:bodyPr/>
          <a:lstStyle/>
          <a:p>
            <a:endParaRPr lang="en-GB"/>
          </a:p>
        </p:txBody>
      </p:sp>
      <p:sp>
        <p:nvSpPr>
          <p:cNvPr id="4" name="Slide Number Placeholder 3">
            <a:extLst>
              <a:ext uri="{FF2B5EF4-FFF2-40B4-BE49-F238E27FC236}">
                <a16:creationId xmlns:a16="http://schemas.microsoft.com/office/drawing/2014/main" id="{77E5360C-258E-9B46-7B10-B13A010ED775}"/>
              </a:ext>
            </a:extLst>
          </p:cNvPr>
          <p:cNvSpPr>
            <a:spLocks noGrp="1"/>
          </p:cNvSpPr>
          <p:nvPr>
            <p:ph type="sldNum" sz="quarter" idx="12"/>
          </p:nvPr>
        </p:nvSpPr>
        <p:spPr/>
        <p:txBody>
          <a:bodyPr/>
          <a:lstStyle/>
          <a:p>
            <a:fld id="{97EE8412-344B-4A62-BD9B-853B63951050}" type="slidenum">
              <a:rPr lang="en-GB" smtClean="0"/>
              <a:t>9</a:t>
            </a:fld>
            <a:endParaRPr lang="en-GB"/>
          </a:p>
        </p:txBody>
      </p:sp>
      <p:pic>
        <p:nvPicPr>
          <p:cNvPr id="5" name="Picture 5" descr="Graphical user interface, text, application, email&#10;&#10;Description automatically generated">
            <a:extLst>
              <a:ext uri="{FF2B5EF4-FFF2-40B4-BE49-F238E27FC236}">
                <a16:creationId xmlns:a16="http://schemas.microsoft.com/office/drawing/2014/main" id="{B710B7AA-E193-DE97-D498-4282739762AB}"/>
              </a:ext>
            </a:extLst>
          </p:cNvPr>
          <p:cNvPicPr>
            <a:picLocks noChangeAspect="1"/>
          </p:cNvPicPr>
          <p:nvPr/>
        </p:nvPicPr>
        <p:blipFill>
          <a:blip r:embed="rId2"/>
          <a:stretch>
            <a:fillRect/>
          </a:stretch>
        </p:blipFill>
        <p:spPr>
          <a:xfrm>
            <a:off x="3193" y="-162991"/>
            <a:ext cx="12309512" cy="6913771"/>
          </a:xfrm>
          <a:prstGeom prst="rect">
            <a:avLst/>
          </a:prstGeom>
        </p:spPr>
      </p:pic>
    </p:spTree>
    <p:extLst>
      <p:ext uri="{BB962C8B-B14F-4D97-AF65-F5344CB8AC3E}">
        <p14:creationId xmlns:p14="http://schemas.microsoft.com/office/powerpoint/2010/main" val="1671881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SWL_ICB">
      <a:dk1>
        <a:sysClr val="windowText" lastClr="000000"/>
      </a:dk1>
      <a:lt1>
        <a:sysClr val="window" lastClr="FFFFFF"/>
      </a:lt1>
      <a:dk2>
        <a:srgbClr val="0072CE"/>
      </a:dk2>
      <a:lt2>
        <a:srgbClr val="E7E6E6"/>
      </a:lt2>
      <a:accent1>
        <a:srgbClr val="003087"/>
      </a:accent1>
      <a:accent2>
        <a:srgbClr val="00A499"/>
      </a:accent2>
      <a:accent3>
        <a:srgbClr val="41B6E6"/>
      </a:accent3>
      <a:accent4>
        <a:srgbClr val="009639"/>
      </a:accent4>
      <a:accent5>
        <a:srgbClr val="005EB8"/>
      </a:accent5>
      <a:accent6>
        <a:srgbClr val="006747"/>
      </a:accent6>
      <a:hlink>
        <a:srgbClr val="330072"/>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WL_ICB_template" id="{4B9A751F-98F1-7845-BF86-6C108B64B704}" vid="{7B61645F-21B9-2648-A31E-BF7E0A034E6F}"/>
    </a:ext>
  </a:extLst>
</a:theme>
</file>

<file path=ppt/theme/theme4.xml><?xml version="1.0" encoding="utf-8"?>
<a:theme xmlns:a="http://schemas.openxmlformats.org/drawingml/2006/main" name="Office Theme">
  <a:themeElements>
    <a:clrScheme name="Custom 1">
      <a:dk1>
        <a:srgbClr val="664785"/>
      </a:dk1>
      <a:lt1>
        <a:srgbClr val="FFFFFF"/>
      </a:lt1>
      <a:dk2>
        <a:srgbClr val="00827B"/>
      </a:dk2>
      <a:lt2>
        <a:srgbClr val="FFFFFF"/>
      </a:lt2>
      <a:accent1>
        <a:srgbClr val="FEAA01"/>
      </a:accent1>
      <a:accent2>
        <a:srgbClr val="FE66B9"/>
      </a:accent2>
      <a:accent3>
        <a:srgbClr val="01C5AF"/>
      </a:accent3>
      <a:accent4>
        <a:srgbClr val="FF6E61"/>
      </a:accent4>
      <a:accent5>
        <a:srgbClr val="00B7E2"/>
      </a:accent5>
      <a:accent6>
        <a:srgbClr val="C3D900"/>
      </a:accent6>
      <a:hlink>
        <a:srgbClr val="A00054"/>
      </a:hlink>
      <a:folHlink>
        <a:srgbClr val="A0005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393F4FE79B5B143AE377BD3CAE207EF" ma:contentTypeVersion="19" ma:contentTypeDescription="Create a new document." ma:contentTypeScope="" ma:versionID="9e6b73219d3f5117f9975add06e6ecea">
  <xsd:schema xmlns:xsd="http://www.w3.org/2001/XMLSchema" xmlns:xs="http://www.w3.org/2001/XMLSchema" xmlns:p="http://schemas.microsoft.com/office/2006/metadata/properties" xmlns:ns2="2f7a7b57-405d-4e7a-85c4-27864944fb43" xmlns:ns3="855be8b2-44ff-42f3-9e94-4867fd0cdc02" targetNamespace="http://schemas.microsoft.com/office/2006/metadata/properties" ma:root="true" ma:fieldsID="158bf19f4708c5a010ba8c60d821d8ba" ns2:_="" ns3:_="">
    <xsd:import namespace="2f7a7b57-405d-4e7a-85c4-27864944fb43"/>
    <xsd:import namespace="855be8b2-44ff-42f3-9e94-4867fd0cdc0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Tag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7a7b57-405d-4e7a-85c4-27864944fb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Tags" ma:index="22" nillable="true" ma:displayName="Tags" ma:default="Croydon" ma:internalName="Tags">
      <xsd:complexType>
        <xsd:complexContent>
          <xsd:extension base="dms:MultiChoice">
            <xsd:sequence>
              <xsd:element name="Value" maxOccurs="unbounded" minOccurs="0" nillable="true">
                <xsd:simpleType>
                  <xsd:restriction base="dms:Choice">
                    <xsd:enumeration value="Croydon"/>
                    <xsd:enumeration value="Kingston"/>
                    <xsd:enumeration value="Merton"/>
                    <xsd:enumeration value="Richmond"/>
                    <xsd:enumeration value="Sutton"/>
                    <xsd:enumeration value="Wandsworth"/>
                    <xsd:enumeration value="Acute"/>
                    <xsd:enumeration value="Mental health"/>
                    <xsd:enumeration value="Primary care"/>
                    <xsd:enumeration value="Building"/>
                    <xsd:enumeration value="Person (general population)"/>
                    <xsd:enumeration value="Doctor"/>
                    <xsd:enumeration value="Nurse"/>
                    <xsd:enumeration value="Physio"/>
                  </xsd:restriction>
                </xsd:simpleType>
              </xsd:element>
            </xsd:sequence>
          </xsd:extension>
        </xsd:complexContent>
      </xsd:complex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9cba98b6-714c-4194-959a-78c2e2b344c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55be8b2-44ff-42f3-9e94-4867fd0cdc02"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3f0a5ae9-8d8d-4b4c-a839-45cba7a75b23}" ma:internalName="TaxCatchAll" ma:showField="CatchAllData" ma:web="855be8b2-44ff-42f3-9e94-4867fd0cdc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21"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gs xmlns="2f7a7b57-405d-4e7a-85c4-27864944fb43">
      <Value>Croydon</Value>
    </Tags>
    <TaxCatchAll xmlns="855be8b2-44ff-42f3-9e94-4867fd0cdc02" xsi:nil="true"/>
    <lcf76f155ced4ddcb4097134ff3c332f xmlns="2f7a7b57-405d-4e7a-85c4-27864944fb43">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CB60EE-25BB-4878-8D28-514FCA3CD262}">
  <ds:schemaRefs>
    <ds:schemaRef ds:uri="2f7a7b57-405d-4e7a-85c4-27864944fb43"/>
    <ds:schemaRef ds:uri="855be8b2-44ff-42f3-9e94-4867fd0cdc0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8089A19-6C03-495B-A104-E529183A94A3}">
  <ds:schemaRefs>
    <ds:schemaRef ds:uri="2f7a7b57-405d-4e7a-85c4-27864944fb43"/>
    <ds:schemaRef ds:uri="855be8b2-44ff-42f3-9e94-4867fd0cdc02"/>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B4F8689D-691E-42A6-966A-A4961B958F7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1938</Words>
  <Application>Microsoft Office PowerPoint</Application>
  <PresentationFormat>Widescreen</PresentationFormat>
  <Paragraphs>201</Paragraphs>
  <Slides>18</Slides>
  <Notes>9</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18</vt:i4>
      </vt:variant>
    </vt:vector>
  </HeadingPairs>
  <TitlesOfParts>
    <vt:vector size="27" baseType="lpstr">
      <vt:lpstr>Arial</vt:lpstr>
      <vt:lpstr>Calibri</vt:lpstr>
      <vt:lpstr>Calibri Light</vt:lpstr>
      <vt:lpstr>Frutiger 65</vt:lpstr>
      <vt:lpstr>Symbol</vt:lpstr>
      <vt:lpstr>office theme</vt:lpstr>
      <vt:lpstr>Office Theme</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Joint Forward Plan – engagement update</vt:lpstr>
      <vt:lpstr>PowerPoint Presentation</vt:lpstr>
      <vt:lpstr>Engagement on the Joint Forward Plan </vt:lpstr>
      <vt:lpstr>Engagement on the Joint Forward Plan </vt:lpstr>
      <vt:lpstr>Snapshot of our engagement and outreach </vt:lpstr>
      <vt:lpstr>A short film….</vt:lpstr>
      <vt:lpstr>Responses by borough and workplace  (as at 18 May)</vt:lpstr>
      <vt:lpstr>Who we have heard from...</vt:lpstr>
      <vt:lpstr>PowerPoint Presentation</vt:lpstr>
      <vt:lpstr>Our on-going plans for engagement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Camilla Wheal</dc:creator>
  <cp:lastModifiedBy>Camilla Wheal</cp:lastModifiedBy>
  <cp:revision>2</cp:revision>
  <dcterms:created xsi:type="dcterms:W3CDTF">2023-07-03T14:26:55Z</dcterms:created>
  <dcterms:modified xsi:type="dcterms:W3CDTF">2023-07-12T09:08:26Z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0x010100B393F4FE79B5B143AE377BD3CAE207EF</vt:lpwstr>
  </property>
  <property fmtid="{D5CDD505-2E9C-101B-9397-08002B2CF9AE}" pid="3" name="MediaServiceImageTags">
    <vt:lpwstr/>
  </property>
</Properties>
</file>