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65540adf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565540ad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28d0687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528d0687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178e72a1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5178e72a1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1ec6b11e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1ec6b11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3b3ccda2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3b3ccda2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178e72a1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178e72a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3b3ccda2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53b3ccda2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3b3ccda2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3b3ccda2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17c4467d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17c4467d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28d06873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28d0687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hyperlink" Target="https://www.connectedkingston.uk/collections/support-after-a-dea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watchkingston.org.uk/sites/healthwatchkingston.org.uk/files/2022.10.19_FINAL%20Bereavement%20Services%20and%20Support%20in%20Kingston%20-%20Community%20Engagement%20Report%20%28SB%29%20%28JHO%29.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30000"/>
          </a:blip>
          <a:stretch>
            <a:fillRect/>
          </a:stretch>
        </p:blipFill>
        <p:spPr>
          <a:xfrm>
            <a:off x="0" y="0"/>
            <a:ext cx="9144000" cy="5143499"/>
          </a:xfrm>
          <a:prstGeom prst="rect">
            <a:avLst/>
          </a:prstGeom>
          <a:noFill/>
          <a:ln>
            <a:noFill/>
          </a:ln>
        </p:spPr>
      </p:pic>
      <p:pic>
        <p:nvPicPr>
          <p:cNvPr id="55" name="Google Shape;55;p13"/>
          <p:cNvPicPr preferRelativeResize="0"/>
          <p:nvPr/>
        </p:nvPicPr>
        <p:blipFill>
          <a:blip r:embed="rId4">
            <a:alphaModFix/>
          </a:blip>
          <a:stretch>
            <a:fillRect/>
          </a:stretch>
        </p:blipFill>
        <p:spPr>
          <a:xfrm>
            <a:off x="2828652" y="3932675"/>
            <a:ext cx="3486701" cy="911225"/>
          </a:xfrm>
          <a:prstGeom prst="rect">
            <a:avLst/>
          </a:prstGeom>
          <a:noFill/>
          <a:ln>
            <a:noFill/>
          </a:ln>
        </p:spPr>
      </p:pic>
      <p:pic>
        <p:nvPicPr>
          <p:cNvPr id="56" name="Google Shape;56;p13"/>
          <p:cNvPicPr preferRelativeResize="0"/>
          <p:nvPr/>
        </p:nvPicPr>
        <p:blipFill>
          <a:blip r:embed="rId5">
            <a:alphaModFix/>
          </a:blip>
          <a:stretch>
            <a:fillRect/>
          </a:stretch>
        </p:blipFill>
        <p:spPr>
          <a:xfrm>
            <a:off x="173325" y="152400"/>
            <a:ext cx="2166325" cy="1097800"/>
          </a:xfrm>
          <a:prstGeom prst="rect">
            <a:avLst/>
          </a:prstGeom>
          <a:noFill/>
          <a:ln>
            <a:noFill/>
          </a:ln>
        </p:spPr>
      </p:pic>
      <p:pic>
        <p:nvPicPr>
          <p:cNvPr id="57" name="Google Shape;57;p13"/>
          <p:cNvPicPr preferRelativeResize="0"/>
          <p:nvPr/>
        </p:nvPicPr>
        <p:blipFill>
          <a:blip r:embed="rId6">
            <a:alphaModFix amt="60000"/>
          </a:blip>
          <a:stretch>
            <a:fillRect/>
          </a:stretch>
        </p:blipFill>
        <p:spPr>
          <a:xfrm>
            <a:off x="7269050" y="3222649"/>
            <a:ext cx="1676100" cy="1683976"/>
          </a:xfrm>
          <a:prstGeom prst="rect">
            <a:avLst/>
          </a:prstGeom>
          <a:noFill/>
          <a:ln>
            <a:noFill/>
          </a:ln>
        </p:spPr>
      </p:pic>
      <p:sp>
        <p:nvSpPr>
          <p:cNvPr id="58" name="Google Shape;58;p13"/>
          <p:cNvSpPr txBox="1"/>
          <p:nvPr/>
        </p:nvSpPr>
        <p:spPr>
          <a:xfrm>
            <a:off x="1932150" y="1720175"/>
            <a:ext cx="5279700" cy="1849500"/>
          </a:xfrm>
          <a:prstGeom prst="rect">
            <a:avLst/>
          </a:prstGeom>
          <a:no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3600" lvl="0" indent="-3600" algn="ctr" rtl="0">
              <a:spcBef>
                <a:spcPts val="0"/>
              </a:spcBef>
              <a:spcAft>
                <a:spcPts val="0"/>
              </a:spcAft>
              <a:buNone/>
            </a:pPr>
            <a:r>
              <a:rPr lang="en-GB" sz="3500" b="1">
                <a:solidFill>
                  <a:srgbClr val="FF9900"/>
                </a:solidFill>
                <a:latin typeface="Calibri"/>
                <a:ea typeface="Calibri"/>
                <a:cs typeface="Calibri"/>
                <a:sym typeface="Calibri"/>
              </a:rPr>
              <a:t>Community Engagement  ‘Working Together’ </a:t>
            </a:r>
            <a:endParaRPr sz="4100" b="1">
              <a:solidFill>
                <a:srgbClr val="FF9900"/>
              </a:solidFill>
              <a:latin typeface="Calibri"/>
              <a:ea typeface="Calibri"/>
              <a:cs typeface="Calibri"/>
              <a:sym typeface="Calibri"/>
            </a:endParaRPr>
          </a:p>
        </p:txBody>
      </p:sp>
      <p:pic>
        <p:nvPicPr>
          <p:cNvPr id="59" name="Google Shape;59;p13"/>
          <p:cNvPicPr preferRelativeResize="0"/>
          <p:nvPr/>
        </p:nvPicPr>
        <p:blipFill>
          <a:blip r:embed="rId7">
            <a:alphaModFix/>
          </a:blip>
          <a:stretch>
            <a:fillRect/>
          </a:stretch>
        </p:blipFill>
        <p:spPr>
          <a:xfrm>
            <a:off x="6373550" y="217100"/>
            <a:ext cx="2571600" cy="634325"/>
          </a:xfrm>
          <a:prstGeom prst="rect">
            <a:avLst/>
          </a:prstGeom>
          <a:noFill/>
          <a:ln>
            <a:noFill/>
          </a:ln>
        </p:spPr>
      </p:pic>
      <p:pic>
        <p:nvPicPr>
          <p:cNvPr id="60" name="Google Shape;60;p13"/>
          <p:cNvPicPr preferRelativeResize="0"/>
          <p:nvPr/>
        </p:nvPicPr>
        <p:blipFill>
          <a:blip r:embed="rId8">
            <a:alphaModFix/>
          </a:blip>
          <a:stretch>
            <a:fillRect/>
          </a:stretch>
        </p:blipFill>
        <p:spPr>
          <a:xfrm>
            <a:off x="220225" y="3222652"/>
            <a:ext cx="1506500" cy="176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2"/>
          <p:cNvPicPr preferRelativeResize="0"/>
          <p:nvPr/>
        </p:nvPicPr>
        <p:blipFill>
          <a:blip r:embed="rId3">
            <a:alphaModFix/>
          </a:blip>
          <a:stretch>
            <a:fillRect/>
          </a:stretch>
        </p:blipFill>
        <p:spPr>
          <a:xfrm>
            <a:off x="152411" y="152400"/>
            <a:ext cx="5581201" cy="4838702"/>
          </a:xfrm>
          <a:prstGeom prst="rect">
            <a:avLst/>
          </a:prstGeom>
          <a:no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
        <p:nvSpPr>
          <p:cNvPr id="148" name="Google Shape;148;p22"/>
          <p:cNvSpPr txBox="1"/>
          <p:nvPr/>
        </p:nvSpPr>
        <p:spPr>
          <a:xfrm>
            <a:off x="5794800" y="1053175"/>
            <a:ext cx="3349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u="sng">
                <a:solidFill>
                  <a:srgbClr val="0B539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https://www.connectedkingston.uk/collections/support-after-a-death</a:t>
            </a:r>
            <a:endParaRPr sz="1300">
              <a:solidFill>
                <a:srgbClr val="0B5394"/>
              </a:solidFill>
              <a:latin typeface="Calibri"/>
              <a:ea typeface="Calibri"/>
              <a:cs typeface="Calibri"/>
              <a:sym typeface="Calibri"/>
            </a:endParaRPr>
          </a:p>
        </p:txBody>
      </p:sp>
      <p:pic>
        <p:nvPicPr>
          <p:cNvPr id="149" name="Google Shape;149;p22"/>
          <p:cNvPicPr preferRelativeResize="0"/>
          <p:nvPr/>
        </p:nvPicPr>
        <p:blipFill>
          <a:blip r:embed="rId5">
            <a:alphaModFix/>
          </a:blip>
          <a:stretch>
            <a:fillRect/>
          </a:stretch>
        </p:blipFill>
        <p:spPr>
          <a:xfrm>
            <a:off x="5914750" y="272200"/>
            <a:ext cx="3109326" cy="812600"/>
          </a:xfrm>
          <a:prstGeom prst="rect">
            <a:avLst/>
          </a:prstGeom>
          <a:noFill/>
          <a:ln>
            <a:noFill/>
          </a:ln>
        </p:spPr>
      </p:pic>
      <p:pic>
        <p:nvPicPr>
          <p:cNvPr id="150" name="Google Shape;150;p22"/>
          <p:cNvPicPr preferRelativeResize="0"/>
          <p:nvPr/>
        </p:nvPicPr>
        <p:blipFill>
          <a:blip r:embed="rId6">
            <a:alphaModFix/>
          </a:blip>
          <a:stretch>
            <a:fillRect/>
          </a:stretch>
        </p:blipFill>
        <p:spPr>
          <a:xfrm>
            <a:off x="6327224" y="1824400"/>
            <a:ext cx="2284378" cy="3124326"/>
          </a:xfrm>
          <a:prstGeom prst="rect">
            <a:avLst/>
          </a:prstGeom>
          <a:no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3"/>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71775" y="142175"/>
            <a:ext cx="21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000000"/>
                </a:solidFill>
                <a:latin typeface="Calibri"/>
                <a:ea typeface="Calibri"/>
                <a:cs typeface="Calibri"/>
                <a:sym typeface="Calibri"/>
              </a:rPr>
              <a:t>Meet Howard:</a:t>
            </a:r>
            <a:endParaRPr>
              <a:solidFill>
                <a:srgbClr val="000000"/>
              </a:solidFill>
              <a:latin typeface="Calibri"/>
              <a:ea typeface="Calibri"/>
              <a:cs typeface="Calibri"/>
              <a:sym typeface="Calibri"/>
            </a:endParaRPr>
          </a:p>
        </p:txBody>
      </p:sp>
      <p:sp>
        <p:nvSpPr>
          <p:cNvPr id="66" name="Google Shape;66;p14"/>
          <p:cNvSpPr/>
          <p:nvPr/>
        </p:nvSpPr>
        <p:spPr>
          <a:xfrm>
            <a:off x="2146175" y="392975"/>
            <a:ext cx="6570000" cy="4145700"/>
          </a:xfrm>
          <a:prstGeom prst="wedgeRoundRectCallout">
            <a:avLst>
              <a:gd name="adj1" fmla="val -20833"/>
              <a:gd name="adj2" fmla="val 62500"/>
              <a:gd name="adj3" fmla="val 0"/>
            </a:avLst>
          </a:prstGeom>
          <a:solidFill>
            <a:srgbClr val="FCE5CD"/>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GB" sz="1500">
                <a:solidFill>
                  <a:schemeClr val="dk1"/>
                </a:solidFill>
                <a:latin typeface="Calibri"/>
                <a:ea typeface="Calibri"/>
                <a:cs typeface="Calibri"/>
                <a:sym typeface="Calibri"/>
              </a:rPr>
              <a:t>Howard is the Borough’s Corporate Head for Registration, Nationality,  Bereavement, Coroner, Pathology, and Public Health Funeral Services as well as the statutory Proper Officer for Registration Matters. </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1500">
                <a:solidFill>
                  <a:schemeClr val="dk1"/>
                </a:solidFill>
                <a:latin typeface="Calibri"/>
                <a:ea typeface="Calibri"/>
                <a:cs typeface="Calibri"/>
                <a:sym typeface="Calibri"/>
              </a:rPr>
              <a:t>Howard has worked across the UK within the public and private bereavement sector for many years and experienced a variety of roles as a gravedigger, cremator operator, funeral arranger/director, cemeteries and crematorium manager and Superintendent Registrar of Births, Marriages </a:t>
            </a:r>
            <a:r>
              <a:rPr lang="en-GB" sz="1500">
                <a:latin typeface="Calibri"/>
                <a:ea typeface="Calibri"/>
                <a:cs typeface="Calibri"/>
                <a:sym typeface="Calibri"/>
              </a:rPr>
              <a:t>and</a:t>
            </a:r>
            <a:r>
              <a:rPr lang="en-GB" sz="1500">
                <a:solidFill>
                  <a:schemeClr val="dk1"/>
                </a:solidFill>
                <a:latin typeface="Calibri"/>
                <a:ea typeface="Calibri"/>
                <a:cs typeface="Calibri"/>
                <a:sym typeface="Calibri"/>
              </a:rPr>
              <a:t> Deaths. </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1500">
                <a:solidFill>
                  <a:schemeClr val="dk1"/>
                </a:solidFill>
                <a:latin typeface="Calibri"/>
                <a:ea typeface="Calibri"/>
                <a:cs typeface="Calibri"/>
                <a:sym typeface="Calibri"/>
              </a:rPr>
              <a:t>Throughout the pandemic Howard was a core team member of the London response for mortality planning as Chair of the ‘Cemeteries and Crematoria Cell’ and expert practitioner member of the ‘Funerals’ and  ‘Faith, Belief and Life Philosophies Cells’. Currently  he is a member of a SWL network looking to develop a more sustainable model for end of life and supportive bereavement care, sitting on the Palliative End of Life Steering Group and Kingston Bereavement Think Tank sub group.</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spcBef>
                <a:spcPts val="1200"/>
              </a:spcBef>
              <a:spcAft>
                <a:spcPts val="0"/>
              </a:spcAft>
              <a:buNone/>
            </a:pPr>
            <a:endParaRPr/>
          </a:p>
        </p:txBody>
      </p:sp>
      <p:pic>
        <p:nvPicPr>
          <p:cNvPr id="67" name="Google Shape;67;p14"/>
          <p:cNvPicPr preferRelativeResize="0"/>
          <p:nvPr/>
        </p:nvPicPr>
        <p:blipFill>
          <a:blip r:embed="rId3">
            <a:alphaModFix/>
          </a:blip>
          <a:stretch>
            <a:fillRect/>
          </a:stretch>
        </p:blipFill>
        <p:spPr>
          <a:xfrm>
            <a:off x="324725" y="3225925"/>
            <a:ext cx="1821450" cy="1821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531525" y="120600"/>
            <a:ext cx="224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20" b="1">
                <a:solidFill>
                  <a:srgbClr val="201F1E"/>
                </a:solidFill>
                <a:latin typeface="Calibri"/>
                <a:ea typeface="Calibri"/>
                <a:cs typeface="Calibri"/>
                <a:sym typeface="Calibri"/>
              </a:rPr>
              <a:t>Introduction</a:t>
            </a:r>
            <a:endParaRPr sz="2820" b="1">
              <a:solidFill>
                <a:srgbClr val="201F1E"/>
              </a:solidFill>
              <a:latin typeface="Calibri"/>
              <a:ea typeface="Calibri"/>
              <a:cs typeface="Calibri"/>
              <a:sym typeface="Calibri"/>
            </a:endParaRPr>
          </a:p>
        </p:txBody>
      </p:sp>
      <p:sp>
        <p:nvSpPr>
          <p:cNvPr id="73" name="Google Shape;73;p15"/>
          <p:cNvSpPr/>
          <p:nvPr/>
        </p:nvSpPr>
        <p:spPr>
          <a:xfrm>
            <a:off x="253950" y="710100"/>
            <a:ext cx="4819500" cy="3864300"/>
          </a:xfrm>
          <a:prstGeom prst="wedgeRoundRectCallout">
            <a:avLst>
              <a:gd name="adj1" fmla="val -20833"/>
              <a:gd name="adj2" fmla="val 62500"/>
              <a:gd name="adj3"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201F1E"/>
                </a:solidFill>
                <a:latin typeface="Calibri"/>
                <a:ea typeface="Calibri"/>
                <a:cs typeface="Calibri"/>
                <a:sym typeface="Calibri"/>
              </a:rPr>
              <a:t>I want to talk about how through community engagement and partnership working across SWL we are striving to improve the bereavement experience for our Kingston communities and our residents.</a:t>
            </a:r>
            <a:endParaRPr sz="1600">
              <a:solidFill>
                <a:srgbClr val="201F1E"/>
              </a:solidFill>
              <a:latin typeface="Calibri"/>
              <a:ea typeface="Calibri"/>
              <a:cs typeface="Calibri"/>
              <a:sym typeface="Calibri"/>
            </a:endParaRPr>
          </a:p>
          <a:p>
            <a:pPr marL="0" lvl="0" indent="0" algn="ctr" rtl="0">
              <a:spcBef>
                <a:spcPts val="0"/>
              </a:spcBef>
              <a:spcAft>
                <a:spcPts val="0"/>
              </a:spcAft>
              <a:buNone/>
            </a:pPr>
            <a:r>
              <a:rPr lang="en-GB" sz="1600">
                <a:solidFill>
                  <a:schemeClr val="dk1"/>
                </a:solidFill>
                <a:latin typeface="Calibri"/>
                <a:ea typeface="Calibri"/>
                <a:cs typeface="Calibri"/>
                <a:sym typeface="Calibri"/>
              </a:rPr>
              <a:t>Whether it was sudden, expected after an illness or from natural causes, it can feel overwhelming when having to balance the emotions being experienced on the death of a loved one with the need to make practical funeral arrangements. </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As well as being distressing, arranging a funeral can be expensive. The average cost, before optional items like flowers and catering, is around £4,000, although this can vary a lot depending on area and the type of funeral chosen </a:t>
            </a:r>
            <a:endParaRPr sz="1600">
              <a:solidFill>
                <a:schemeClr val="dk1"/>
              </a:solidFill>
              <a:latin typeface="Calibri"/>
              <a:ea typeface="Calibri"/>
              <a:cs typeface="Calibri"/>
              <a:sym typeface="Calibri"/>
            </a:endParaRPr>
          </a:p>
        </p:txBody>
      </p:sp>
      <p:sp>
        <p:nvSpPr>
          <p:cNvPr id="74" name="Google Shape;74;p15"/>
          <p:cNvSpPr txBox="1"/>
          <p:nvPr/>
        </p:nvSpPr>
        <p:spPr>
          <a:xfrm>
            <a:off x="5482738" y="2037000"/>
            <a:ext cx="1515900" cy="106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p>
        </p:txBody>
      </p:sp>
      <p:sp>
        <p:nvSpPr>
          <p:cNvPr id="75" name="Google Shape;75;p15"/>
          <p:cNvSpPr txBox="1"/>
          <p:nvPr/>
        </p:nvSpPr>
        <p:spPr>
          <a:xfrm>
            <a:off x="3711275" y="1206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rgbClr val="201F1E"/>
              </a:solidFill>
              <a:highlight>
                <a:schemeClr val="lt1"/>
              </a:highlight>
            </a:endParaRPr>
          </a:p>
        </p:txBody>
      </p:sp>
      <p:pic>
        <p:nvPicPr>
          <p:cNvPr id="76" name="Google Shape;76;p15"/>
          <p:cNvPicPr preferRelativeResize="0"/>
          <p:nvPr/>
        </p:nvPicPr>
        <p:blipFill>
          <a:blip r:embed="rId3">
            <a:alphaModFix/>
          </a:blip>
          <a:stretch>
            <a:fillRect/>
          </a:stretch>
        </p:blipFill>
        <p:spPr>
          <a:xfrm>
            <a:off x="5204600" y="1697325"/>
            <a:ext cx="3939399" cy="1889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4955325" y="1087250"/>
            <a:ext cx="3000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00">
              <a:solidFill>
                <a:srgbClr val="201F1E"/>
              </a:solidFill>
            </a:endParaRPr>
          </a:p>
        </p:txBody>
      </p:sp>
      <p:sp>
        <p:nvSpPr>
          <p:cNvPr id="82" name="Google Shape;82;p16"/>
          <p:cNvSpPr/>
          <p:nvPr/>
        </p:nvSpPr>
        <p:spPr>
          <a:xfrm>
            <a:off x="3008650" y="2520325"/>
            <a:ext cx="3219900" cy="2156400"/>
          </a:xfrm>
          <a:prstGeom prst="wedgeRoundRectCallout">
            <a:avLst>
              <a:gd name="adj1" fmla="val -20833"/>
              <a:gd name="adj2" fmla="val 62500"/>
              <a:gd name="adj3"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201F1E"/>
              </a:solidFill>
            </a:endParaRPr>
          </a:p>
          <a:p>
            <a:pPr marL="0" lvl="0" indent="0" algn="ctr" rtl="0">
              <a:spcBef>
                <a:spcPts val="0"/>
              </a:spcBef>
              <a:spcAft>
                <a:spcPts val="0"/>
              </a:spcAft>
              <a:buClr>
                <a:schemeClr val="dk1"/>
              </a:buClr>
              <a:buSzPts val="1100"/>
              <a:buFont typeface="Arial"/>
              <a:buNone/>
            </a:pPr>
            <a:r>
              <a:rPr lang="en-GB" sz="1100">
                <a:solidFill>
                  <a:srgbClr val="201F1E"/>
                </a:solidFill>
              </a:rPr>
              <a:t>The bereaved are not able to exercise some of the most basic commercial judgements that customers typically display in more normal circumstances: according to the CMA research, only 14% of people organising a funeral compare more than one funeral director and only 4% search for a funeral director on the internet. Only 6% and 5% of people respectively consider that the prices or range of funeral options on offer were important factors in their choice of funeral director</a:t>
            </a:r>
            <a:endParaRPr sz="1100">
              <a:solidFill>
                <a:srgbClr val="201F1E"/>
              </a:solidFill>
            </a:endParaRPr>
          </a:p>
          <a:p>
            <a:pPr marL="0" lvl="0" indent="0" algn="ctr" rtl="0">
              <a:spcBef>
                <a:spcPts val="0"/>
              </a:spcBef>
              <a:spcAft>
                <a:spcPts val="0"/>
              </a:spcAft>
              <a:buNone/>
            </a:pPr>
            <a:endParaRPr/>
          </a:p>
        </p:txBody>
      </p:sp>
      <p:sp>
        <p:nvSpPr>
          <p:cNvPr id="83" name="Google Shape;83;p16"/>
          <p:cNvSpPr/>
          <p:nvPr/>
        </p:nvSpPr>
        <p:spPr>
          <a:xfrm>
            <a:off x="217700" y="137275"/>
            <a:ext cx="3151500" cy="1499400"/>
          </a:xfrm>
          <a:prstGeom prst="wedgeRoundRectCallout">
            <a:avLst>
              <a:gd name="adj1" fmla="val -20833"/>
              <a:gd name="adj2" fmla="val 62500"/>
              <a:gd name="adj3"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200">
                <a:solidFill>
                  <a:srgbClr val="201F1E"/>
                </a:solidFill>
                <a:latin typeface="Calibri"/>
                <a:ea typeface="Calibri"/>
                <a:cs typeface="Calibri"/>
                <a:sym typeface="Calibri"/>
              </a:rPr>
              <a:t>Arranging a funeral has been described by a funeral director as, “the ultimate distress purchase ... made infrequently by inexpert, emotionally vulnerable clients under time pressure... Clients don’t know what to expect, spend little time thinking about the provider and feel under pressure to sort things quickly</a:t>
            </a:r>
            <a:endParaRPr sz="1200">
              <a:solidFill>
                <a:srgbClr val="201F1E"/>
              </a:solidFill>
              <a:latin typeface="Calibri"/>
              <a:ea typeface="Calibri"/>
              <a:cs typeface="Calibri"/>
              <a:sym typeface="Calibri"/>
            </a:endParaRPr>
          </a:p>
        </p:txBody>
      </p:sp>
      <p:sp>
        <p:nvSpPr>
          <p:cNvPr id="84" name="Google Shape;84;p16"/>
          <p:cNvSpPr/>
          <p:nvPr/>
        </p:nvSpPr>
        <p:spPr>
          <a:xfrm>
            <a:off x="6395250" y="1780025"/>
            <a:ext cx="1987200" cy="1311300"/>
          </a:xfrm>
          <a:prstGeom prst="wedgeRoundRectCallout">
            <a:avLst>
              <a:gd name="adj1" fmla="val -20833"/>
              <a:gd name="adj2" fmla="val 62500"/>
              <a:gd name="adj3"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201F1E"/>
              </a:solidFill>
            </a:endParaRPr>
          </a:p>
          <a:p>
            <a:pPr marL="0" lvl="0" indent="0" algn="ctr" rtl="0">
              <a:spcBef>
                <a:spcPts val="0"/>
              </a:spcBef>
              <a:spcAft>
                <a:spcPts val="0"/>
              </a:spcAft>
              <a:buClr>
                <a:schemeClr val="dk1"/>
              </a:buClr>
              <a:buSzPts val="1100"/>
              <a:buFont typeface="Arial"/>
              <a:buNone/>
            </a:pPr>
            <a:r>
              <a:rPr lang="en-GB" sz="1200">
                <a:solidFill>
                  <a:srgbClr val="201F1E"/>
                </a:solidFill>
                <a:latin typeface="Calibri"/>
                <a:ea typeface="Calibri"/>
                <a:cs typeface="Calibri"/>
                <a:sym typeface="Calibri"/>
              </a:rPr>
              <a:t>The average spend on a funeral varies very little by household income, which means that the poorest are disproportionately affected by funeral costs </a:t>
            </a:r>
            <a:endParaRPr sz="1200">
              <a:solidFill>
                <a:srgbClr val="201F1E"/>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85" name="Google Shape;85;p16"/>
          <p:cNvSpPr/>
          <p:nvPr/>
        </p:nvSpPr>
        <p:spPr>
          <a:xfrm>
            <a:off x="6151200" y="137275"/>
            <a:ext cx="2696100" cy="1311300"/>
          </a:xfrm>
          <a:prstGeom prst="wedgeRoundRectCallout">
            <a:avLst>
              <a:gd name="adj1" fmla="val -20833"/>
              <a:gd name="adj2" fmla="val 62500"/>
              <a:gd name="adj3"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a:solidFill>
                  <a:srgbClr val="201F1E"/>
                </a:solidFill>
                <a:latin typeface="Calibri"/>
                <a:ea typeface="Calibri"/>
                <a:cs typeface="Calibri"/>
                <a:sym typeface="Calibri"/>
              </a:rPr>
              <a:t>The number of bereaved people is growing and ONS data suggested that alongside increases in the population, by 2040, it has been estimated that annual deaths in England and Wales are projected to rise by 25.4%</a:t>
            </a:r>
            <a:endParaRPr sz="1200">
              <a:solidFill>
                <a:schemeClr val="dk1"/>
              </a:solidFill>
              <a:latin typeface="Calibri"/>
              <a:ea typeface="Calibri"/>
              <a:cs typeface="Calibri"/>
              <a:sym typeface="Calibri"/>
            </a:endParaRPr>
          </a:p>
        </p:txBody>
      </p:sp>
      <p:sp>
        <p:nvSpPr>
          <p:cNvPr id="86" name="Google Shape;86;p16"/>
          <p:cNvSpPr/>
          <p:nvPr/>
        </p:nvSpPr>
        <p:spPr>
          <a:xfrm>
            <a:off x="3620200" y="137275"/>
            <a:ext cx="2280000" cy="991800"/>
          </a:xfrm>
          <a:prstGeom prst="wedgeRoundRectCallout">
            <a:avLst>
              <a:gd name="adj1" fmla="val -20833"/>
              <a:gd name="adj2" fmla="val 6250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a:solidFill>
                  <a:srgbClr val="201F1E"/>
                </a:solidFill>
                <a:latin typeface="Calibri"/>
                <a:ea typeface="Calibri"/>
                <a:cs typeface="Calibri"/>
                <a:sym typeface="Calibri"/>
              </a:rPr>
              <a:t>In 2017, there were 607,000 deaths in the UK, 513,000 of which involved a funeral that had to be paid by the bereaved at the time of death</a:t>
            </a:r>
            <a:endParaRPr sz="1200">
              <a:latin typeface="Calibri"/>
              <a:ea typeface="Calibri"/>
              <a:cs typeface="Calibri"/>
              <a:sym typeface="Calibri"/>
            </a:endParaRPr>
          </a:p>
        </p:txBody>
      </p:sp>
      <p:sp>
        <p:nvSpPr>
          <p:cNvPr id="87" name="Google Shape;87;p16"/>
          <p:cNvSpPr/>
          <p:nvPr/>
        </p:nvSpPr>
        <p:spPr>
          <a:xfrm>
            <a:off x="217700" y="3422775"/>
            <a:ext cx="2624100" cy="1453200"/>
          </a:xfrm>
          <a:prstGeom prst="wedgeRoundRectCallout">
            <a:avLst>
              <a:gd name="adj1" fmla="val -20833"/>
              <a:gd name="adj2" fmla="val 6250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a:solidFill>
                  <a:srgbClr val="201F1E"/>
                </a:solidFill>
                <a:latin typeface="Calibri"/>
                <a:ea typeface="Calibri"/>
                <a:cs typeface="Calibri"/>
                <a:sym typeface="Calibri"/>
              </a:rPr>
              <a:t>For a considerable number of years the largest firms of funeral directors have implemented consistently large annual price increases, without reference to underlying operating cost pressures leading to the term ‘funeral poverty’ being widely used across all media channels</a:t>
            </a:r>
            <a:endParaRPr sz="1200">
              <a:solidFill>
                <a:srgbClr val="201F1E"/>
              </a:solidFill>
              <a:latin typeface="Calibri"/>
              <a:ea typeface="Calibri"/>
              <a:cs typeface="Calibri"/>
              <a:sym typeface="Calibri"/>
            </a:endParaRPr>
          </a:p>
        </p:txBody>
      </p:sp>
      <p:sp>
        <p:nvSpPr>
          <p:cNvPr id="88" name="Google Shape;88;p16"/>
          <p:cNvSpPr/>
          <p:nvPr/>
        </p:nvSpPr>
        <p:spPr>
          <a:xfrm>
            <a:off x="274850" y="1863725"/>
            <a:ext cx="2567100" cy="1311300"/>
          </a:xfrm>
          <a:prstGeom prst="wedgeRoundRectCallout">
            <a:avLst>
              <a:gd name="adj1" fmla="val -20833"/>
              <a:gd name="adj2" fmla="val 62500"/>
              <a:gd name="adj3"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a:solidFill>
                  <a:srgbClr val="201F1E"/>
                </a:solidFill>
                <a:latin typeface="Calibri"/>
                <a:ea typeface="Calibri"/>
                <a:cs typeface="Calibri"/>
                <a:sym typeface="Calibri"/>
              </a:rPr>
              <a:t>The cost of a funeral will amount to nearly 40% of the annual expenditure of someone on the lowest income.This is more than what they would spend on energy, food and clothing combined in a given year</a:t>
            </a:r>
            <a:endParaRPr sz="1200">
              <a:latin typeface="Calibri"/>
              <a:ea typeface="Calibri"/>
              <a:cs typeface="Calibri"/>
              <a:sym typeface="Calibri"/>
            </a:endParaRPr>
          </a:p>
        </p:txBody>
      </p:sp>
      <p:sp>
        <p:nvSpPr>
          <p:cNvPr id="89" name="Google Shape;89;p16"/>
          <p:cNvSpPr/>
          <p:nvPr/>
        </p:nvSpPr>
        <p:spPr>
          <a:xfrm>
            <a:off x="6395400" y="3372200"/>
            <a:ext cx="2624100" cy="1411200"/>
          </a:xfrm>
          <a:prstGeom prst="wedgeRoundRectCallout">
            <a:avLst>
              <a:gd name="adj1" fmla="val -20833"/>
              <a:gd name="adj2" fmla="val 6250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a:solidFill>
                  <a:srgbClr val="201F1E"/>
                </a:solidFill>
                <a:latin typeface="Calibri"/>
                <a:ea typeface="Calibri"/>
                <a:cs typeface="Calibri"/>
                <a:sym typeface="Calibri"/>
              </a:rPr>
              <a:t>The extreme vulnerability of customers has been a major factor in enabling suppliers to charge high prices in this sector, …. it is very difficult for people to compare funeral directors, with limited information being provided online</a:t>
            </a:r>
            <a:endParaRPr sz="1200">
              <a:solidFill>
                <a:srgbClr val="201F1E"/>
              </a:solidFill>
              <a:latin typeface="Calibri"/>
              <a:ea typeface="Calibri"/>
              <a:cs typeface="Calibri"/>
              <a:sym typeface="Calibri"/>
            </a:endParaRPr>
          </a:p>
        </p:txBody>
      </p:sp>
      <p:sp>
        <p:nvSpPr>
          <p:cNvPr id="90" name="Google Shape;90;p16"/>
          <p:cNvSpPr/>
          <p:nvPr/>
        </p:nvSpPr>
        <p:spPr>
          <a:xfrm>
            <a:off x="3667750" y="1393300"/>
            <a:ext cx="2184900" cy="862800"/>
          </a:xfrm>
          <a:prstGeom prst="wedgeRoundRectCallout">
            <a:avLst>
              <a:gd name="adj1" fmla="val -20833"/>
              <a:gd name="adj2" fmla="val 62500"/>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latin typeface="Calibri"/>
                <a:ea typeface="Calibri"/>
                <a:cs typeface="Calibri"/>
                <a:sym typeface="Calibri"/>
              </a:rPr>
              <a:t>Funeral Data</a:t>
            </a:r>
            <a:endParaRPr sz="2700">
              <a:latin typeface="Calibri"/>
              <a:ea typeface="Calibri"/>
              <a:cs typeface="Calibri"/>
              <a:sym typeface="Calibri"/>
            </a:endParaRPr>
          </a:p>
          <a:p>
            <a:pPr marL="0" lvl="0" indent="0" algn="ctr" rtl="0">
              <a:spcBef>
                <a:spcPts val="0"/>
              </a:spcBef>
              <a:spcAft>
                <a:spcPts val="0"/>
              </a:spcAft>
              <a:buNone/>
            </a:pPr>
            <a:r>
              <a:rPr lang="en-GB" sz="900">
                <a:latin typeface="Calibri"/>
                <a:ea typeface="Calibri"/>
                <a:cs typeface="Calibri"/>
                <a:sym typeface="Calibri"/>
              </a:rPr>
              <a:t>Source: CMA Funerals market Study- Interim Rpt &amp; Consultation Nov 2018</a:t>
            </a:r>
            <a:endParaRPr sz="900">
              <a:latin typeface="Calibri"/>
              <a:ea typeface="Calibri"/>
              <a:cs typeface="Calibri"/>
              <a:sym typeface="Calibri"/>
            </a:endParaRPr>
          </a:p>
          <a:p>
            <a:pPr marL="0" lvl="0" indent="0" algn="ctr" rtl="0">
              <a:spcBef>
                <a:spcPts val="0"/>
              </a:spcBef>
              <a:spcAft>
                <a:spcPts val="0"/>
              </a:spcAft>
              <a:buNone/>
            </a:pPr>
            <a:endParaRPr sz="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2853750" y="77750"/>
            <a:ext cx="3436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Calibri"/>
                <a:ea typeface="Calibri"/>
                <a:cs typeface="Calibri"/>
                <a:sym typeface="Calibri"/>
              </a:rPr>
              <a:t>Community Engagement</a:t>
            </a:r>
            <a:endParaRPr>
              <a:latin typeface="Calibri"/>
              <a:ea typeface="Calibri"/>
              <a:cs typeface="Calibri"/>
              <a:sym typeface="Calibri"/>
            </a:endParaRPr>
          </a:p>
        </p:txBody>
      </p:sp>
      <p:sp>
        <p:nvSpPr>
          <p:cNvPr id="96" name="Google Shape;96;p17"/>
          <p:cNvSpPr/>
          <p:nvPr/>
        </p:nvSpPr>
        <p:spPr>
          <a:xfrm>
            <a:off x="280325" y="650450"/>
            <a:ext cx="8546100" cy="1854000"/>
          </a:xfrm>
          <a:prstGeom prst="wedgeRoundRectCallout">
            <a:avLst>
              <a:gd name="adj1" fmla="val -20833"/>
              <a:gd name="adj2" fmla="val 62500"/>
              <a:gd name="adj3"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300">
                <a:solidFill>
                  <a:schemeClr val="dk2"/>
                </a:solidFill>
                <a:latin typeface="Calibri"/>
                <a:ea typeface="Calibri"/>
                <a:cs typeface="Calibri"/>
                <a:sym typeface="Calibri"/>
              </a:rPr>
              <a:t>In order to build a more comprehensive picture of the impact of bereavement on our local population, and to gather further insight into views on our current service provision, Healthwatch Kingston (HWK) and Kingston Voluntary Action (KVA) were commissioned by South West London Clinical Commissioning Group (SWL CCG) to undertake a pilot research project into people’s experiences of bereavement services and support. </a:t>
            </a:r>
            <a:endParaRPr sz="1300">
              <a:solidFill>
                <a:schemeClr val="dk2"/>
              </a:solidFill>
              <a:latin typeface="Calibri"/>
              <a:ea typeface="Calibri"/>
              <a:cs typeface="Calibri"/>
              <a:sym typeface="Calibri"/>
            </a:endParaRPr>
          </a:p>
          <a:p>
            <a:pPr marL="0" marR="0" lvl="0" indent="0" algn="l" rtl="0">
              <a:spcBef>
                <a:spcPts val="1200"/>
              </a:spcBef>
              <a:spcAft>
                <a:spcPts val="1200"/>
              </a:spcAft>
              <a:buNone/>
            </a:pPr>
            <a:r>
              <a:rPr lang="en-GB" sz="1300">
                <a:solidFill>
                  <a:schemeClr val="dk2"/>
                </a:solidFill>
                <a:latin typeface="Calibri"/>
                <a:ea typeface="Calibri"/>
                <a:cs typeface="Calibri"/>
                <a:sym typeface="Calibri"/>
              </a:rPr>
              <a:t>We adopted a community engagement approach and explored the lived experience of those accessing bereavement services,need for ongoing support, what mattered most when grieving and the intersection with culture, faith and language barriers. </a:t>
            </a:r>
            <a:r>
              <a:rPr lang="en-GB" sz="1300" b="1">
                <a:solidFill>
                  <a:schemeClr val="dk2"/>
                </a:solidFill>
                <a:latin typeface="Calibri"/>
                <a:ea typeface="Calibri"/>
                <a:cs typeface="Calibri"/>
                <a:sym typeface="Calibri"/>
              </a:rPr>
              <a:t>Bereavement Services and Support in Kingston: Community Engagement Report (18.08.2022)</a:t>
            </a:r>
            <a:endParaRPr sz="1300" b="1">
              <a:solidFill>
                <a:schemeClr val="dk1"/>
              </a:solidFill>
              <a:latin typeface="Calibri"/>
              <a:ea typeface="Calibri"/>
              <a:cs typeface="Calibri"/>
              <a:sym typeface="Calibri"/>
            </a:endParaRPr>
          </a:p>
        </p:txBody>
      </p:sp>
      <p:pic>
        <p:nvPicPr>
          <p:cNvPr id="97" name="Google Shape;97;p17"/>
          <p:cNvPicPr preferRelativeResize="0"/>
          <p:nvPr/>
        </p:nvPicPr>
        <p:blipFill>
          <a:blip r:embed="rId3">
            <a:alphaModFix/>
          </a:blip>
          <a:stretch>
            <a:fillRect/>
          </a:stretch>
        </p:blipFill>
        <p:spPr>
          <a:xfrm>
            <a:off x="6011900" y="2830737"/>
            <a:ext cx="2626375" cy="2177324"/>
          </a:xfrm>
          <a:prstGeom prst="rect">
            <a:avLst/>
          </a:prstGeom>
          <a:noFill/>
          <a:ln>
            <a:noFill/>
          </a:ln>
        </p:spPr>
      </p:pic>
      <p:sp>
        <p:nvSpPr>
          <p:cNvPr id="98" name="Google Shape;98;p17"/>
          <p:cNvSpPr/>
          <p:nvPr/>
        </p:nvSpPr>
        <p:spPr>
          <a:xfrm>
            <a:off x="280325" y="2892725"/>
            <a:ext cx="4934400" cy="1854000"/>
          </a:xfrm>
          <a:prstGeom prst="wedgeRoundRectCallout">
            <a:avLst>
              <a:gd name="adj1" fmla="val -20833"/>
              <a:gd name="adj2" fmla="val 6250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GB" sz="1300">
                <a:solidFill>
                  <a:schemeClr val="dk2"/>
                </a:solidFill>
                <a:latin typeface="Calibri"/>
                <a:ea typeface="Calibri"/>
                <a:cs typeface="Calibri"/>
                <a:sym typeface="Calibri"/>
              </a:rPr>
              <a:t>The SWL Integrated Care System (ICS) brings all aspects of health and social care, including the voluntary sector, together, with refreshed commitment to tackling inequalities in outcomes, experience and access. This research identifies a clear need for better coordination of bereavement support and services, as well as higher quality resources. It recognises that many people in the early stages of grief will be engaging with a range of difficult bureaucratic processes of which they may have no experience.</a:t>
            </a:r>
            <a:endParaRPr sz="1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p:nvPr/>
        </p:nvSpPr>
        <p:spPr>
          <a:xfrm>
            <a:off x="3432050" y="748175"/>
            <a:ext cx="5452500" cy="1008600"/>
          </a:xfrm>
          <a:prstGeom prst="wedgeRoundRectCallout">
            <a:avLst>
              <a:gd name="adj1" fmla="val -20833"/>
              <a:gd name="adj2" fmla="val 62500"/>
              <a:gd name="adj3"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1200"/>
              </a:spcAft>
              <a:buNone/>
            </a:pPr>
            <a:r>
              <a:rPr lang="en-GB" sz="1300">
                <a:solidFill>
                  <a:schemeClr val="dk2"/>
                </a:solidFill>
                <a:latin typeface="Calibri"/>
                <a:ea typeface="Calibri"/>
                <a:cs typeface="Calibri"/>
                <a:sym typeface="Calibri"/>
              </a:rPr>
              <a:t>Surveys were shared across communities via the communications teams associated with the membership of the group,by the Royal Borough   communications and engagement team and local media channels </a:t>
            </a:r>
            <a:endParaRPr sz="1300">
              <a:solidFill>
                <a:schemeClr val="dk2"/>
              </a:solidFill>
              <a:latin typeface="Calibri"/>
              <a:ea typeface="Calibri"/>
              <a:cs typeface="Calibri"/>
              <a:sym typeface="Calibri"/>
            </a:endParaRPr>
          </a:p>
        </p:txBody>
      </p:sp>
      <p:sp>
        <p:nvSpPr>
          <p:cNvPr id="104" name="Google Shape;104;p18"/>
          <p:cNvSpPr/>
          <p:nvPr/>
        </p:nvSpPr>
        <p:spPr>
          <a:xfrm>
            <a:off x="212125" y="748175"/>
            <a:ext cx="3110100" cy="2612400"/>
          </a:xfrm>
          <a:prstGeom prst="wedgeRoundRectCallout">
            <a:avLst>
              <a:gd name="adj1" fmla="val -20833"/>
              <a:gd name="adj2" fmla="val 6250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1100"/>
              <a:buFont typeface="Arial"/>
              <a:buNone/>
            </a:pPr>
            <a:r>
              <a:rPr lang="en-GB" sz="1300">
                <a:solidFill>
                  <a:schemeClr val="dk2"/>
                </a:solidFill>
                <a:latin typeface="Calibri"/>
                <a:ea typeface="Calibri"/>
                <a:cs typeface="Calibri"/>
                <a:sym typeface="Calibri"/>
              </a:rPr>
              <a:t>Three online surveys were designed collaboratively by the ‘Bereavement Think Tank’ made up of representatives from HWK, KVA, SWL CCG/ICB, faith leaders, hospital chaplaincy teams, primary care teams, local bereavement services, funeral directors, local residents, Princess Alice Hospice, Royal Borough, SWL EOLC (End of Life Care) and bereavement commissioning team, Staywell and Your Healthcare</a:t>
            </a:r>
            <a:endParaRPr sz="1300">
              <a:latin typeface="Calibri"/>
              <a:ea typeface="Calibri"/>
              <a:cs typeface="Calibri"/>
              <a:sym typeface="Calibri"/>
            </a:endParaRPr>
          </a:p>
        </p:txBody>
      </p:sp>
      <p:sp>
        <p:nvSpPr>
          <p:cNvPr id="105" name="Google Shape;105;p18"/>
          <p:cNvSpPr/>
          <p:nvPr/>
        </p:nvSpPr>
        <p:spPr>
          <a:xfrm>
            <a:off x="2156625" y="3612675"/>
            <a:ext cx="2927100" cy="1275300"/>
          </a:xfrm>
          <a:prstGeom prst="wedgeRoundRectCallout">
            <a:avLst>
              <a:gd name="adj1" fmla="val -20833"/>
              <a:gd name="adj2" fmla="val 62500"/>
              <a:gd name="adj3"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1100"/>
              <a:buFont typeface="Arial"/>
              <a:buNone/>
            </a:pPr>
            <a:r>
              <a:rPr lang="en-GB" sz="1300">
                <a:solidFill>
                  <a:schemeClr val="dk2"/>
                </a:solidFill>
                <a:latin typeface="Calibri"/>
                <a:ea typeface="Calibri"/>
                <a:cs typeface="Calibri"/>
                <a:sym typeface="Calibri"/>
              </a:rPr>
              <a:t>We also ran nine focus groups following a request for expressions of interest from community groups in Kingston, representing a variety of faiths, ethnicities, disabilities and ages</a:t>
            </a:r>
            <a:endParaRPr sz="1300">
              <a:solidFill>
                <a:schemeClr val="dk2"/>
              </a:solidFill>
              <a:latin typeface="Calibri"/>
              <a:ea typeface="Calibri"/>
              <a:cs typeface="Calibri"/>
              <a:sym typeface="Calibri"/>
            </a:endParaRPr>
          </a:p>
        </p:txBody>
      </p:sp>
      <p:sp>
        <p:nvSpPr>
          <p:cNvPr id="106" name="Google Shape;106;p18"/>
          <p:cNvSpPr txBox="1"/>
          <p:nvPr/>
        </p:nvSpPr>
        <p:spPr>
          <a:xfrm>
            <a:off x="3108450" y="116050"/>
            <a:ext cx="2927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a:latin typeface="Calibri"/>
                <a:ea typeface="Calibri"/>
                <a:cs typeface="Calibri"/>
                <a:sym typeface="Calibri"/>
              </a:rPr>
              <a:t>Gathering Feedback</a:t>
            </a:r>
            <a:endParaRPr sz="2600">
              <a:latin typeface="Calibri"/>
              <a:ea typeface="Calibri"/>
              <a:cs typeface="Calibri"/>
              <a:sym typeface="Calibri"/>
            </a:endParaRPr>
          </a:p>
        </p:txBody>
      </p:sp>
      <p:pic>
        <p:nvPicPr>
          <p:cNvPr id="107" name="Google Shape;107;p18"/>
          <p:cNvPicPr preferRelativeResize="0"/>
          <p:nvPr/>
        </p:nvPicPr>
        <p:blipFill>
          <a:blip r:embed="rId3">
            <a:alphaModFix/>
          </a:blip>
          <a:stretch>
            <a:fillRect/>
          </a:stretch>
        </p:blipFill>
        <p:spPr>
          <a:xfrm>
            <a:off x="5251101" y="2083700"/>
            <a:ext cx="3507800" cy="2938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p:nvPr/>
        </p:nvSpPr>
        <p:spPr>
          <a:xfrm>
            <a:off x="4702775" y="217225"/>
            <a:ext cx="2063400" cy="1165800"/>
          </a:xfrm>
          <a:prstGeom prst="wedgeEllipse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L</a:t>
            </a:r>
            <a:r>
              <a:rPr lang="en-GB" sz="1100" b="1">
                <a:solidFill>
                  <a:schemeClr val="dk1"/>
                </a:solidFill>
                <a:latin typeface="Calibri"/>
                <a:ea typeface="Calibri"/>
                <a:cs typeface="Calibri"/>
                <a:sym typeface="Calibri"/>
              </a:rPr>
              <a:t>ocating services is difficult due to structure of websites, outdated service details </a:t>
            </a:r>
            <a:endParaRPr sz="11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113" name="Google Shape;113;p19"/>
          <p:cNvSpPr/>
          <p:nvPr/>
        </p:nvSpPr>
        <p:spPr>
          <a:xfrm>
            <a:off x="7016025" y="240175"/>
            <a:ext cx="1890000" cy="1211700"/>
          </a:xfrm>
          <a:prstGeom prst="wedgeEllipseCallout">
            <a:avLst>
              <a:gd name="adj1" fmla="val -20833"/>
              <a:gd name="adj2" fmla="val 62500"/>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100" b="1">
                <a:solidFill>
                  <a:schemeClr val="dk1"/>
                </a:solidFill>
                <a:latin typeface="Calibri"/>
                <a:ea typeface="Calibri"/>
                <a:cs typeface="Calibri"/>
                <a:sym typeface="Calibri"/>
              </a:rPr>
              <a:t>Bereaved people do not think to look on LA websites for bereavement information</a:t>
            </a:r>
            <a:endParaRPr sz="1100" b="1">
              <a:solidFill>
                <a:schemeClr val="dk1"/>
              </a:solidFill>
              <a:latin typeface="Calibri"/>
              <a:ea typeface="Calibri"/>
              <a:cs typeface="Calibri"/>
              <a:sym typeface="Calibri"/>
            </a:endParaRPr>
          </a:p>
        </p:txBody>
      </p:sp>
      <p:sp>
        <p:nvSpPr>
          <p:cNvPr id="114" name="Google Shape;114;p19"/>
          <p:cNvSpPr/>
          <p:nvPr/>
        </p:nvSpPr>
        <p:spPr>
          <a:xfrm>
            <a:off x="223050" y="1580850"/>
            <a:ext cx="1515900" cy="9909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b="1">
                <a:solidFill>
                  <a:schemeClr val="dk1"/>
                </a:solidFill>
                <a:latin typeface="Calibri"/>
                <a:ea typeface="Calibri"/>
                <a:cs typeface="Calibri"/>
                <a:sym typeface="Calibri"/>
              </a:rPr>
              <a:t>Majority of bereavement services provided by charities</a:t>
            </a:r>
            <a:endParaRPr sz="1200" b="1">
              <a:solidFill>
                <a:schemeClr val="dk1"/>
              </a:solidFill>
            </a:endParaRPr>
          </a:p>
        </p:txBody>
      </p:sp>
      <p:sp>
        <p:nvSpPr>
          <p:cNvPr id="115" name="Google Shape;115;p19"/>
          <p:cNvSpPr/>
          <p:nvPr/>
        </p:nvSpPr>
        <p:spPr>
          <a:xfrm>
            <a:off x="7143100" y="3230675"/>
            <a:ext cx="1796100" cy="12909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100" b="1">
                <a:solidFill>
                  <a:schemeClr val="dk1"/>
                </a:solidFill>
                <a:latin typeface="Calibri"/>
                <a:ea typeface="Calibri"/>
                <a:cs typeface="Calibri"/>
                <a:sym typeface="Calibri"/>
              </a:rPr>
              <a:t>Lack of uniform roles in LAs covering bereavement services</a:t>
            </a:r>
            <a:endParaRPr sz="1100" b="1">
              <a:solidFill>
                <a:schemeClr val="dk1"/>
              </a:solidFill>
            </a:endParaRPr>
          </a:p>
        </p:txBody>
      </p:sp>
      <p:sp>
        <p:nvSpPr>
          <p:cNvPr id="116" name="Google Shape;116;p19"/>
          <p:cNvSpPr/>
          <p:nvPr/>
        </p:nvSpPr>
        <p:spPr>
          <a:xfrm>
            <a:off x="4820225" y="3294175"/>
            <a:ext cx="1945800" cy="1370100"/>
          </a:xfrm>
          <a:prstGeom prst="wedgeEllipseCallout">
            <a:avLst>
              <a:gd name="adj1" fmla="val -20833"/>
              <a:gd name="adj2" fmla="val 625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GB" sz="1100" b="1">
                <a:solidFill>
                  <a:schemeClr val="dk1"/>
                </a:solidFill>
                <a:latin typeface="Calibri"/>
                <a:ea typeface="Calibri"/>
                <a:cs typeface="Calibri"/>
                <a:sym typeface="Calibri"/>
              </a:rPr>
              <a:t>Funding is needed across all bereavement services for capacity building to strengthen existing infrastructure</a:t>
            </a:r>
            <a:endParaRPr sz="1100" b="1"/>
          </a:p>
        </p:txBody>
      </p:sp>
      <p:sp>
        <p:nvSpPr>
          <p:cNvPr id="117" name="Google Shape;117;p19"/>
          <p:cNvSpPr/>
          <p:nvPr/>
        </p:nvSpPr>
        <p:spPr>
          <a:xfrm>
            <a:off x="2177525" y="3294175"/>
            <a:ext cx="2097000" cy="1290900"/>
          </a:xfrm>
          <a:prstGeom prst="wedgeEllipse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300"/>
              </a:spcBef>
              <a:spcAft>
                <a:spcPts val="0"/>
              </a:spcAft>
              <a:buClr>
                <a:schemeClr val="dk1"/>
              </a:buClr>
              <a:buSzPts val="1100"/>
              <a:buFont typeface="Arial"/>
              <a:buNone/>
            </a:pPr>
            <a:r>
              <a:rPr lang="en-GB" sz="1100" b="1">
                <a:solidFill>
                  <a:schemeClr val="dk1"/>
                </a:solidFill>
                <a:latin typeface="Calibri"/>
                <a:ea typeface="Calibri"/>
                <a:cs typeface="Calibri"/>
                <a:sym typeface="Calibri"/>
              </a:rPr>
              <a:t>Bereavement training is needed for all frontline staff, NHS to funeral services, appropriate to their role</a:t>
            </a:r>
            <a:endParaRPr sz="1100" b="1"/>
          </a:p>
        </p:txBody>
      </p:sp>
      <p:sp>
        <p:nvSpPr>
          <p:cNvPr id="118" name="Google Shape;118;p19"/>
          <p:cNvSpPr/>
          <p:nvPr/>
        </p:nvSpPr>
        <p:spPr>
          <a:xfrm>
            <a:off x="1681500" y="1895550"/>
            <a:ext cx="1747800" cy="1211700"/>
          </a:xfrm>
          <a:prstGeom prst="wedgeEllipseCallout">
            <a:avLst>
              <a:gd name="adj1" fmla="val -20833"/>
              <a:gd name="adj2" fmla="val 625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300"/>
              </a:spcBef>
              <a:spcAft>
                <a:spcPts val="0"/>
              </a:spcAft>
              <a:buClr>
                <a:schemeClr val="dk1"/>
              </a:buClr>
              <a:buSzPts val="1100"/>
              <a:buFont typeface="Arial"/>
              <a:buNone/>
            </a:pPr>
            <a:r>
              <a:rPr lang="en-GB" sz="1100" b="1">
                <a:solidFill>
                  <a:schemeClr val="dk1"/>
                </a:solidFill>
                <a:latin typeface="Calibri"/>
                <a:ea typeface="Calibri"/>
                <a:cs typeface="Calibri"/>
                <a:sym typeface="Calibri"/>
              </a:rPr>
              <a:t>Communities want to deliver services through current structures, want bereavement training</a:t>
            </a:r>
            <a:endParaRPr sz="1100" b="1"/>
          </a:p>
        </p:txBody>
      </p:sp>
      <p:sp>
        <p:nvSpPr>
          <p:cNvPr id="119" name="Google Shape;119;p19"/>
          <p:cNvSpPr/>
          <p:nvPr/>
        </p:nvSpPr>
        <p:spPr>
          <a:xfrm>
            <a:off x="5781125" y="1918500"/>
            <a:ext cx="1890000" cy="11658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300"/>
              </a:spcBef>
              <a:spcAft>
                <a:spcPts val="0"/>
              </a:spcAft>
              <a:buClr>
                <a:schemeClr val="dk1"/>
              </a:buClr>
              <a:buSzPts val="1100"/>
              <a:buFont typeface="Arial"/>
              <a:buNone/>
            </a:pPr>
            <a:r>
              <a:rPr lang="en-GB" sz="1100" b="1">
                <a:solidFill>
                  <a:schemeClr val="dk1"/>
                </a:solidFill>
                <a:latin typeface="Calibri"/>
                <a:ea typeface="Calibri"/>
                <a:cs typeface="Calibri"/>
                <a:sym typeface="Calibri"/>
              </a:rPr>
              <a:t>Community organisations want to educate bereavement service specialists on cultural competence </a:t>
            </a:r>
            <a:endParaRPr sz="1100" b="1">
              <a:solidFill>
                <a:schemeClr val="dk1"/>
              </a:solidFill>
              <a:latin typeface="Calibri"/>
              <a:ea typeface="Calibri"/>
              <a:cs typeface="Calibri"/>
              <a:sym typeface="Calibri"/>
            </a:endParaRPr>
          </a:p>
        </p:txBody>
      </p:sp>
      <p:sp>
        <p:nvSpPr>
          <p:cNvPr id="120" name="Google Shape;120;p19"/>
          <p:cNvSpPr/>
          <p:nvPr/>
        </p:nvSpPr>
        <p:spPr>
          <a:xfrm>
            <a:off x="3627000" y="1619050"/>
            <a:ext cx="1973100" cy="1485000"/>
          </a:xfrm>
          <a:prstGeom prst="wedgeRoundRectCallout">
            <a:avLst>
              <a:gd name="adj1" fmla="val -20833"/>
              <a:gd name="adj2" fmla="val 62500"/>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a:solidFill>
                  <a:schemeClr val="dk1"/>
                </a:solidFill>
                <a:latin typeface="Calibri"/>
                <a:ea typeface="Calibri"/>
                <a:cs typeface="Calibri"/>
                <a:sym typeface="Calibri"/>
              </a:rPr>
              <a:t>What you told us!</a:t>
            </a:r>
            <a:endParaRPr sz="2800" b="1">
              <a:solidFill>
                <a:schemeClr val="dk1"/>
              </a:solidFill>
              <a:latin typeface="Calibri"/>
              <a:ea typeface="Calibri"/>
              <a:cs typeface="Calibri"/>
              <a:sym typeface="Calibri"/>
            </a:endParaRPr>
          </a:p>
        </p:txBody>
      </p:sp>
      <p:sp>
        <p:nvSpPr>
          <p:cNvPr id="121" name="Google Shape;121;p19"/>
          <p:cNvSpPr/>
          <p:nvPr/>
        </p:nvSpPr>
        <p:spPr>
          <a:xfrm>
            <a:off x="2526725" y="177825"/>
            <a:ext cx="1747800" cy="10695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1100"/>
              <a:buFont typeface="Arial"/>
              <a:buNone/>
            </a:pPr>
            <a:r>
              <a:rPr lang="en-GB" sz="1100" b="1">
                <a:solidFill>
                  <a:schemeClr val="dk2"/>
                </a:solidFill>
                <a:latin typeface="Calibri"/>
                <a:ea typeface="Calibri"/>
                <a:cs typeface="Calibri"/>
                <a:sym typeface="Calibri"/>
              </a:rPr>
              <a:t>Health service advice and information was out of date and fragmented </a:t>
            </a:r>
            <a:endParaRPr sz="1300" b="1">
              <a:latin typeface="Calibri"/>
              <a:ea typeface="Calibri"/>
              <a:cs typeface="Calibri"/>
              <a:sym typeface="Calibri"/>
            </a:endParaRPr>
          </a:p>
        </p:txBody>
      </p:sp>
      <p:sp>
        <p:nvSpPr>
          <p:cNvPr id="122" name="Google Shape;122;p19"/>
          <p:cNvSpPr/>
          <p:nvPr/>
        </p:nvSpPr>
        <p:spPr>
          <a:xfrm>
            <a:off x="223050" y="129675"/>
            <a:ext cx="1796100" cy="1165800"/>
          </a:xfrm>
          <a:prstGeom prst="wedgeEllipseCallout">
            <a:avLst>
              <a:gd name="adj1" fmla="val -20833"/>
              <a:gd name="adj2" fmla="val 625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1100"/>
              <a:buFont typeface="Arial"/>
              <a:buNone/>
            </a:pPr>
            <a:r>
              <a:rPr lang="en-GB" sz="1100" b="1">
                <a:solidFill>
                  <a:schemeClr val="dk2"/>
                </a:solidFill>
                <a:latin typeface="Calibri"/>
                <a:ea typeface="Calibri"/>
                <a:cs typeface="Calibri"/>
                <a:sym typeface="Calibri"/>
              </a:rPr>
              <a:t>‘What to do after a death?’ Lack of understanding of processes and their significance </a:t>
            </a:r>
            <a:endParaRPr sz="1100" b="1">
              <a:latin typeface="Calibri"/>
              <a:ea typeface="Calibri"/>
              <a:cs typeface="Calibri"/>
              <a:sym typeface="Calibri"/>
            </a:endParaRPr>
          </a:p>
        </p:txBody>
      </p:sp>
      <p:sp>
        <p:nvSpPr>
          <p:cNvPr id="123" name="Google Shape;123;p19"/>
          <p:cNvSpPr/>
          <p:nvPr/>
        </p:nvSpPr>
        <p:spPr>
          <a:xfrm>
            <a:off x="7768300" y="1751550"/>
            <a:ext cx="1170900" cy="909900"/>
          </a:xfrm>
          <a:prstGeom prst="wedgeEllipse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latin typeface="Calibri"/>
                <a:ea typeface="Calibri"/>
                <a:cs typeface="Calibri"/>
                <a:sym typeface="Calibri"/>
              </a:rPr>
              <a:t>What does a Coroner do?</a:t>
            </a:r>
            <a:endParaRPr sz="1100" b="1">
              <a:latin typeface="Calibri"/>
              <a:ea typeface="Calibri"/>
              <a:cs typeface="Calibri"/>
              <a:sym typeface="Calibri"/>
            </a:endParaRPr>
          </a:p>
        </p:txBody>
      </p:sp>
      <p:sp>
        <p:nvSpPr>
          <p:cNvPr id="124" name="Google Shape;124;p19"/>
          <p:cNvSpPr/>
          <p:nvPr/>
        </p:nvSpPr>
        <p:spPr>
          <a:xfrm>
            <a:off x="129150" y="3230675"/>
            <a:ext cx="1890000" cy="1069500"/>
          </a:xfrm>
          <a:prstGeom prst="wedgeEllipseCallout">
            <a:avLst>
              <a:gd name="adj1" fmla="val -20833"/>
              <a:gd name="adj2" fmla="val 62500"/>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latin typeface="Calibri"/>
                <a:ea typeface="Calibri"/>
                <a:cs typeface="Calibri"/>
                <a:sym typeface="Calibri"/>
              </a:rPr>
              <a:t>How do I register the death? What is a qualified Informant?</a:t>
            </a:r>
            <a:endParaRPr sz="11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1174975" y="131400"/>
            <a:ext cx="683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442"/>
              <a:buFont typeface="Arial"/>
              <a:buNone/>
            </a:pPr>
            <a:r>
              <a:rPr lang="en-GB" sz="2788">
                <a:solidFill>
                  <a:srgbClr val="201F1E"/>
                </a:solidFill>
                <a:latin typeface="Calibri"/>
                <a:ea typeface="Calibri"/>
                <a:cs typeface="Calibri"/>
                <a:sym typeface="Calibri"/>
              </a:rPr>
              <a:t>Community Engagement Report Recommendations</a:t>
            </a:r>
            <a:endParaRPr sz="2788">
              <a:solidFill>
                <a:srgbClr val="201F1E"/>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0" name="Google Shape;130;p20"/>
          <p:cNvSpPr txBox="1">
            <a:spLocks noGrp="1"/>
          </p:cNvSpPr>
          <p:nvPr>
            <p:ph type="body" idx="1"/>
          </p:nvPr>
        </p:nvSpPr>
        <p:spPr>
          <a:xfrm>
            <a:off x="311700" y="2901750"/>
            <a:ext cx="8520600" cy="166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100">
              <a:solidFill>
                <a:srgbClr val="201F1E"/>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endParaRPr>
          </a:p>
          <a:p>
            <a:pPr marL="0" lvl="0" indent="0" algn="l" rtl="0">
              <a:spcBef>
                <a:spcPts val="1200"/>
              </a:spcBef>
              <a:spcAft>
                <a:spcPts val="1200"/>
              </a:spcAft>
              <a:buNone/>
            </a:pPr>
            <a:endParaRPr/>
          </a:p>
        </p:txBody>
      </p:sp>
      <p:sp>
        <p:nvSpPr>
          <p:cNvPr id="131" name="Google Shape;131;p20"/>
          <p:cNvSpPr/>
          <p:nvPr/>
        </p:nvSpPr>
        <p:spPr>
          <a:xfrm>
            <a:off x="180775" y="821375"/>
            <a:ext cx="8823300" cy="3747600"/>
          </a:xfrm>
          <a:prstGeom prst="wedgeRoundRectCallout">
            <a:avLst>
              <a:gd name="adj1" fmla="val -20833"/>
              <a:gd name="adj2" fmla="val 6250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r>
              <a:rPr lang="en-GB">
                <a:latin typeface="Calibri"/>
                <a:ea typeface="Calibri"/>
                <a:cs typeface="Calibri"/>
                <a:sym typeface="Calibri"/>
              </a:rPr>
              <a:t>The community pilot </a:t>
            </a:r>
            <a:r>
              <a:rPr lang="en-GB" u="sng">
                <a:solidFill>
                  <a:schemeClr val="hlink"/>
                </a:solidFill>
                <a:latin typeface="Calibri"/>
                <a:ea typeface="Calibri"/>
                <a:cs typeface="Calibri"/>
                <a:sym typeface="Calibri"/>
                <a:hlinkClick r:id="rId3"/>
              </a:rPr>
              <a:t>Bereavement Services and Support in Kingston: Community Engagement Report</a:t>
            </a:r>
            <a:r>
              <a:rPr lang="en-GB">
                <a:solidFill>
                  <a:srgbClr val="FF0000"/>
                </a:solidFill>
                <a:latin typeface="Calibri"/>
                <a:ea typeface="Calibri"/>
                <a:cs typeface="Calibri"/>
                <a:sym typeface="Calibri"/>
              </a:rPr>
              <a:t> </a:t>
            </a:r>
            <a:r>
              <a:rPr lang="en-GB">
                <a:latin typeface="Calibri"/>
                <a:ea typeface="Calibri"/>
                <a:cs typeface="Calibri"/>
                <a:sym typeface="Calibri"/>
              </a:rPr>
              <a:t>delivered seventeen recommendations which should be considered within the four pillars of the work being delivered through the SWL ICS: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Primary Care Quality Improvement - improve coding of ethnicity, cultural/spiritual needs, bereavement status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Community development - baseline mapping, gap analysis, community dialogue, service reach vs needs, enhancing networks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Acute transformation - improve coding/information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Compassionate community charter - leadership to enable cultural change and support</a:t>
            </a:r>
            <a:endParaRPr>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17 Recommendations across Place: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For the attention of ICS/Place leaders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For the attention of Council Senior Leadership Team/Place Leaders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For the attention of Commissioners/Providers/Community Leaders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Services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Frontline Staff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GB">
                <a:latin typeface="Calibri"/>
                <a:ea typeface="Calibri"/>
                <a:cs typeface="Calibri"/>
                <a:sym typeface="Calibri"/>
              </a:rPr>
              <a:t>Pre-Bereavement Care</a:t>
            </a:r>
            <a:endParaRPr>
              <a:latin typeface="Calibri"/>
              <a:ea typeface="Calibri"/>
              <a:cs typeface="Calibri"/>
              <a:sym typeface="Calibri"/>
            </a:endParaRPr>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GB"/>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p:nvPr/>
        </p:nvSpPr>
        <p:spPr>
          <a:xfrm>
            <a:off x="170325" y="162750"/>
            <a:ext cx="4171800" cy="4369800"/>
          </a:xfrm>
          <a:prstGeom prst="wedgeRoundRectCallout">
            <a:avLst>
              <a:gd name="adj1" fmla="val -20833"/>
              <a:gd name="adj2" fmla="val 62500"/>
              <a:gd name="adj3"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a:solidFill>
                  <a:srgbClr val="201F1E"/>
                </a:solidFill>
                <a:latin typeface="Calibri"/>
                <a:ea typeface="Calibri"/>
                <a:cs typeface="Calibri"/>
                <a:sym typeface="Calibri"/>
              </a:rPr>
              <a:t>During the research it was established that a rich source of free and impartial practitioner knowledge/information is available within Local Authority Registration, Crematorium and Cemetery Services. As a foundation on which to build and to gain traction in delivering positive outcomes we decided to focus on what we could achieve utilising and sharing the existing resources and practitioner knowledge of our Royal Borough colleagues. </a:t>
            </a:r>
            <a:endParaRPr sz="1200">
              <a:solidFill>
                <a:srgbClr val="201F1E"/>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201F1E"/>
              </a:solidFill>
              <a:latin typeface="Calibri"/>
              <a:ea typeface="Calibri"/>
              <a:cs typeface="Calibri"/>
              <a:sym typeface="Calibri"/>
            </a:endParaRPr>
          </a:p>
          <a:p>
            <a:pPr marL="0" lvl="0" indent="0" algn="l" rtl="0">
              <a:lnSpc>
                <a:spcPct val="115000"/>
              </a:lnSpc>
              <a:spcBef>
                <a:spcPts val="0"/>
              </a:spcBef>
              <a:spcAft>
                <a:spcPts val="0"/>
              </a:spcAft>
              <a:buNone/>
            </a:pPr>
            <a:r>
              <a:rPr lang="en-GB" sz="1200">
                <a:solidFill>
                  <a:srgbClr val="201F1E"/>
                </a:solidFill>
                <a:latin typeface="Calibri"/>
                <a:ea typeface="Calibri"/>
                <a:cs typeface="Calibri"/>
                <a:sym typeface="Calibri"/>
              </a:rPr>
              <a:t>Under the umbrella of the </a:t>
            </a:r>
            <a:r>
              <a:rPr lang="en-GB" sz="1200">
                <a:solidFill>
                  <a:schemeClr val="dk1"/>
                </a:solidFill>
                <a:latin typeface="Calibri"/>
                <a:ea typeface="Calibri"/>
                <a:cs typeface="Calibri"/>
                <a:sym typeface="Calibri"/>
              </a:rPr>
              <a:t>South West London End of Life Care action plans, other relevant strategies and support the life-long approach </a:t>
            </a:r>
            <a:r>
              <a:rPr lang="en-GB" sz="1200" b="1">
                <a:solidFill>
                  <a:schemeClr val="dk1"/>
                </a:solidFill>
                <a:latin typeface="Calibri"/>
                <a:ea typeface="Calibri"/>
                <a:cs typeface="Calibri"/>
                <a:sym typeface="Calibri"/>
              </a:rPr>
              <a:t>(Start Well, Live Well, Age Well)</a:t>
            </a:r>
            <a:r>
              <a:rPr lang="en-GB" sz="1200">
                <a:solidFill>
                  <a:schemeClr val="dk1"/>
                </a:solidFill>
                <a:latin typeface="Calibri"/>
                <a:ea typeface="Calibri"/>
                <a:cs typeface="Calibri"/>
                <a:sym typeface="Calibri"/>
              </a:rPr>
              <a:t> set out in South West London local Health and Care Plans </a:t>
            </a:r>
            <a:r>
              <a:rPr lang="en-GB" sz="1200">
                <a:solidFill>
                  <a:srgbClr val="201F1E"/>
                </a:solidFill>
                <a:latin typeface="Calibri"/>
                <a:ea typeface="Calibri"/>
                <a:cs typeface="Calibri"/>
                <a:sym typeface="Calibri"/>
              </a:rPr>
              <a:t>we focussed on six recommendations.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solidFill>
                <a:srgbClr val="201F1E"/>
              </a:solidFill>
            </a:endParaRPr>
          </a:p>
        </p:txBody>
      </p:sp>
      <p:sp>
        <p:nvSpPr>
          <p:cNvPr id="137" name="Google Shape;137;p21"/>
          <p:cNvSpPr/>
          <p:nvPr/>
        </p:nvSpPr>
        <p:spPr>
          <a:xfrm>
            <a:off x="4508850" y="162750"/>
            <a:ext cx="4449600" cy="4369800"/>
          </a:xfrm>
          <a:prstGeom prst="wedgeRoundRectCallout">
            <a:avLst>
              <a:gd name="adj1" fmla="val -20833"/>
              <a:gd name="adj2" fmla="val 6250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solidFill>
                <a:srgbClr val="201F1E"/>
              </a:solidFill>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457200" lvl="0" indent="-298450" algn="l" rtl="0">
              <a:spcBef>
                <a:spcPts val="0"/>
              </a:spcBef>
              <a:spcAft>
                <a:spcPts val="0"/>
              </a:spcAft>
              <a:buSzPts val="1100"/>
              <a:buFont typeface="Calibri"/>
              <a:buChar char="➢"/>
            </a:pPr>
            <a:r>
              <a:rPr lang="en-GB" sz="1100" b="1">
                <a:latin typeface="Calibri"/>
                <a:ea typeface="Calibri"/>
                <a:cs typeface="Calibri"/>
                <a:sym typeface="Calibri"/>
              </a:rPr>
              <a:t>Encourage</a:t>
            </a:r>
            <a:r>
              <a:rPr lang="en-GB" sz="1100">
                <a:latin typeface="Calibri"/>
                <a:ea typeface="Calibri"/>
                <a:cs typeface="Calibri"/>
                <a:sym typeface="Calibri"/>
              </a:rPr>
              <a:t> </a:t>
            </a:r>
            <a:r>
              <a:rPr lang="en-GB" sz="1100">
                <a:solidFill>
                  <a:schemeClr val="dk1"/>
                </a:solidFill>
                <a:latin typeface="Calibri"/>
                <a:ea typeface="Calibri"/>
                <a:cs typeface="Calibri"/>
                <a:sym typeface="Calibri"/>
              </a:rPr>
              <a:t>collaborative working between the borough ‘bereavement officer’ and organisations within Place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457200" lvl="0" indent="-298450" algn="l" rtl="0">
              <a:spcBef>
                <a:spcPts val="0"/>
              </a:spcBef>
              <a:spcAft>
                <a:spcPts val="0"/>
              </a:spcAft>
              <a:buSzPts val="1100"/>
              <a:buFont typeface="Calibri"/>
              <a:buChar char="➢"/>
            </a:pPr>
            <a:r>
              <a:rPr lang="en-GB" sz="1100" b="1">
                <a:latin typeface="Calibri"/>
                <a:ea typeface="Calibri"/>
                <a:cs typeface="Calibri"/>
                <a:sym typeface="Calibri"/>
              </a:rPr>
              <a:t>Create </a:t>
            </a:r>
            <a:r>
              <a:rPr lang="en-GB" sz="1100">
                <a:solidFill>
                  <a:schemeClr val="dk1"/>
                </a:solidFill>
                <a:latin typeface="Calibri"/>
                <a:ea typeface="Calibri"/>
                <a:cs typeface="Calibri"/>
                <a:sym typeface="Calibri"/>
              </a:rPr>
              <a:t>a multi-agency task and finish group to develop services and set bereavement service standards in consultation with our diverse communities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457200" lvl="0" indent="-298450" algn="l" rtl="0">
              <a:spcBef>
                <a:spcPts val="0"/>
              </a:spcBef>
              <a:spcAft>
                <a:spcPts val="0"/>
              </a:spcAft>
              <a:buClr>
                <a:srgbClr val="201F1E"/>
              </a:buClr>
              <a:buSzPts val="1100"/>
              <a:buFont typeface="Calibri"/>
              <a:buChar char="➢"/>
            </a:pPr>
            <a:r>
              <a:rPr lang="en-GB" sz="1100" b="1">
                <a:solidFill>
                  <a:srgbClr val="201F1E"/>
                </a:solidFill>
                <a:latin typeface="Calibri"/>
                <a:ea typeface="Calibri"/>
                <a:cs typeface="Calibri"/>
                <a:sym typeface="Calibri"/>
              </a:rPr>
              <a:t>Provide </a:t>
            </a:r>
            <a:r>
              <a:rPr lang="en-GB" sz="1100">
                <a:solidFill>
                  <a:srgbClr val="201F1E"/>
                </a:solidFill>
                <a:latin typeface="Calibri"/>
                <a:ea typeface="Calibri"/>
                <a:cs typeface="Calibri"/>
                <a:sym typeface="Calibri"/>
              </a:rPr>
              <a:t>bereavement services, crematoria and burial sites to meet the needs for all faiths, beliefs, and life philosophies, being mindful of community demand for culturally sensitive rapid burials or cremations </a:t>
            </a:r>
            <a:endParaRPr sz="1100">
              <a:solidFill>
                <a:srgbClr val="201F1E"/>
              </a:solidFill>
              <a:latin typeface="Calibri"/>
              <a:ea typeface="Calibri"/>
              <a:cs typeface="Calibri"/>
              <a:sym typeface="Calibri"/>
            </a:endParaRPr>
          </a:p>
          <a:p>
            <a:pPr marL="0" lvl="0" indent="0" algn="l" rtl="0">
              <a:spcBef>
                <a:spcPts val="0"/>
              </a:spcBef>
              <a:spcAft>
                <a:spcPts val="0"/>
              </a:spcAft>
              <a:buNone/>
            </a:pPr>
            <a:endParaRPr sz="1100">
              <a:solidFill>
                <a:srgbClr val="201F1E"/>
              </a:solidFill>
              <a:latin typeface="Calibri"/>
              <a:ea typeface="Calibri"/>
              <a:cs typeface="Calibri"/>
              <a:sym typeface="Calibri"/>
            </a:endParaRPr>
          </a:p>
          <a:p>
            <a:pPr marL="457200" lvl="0" indent="-298450" algn="l" rtl="0">
              <a:spcBef>
                <a:spcPts val="0"/>
              </a:spcBef>
              <a:spcAft>
                <a:spcPts val="0"/>
              </a:spcAft>
              <a:buClr>
                <a:srgbClr val="201F1E"/>
              </a:buClr>
              <a:buSzPts val="1100"/>
              <a:buFont typeface="Calibri"/>
              <a:buChar char="➢"/>
            </a:pPr>
            <a:r>
              <a:rPr lang="en-GB" sz="1100" b="1">
                <a:solidFill>
                  <a:srgbClr val="201F1E"/>
                </a:solidFill>
                <a:latin typeface="Calibri"/>
                <a:ea typeface="Calibri"/>
                <a:cs typeface="Calibri"/>
                <a:sym typeface="Calibri"/>
              </a:rPr>
              <a:t>Co-produce </a:t>
            </a:r>
            <a:r>
              <a:rPr lang="en-GB" sz="1100">
                <a:solidFill>
                  <a:srgbClr val="201F1E"/>
                </a:solidFill>
                <a:latin typeface="Calibri"/>
                <a:ea typeface="Calibri"/>
                <a:cs typeface="Calibri"/>
                <a:sym typeface="Calibri"/>
              </a:rPr>
              <a:t>a multi-cultural leaflet/document steps on how to arrange a cremation or burial support services </a:t>
            </a:r>
            <a:endParaRPr sz="1100">
              <a:solidFill>
                <a:srgbClr val="201F1E"/>
              </a:solidFill>
              <a:latin typeface="Calibri"/>
              <a:ea typeface="Calibri"/>
              <a:cs typeface="Calibri"/>
              <a:sym typeface="Calibri"/>
            </a:endParaRPr>
          </a:p>
          <a:p>
            <a:pPr marL="0" lvl="0" indent="0" algn="l" rtl="0">
              <a:spcBef>
                <a:spcPts val="0"/>
              </a:spcBef>
              <a:spcAft>
                <a:spcPts val="0"/>
              </a:spcAft>
              <a:buNone/>
            </a:pPr>
            <a:endParaRPr sz="1100">
              <a:solidFill>
                <a:srgbClr val="201F1E"/>
              </a:solidFill>
              <a:latin typeface="Calibri"/>
              <a:ea typeface="Calibri"/>
              <a:cs typeface="Calibri"/>
              <a:sym typeface="Calibri"/>
            </a:endParaRPr>
          </a:p>
          <a:p>
            <a:pPr marL="457200" lvl="0" indent="-298450" algn="l" rtl="0">
              <a:spcBef>
                <a:spcPts val="0"/>
              </a:spcBef>
              <a:spcAft>
                <a:spcPts val="0"/>
              </a:spcAft>
              <a:buSzPts val="1100"/>
              <a:buFont typeface="Calibri"/>
              <a:buChar char="➢"/>
            </a:pPr>
            <a:r>
              <a:rPr lang="en-GB" sz="1100" b="1">
                <a:latin typeface="Calibri"/>
                <a:ea typeface="Calibri"/>
                <a:cs typeface="Calibri"/>
                <a:sym typeface="Calibri"/>
              </a:rPr>
              <a:t>Make </a:t>
            </a:r>
            <a:r>
              <a:rPr lang="en-GB" sz="1100">
                <a:solidFill>
                  <a:schemeClr val="dk1"/>
                </a:solidFill>
                <a:latin typeface="Calibri"/>
                <a:ea typeface="Calibri"/>
                <a:cs typeface="Calibri"/>
                <a:sym typeface="Calibri"/>
              </a:rPr>
              <a:t>Connected Kingston the digital hub for bereavement services and ensure all information is accessible to all residents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457200" lvl="0" indent="-298450" algn="l" rtl="0">
              <a:spcBef>
                <a:spcPts val="0"/>
              </a:spcBef>
              <a:spcAft>
                <a:spcPts val="0"/>
              </a:spcAft>
              <a:buSzPts val="1100"/>
              <a:buFont typeface="Calibri"/>
              <a:buChar char="➢"/>
            </a:pPr>
            <a:r>
              <a:rPr lang="en-GB" sz="1100" b="1">
                <a:solidFill>
                  <a:srgbClr val="201F1E"/>
                </a:solidFill>
                <a:latin typeface="Calibri"/>
                <a:ea typeface="Calibri"/>
                <a:cs typeface="Calibri"/>
                <a:sym typeface="Calibri"/>
              </a:rPr>
              <a:t>Introduce</a:t>
            </a:r>
            <a:r>
              <a:rPr lang="en-GB" sz="1100" b="1">
                <a:solidFill>
                  <a:srgbClr val="3C78D8"/>
                </a:solidFill>
                <a:latin typeface="Calibri"/>
                <a:ea typeface="Calibri"/>
                <a:cs typeface="Calibri"/>
                <a:sym typeface="Calibri"/>
              </a:rPr>
              <a:t> </a:t>
            </a:r>
            <a:r>
              <a:rPr lang="en-GB" sz="1100">
                <a:solidFill>
                  <a:schemeClr val="dk1"/>
                </a:solidFill>
                <a:latin typeface="Calibri"/>
                <a:ea typeface="Calibri"/>
                <a:cs typeface="Calibri"/>
                <a:sym typeface="Calibri"/>
              </a:rPr>
              <a:t>voluntary ‘bereavement champions’ to connect communities with bereavement services and support - </a:t>
            </a:r>
            <a:r>
              <a:rPr lang="en-GB" sz="1100" b="1">
                <a:solidFill>
                  <a:schemeClr val="dk1"/>
                </a:solidFill>
                <a:latin typeface="Calibri"/>
                <a:ea typeface="Calibri"/>
                <a:cs typeface="Calibri"/>
                <a:sym typeface="Calibri"/>
              </a:rPr>
              <a:t>RBK Hub/Bereavement Cafes VCS </a:t>
            </a:r>
            <a:endParaRPr sz="1100" b="1">
              <a:solidFill>
                <a:schemeClr val="dk1"/>
              </a:solidFill>
              <a:highlight>
                <a:schemeClr val="accent4"/>
              </a:highlight>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rgbClr val="201F1E"/>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rgbClr val="201F1E"/>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201F1E"/>
              </a:solidFill>
            </a:endParaRPr>
          </a:p>
        </p:txBody>
      </p:sp>
      <p:sp>
        <p:nvSpPr>
          <p:cNvPr id="138" name="Google Shape;138;p21"/>
          <p:cNvSpPr/>
          <p:nvPr/>
        </p:nvSpPr>
        <p:spPr>
          <a:xfrm>
            <a:off x="1370425" y="3844300"/>
            <a:ext cx="1003500" cy="501900"/>
          </a:xfrm>
          <a:prstGeom prst="chevron">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p:nvPr/>
        </p:nvSpPr>
        <p:spPr>
          <a:xfrm>
            <a:off x="3237100" y="3844300"/>
            <a:ext cx="1003500" cy="501900"/>
          </a:xfrm>
          <a:prstGeom prst="chevron">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p:nvPr/>
        </p:nvSpPr>
        <p:spPr>
          <a:xfrm>
            <a:off x="2285900" y="3844300"/>
            <a:ext cx="1003500" cy="501900"/>
          </a:xfrm>
          <a:prstGeom prst="chevron">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a:off x="456625" y="3844300"/>
            <a:ext cx="1003500" cy="501900"/>
          </a:xfrm>
          <a:prstGeom prst="chevron">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txBox="1"/>
          <p:nvPr/>
        </p:nvSpPr>
        <p:spPr>
          <a:xfrm>
            <a:off x="667275" y="204575"/>
            <a:ext cx="3177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latin typeface="Calibri"/>
                <a:ea typeface="Calibri"/>
                <a:cs typeface="Calibri"/>
                <a:sym typeface="Calibri"/>
              </a:rPr>
              <a:t>What can we do now?</a:t>
            </a:r>
            <a:endParaRPr sz="2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1547</Words>
  <Application>Microsoft Office PowerPoint</Application>
  <PresentationFormat>On-screen Show (16:9)</PresentationFormat>
  <Paragraphs>100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PowerPoint Presentation</vt:lpstr>
      <vt:lpstr>Meet Howard:</vt:lpstr>
      <vt:lpstr>Introduction</vt:lpstr>
      <vt:lpstr>PowerPoint Presentation</vt:lpstr>
      <vt:lpstr>Community Engagement</vt:lpstr>
      <vt:lpstr>PowerPoint Presentation</vt:lpstr>
      <vt:lpstr>PowerPoint Presentation</vt:lpstr>
      <vt:lpstr>Community Engagement Report Recommendations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Wheal</dc:creator>
  <cp:lastModifiedBy>Camilla Wheal</cp:lastModifiedBy>
  <cp:revision>1</cp:revision>
  <dcterms:modified xsi:type="dcterms:W3CDTF">2023-07-10T10:59:10Z</dcterms:modified>
</cp:coreProperties>
</file>