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Ex1.xml" ContentType="application/vnd.ms-office.chartex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9" r:id="rId5"/>
    <p:sldId id="294" r:id="rId6"/>
    <p:sldId id="295" r:id="rId7"/>
    <p:sldId id="293" r:id="rId8"/>
    <p:sldId id="286" r:id="rId9"/>
    <p:sldId id="287" r:id="rId10"/>
    <p:sldId id="272" r:id="rId11"/>
    <p:sldId id="292" r:id="rId12"/>
    <p:sldId id="296" r:id="rId13"/>
    <p:sldId id="259" r:id="rId14"/>
    <p:sldId id="266" r:id="rId15"/>
  </p:sldIdLst>
  <p:sldSz cx="11522075" cy="6480175"/>
  <p:notesSz cx="6858000" cy="9144000"/>
  <p:defaultTextStyle>
    <a:defPPr>
      <a:defRPr lang="en-US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325A4-B66B-4550-9098-AB549D8539A0}" v="3" dt="2023-02-20T10:29:31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619" y="72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Sheet1!$A$2:$B$18</cx:f>
        <cx:lvl ptCount="17">
          <cx:pt idx="0">Access to health and wellbeing services</cx:pt>
          <cx:pt idx="1">Advocacy</cx:pt>
          <cx:pt idx="2">Emotional support and counselling</cx:pt>
          <cx:pt idx="3">Brokerage*</cx:pt>
          <cx:pt idx="4">Housing support</cx:pt>
          <cx:pt idx="5">Access to work/training</cx:pt>
          <cx:pt idx="6">Access to benefits</cx:pt>
          <cx:pt idx="7">Peer and community support</cx:pt>
          <cx:pt idx="8">Breaks</cx:pt>
          <cx:pt idx="9">Emergency support*</cx:pt>
          <cx:pt idx="10">Changes and transitions</cx:pt>
          <cx:pt idx="11">Activities and clubs</cx:pt>
          <cx:pt idx="12">Education and 1:1 support</cx:pt>
          <cx:pt idx="13">Whole family support</cx:pt>
          <cx:pt idx="14">Carers shaping policy and services</cx:pt>
          <cx:pt idx="15">Carer support and training ^</cx:pt>
          <cx:pt idx="16">Information</cx:pt>
        </cx:lvl>
        <cx:lvl ptCount="17">
          <cx:pt idx="0">Mentally and physically well; treated with dignity</cx:pt>
          <cx:pt idx="4">Not financially disadvantaged</cx:pt>
          <cx:pt idx="7">Enjoying a life outside of caring</cx:pt>
          <cx:pt idx="11">Children thriving, protected from inappropriate caring roles</cx:pt>
          <cx:pt idx="14">Recognised and supported as expert care partners</cx:pt>
        </cx:lvl>
        <cx:lvl ptCount="0"/>
      </cx:strDim>
      <cx:numDim type="size">
        <cx:f>Sheet1!$C$2:$C$18</cx:f>
        <cx:lvl ptCount="17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  <cx:pt idx="9">5</cx:pt>
          <cx:pt idx="10">5</cx:pt>
          <cx:pt idx="11">5</cx:pt>
          <cx:pt idx="12">5</cx:pt>
          <cx:pt idx="13">5</cx:pt>
          <cx:pt idx="14">5</cx:pt>
          <cx:pt idx="15">5</cx:pt>
          <cx:pt idx="16">5</cx:pt>
        </cx:lvl>
      </cx:numDim>
    </cx:data>
  </cx:chartData>
  <cx:chart>
    <cx:plotArea>
      <cx:plotAreaRegion>
        <cx:series layoutId="sunburst" uniqueId="{3811D2D7-B2A8-49DD-AD40-F971B6768BE9}">
          <cx:tx>
            <cx:txData>
              <cx:f>Sheet1!$C$1</cx:f>
              <cx:v>Series1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 sz="1100" b="0" i="0" u="none" strike="noStrike" baseline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C0F50-2776-4773-9B0A-10A586F4D6E9}" type="datetimeFigureOut">
              <a:rPr lang="en-GB" smtClean="0"/>
              <a:t>06/03/2023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5F0E2-9D8B-470E-B4BE-1D2A2CED81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065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57B7C-63AA-4C7A-966F-91A258369E61}" type="datetimeFigureOut">
              <a:rPr lang="en-GB" smtClean="0"/>
              <a:t>06/03/2023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1EA8-CB14-4E12-8F4B-D7780FCF9B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85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06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2"/>
          <a:stretch/>
        </p:blipFill>
        <p:spPr bwMode="gray">
          <a:xfrm>
            <a:off x="0" y="0"/>
            <a:ext cx="4701598" cy="6481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2000" y="2361600"/>
            <a:ext cx="3888877" cy="3467700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01599" y="0"/>
            <a:ext cx="6820475" cy="448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00" y="4708800"/>
            <a:ext cx="1417388" cy="15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456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704000" y="817200"/>
            <a:ext cx="3564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008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1837425"/>
            <a:ext cx="2952973" cy="3490894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29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00" y="4734000"/>
            <a:ext cx="1479665" cy="15794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456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704000" y="817200"/>
            <a:ext cx="3564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008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1837425"/>
            <a:ext cx="2952973" cy="3490894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72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5" y="3175"/>
            <a:ext cx="3794760" cy="647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672000" cy="4294800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1"/>
                </a:solidFill>
              </a:rPr>
              <a:t>Alzheimer’s Society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5991"/>
            <a:ext cx="2952973" cy="2952328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78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727315" y="-1"/>
            <a:ext cx="3794400" cy="64801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672000" cy="4294800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396000" y="5972400"/>
            <a:ext cx="1764000" cy="2196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6000"/>
            <a:ext cx="2952973" cy="295200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1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477599" y="2664447"/>
            <a:ext cx="8044476" cy="381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9" y="817495"/>
            <a:ext cx="3358800" cy="1702512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396000" y="5972400"/>
            <a:ext cx="1764000" cy="2196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7704000" y="817200"/>
            <a:ext cx="3358800" cy="1702512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6000"/>
            <a:ext cx="2952973" cy="295200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02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008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1837425"/>
            <a:ext cx="2952973" cy="3490894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960000" y="4320207"/>
            <a:ext cx="3456000" cy="1440159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2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2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960000" y="791816"/>
            <a:ext cx="3456000" cy="648072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848000" y="792000"/>
            <a:ext cx="3456000" cy="65944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9"/>
          </p:nvPr>
        </p:nvSpPr>
        <p:spPr>
          <a:xfrm>
            <a:off x="3960000" y="1473958"/>
            <a:ext cx="3457103" cy="248389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20"/>
          </p:nvPr>
        </p:nvSpPr>
        <p:spPr>
          <a:xfrm>
            <a:off x="7848000" y="1472399"/>
            <a:ext cx="3469636" cy="4500673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364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57" y="0"/>
            <a:ext cx="8046720" cy="648309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-2643" y="-1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440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5991"/>
            <a:ext cx="2952973" cy="1152128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1"/>
                </a:solidFill>
              </a:rPr>
              <a:t>Alzheimer’s Society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32000" y="3671887"/>
            <a:ext cx="2952973" cy="201647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92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6000"/>
            <a:ext cx="2952973" cy="1152119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1"/>
                </a:solidFill>
              </a:rPr>
              <a:t>Alzheimer’s Society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32000" y="3671887"/>
            <a:ext cx="2952973" cy="201647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38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290-BD0E-4959-BFD0-7CA1671E0360}" type="datetimeFigureOut">
              <a:rPr lang="en-US" smtClean="0"/>
              <a:pPr/>
              <a:t>3/6/2023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2B81-49FF-4A30-96FE-B68610175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64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4701600" cy="648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99" y="0"/>
            <a:ext cx="6820475" cy="448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2000" y="370800"/>
            <a:ext cx="3888877" cy="5458500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00" y="4708800"/>
            <a:ext cx="1417388" cy="15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9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78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2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6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444800" cy="648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37599" y="0"/>
            <a:ext cx="4078800" cy="37441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4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321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37599" y="0"/>
            <a:ext cx="4078800" cy="37441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50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10369868" cy="93610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5832375"/>
            <a:ext cx="1405159" cy="479231"/>
          </a:xfrm>
        </p:spPr>
        <p:txBody>
          <a:bodyPr/>
          <a:lstStyle/>
          <a:p>
            <a:fld id="{0FDA4A6D-DED9-42C5-A648-700287CA7B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1837425"/>
            <a:ext cx="10369550" cy="6816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0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00" y="4734000"/>
            <a:ext cx="1479665" cy="1579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10369868" cy="93610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5832375"/>
            <a:ext cx="1405159" cy="479231"/>
          </a:xfrm>
        </p:spPr>
        <p:txBody>
          <a:bodyPr/>
          <a:lstStyle/>
          <a:p>
            <a:fld id="{0FDA4A6D-DED9-42C5-A648-700287CA7B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1837425"/>
            <a:ext cx="10369550" cy="6816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73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791816"/>
            <a:ext cx="10369868" cy="5760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700000"/>
            <a:ext cx="10369868" cy="2197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230781"/>
            <a:ext cx="2952773" cy="34501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5857200"/>
            <a:ext cx="1405159" cy="479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3600"/>
              </a:lnSpc>
              <a:defRPr sz="36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95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69" r:id="rId9"/>
    <p:sldLayoutId id="2147483662" r:id="rId10"/>
    <p:sldLayoutId id="2147483668" r:id="rId11"/>
    <p:sldLayoutId id="2147483666" r:id="rId12"/>
    <p:sldLayoutId id="2147483667" r:id="rId13"/>
    <p:sldLayoutId id="2147483670" r:id="rId14"/>
    <p:sldLayoutId id="2147483663" r:id="rId15"/>
    <p:sldLayoutId id="2147483664" r:id="rId16"/>
    <p:sldLayoutId id="2147483665" r:id="rId17"/>
    <p:sldLayoutId id="2147483671" r:id="rId18"/>
  </p:sldLayoutIdLst>
  <p:hf hdr="0" dt="0"/>
  <p:txStyles>
    <p:titleStyle>
      <a:lvl1pPr algn="l" defTabSz="1152144" rtl="0" eaLnBrk="1" latinLnBrk="0" hangingPunct="1">
        <a:lnSpc>
          <a:spcPts val="3600"/>
        </a:lnSpc>
        <a:spcBef>
          <a:spcPct val="0"/>
        </a:spcBef>
        <a:buNone/>
        <a:defRPr sz="32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9250" indent="-349250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Wingdings" panose="05000000000000000000" pitchFamily="2" charset="2"/>
        <a:buChar char="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2089" indent="-348044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8640" indent="-349272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–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50182" indent="-348044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»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168396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kingstoncarers.org.uk/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alzheimers.org.uk/" TargetMode="External"/><Relationship Id="rId5" Type="http://schemas.openxmlformats.org/officeDocument/2006/relationships/hyperlink" Target="mailto:Kingstonoffice@alzheimers.org.uk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2000" y="2361600"/>
            <a:ext cx="3888877" cy="34677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Alzheimer’s Society</a:t>
            </a:r>
            <a:br>
              <a:rPr lang="en-GB" dirty="0"/>
            </a:br>
            <a:r>
              <a:rPr lang="en-GB" dirty="0"/>
              <a:t>Kingston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Placeholder 7" descr="A picture containing tree, outdoor, water, boat&#10;&#10;Description automatically generated">
            <a:extLst>
              <a:ext uri="{FF2B5EF4-FFF2-40B4-BE49-F238E27FC236}">
                <a16:creationId xmlns:a16="http://schemas.microsoft.com/office/drawing/2014/main" xmlns="" id="{2D835F3E-EC36-764F-0EFE-A682CD5FA6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r="6440"/>
          <a:stretch/>
        </p:blipFill>
        <p:spPr>
          <a:xfrm>
            <a:off x="4701599" y="10"/>
            <a:ext cx="6820475" cy="4481990"/>
          </a:xfr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E2F684-DFD1-47DD-B4D8-DA1315AFBDB9}"/>
              </a:ext>
            </a:extLst>
          </p:cNvPr>
          <p:cNvSpPr/>
          <p:nvPr/>
        </p:nvSpPr>
        <p:spPr>
          <a:xfrm>
            <a:off x="4701600" y="3744174"/>
            <a:ext cx="2736000" cy="273712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0" rIns="144000" bIns="0" rtlCol="0" anchor="ctr" anchorCtr="0">
            <a:normAutofit/>
          </a:bodyPr>
          <a:lstStyle/>
          <a:p>
            <a:pPr algn="ctr">
              <a:lnSpc>
                <a:spcPts val="2800"/>
              </a:lnSpc>
              <a:spcAft>
                <a:spcPts val="600"/>
              </a:spcAft>
            </a:pPr>
            <a:r>
              <a:rPr lang="en-GB" sz="24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 Friendly Kingston</a:t>
            </a:r>
          </a:p>
        </p:txBody>
      </p:sp>
    </p:spTree>
    <p:extLst>
      <p:ext uri="{BB962C8B-B14F-4D97-AF65-F5344CB8AC3E}">
        <p14:creationId xmlns:p14="http://schemas.microsoft.com/office/powerpoint/2010/main" val="362044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928" y="1609385"/>
            <a:ext cx="9151907" cy="4549079"/>
          </a:xfrm>
        </p:spPr>
        <p:txBody>
          <a:bodyPr vert="horz" lIns="86402" tIns="43201" rIns="86402" bIns="43201" rtlCol="0" anchor="t" anchorCtr="0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a voluntary sector organisation, providing independent support to unpaid carers in the Royal Borough of Kingston since 1994.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currently supporting over 3,600 adult carers and nearly 800 young carers.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website has online resource hubs for carers and professionals.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You can quickly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refer carers via online form 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www.kingstoncarers.org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.uk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5E13624F-268C-2513-EAAF-1FD1F94F2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512"/>
          <a:stretch/>
        </p:blipFill>
        <p:spPr>
          <a:xfrm>
            <a:off x="337389" y="0"/>
            <a:ext cx="10543445" cy="174412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5717B1A8-EA5F-51F9-7157-456427EEF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965" r="83708"/>
          <a:stretch/>
        </p:blipFill>
        <p:spPr>
          <a:xfrm>
            <a:off x="882" y="5283943"/>
            <a:ext cx="1814246" cy="10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5E275C2-EA64-4497-AE5A-D8A764F14194}"/>
                  </a:ext>
                </a:extLst>
              </p:cNvPr>
              <p:cNvGraphicFramePr/>
              <p:nvPr/>
            </p:nvGraphicFramePr>
            <p:xfrm>
              <a:off x="881" y="-1"/>
              <a:ext cx="6544518" cy="64801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95E275C2-EA64-4497-AE5A-D8A764F141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" y="-1"/>
                <a:ext cx="6544518" cy="648017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60845-069A-D664-BF50-A824ACB0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939" y="110206"/>
            <a:ext cx="6244253" cy="804022"/>
          </a:xfrm>
        </p:spPr>
        <p:txBody>
          <a:bodyPr>
            <a:noAutofit/>
          </a:bodyPr>
          <a:lstStyle/>
          <a:p>
            <a:pPr eaLnBrk="1" hangingPunct="1"/>
            <a:r>
              <a:rPr lang="en-GB" sz="2646" dirty="0">
                <a:latin typeface="Arial Rounded MT Bold"/>
                <a:cs typeface="Arial"/>
              </a:rPr>
              <a:t>Our Holistic Model of Carer Support</a:t>
            </a:r>
          </a:p>
        </p:txBody>
      </p:sp>
      <p:pic>
        <p:nvPicPr>
          <p:cNvPr id="3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9486BA3-16AE-4880-BB81-3D1DDD4AC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7" y="110207"/>
            <a:ext cx="1089029" cy="10530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5DC325E3-795D-7810-E559-02C892557C5C}"/>
              </a:ext>
            </a:extLst>
          </p:cNvPr>
          <p:cNvSpPr/>
          <p:nvPr/>
        </p:nvSpPr>
        <p:spPr>
          <a:xfrm>
            <a:off x="2181369" y="2148317"/>
            <a:ext cx="2183543" cy="218354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73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29917A-D8ED-DB02-052B-4F73417B0B31}"/>
              </a:ext>
            </a:extLst>
          </p:cNvPr>
          <p:cNvSpPr/>
          <p:nvPr/>
        </p:nvSpPr>
        <p:spPr>
          <a:xfrm>
            <a:off x="2481246" y="2452790"/>
            <a:ext cx="1583788" cy="15837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73"/>
          </a:p>
        </p:txBody>
      </p:sp>
      <p:sp>
        <p:nvSpPr>
          <p:cNvPr id="9" name="Text Box 51">
            <a:extLst>
              <a:ext uri="{FF2B5EF4-FFF2-40B4-BE49-F238E27FC236}">
                <a16:creationId xmlns:a16="http://schemas.microsoft.com/office/drawing/2014/main" xmlns="" id="{E71394E8-D567-A6F7-9603-1EC64F305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148" y="2216454"/>
            <a:ext cx="1269985" cy="23633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39" dirty="0">
                <a:latin typeface="Arial"/>
                <a:cs typeface="Arial"/>
              </a:rPr>
              <a:t>Identify &amp; include</a:t>
            </a: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xmlns="" id="{3FC47C24-6B83-9FDB-08C6-619C47982395}"/>
              </a:ext>
            </a:extLst>
          </p:cNvPr>
          <p:cNvSpPr txBox="1">
            <a:spLocks noChangeArrowheads="1"/>
          </p:cNvSpPr>
          <p:nvPr/>
        </p:nvSpPr>
        <p:spPr bwMode="auto">
          <a:xfrm rot="921388">
            <a:off x="2603477" y="3985445"/>
            <a:ext cx="795440" cy="30776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39" dirty="0">
                <a:latin typeface="Arial"/>
                <a:cs typeface="Arial"/>
              </a:rPr>
              <a:t>approach</a:t>
            </a:r>
          </a:p>
        </p:txBody>
      </p:sp>
      <p:sp>
        <p:nvSpPr>
          <p:cNvPr id="11" name="Text Box 53">
            <a:extLst>
              <a:ext uri="{FF2B5EF4-FFF2-40B4-BE49-F238E27FC236}">
                <a16:creationId xmlns:a16="http://schemas.microsoft.com/office/drawing/2014/main" xmlns="" id="{E75E5837-DD79-5208-2795-1D15E0362F86}"/>
              </a:ext>
            </a:extLst>
          </p:cNvPr>
          <p:cNvSpPr txBox="1">
            <a:spLocks noChangeArrowheads="1"/>
          </p:cNvSpPr>
          <p:nvPr/>
        </p:nvSpPr>
        <p:spPr bwMode="auto">
          <a:xfrm rot="17971491">
            <a:off x="3651688" y="3484283"/>
            <a:ext cx="877670" cy="26939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39" dirty="0">
                <a:latin typeface="Arial"/>
                <a:cs typeface="Arial"/>
              </a:rPr>
              <a:t>Carer led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D1D2439D-25F6-B63F-5B86-6E85FCDE7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002" y="2628412"/>
            <a:ext cx="1701201" cy="1408164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CC"/>
          </a:solidFill>
          <a:ln w="25400" cap="rnd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4561" tIns="34561" rIns="34561" bIns="34561" numCol="1" anchor="t" anchorCtr="0" compatLnSpc="1">
            <a:prstTxWarp prst="textNoShape">
              <a:avLst/>
            </a:prstTxWarp>
          </a:bodyPr>
          <a:lstStyle/>
          <a:p>
            <a:endParaRPr lang="en-GB" sz="2173"/>
          </a:p>
        </p:txBody>
      </p:sp>
      <p:sp>
        <p:nvSpPr>
          <p:cNvPr id="16" name="Text Box 52">
            <a:extLst>
              <a:ext uri="{FF2B5EF4-FFF2-40B4-BE49-F238E27FC236}">
                <a16:creationId xmlns:a16="http://schemas.microsoft.com/office/drawing/2014/main" xmlns="" id="{C1027F64-E4A1-2A19-F5D8-B9281444D1A5}"/>
              </a:ext>
            </a:extLst>
          </p:cNvPr>
          <p:cNvSpPr txBox="1">
            <a:spLocks noChangeArrowheads="1"/>
          </p:cNvSpPr>
          <p:nvPr/>
        </p:nvSpPr>
        <p:spPr bwMode="auto">
          <a:xfrm rot="2855852">
            <a:off x="2344116" y="3769327"/>
            <a:ext cx="494333" cy="30776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39" dirty="0">
                <a:latin typeface="Arial"/>
                <a:cs typeface="Arial"/>
              </a:rPr>
              <a:t>-area</a:t>
            </a:r>
          </a:p>
        </p:txBody>
      </p:sp>
      <p:sp>
        <p:nvSpPr>
          <p:cNvPr id="17" name="Text Box 52">
            <a:extLst>
              <a:ext uri="{FF2B5EF4-FFF2-40B4-BE49-F238E27FC236}">
                <a16:creationId xmlns:a16="http://schemas.microsoft.com/office/drawing/2014/main" xmlns="" id="{E970445E-DA71-C9D2-B634-C9C9E6896C31}"/>
              </a:ext>
            </a:extLst>
          </p:cNvPr>
          <p:cNvSpPr txBox="1">
            <a:spLocks noChangeArrowheads="1"/>
          </p:cNvSpPr>
          <p:nvPr/>
        </p:nvSpPr>
        <p:spPr bwMode="auto">
          <a:xfrm rot="3870600">
            <a:off x="2100010" y="3464199"/>
            <a:ext cx="569923" cy="30776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39" dirty="0">
                <a:latin typeface="Arial"/>
                <a:cs typeface="Arial"/>
              </a:rPr>
              <a:t>Whole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B66FBABF-5015-7D48-D177-FC785D4E3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229" y="2736437"/>
            <a:ext cx="1132747" cy="82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4561" tIns="34561" rIns="34561" bIns="34561" numCol="1" anchor="t" anchorCtr="0" compatLnSpc="1">
            <a:prstTxWarp prst="textNoShape">
              <a:avLst/>
            </a:prstTxWarp>
          </a:bodyPr>
          <a:lstStyle/>
          <a:p>
            <a:pPr algn="ctr" defTabSz="864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34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Putting Kingston’s Carers at the</a:t>
            </a:r>
          </a:p>
          <a:p>
            <a:pPr algn="ctr" defTabSz="864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34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heart of carer</a:t>
            </a:r>
          </a:p>
          <a:p>
            <a:pPr algn="ctr" defTabSz="864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34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support</a:t>
            </a:r>
            <a:endParaRPr lang="en-US" altLang="en-US" sz="1701" dirty="0"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BF5A78-E501-07A4-ADC2-024092822ECD}"/>
              </a:ext>
            </a:extLst>
          </p:cNvPr>
          <p:cNvSpPr txBox="1"/>
          <p:nvPr/>
        </p:nvSpPr>
        <p:spPr>
          <a:xfrm>
            <a:off x="4927653" y="5933738"/>
            <a:ext cx="2937022" cy="441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34" dirty="0">
                <a:latin typeface="Arial" panose="020B0604020202020204" pitchFamily="34" charset="0"/>
                <a:cs typeface="Arial" panose="020B0604020202020204" pitchFamily="34" charset="0"/>
              </a:rPr>
              <a:t>^ KCN provides this service to some extent</a:t>
            </a:r>
          </a:p>
          <a:p>
            <a:r>
              <a:rPr lang="en-GB" sz="1134" dirty="0">
                <a:latin typeface="Arial" panose="020B0604020202020204" pitchFamily="34" charset="0"/>
                <a:cs typeface="Arial" panose="020B0604020202020204" pitchFamily="34" charset="0"/>
              </a:rPr>
              <a:t>* KCN will refer or signpost for this service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DE789D46-FF58-CF4D-1C01-7E1D5E7F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421" y="882907"/>
            <a:ext cx="4782786" cy="4940624"/>
          </a:xfrm>
        </p:spPr>
        <p:txBody>
          <a:bodyPr vert="horz" lIns="86402" tIns="43201" rIns="86402" bIns="43201" rtlCol="0" anchor="t" anchorCtr="0"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Lunch club for carers of people with dementia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Support to complete Lasting Power of Attorney and Deputyship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Carers’ Assessments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Information, advice and guidance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Benefits and tribunal support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Free counselling 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Peer support groups for carers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Carers’ breaks and respite activities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Health and wellbeing programme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Access to discounted complementary therapies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Outreach in Kingston Hospital and an out-of-hours advice service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Young Carers’ Project for carers aged 5-16</a:t>
            </a:r>
          </a:p>
          <a:p>
            <a:pPr>
              <a:lnSpc>
                <a:spcPct val="160000"/>
              </a:lnSpc>
            </a:pPr>
            <a:r>
              <a:rPr lang="en-GB" sz="1701" dirty="0">
                <a:latin typeface="Arial"/>
                <a:cs typeface="Arial"/>
              </a:rPr>
              <a:t>Young Adult Carers’ Project for 16-20 year olds </a:t>
            </a:r>
          </a:p>
        </p:txBody>
      </p:sp>
    </p:spTree>
    <p:extLst>
      <p:ext uri="{BB962C8B-B14F-4D97-AF65-F5344CB8AC3E}">
        <p14:creationId xmlns:p14="http://schemas.microsoft.com/office/powerpoint/2010/main" val="400836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7DDDDCC9-D356-4F8D-B12F-08904B3B6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8"/>
          <a:stretch/>
        </p:blipFill>
        <p:spPr>
          <a:xfrm>
            <a:off x="-45160" y="1958"/>
            <a:ext cx="11562722" cy="6505585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xmlns="" id="{FE9B3581-BF86-4CF0-8B19-D8237DBF3375}"/>
              </a:ext>
            </a:extLst>
          </p:cNvPr>
          <p:cNvSpPr txBox="1">
            <a:spLocks/>
          </p:cNvSpPr>
          <p:nvPr/>
        </p:nvSpPr>
        <p:spPr>
          <a:xfrm>
            <a:off x="144414" y="0"/>
            <a:ext cx="11373148" cy="6480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3BD6DA4-21D6-4B7A-91F6-1CDB7D4A9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8" y="4780079"/>
            <a:ext cx="1512168" cy="1512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A0180F-E41C-AA69-0758-2EA2998FA87A}"/>
              </a:ext>
            </a:extLst>
          </p:cNvPr>
          <p:cNvSpPr txBox="1"/>
          <p:nvPr/>
        </p:nvSpPr>
        <p:spPr>
          <a:xfrm>
            <a:off x="405070" y="187928"/>
            <a:ext cx="9336678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2600" b="1" u="sng" dirty="0">
                <a:solidFill>
                  <a:schemeClr val="bg1"/>
                </a:solidFill>
                <a:latin typeface="Arial" panose="020B0604020202020204" pitchFamily="34" charset="0"/>
              </a:rPr>
              <a:t>DEMENTIA FRIENDLY KINGSTON</a:t>
            </a:r>
          </a:p>
          <a:p>
            <a:endParaRPr lang="en-GB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</a:rPr>
              <a:t>Raise the profile of dementia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</a:rPr>
              <a:t>Promote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</a:rPr>
              <a:t>Dementia Friendly information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</a:rPr>
              <a:t>Work with community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2600" b="1" u="sng" dirty="0">
                <a:solidFill>
                  <a:schemeClr val="bg1"/>
                </a:solidFill>
                <a:latin typeface="Arial" panose="020B0604020202020204" pitchFamily="34" charset="0"/>
              </a:rPr>
              <a:t>EXAMPLES</a:t>
            </a:r>
          </a:p>
          <a:p>
            <a:endParaRPr lang="en-GB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</a:rPr>
              <a:t>Dementia Friendly Walk launching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</a:rPr>
              <a:t>Staywell Nurse placements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</a:rPr>
              <a:t>Lost Chord and Kingston Library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</a:rPr>
              <a:t>Connected Kingston</a:t>
            </a:r>
          </a:p>
        </p:txBody>
      </p:sp>
    </p:spTree>
    <p:extLst>
      <p:ext uri="{BB962C8B-B14F-4D97-AF65-F5344CB8AC3E}">
        <p14:creationId xmlns:p14="http://schemas.microsoft.com/office/powerpoint/2010/main" val="179609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7DDDDCC9-D356-4F8D-B12F-08904B3B6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8"/>
          <a:stretch/>
        </p:blipFill>
        <p:spPr>
          <a:xfrm>
            <a:off x="-45160" y="1"/>
            <a:ext cx="11690220" cy="657732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xmlns="" id="{FE9B3581-BF86-4CF0-8B19-D8237DBF3375}"/>
              </a:ext>
            </a:extLst>
          </p:cNvPr>
          <p:cNvSpPr txBox="1">
            <a:spLocks/>
          </p:cNvSpPr>
          <p:nvPr/>
        </p:nvSpPr>
        <p:spPr>
          <a:xfrm>
            <a:off x="144414" y="0"/>
            <a:ext cx="11373148" cy="6480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3BD6DA4-21D6-4B7A-91F6-1CDB7D4A9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8" y="4780079"/>
            <a:ext cx="1512168" cy="151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6C55B4-0DA7-92C0-AB2E-64C92B567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79" y="764618"/>
            <a:ext cx="11174682" cy="55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3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2000" y="2361600"/>
            <a:ext cx="3888877" cy="34677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Alzheimer’s Society</a:t>
            </a:r>
            <a:br>
              <a:rPr lang="en-GB" dirty="0"/>
            </a:br>
            <a:r>
              <a:rPr lang="en-GB" dirty="0"/>
              <a:t>Kingston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Placeholder 7" descr="A picture containing tree, outdoor, water, boat&#10;&#10;Description automatically generated">
            <a:extLst>
              <a:ext uri="{FF2B5EF4-FFF2-40B4-BE49-F238E27FC236}">
                <a16:creationId xmlns:a16="http://schemas.microsoft.com/office/drawing/2014/main" xmlns="" id="{2D835F3E-EC36-764F-0EFE-A682CD5FA6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r="6440"/>
          <a:stretch/>
        </p:blipFill>
        <p:spPr>
          <a:xfrm>
            <a:off x="4701599" y="10"/>
            <a:ext cx="6820475" cy="4481990"/>
          </a:xfr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E2F684-DFD1-47DD-B4D8-DA1315AFBDB9}"/>
              </a:ext>
            </a:extLst>
          </p:cNvPr>
          <p:cNvSpPr/>
          <p:nvPr/>
        </p:nvSpPr>
        <p:spPr>
          <a:xfrm>
            <a:off x="4701600" y="3744174"/>
            <a:ext cx="2736000" cy="273712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0" rIns="144000" bIns="0" rtlCol="0" anchor="ctr" anchorCtr="0">
            <a:normAutofit/>
          </a:bodyPr>
          <a:lstStyle/>
          <a:p>
            <a:pPr algn="ctr">
              <a:lnSpc>
                <a:spcPts val="2800"/>
              </a:lnSpc>
              <a:spcAft>
                <a:spcPts val="600"/>
              </a:spcAft>
            </a:pPr>
            <a:r>
              <a:rPr lang="en-GB" sz="24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 Support</a:t>
            </a:r>
          </a:p>
          <a:p>
            <a:pPr algn="ctr">
              <a:lnSpc>
                <a:spcPts val="2800"/>
              </a:lnSpc>
              <a:spcAft>
                <a:spcPts val="600"/>
              </a:spcAft>
            </a:pPr>
            <a:r>
              <a:rPr lang="en-GB" sz="24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&amp;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356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49B7CD-D670-4505-AF6A-7401D44EBE7C}"/>
              </a:ext>
            </a:extLst>
          </p:cNvPr>
          <p:cNvSpPr/>
          <p:nvPr/>
        </p:nvSpPr>
        <p:spPr>
          <a:xfrm>
            <a:off x="0" y="0"/>
            <a:ext cx="11517559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600" b="1" u="sng" dirty="0">
                <a:solidFill>
                  <a:schemeClr val="bg1"/>
                </a:solidFill>
                <a:latin typeface="+mj-lt"/>
              </a:rPr>
              <a:t>Our Dementia Adviser Service </a:t>
            </a:r>
          </a:p>
          <a:p>
            <a:pPr algn="l"/>
            <a:endParaRPr lang="en-GB" sz="260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GB" sz="2600" dirty="0">
                <a:solidFill>
                  <a:schemeClr val="bg1"/>
                </a:solidFill>
                <a:latin typeface="+mj-lt"/>
              </a:rPr>
              <a:t>Alzheimer’s Society in Kingston provides support and information for anyone affected by Dementia. We support people living with dementia and carers, friends and family. </a:t>
            </a:r>
          </a:p>
          <a:p>
            <a:pPr algn="l"/>
            <a:endParaRPr lang="en-GB" sz="2600" b="1" i="0" dirty="0">
              <a:solidFill>
                <a:schemeClr val="bg1"/>
              </a:solidFill>
              <a:effectLst/>
              <a:latin typeface="+mj-lt"/>
            </a:endParaRPr>
          </a:p>
          <a:p>
            <a:pPr algn="l"/>
            <a:r>
              <a:rPr lang="en-GB" sz="2600" b="1" i="0" u="sng" dirty="0">
                <a:solidFill>
                  <a:schemeClr val="bg1"/>
                </a:solidFill>
                <a:effectLst/>
                <a:latin typeface="+mj-lt"/>
              </a:rPr>
              <a:t>What we do: </a:t>
            </a:r>
          </a:p>
          <a:p>
            <a:pPr algn="l"/>
            <a:endParaRPr lang="en-GB" sz="2600" b="1" i="0" dirty="0">
              <a:solidFill>
                <a:schemeClr val="bg1"/>
              </a:solidFill>
              <a:effectLst/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i="0" dirty="0">
                <a:solidFill>
                  <a:schemeClr val="bg1"/>
                </a:solidFill>
                <a:effectLst/>
                <a:latin typeface="+mj-lt"/>
              </a:rPr>
              <a:t>Face-to-face or telephone support including personalised support plans.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+mj-lt"/>
              </a:rPr>
              <a:t>Signposting to other organisations working with people living with dementia.  </a:t>
            </a:r>
            <a:endParaRPr lang="en-GB" sz="2600" i="0" dirty="0">
              <a:solidFill>
                <a:schemeClr val="bg1"/>
              </a:solidFill>
              <a:effectLst/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i="0" dirty="0">
                <a:solidFill>
                  <a:schemeClr val="bg1"/>
                </a:solidFill>
                <a:effectLst/>
                <a:latin typeface="+mj-lt"/>
              </a:rPr>
              <a:t>Carers Support including monthly Peer Support Groups and our Carers Information and Support Programme</a:t>
            </a:r>
            <a:r>
              <a:rPr lang="en-GB" sz="28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031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7DDDDCC9-D356-4F8D-B12F-08904B3B6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8"/>
          <a:stretch/>
        </p:blipFill>
        <p:spPr>
          <a:xfrm>
            <a:off x="-17057" y="-25410"/>
            <a:ext cx="11562722" cy="6505585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xmlns="" id="{FE9B3581-BF86-4CF0-8B19-D8237DBF3375}"/>
              </a:ext>
            </a:extLst>
          </p:cNvPr>
          <p:cNvSpPr txBox="1">
            <a:spLocks/>
          </p:cNvSpPr>
          <p:nvPr/>
        </p:nvSpPr>
        <p:spPr>
          <a:xfrm>
            <a:off x="144414" y="0"/>
            <a:ext cx="11373148" cy="6480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3BD6DA4-21D6-4B7A-91F6-1CDB7D4A9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8" y="4780079"/>
            <a:ext cx="1512168" cy="1512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A0180F-E41C-AA69-0758-2EA2998FA87A}"/>
              </a:ext>
            </a:extLst>
          </p:cNvPr>
          <p:cNvSpPr txBox="1"/>
          <p:nvPr/>
        </p:nvSpPr>
        <p:spPr>
          <a:xfrm>
            <a:off x="405070" y="187928"/>
            <a:ext cx="933667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Referral to the service can be via:</a:t>
            </a:r>
          </a:p>
          <a:p>
            <a:endParaRPr lang="en-GB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GP</a:t>
            </a:r>
          </a:p>
          <a:p>
            <a:endParaRPr lang="en-GB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en-GB" sz="2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emory Clinic</a:t>
            </a:r>
          </a:p>
          <a:p>
            <a:endParaRPr lang="en-GB" sz="26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en-GB" sz="2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ealth clinic or health and/or care professional</a:t>
            </a:r>
          </a:p>
          <a:p>
            <a:endParaRPr lang="en-GB" sz="26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Social services</a:t>
            </a:r>
          </a:p>
          <a:p>
            <a:endParaRPr lang="en-GB" sz="26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Self Referral </a:t>
            </a:r>
          </a:p>
          <a:p>
            <a:endParaRPr lang="en-GB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Other voluntary agency</a:t>
            </a:r>
          </a:p>
          <a:p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469" y="192159"/>
            <a:ext cx="6624736" cy="5496200"/>
          </a:xfrm>
        </p:spPr>
        <p:txBody>
          <a:bodyPr/>
          <a:lstStyle/>
          <a:p>
            <a:r>
              <a:rPr lang="en-GB" sz="2600" b="1" u="sng" dirty="0"/>
              <a:t>We also offer: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dirty="0"/>
              <a:t>Dementia Adviser support at Tolworth Hospital , Memory Clinic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dirty="0"/>
              <a:t>Kingston Dementia Support Service at Surbiton Health Centre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dirty="0"/>
              <a:t>Monthly Carers Peer support Groups, face to face and on-line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dirty="0"/>
              <a:t>Carer’s Information and Support Programme</a:t>
            </a:r>
          </a:p>
          <a:p>
            <a:endParaRPr lang="en-GB" sz="2800" dirty="0"/>
          </a:p>
        </p:txBody>
      </p:sp>
      <p:pic>
        <p:nvPicPr>
          <p:cNvPr id="1030" name="Picture 6" descr="Alzheimer's Society in rebrand | Third Sector">
            <a:extLst>
              <a:ext uri="{FF2B5EF4-FFF2-40B4-BE49-F238E27FC236}">
                <a16:creationId xmlns:a16="http://schemas.microsoft.com/office/drawing/2014/main" xmlns="" id="{FE91C105-0DBD-C195-E159-9C96E010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05" y="3672135"/>
            <a:ext cx="400515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7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4A893-FCD8-EDFC-36ED-DC7DFAFA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Who we 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3AD478-1459-0172-C414-70222CBE178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672804" y="2447999"/>
            <a:ext cx="2414395" cy="2808312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DA Joanna Newton  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55700A5-9A35-DB92-C742-67F4C99BB4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8789" y="143743"/>
            <a:ext cx="3456000" cy="648072"/>
          </a:xfrm>
        </p:spPr>
        <p:txBody>
          <a:bodyPr/>
          <a:lstStyle/>
          <a:p>
            <a:r>
              <a:rPr lang="en-GB" dirty="0"/>
              <a:t> DA Rachel Carver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5AFA896-FB3B-95CE-5748-E59CB35B04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7199" y="170518"/>
            <a:ext cx="3456000" cy="974474"/>
          </a:xfrm>
        </p:spPr>
        <p:txBody>
          <a:bodyPr/>
          <a:lstStyle/>
          <a:p>
            <a:r>
              <a:rPr lang="en-GB" dirty="0"/>
              <a:t>DA Leila C D Chillingirian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F50133-96BC-1272-22F5-7BB110ECA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05" y="536374"/>
            <a:ext cx="1466850" cy="17570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1AB2CD6-C1E5-0B8E-09D8-B7E3BBE5F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54" y="3528119"/>
            <a:ext cx="15716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4F6980A-08E1-85CF-6D61-A5E9CDF42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99" y="582486"/>
            <a:ext cx="1579880" cy="175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DD8A5DF5-906A-01E2-AF14-6CA6B1110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279" y="5256311"/>
            <a:ext cx="2646213" cy="631404"/>
          </a:xfrm>
        </p:spPr>
        <p:txBody>
          <a:bodyPr/>
          <a:lstStyle/>
          <a:p>
            <a:endParaRPr lang="en-GB" b="1" dirty="0"/>
          </a:p>
          <a:p>
            <a:r>
              <a:rPr lang="en-GB" dirty="0"/>
              <a:t>Services Manager :</a:t>
            </a:r>
          </a:p>
          <a:p>
            <a:r>
              <a:rPr lang="en-GB" dirty="0"/>
              <a:t>Monique Gardiner </a:t>
            </a:r>
          </a:p>
          <a:p>
            <a:endParaRPr lang="en-GB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3DB9E6-3692-36CB-3741-9A8F66C1D8B5}"/>
              </a:ext>
            </a:extLst>
          </p:cNvPr>
          <p:cNvSpPr txBox="1"/>
          <p:nvPr/>
        </p:nvSpPr>
        <p:spPr>
          <a:xfrm>
            <a:off x="6052172" y="2733997"/>
            <a:ext cx="45554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Megan Comber </a:t>
            </a:r>
            <a:r>
              <a:rPr lang="en-GB" dirty="0"/>
              <a:t>–</a:t>
            </a:r>
          </a:p>
          <a:p>
            <a:r>
              <a:rPr lang="en-GB" dirty="0"/>
              <a:t>Dementia Friendly Community Coordinator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F3577A-E584-0B02-8C1A-3BF495327CE1}"/>
              </a:ext>
            </a:extLst>
          </p:cNvPr>
          <p:cNvSpPr txBox="1"/>
          <p:nvPr/>
        </p:nvSpPr>
        <p:spPr>
          <a:xfrm>
            <a:off x="6052171" y="4192859"/>
            <a:ext cx="5469904" cy="128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Telephone: 0207 423 5115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GB" sz="20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Kingstonoffice@alzheimers.org.uk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Website: </a:t>
            </a:r>
            <a:r>
              <a:rPr lang="en-GB" sz="20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www.alzheimers.org.uk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9261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8582D29-D7DF-5A0F-CFF6-3C081F59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791815"/>
            <a:ext cx="10369868" cy="936103"/>
          </a:xfrm>
        </p:spPr>
        <p:txBody>
          <a:bodyPr anchor="t">
            <a:normAutofit/>
          </a:bodyPr>
          <a:lstStyle/>
          <a:p>
            <a:r>
              <a:rPr lang="en-US" dirty="0"/>
              <a:t>Next: Kingston </a:t>
            </a:r>
            <a:r>
              <a:rPr lang="en-US" dirty="0" err="1"/>
              <a:t>Carers</a:t>
            </a:r>
            <a:endParaRPr lang="en-US" dirty="0"/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xmlns="" id="{997EED70-1395-4365-CA37-519E8D0EC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12"/>
          <a:stretch/>
        </p:blipFill>
        <p:spPr>
          <a:xfrm>
            <a:off x="432000" y="2856335"/>
            <a:ext cx="10369868" cy="1884502"/>
          </a:xfrm>
          <a:prstGeom prst="rect">
            <a:avLst/>
          </a:prstGeom>
          <a:noFill/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xmlns="" id="{139BA064-42B5-CB3A-C27C-830FD172B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837425"/>
            <a:ext cx="10369550" cy="681639"/>
          </a:xfrm>
        </p:spPr>
        <p:txBody>
          <a:bodyPr/>
          <a:lstStyle/>
          <a:p>
            <a:r>
              <a:rPr lang="en-US" dirty="0"/>
              <a:t>CEO Diane White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A3CFE33-7328-171D-E561-709A7D894686}"/>
              </a:ext>
            </a:extLst>
          </p:cNvPr>
          <p:cNvSpPr/>
          <p:nvPr/>
        </p:nvSpPr>
        <p:spPr>
          <a:xfrm>
            <a:off x="9289429" y="5976391"/>
            <a:ext cx="19442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79142"/>
      </p:ext>
    </p:extLst>
  </p:cSld>
  <p:clrMapOvr>
    <a:masterClrMapping/>
  </p:clrMapOvr>
</p:sld>
</file>

<file path=ppt/theme/theme1.xml><?xml version="1.0" encoding="utf-8"?>
<a:theme xmlns:a="http://schemas.openxmlformats.org/drawingml/2006/main" name="AS_Presentation 2">
  <a:themeElements>
    <a:clrScheme name="AS Theme Colours">
      <a:dk1>
        <a:srgbClr val="000000"/>
      </a:dk1>
      <a:lt1>
        <a:srgbClr val="FFFFFF"/>
      </a:lt1>
      <a:dk2>
        <a:srgbClr val="1B1464"/>
      </a:dk2>
      <a:lt2>
        <a:srgbClr val="262626"/>
      </a:lt2>
      <a:accent1>
        <a:srgbClr val="0199FF"/>
      </a:accent1>
      <a:accent2>
        <a:srgbClr val="FF1C26"/>
      </a:accent2>
      <a:accent3>
        <a:srgbClr val="6BCFE5"/>
      </a:accent3>
      <a:accent4>
        <a:srgbClr val="FF7A85"/>
      </a:accent4>
      <a:accent5>
        <a:srgbClr val="1B1464"/>
      </a:accent5>
      <a:accent6>
        <a:srgbClr val="FF00FF"/>
      </a:accent6>
      <a:hlink>
        <a:srgbClr val="595959"/>
      </a:hlink>
      <a:folHlink>
        <a:srgbClr val="7F7F7F"/>
      </a:folHlink>
    </a:clrScheme>
    <a:fontScheme name="AS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wic_System_Copyright xmlns="http://schemas.microsoft.com/sharepoint/v3/fields" xsi:nil="true"/>
    <ImageCreateDate xmlns="B5BCFCDC-CEB6-4D4F-A4B6-BD14C0E84DEE" xsi:nil="true"/>
    <TaxCatchAll xmlns="df1bc4a4-166f-4967-83c9-a74e50ce6a2e"/>
    <c9b7544c86fb4f218ec7fce492105b6a xmlns="df1bc4a4-166f-4967-83c9-a74e50ce6a2e">
      <Terms xmlns="http://schemas.microsoft.com/office/infopath/2007/PartnerControls"/>
    </c9b7544c86fb4f218ec7fce492105b6a>
    <g37c2579dc9c4d5b904a6cc6463129a2 xmlns="df1bc4a4-166f-4967-83c9-a74e50ce6a2e">
      <Terms xmlns="http://schemas.microsoft.com/office/infopath/2007/PartnerControls"/>
    </g37c2579dc9c4d5b904a6cc6463129a2>
    <PublishingExpirationDate xmlns="http://schemas.microsoft.com/sharepoint/v3" xsi:nil="true"/>
    <mb551c9132a74760a4cb9c95894f05b5 xmlns="df1bc4a4-166f-4967-83c9-a74e50ce6a2e">
      <Terms xmlns="http://schemas.microsoft.com/office/infopath/2007/PartnerControls"/>
    </mb551c9132a74760a4cb9c95894f05b5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53CCA670D5B1EA45A735BF9A3DF3A721" ma:contentTypeVersion="6" ma:contentTypeDescription="Upload an image." ma:contentTypeScope="" ma:versionID="807e47cbb55b512c0d60171e21d478c2">
  <xsd:schema xmlns:xsd="http://www.w3.org/2001/XMLSchema" xmlns:xs="http://www.w3.org/2001/XMLSchema" xmlns:p="http://schemas.microsoft.com/office/2006/metadata/properties" xmlns:ns1="http://schemas.microsoft.com/sharepoint/v3" xmlns:ns2="B5BCFCDC-CEB6-4D4F-A4B6-BD14C0E84DEE" xmlns:ns3="http://schemas.microsoft.com/sharepoint/v3/fields" xmlns:ns4="df1bc4a4-166f-4967-83c9-a74e50ce6a2e" xmlns:ns5="b5bcfcdc-ceb6-4d4f-a4b6-bd14c0e84dee" targetNamespace="http://schemas.microsoft.com/office/2006/metadata/properties" ma:root="true" ma:fieldsID="b37d3da0f5c20d23ca522eccaced6c71" ns1:_="" ns2:_="" ns3:_="" ns4:_="" ns5:_="">
    <xsd:import namespace="http://schemas.microsoft.com/sharepoint/v3"/>
    <xsd:import namespace="B5BCFCDC-CEB6-4D4F-A4B6-BD14C0E84DEE"/>
    <xsd:import namespace="http://schemas.microsoft.com/sharepoint/v3/fields"/>
    <xsd:import namespace="df1bc4a4-166f-4967-83c9-a74e50ce6a2e"/>
    <xsd:import namespace="b5bcfcdc-ceb6-4d4f-a4b6-bd14c0e84dee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mb551c9132a74760a4cb9c95894f05b5" minOccurs="0"/>
                <xsd:element ref="ns4:g37c2579dc9c4d5b904a6cc6463129a2" minOccurs="0"/>
                <xsd:element ref="ns4:c9b7544c86fb4f218ec7fce492105b6a" minOccurs="0"/>
                <xsd:element ref="ns4:TaxCatchAll" minOccurs="0"/>
                <xsd:element ref="ns1:PublishingStartDate" minOccurs="0"/>
                <xsd:element ref="ns1:PublishingExpirationDate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CFCDC-CEB6-4D4F-A4B6-BD14C0E84DE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bc4a4-166f-4967-83c9-a74e50ce6a2e" elementFormDefault="qualified">
    <xsd:import namespace="http://schemas.microsoft.com/office/2006/documentManagement/types"/>
    <xsd:import namespace="http://schemas.microsoft.com/office/infopath/2007/PartnerControls"/>
    <xsd:element name="mb551c9132a74760a4cb9c95894f05b5" ma:index="27" nillable="true" ma:taxonomy="true" ma:internalName="mb551c9132a74760a4cb9c95894f05b5" ma:taxonomyFieldName="LocationAlz" ma:displayName="Location" ma:default="" ma:fieldId="{6b551c91-32a7-4760-a4cb-9c95894f05b5}" ma:sspId="234cc4f6-1ea8-4064-b7f5-3804b9560f78" ma:termSetId="06cd20e9-9147-4d76-9b05-2d84a022a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7c2579dc9c4d5b904a6cc6463129a2" ma:index="29" nillable="true" ma:taxonomy="true" ma:internalName="g37c2579dc9c4d5b904a6cc6463129a2" ma:taxonomyFieldName="DepartmentAlz" ma:displayName="Department" ma:fieldId="{037c2579-dc9c-4d5b-904a-6cc6463129a2}" ma:sspId="234cc4f6-1ea8-4064-b7f5-3804b9560f78" ma:termSetId="5158a808-cd8e-412d-a383-9414942a40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b7544c86fb4f218ec7fce492105b6a" ma:index="31" nillable="true" ma:taxonomy="true" ma:internalName="c9b7544c86fb4f218ec7fce492105b6a" ma:taxonomyFieldName="TagAlz" ma:displayName="Alz Tag" ma:fieldId="{c9b7544c-86fb-4f21-8ec7-fce492105b6a}" ma:sspId="234cc4f6-1ea8-4064-b7f5-3804b9560f78" ma:termSetId="3909f584-adf6-4c0f-a1d8-a5f50c47bb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3" nillable="true" ma:displayName="Taxonomy Catch All Column" ma:description="" ma:hidden="true" ma:list="{e5cf7cc2-6032-46f9-aa6e-8cafd6d62c0a}" ma:internalName="TaxCatchAll" ma:showField="CatchAllData" ma:web="df1bc4a4-166f-4967-83c9-a74e50ce6a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cfcdc-ceb6-4d4f-a4b6-bd14c0e84d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3D632-C994-42F0-941E-7F6A6ED148A9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sharepoint/v3/fields"/>
    <ds:schemaRef ds:uri="http://schemas.microsoft.com/sharepoint/v3"/>
    <ds:schemaRef ds:uri="b5bcfcdc-ceb6-4d4f-a4b6-bd14c0e84dee"/>
    <ds:schemaRef ds:uri="http://purl.org/dc/terms/"/>
    <ds:schemaRef ds:uri="http://schemas.microsoft.com/office/infopath/2007/PartnerControls"/>
    <ds:schemaRef ds:uri="df1bc4a4-166f-4967-83c9-a74e50ce6a2e"/>
    <ds:schemaRef ds:uri="B5BCFCDC-CEB6-4D4F-A4B6-BD14C0E84D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A912D5-C646-4FE6-A4D1-403BCF8E1E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3B8236-E2B0-4331-B6BF-1D789391A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BCFCDC-CEB6-4D4F-A4B6-BD14C0E84DEE"/>
    <ds:schemaRef ds:uri="http://schemas.microsoft.com/sharepoint/v3/fields"/>
    <ds:schemaRef ds:uri="df1bc4a4-166f-4967-83c9-a74e50ce6a2e"/>
    <ds:schemaRef ds:uri="b5bcfcdc-ceb6-4d4f-a4b6-bd14c0e84d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AS_Presentation 2</Template>
  <TotalTime>1827</TotalTime>
  <Words>353</Words>
  <Application>Microsoft Office PowerPoint</Application>
  <PresentationFormat>Custom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Segoe UI</vt:lpstr>
      <vt:lpstr>Times New Roman</vt:lpstr>
      <vt:lpstr>Wingdings</vt:lpstr>
      <vt:lpstr>AS_Presentation 2</vt:lpstr>
      <vt:lpstr>Alzheimer’s Society Kingston </vt:lpstr>
      <vt:lpstr>PowerPoint Presentation</vt:lpstr>
      <vt:lpstr>PowerPoint Presentation</vt:lpstr>
      <vt:lpstr>Alzheimer’s Society Kingston </vt:lpstr>
      <vt:lpstr>PowerPoint Presentation</vt:lpstr>
      <vt:lpstr>PowerPoint Presentation</vt:lpstr>
      <vt:lpstr>PowerPoint Presentation</vt:lpstr>
      <vt:lpstr>Who we are</vt:lpstr>
      <vt:lpstr>Next: Kingston Carers</vt:lpstr>
      <vt:lpstr>PowerPoint Presentation</vt:lpstr>
      <vt:lpstr>Our Holistic Model of Carer Support</vt:lpstr>
    </vt:vector>
  </TitlesOfParts>
  <Company>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Szalach, Lukasz</dc:creator>
  <cp:keywords/>
  <dc:description/>
  <cp:lastModifiedBy>Camilla Wheal</cp:lastModifiedBy>
  <cp:revision>18</cp:revision>
  <dcterms:created xsi:type="dcterms:W3CDTF">2017-10-30T16:18:07Z</dcterms:created>
  <dcterms:modified xsi:type="dcterms:W3CDTF">2023-03-06T10:59:17Z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0x0101009148F5A04DDD49CBA7127AADA5FB792B00AADE34325A8B49CDA8BB4DB53328F2140053CCA670D5B1EA45A735BF9A3DF3A721</vt:lpwstr>
  </property>
  <property fmtid="{D5CDD505-2E9C-101B-9397-08002B2CF9AE}" pid="3" name="TagAlz">
    <vt:lpwstr/>
  </property>
  <property fmtid="{D5CDD505-2E9C-101B-9397-08002B2CF9AE}" pid="4" name="DepartmentAlz">
    <vt:lpwstr/>
  </property>
  <property fmtid="{D5CDD505-2E9C-101B-9397-08002B2CF9AE}" pid="5" name="LocationAlz">
    <vt:lpwstr/>
  </property>
</Properties>
</file>