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63C710-093E-4271-92A6-95799110890F}" type="datetimeFigureOut">
              <a:rPr lang="en-GB" smtClean="0"/>
              <a:t>24/01/2023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520455-631F-41D2-B340-09EBE86DCD00}" type="slidenum">
              <a:rPr lang="en-GB" smtClean="0"/>
              <a:t>‹#›</a:t>
            </a:fld>
            <a:endParaRPr lang="en-GB"/>
          </a:p>
        </p:txBody>
      </p:sp>
    </p:spTree>
    <p:extLst>
      <p:ext uri="{BB962C8B-B14F-4D97-AF65-F5344CB8AC3E}">
        <p14:creationId xmlns:p14="http://schemas.microsoft.com/office/powerpoint/2010/main" val="380072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f8b32e24b5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1f8b32e24b5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9399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f8b32e24b5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1f8b32e24b5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i="1">
                <a:solidFill>
                  <a:schemeClr val="dk1"/>
                </a:solidFill>
              </a:rPr>
              <a:t>Physical Space</a:t>
            </a:r>
            <a:r>
              <a:rPr lang="en-GB">
                <a:solidFill>
                  <a:schemeClr val="dk1"/>
                </a:solidFill>
              </a:rPr>
              <a:t> - warm spaces where residents can sit, have a hot drink and potentially access WiFi, activities and information, guidance and advice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i="1">
                <a:solidFill>
                  <a:schemeClr val="dk1"/>
                </a:solidFill>
              </a:rPr>
              <a:t>Digital Space</a:t>
            </a:r>
            <a:r>
              <a:rPr lang="en-GB">
                <a:solidFill>
                  <a:schemeClr val="dk1"/>
                </a:solidFill>
              </a:rPr>
              <a:t> - </a:t>
            </a:r>
            <a:r>
              <a:rPr lang="en-GB">
                <a:solidFill>
                  <a:srgbClr val="202124"/>
                </a:solidFill>
              </a:rPr>
              <a:t>relevant information to support residents - council website, Connected Kingston and through digital voluntary sector networks such as Citizens Advice Kingston </a:t>
            </a:r>
            <a:endParaRPr>
              <a:solidFill>
                <a:srgbClr val="202124"/>
              </a:solidFill>
            </a:endParaRPr>
          </a:p>
          <a:p>
            <a:pPr marL="0" lvl="0" indent="0" algn="l" rtl="0">
              <a:lnSpc>
                <a:spcPct val="115000"/>
              </a:lnSpc>
              <a:spcBef>
                <a:spcPts val="0"/>
              </a:spcBef>
              <a:spcAft>
                <a:spcPts val="0"/>
              </a:spcAft>
              <a:buNone/>
            </a:pPr>
            <a:r>
              <a:rPr lang="en-GB" i="1">
                <a:solidFill>
                  <a:schemeClr val="dk1"/>
                </a:solidFill>
              </a:rPr>
              <a:t>At Home</a:t>
            </a:r>
            <a:r>
              <a:rPr lang="en-GB">
                <a:solidFill>
                  <a:schemeClr val="dk1"/>
                </a:solidFill>
              </a:rPr>
              <a:t> - Information and advice at home  EG </a:t>
            </a:r>
            <a:r>
              <a:rPr lang="en-GB">
                <a:solidFill>
                  <a:srgbClr val="202124"/>
                </a:solidFill>
              </a:rPr>
              <a:t>Community Library Service and Adult Social Care services </a:t>
            </a:r>
            <a:endParaRPr>
              <a:solidFill>
                <a:srgbClr val="202124"/>
              </a:solidFill>
            </a:endParaRPr>
          </a:p>
          <a:p>
            <a:pPr marL="0" lvl="0" indent="0" algn="l" rtl="0">
              <a:lnSpc>
                <a:spcPct val="115000"/>
              </a:lnSpc>
              <a:spcBef>
                <a:spcPts val="0"/>
              </a:spcBef>
              <a:spcAft>
                <a:spcPts val="0"/>
              </a:spcAft>
              <a:buClr>
                <a:schemeClr val="dk1"/>
              </a:buClr>
              <a:buSzPts val="1100"/>
              <a:buFont typeface="Arial"/>
              <a:buNone/>
            </a:pPr>
            <a:r>
              <a:rPr lang="en-GB" i="1">
                <a:solidFill>
                  <a:srgbClr val="202124"/>
                </a:solidFill>
              </a:rPr>
              <a:t>Where people are</a:t>
            </a:r>
            <a:r>
              <a:rPr lang="en-GB">
                <a:solidFill>
                  <a:srgbClr val="202124"/>
                </a:solidFill>
              </a:rPr>
              <a:t> - schools, workplaces - providing info/working with others</a:t>
            </a:r>
            <a:endParaRPr>
              <a:solidFill>
                <a:srgbClr val="202124"/>
              </a:solidFill>
            </a:endParaRPr>
          </a:p>
          <a:p>
            <a:pPr marL="0" lvl="0" indent="0" algn="l" rtl="0">
              <a:lnSpc>
                <a:spcPct val="115000"/>
              </a:lnSpc>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777121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f8b32e24b5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f8b32e24b5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4871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f8b32e24b5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f8b32e24b5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Published in December 20,000 views - updated all the time</a:t>
            </a:r>
            <a:endParaRPr/>
          </a:p>
          <a:p>
            <a:pPr marL="0" lvl="0" indent="0" algn="l" rtl="0">
              <a:lnSpc>
                <a:spcPct val="115000"/>
              </a:lnSpc>
              <a:spcBef>
                <a:spcPts val="0"/>
              </a:spcBef>
              <a:spcAft>
                <a:spcPts val="0"/>
              </a:spcAft>
              <a:buNone/>
            </a:pPr>
            <a:r>
              <a:rPr lang="en-GB">
                <a:solidFill>
                  <a:srgbClr val="222222"/>
                </a:solidFill>
              </a:rPr>
              <a:t>KVA have sent this out for VCS organisations to consider using this map to publicise their activity. </a:t>
            </a:r>
            <a:endParaRPr/>
          </a:p>
        </p:txBody>
      </p:sp>
    </p:spTree>
    <p:extLst>
      <p:ext uri="{BB962C8B-B14F-4D97-AF65-F5344CB8AC3E}">
        <p14:creationId xmlns:p14="http://schemas.microsoft.com/office/powerpoint/2010/main" val="563949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f8b32e24b5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f8b32e24b5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5839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f8b32e24b5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f8b32e24b5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033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f8b32e24b5_0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1f8b32e24b5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2215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f8b32e24b5_0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1f8b32e24b5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3006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7CE4E4D-B99B-47E0-AD7F-AAF4F856D746}" type="datetimeFigureOut">
              <a:rPr lang="en-GB" smtClean="0"/>
              <a:t>24/01/2023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D19154-0AA7-450D-90FA-17CE4E73EA33}" type="slidenum">
              <a:rPr lang="en-GB" smtClean="0"/>
              <a:t>‹#›</a:t>
            </a:fld>
            <a:endParaRPr lang="en-GB"/>
          </a:p>
        </p:txBody>
      </p:sp>
    </p:spTree>
    <p:extLst>
      <p:ext uri="{BB962C8B-B14F-4D97-AF65-F5344CB8AC3E}">
        <p14:creationId xmlns:p14="http://schemas.microsoft.com/office/powerpoint/2010/main" val="4063139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CE4E4D-B99B-47E0-AD7F-AAF4F856D746}" type="datetimeFigureOut">
              <a:rPr lang="en-GB" smtClean="0"/>
              <a:t>24/01/2023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D19154-0AA7-450D-90FA-17CE4E73EA33}" type="slidenum">
              <a:rPr lang="en-GB" smtClean="0"/>
              <a:t>‹#›</a:t>
            </a:fld>
            <a:endParaRPr lang="en-GB"/>
          </a:p>
        </p:txBody>
      </p:sp>
    </p:spTree>
    <p:extLst>
      <p:ext uri="{BB962C8B-B14F-4D97-AF65-F5344CB8AC3E}">
        <p14:creationId xmlns:p14="http://schemas.microsoft.com/office/powerpoint/2010/main" val="1248833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CE4E4D-B99B-47E0-AD7F-AAF4F856D746}" type="datetimeFigureOut">
              <a:rPr lang="en-GB" smtClean="0"/>
              <a:t>24/01/2023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D19154-0AA7-450D-90FA-17CE4E73EA33}" type="slidenum">
              <a:rPr lang="en-GB" smtClean="0"/>
              <a:t>‹#›</a:t>
            </a:fld>
            <a:endParaRPr lang="en-GB"/>
          </a:p>
        </p:txBody>
      </p:sp>
    </p:spTree>
    <p:extLst>
      <p:ext uri="{BB962C8B-B14F-4D97-AF65-F5344CB8AC3E}">
        <p14:creationId xmlns:p14="http://schemas.microsoft.com/office/powerpoint/2010/main" val="2777782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21"/>
        <p:cNvGrpSpPr/>
        <p:nvPr/>
      </p:nvGrpSpPr>
      <p:grpSpPr>
        <a:xfrm>
          <a:off x="0" y="0"/>
          <a:ext cx="0" cy="0"/>
          <a:chOff x="0" y="0"/>
          <a:chExt cx="0" cy="0"/>
        </a:xfrm>
      </p:grpSpPr>
      <p:sp>
        <p:nvSpPr>
          <p:cNvPr id="122" name="Google Shape;122;p3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23" name="Google Shape;123;p31"/>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Tree>
    <p:extLst>
      <p:ext uri="{BB962C8B-B14F-4D97-AF65-F5344CB8AC3E}">
        <p14:creationId xmlns:p14="http://schemas.microsoft.com/office/powerpoint/2010/main" val="1012404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CE4E4D-B99B-47E0-AD7F-AAF4F856D746}" type="datetimeFigureOut">
              <a:rPr lang="en-GB" smtClean="0"/>
              <a:t>24/01/2023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D19154-0AA7-450D-90FA-17CE4E73EA33}" type="slidenum">
              <a:rPr lang="en-GB" smtClean="0"/>
              <a:t>‹#›</a:t>
            </a:fld>
            <a:endParaRPr lang="en-GB"/>
          </a:p>
        </p:txBody>
      </p:sp>
    </p:spTree>
    <p:extLst>
      <p:ext uri="{BB962C8B-B14F-4D97-AF65-F5344CB8AC3E}">
        <p14:creationId xmlns:p14="http://schemas.microsoft.com/office/powerpoint/2010/main" val="1490089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CE4E4D-B99B-47E0-AD7F-AAF4F856D746}" type="datetimeFigureOut">
              <a:rPr lang="en-GB" smtClean="0"/>
              <a:t>24/01/2023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D19154-0AA7-450D-90FA-17CE4E73EA33}" type="slidenum">
              <a:rPr lang="en-GB" smtClean="0"/>
              <a:t>‹#›</a:t>
            </a:fld>
            <a:endParaRPr lang="en-GB"/>
          </a:p>
        </p:txBody>
      </p:sp>
    </p:spTree>
    <p:extLst>
      <p:ext uri="{BB962C8B-B14F-4D97-AF65-F5344CB8AC3E}">
        <p14:creationId xmlns:p14="http://schemas.microsoft.com/office/powerpoint/2010/main" val="4029699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7CE4E4D-B99B-47E0-AD7F-AAF4F856D746}" type="datetimeFigureOut">
              <a:rPr lang="en-GB" smtClean="0"/>
              <a:t>24/01/2023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D19154-0AA7-450D-90FA-17CE4E73EA33}" type="slidenum">
              <a:rPr lang="en-GB" smtClean="0"/>
              <a:t>‹#›</a:t>
            </a:fld>
            <a:endParaRPr lang="en-GB"/>
          </a:p>
        </p:txBody>
      </p:sp>
    </p:spTree>
    <p:extLst>
      <p:ext uri="{BB962C8B-B14F-4D97-AF65-F5344CB8AC3E}">
        <p14:creationId xmlns:p14="http://schemas.microsoft.com/office/powerpoint/2010/main" val="3860463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7CE4E4D-B99B-47E0-AD7F-AAF4F856D746}" type="datetimeFigureOut">
              <a:rPr lang="en-GB" smtClean="0"/>
              <a:t>24/01/2023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D19154-0AA7-450D-90FA-17CE4E73EA33}" type="slidenum">
              <a:rPr lang="en-GB" smtClean="0"/>
              <a:t>‹#›</a:t>
            </a:fld>
            <a:endParaRPr lang="en-GB"/>
          </a:p>
        </p:txBody>
      </p:sp>
    </p:spTree>
    <p:extLst>
      <p:ext uri="{BB962C8B-B14F-4D97-AF65-F5344CB8AC3E}">
        <p14:creationId xmlns:p14="http://schemas.microsoft.com/office/powerpoint/2010/main" val="1945600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7CE4E4D-B99B-47E0-AD7F-AAF4F856D746}" type="datetimeFigureOut">
              <a:rPr lang="en-GB" smtClean="0"/>
              <a:t>24/01/2023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D19154-0AA7-450D-90FA-17CE4E73EA33}" type="slidenum">
              <a:rPr lang="en-GB" smtClean="0"/>
              <a:t>‹#›</a:t>
            </a:fld>
            <a:endParaRPr lang="en-GB"/>
          </a:p>
        </p:txBody>
      </p:sp>
    </p:spTree>
    <p:extLst>
      <p:ext uri="{BB962C8B-B14F-4D97-AF65-F5344CB8AC3E}">
        <p14:creationId xmlns:p14="http://schemas.microsoft.com/office/powerpoint/2010/main" val="42193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CE4E4D-B99B-47E0-AD7F-AAF4F856D746}" type="datetimeFigureOut">
              <a:rPr lang="en-GB" smtClean="0"/>
              <a:t>24/01/2023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D19154-0AA7-450D-90FA-17CE4E73EA33}" type="slidenum">
              <a:rPr lang="en-GB" smtClean="0"/>
              <a:t>‹#›</a:t>
            </a:fld>
            <a:endParaRPr lang="en-GB"/>
          </a:p>
        </p:txBody>
      </p:sp>
    </p:spTree>
    <p:extLst>
      <p:ext uri="{BB962C8B-B14F-4D97-AF65-F5344CB8AC3E}">
        <p14:creationId xmlns:p14="http://schemas.microsoft.com/office/powerpoint/2010/main" val="635601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CE4E4D-B99B-47E0-AD7F-AAF4F856D746}" type="datetimeFigureOut">
              <a:rPr lang="en-GB" smtClean="0"/>
              <a:t>24/01/2023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D19154-0AA7-450D-90FA-17CE4E73EA33}" type="slidenum">
              <a:rPr lang="en-GB" smtClean="0"/>
              <a:t>‹#›</a:t>
            </a:fld>
            <a:endParaRPr lang="en-GB"/>
          </a:p>
        </p:txBody>
      </p:sp>
    </p:spTree>
    <p:extLst>
      <p:ext uri="{BB962C8B-B14F-4D97-AF65-F5344CB8AC3E}">
        <p14:creationId xmlns:p14="http://schemas.microsoft.com/office/powerpoint/2010/main" val="1904367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CE4E4D-B99B-47E0-AD7F-AAF4F856D746}" type="datetimeFigureOut">
              <a:rPr lang="en-GB" smtClean="0"/>
              <a:t>24/01/2023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D19154-0AA7-450D-90FA-17CE4E73EA33}" type="slidenum">
              <a:rPr lang="en-GB" smtClean="0"/>
              <a:t>‹#›</a:t>
            </a:fld>
            <a:endParaRPr lang="en-GB"/>
          </a:p>
        </p:txBody>
      </p:sp>
    </p:spTree>
    <p:extLst>
      <p:ext uri="{BB962C8B-B14F-4D97-AF65-F5344CB8AC3E}">
        <p14:creationId xmlns:p14="http://schemas.microsoft.com/office/powerpoint/2010/main" val="3850198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CE4E4D-B99B-47E0-AD7F-AAF4F856D746}" type="datetimeFigureOut">
              <a:rPr lang="en-GB" smtClean="0"/>
              <a:t>24/01/2023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D19154-0AA7-450D-90FA-17CE4E73EA33}" type="slidenum">
              <a:rPr lang="en-GB" smtClean="0"/>
              <a:t>‹#›</a:t>
            </a:fld>
            <a:endParaRPr lang="en-GB"/>
          </a:p>
        </p:txBody>
      </p:sp>
    </p:spTree>
    <p:extLst>
      <p:ext uri="{BB962C8B-B14F-4D97-AF65-F5344CB8AC3E}">
        <p14:creationId xmlns:p14="http://schemas.microsoft.com/office/powerpoint/2010/main" val="3363126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maps/d/u/0/edit?hl=en&amp;mid=18qlVM3JMV-aKnLig17V9mmEakLlR3Vc&amp;ll=51.39880680697124,-0.21279098360744264&amp;z=12"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64"/>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GB"/>
              <a:t>Warm Spaces &amp; Cost of Living</a:t>
            </a:r>
            <a:endParaRPr/>
          </a:p>
        </p:txBody>
      </p:sp>
      <p:sp>
        <p:nvSpPr>
          <p:cNvPr id="298" name="Google Shape;298;p64"/>
          <p:cNvSpPr txBox="1">
            <a:spLocks noGrp="1"/>
          </p:cNvSpPr>
          <p:nvPr>
            <p:ph type="subTitle" idx="1"/>
          </p:nvPr>
        </p:nvSpPr>
        <p:spPr>
          <a:xfrm>
            <a:off x="415600" y="3677233"/>
            <a:ext cx="11360700" cy="10569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GB" i="1"/>
              <a:t>January 2023</a:t>
            </a:r>
            <a:endParaRPr i="1"/>
          </a:p>
        </p:txBody>
      </p:sp>
      <p:sp>
        <p:nvSpPr>
          <p:cNvPr id="299" name="Google Shape;299;p64"/>
          <p:cNvSpPr txBox="1"/>
          <p:nvPr/>
        </p:nvSpPr>
        <p:spPr>
          <a:xfrm>
            <a:off x="302125" y="5740175"/>
            <a:ext cx="115860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a:solidFill>
                  <a:schemeClr val="lt1"/>
                </a:solidFill>
              </a:rPr>
              <a:t>Joanne Moulton, Programme Director - Community Hubs</a:t>
            </a:r>
            <a:endParaRPr sz="1800">
              <a:solidFill>
                <a:schemeClr val="lt1"/>
              </a:solidFill>
            </a:endParaRPr>
          </a:p>
        </p:txBody>
      </p:sp>
    </p:spTree>
    <p:extLst>
      <p:ext uri="{BB962C8B-B14F-4D97-AF65-F5344CB8AC3E}">
        <p14:creationId xmlns:p14="http://schemas.microsoft.com/office/powerpoint/2010/main" val="1648624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65"/>
          <p:cNvSpPr/>
          <p:nvPr/>
        </p:nvSpPr>
        <p:spPr>
          <a:xfrm>
            <a:off x="3877967" y="1625933"/>
            <a:ext cx="4885200" cy="4288800"/>
          </a:xfrm>
          <a:prstGeom prst="ellipse">
            <a:avLst/>
          </a:prstGeom>
          <a:noFill/>
          <a:ln w="9525" cap="flat" cmpd="sng">
            <a:solidFill>
              <a:srgbClr val="9900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5" name="Google Shape;305;p65"/>
          <p:cNvSpPr txBox="1">
            <a:spLocks noGrp="1"/>
          </p:cNvSpPr>
          <p:nvPr>
            <p:ph type="ctrTitle"/>
          </p:nvPr>
        </p:nvSpPr>
        <p:spPr>
          <a:xfrm>
            <a:off x="415600" y="258700"/>
            <a:ext cx="11360700" cy="5172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GB" sz="4900"/>
              <a:t>Cost of living support </a:t>
            </a:r>
            <a:endParaRPr sz="4900"/>
          </a:p>
        </p:txBody>
      </p:sp>
      <p:pic>
        <p:nvPicPr>
          <p:cNvPr id="306" name="Google Shape;306;p65"/>
          <p:cNvPicPr preferRelativeResize="0"/>
          <p:nvPr/>
        </p:nvPicPr>
        <p:blipFill>
          <a:blip r:embed="rId3">
            <a:alphaModFix/>
          </a:blip>
          <a:stretch>
            <a:fillRect/>
          </a:stretch>
        </p:blipFill>
        <p:spPr>
          <a:xfrm>
            <a:off x="4870850" y="2485100"/>
            <a:ext cx="2899434" cy="2097531"/>
          </a:xfrm>
          <a:prstGeom prst="rect">
            <a:avLst/>
          </a:prstGeom>
          <a:noFill/>
          <a:ln>
            <a:noFill/>
          </a:ln>
        </p:spPr>
      </p:pic>
      <p:pic>
        <p:nvPicPr>
          <p:cNvPr id="307" name="Google Shape;307;p65"/>
          <p:cNvPicPr preferRelativeResize="0"/>
          <p:nvPr/>
        </p:nvPicPr>
        <p:blipFill>
          <a:blip r:embed="rId4">
            <a:alphaModFix/>
          </a:blip>
          <a:stretch>
            <a:fillRect/>
          </a:stretch>
        </p:blipFill>
        <p:spPr>
          <a:xfrm>
            <a:off x="885736" y="3680733"/>
            <a:ext cx="2164000" cy="2234000"/>
          </a:xfrm>
          <a:prstGeom prst="rect">
            <a:avLst/>
          </a:prstGeom>
          <a:noFill/>
          <a:ln>
            <a:noFill/>
          </a:ln>
        </p:spPr>
      </p:pic>
      <p:pic>
        <p:nvPicPr>
          <p:cNvPr id="308" name="Google Shape;308;p65"/>
          <p:cNvPicPr preferRelativeResize="0"/>
          <p:nvPr/>
        </p:nvPicPr>
        <p:blipFill>
          <a:blip r:embed="rId5">
            <a:alphaModFix/>
          </a:blip>
          <a:stretch>
            <a:fillRect/>
          </a:stretch>
        </p:blipFill>
        <p:spPr>
          <a:xfrm>
            <a:off x="9402665" y="167767"/>
            <a:ext cx="2789338" cy="2466565"/>
          </a:xfrm>
          <a:prstGeom prst="rect">
            <a:avLst/>
          </a:prstGeom>
          <a:noFill/>
          <a:ln>
            <a:noFill/>
          </a:ln>
        </p:spPr>
      </p:pic>
      <p:pic>
        <p:nvPicPr>
          <p:cNvPr id="309" name="Google Shape;309;p65"/>
          <p:cNvPicPr preferRelativeResize="0"/>
          <p:nvPr/>
        </p:nvPicPr>
        <p:blipFill>
          <a:blip r:embed="rId6">
            <a:alphaModFix/>
          </a:blip>
          <a:stretch>
            <a:fillRect/>
          </a:stretch>
        </p:blipFill>
        <p:spPr>
          <a:xfrm>
            <a:off x="93900" y="666865"/>
            <a:ext cx="2789332" cy="1860551"/>
          </a:xfrm>
          <a:prstGeom prst="rect">
            <a:avLst/>
          </a:prstGeom>
          <a:noFill/>
          <a:ln>
            <a:noFill/>
          </a:ln>
        </p:spPr>
      </p:pic>
      <p:pic>
        <p:nvPicPr>
          <p:cNvPr id="310" name="Google Shape;310;p65"/>
          <p:cNvPicPr preferRelativeResize="0"/>
          <p:nvPr/>
        </p:nvPicPr>
        <p:blipFill>
          <a:blip r:embed="rId7">
            <a:alphaModFix/>
          </a:blip>
          <a:stretch>
            <a:fillRect/>
          </a:stretch>
        </p:blipFill>
        <p:spPr>
          <a:xfrm>
            <a:off x="9185895" y="3579327"/>
            <a:ext cx="2980273" cy="2234000"/>
          </a:xfrm>
          <a:prstGeom prst="rect">
            <a:avLst/>
          </a:prstGeom>
          <a:noFill/>
          <a:ln>
            <a:noFill/>
          </a:ln>
        </p:spPr>
      </p:pic>
      <p:sp>
        <p:nvSpPr>
          <p:cNvPr id="311" name="Google Shape;311;p65"/>
          <p:cNvSpPr/>
          <p:nvPr/>
        </p:nvSpPr>
        <p:spPr>
          <a:xfrm>
            <a:off x="2202133" y="2338333"/>
            <a:ext cx="2432700" cy="1342500"/>
          </a:xfrm>
          <a:prstGeom prst="flowChartAlternateProcess">
            <a:avLst/>
          </a:prstGeom>
          <a:solidFill>
            <a:srgbClr val="D5A6BD"/>
          </a:solidFill>
          <a:ln w="9525" cap="flat" cmpd="sng">
            <a:solidFill>
              <a:srgbClr val="9900FF"/>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2300">
                <a:latin typeface="Roboto Medium"/>
                <a:ea typeface="Roboto Medium"/>
                <a:cs typeface="Roboto Medium"/>
                <a:sym typeface="Roboto Medium"/>
              </a:rPr>
              <a:t>Warm spaces</a:t>
            </a:r>
            <a:endParaRPr sz="2300">
              <a:latin typeface="Roboto Medium"/>
              <a:ea typeface="Roboto Medium"/>
              <a:cs typeface="Roboto Medium"/>
              <a:sym typeface="Roboto Medium"/>
            </a:endParaRPr>
          </a:p>
        </p:txBody>
      </p:sp>
      <p:sp>
        <p:nvSpPr>
          <p:cNvPr id="312" name="Google Shape;312;p65"/>
          <p:cNvSpPr/>
          <p:nvPr/>
        </p:nvSpPr>
        <p:spPr>
          <a:xfrm>
            <a:off x="8536967" y="2236833"/>
            <a:ext cx="2013300" cy="1342500"/>
          </a:xfrm>
          <a:prstGeom prst="flowChartAlternateProcess">
            <a:avLst/>
          </a:prstGeom>
          <a:solidFill>
            <a:srgbClr val="D5A6BD"/>
          </a:solidFill>
          <a:ln w="9525" cap="flat" cmpd="sng">
            <a:solidFill>
              <a:srgbClr val="9900FF"/>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2300" b="1">
                <a:latin typeface="Roboto"/>
                <a:ea typeface="Roboto"/>
                <a:cs typeface="Roboto"/>
                <a:sym typeface="Roboto"/>
              </a:rPr>
              <a:t>Digital</a:t>
            </a:r>
            <a:endParaRPr sz="2300" b="1">
              <a:latin typeface="Roboto"/>
              <a:ea typeface="Roboto"/>
              <a:cs typeface="Roboto"/>
              <a:sym typeface="Roboto"/>
            </a:endParaRPr>
          </a:p>
        </p:txBody>
      </p:sp>
      <p:sp>
        <p:nvSpPr>
          <p:cNvPr id="313" name="Google Shape;313;p65"/>
          <p:cNvSpPr/>
          <p:nvPr/>
        </p:nvSpPr>
        <p:spPr>
          <a:xfrm>
            <a:off x="2857633" y="5054333"/>
            <a:ext cx="2013300" cy="1342500"/>
          </a:xfrm>
          <a:prstGeom prst="flowChartAlternateProcess">
            <a:avLst/>
          </a:prstGeom>
          <a:solidFill>
            <a:srgbClr val="D5A6BD"/>
          </a:solidFill>
          <a:ln w="9525" cap="flat" cmpd="sng">
            <a:solidFill>
              <a:srgbClr val="9900FF"/>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2300" b="1">
                <a:latin typeface="Roboto"/>
                <a:ea typeface="Roboto"/>
                <a:cs typeface="Roboto"/>
                <a:sym typeface="Roboto"/>
              </a:rPr>
              <a:t>At home</a:t>
            </a:r>
            <a:endParaRPr sz="2300" b="1">
              <a:latin typeface="Roboto"/>
              <a:ea typeface="Roboto"/>
              <a:cs typeface="Roboto"/>
              <a:sym typeface="Roboto"/>
            </a:endParaRPr>
          </a:p>
        </p:txBody>
      </p:sp>
      <p:sp>
        <p:nvSpPr>
          <p:cNvPr id="314" name="Google Shape;314;p65"/>
          <p:cNvSpPr/>
          <p:nvPr/>
        </p:nvSpPr>
        <p:spPr>
          <a:xfrm>
            <a:off x="7059250" y="5040242"/>
            <a:ext cx="2013300" cy="1342500"/>
          </a:xfrm>
          <a:prstGeom prst="flowChartAlternateProcess">
            <a:avLst/>
          </a:prstGeom>
          <a:solidFill>
            <a:srgbClr val="D5A6BD"/>
          </a:solidFill>
          <a:ln w="9525" cap="flat" cmpd="sng">
            <a:solidFill>
              <a:srgbClr val="9900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GB" sz="2300" b="1">
                <a:latin typeface="Roboto"/>
                <a:ea typeface="Roboto"/>
                <a:cs typeface="Roboto"/>
                <a:sym typeface="Roboto"/>
              </a:rPr>
              <a:t>Where people are</a:t>
            </a:r>
            <a:endParaRPr sz="2300" b="1">
              <a:latin typeface="Roboto"/>
              <a:ea typeface="Roboto"/>
              <a:cs typeface="Roboto"/>
              <a:sym typeface="Roboto"/>
            </a:endParaRPr>
          </a:p>
        </p:txBody>
      </p:sp>
      <p:sp>
        <p:nvSpPr>
          <p:cNvPr id="315" name="Google Shape;315;p65"/>
          <p:cNvSpPr txBox="1"/>
          <p:nvPr/>
        </p:nvSpPr>
        <p:spPr>
          <a:xfrm>
            <a:off x="3049733" y="615800"/>
            <a:ext cx="6891300" cy="1414500"/>
          </a:xfrm>
          <a:prstGeom prst="rect">
            <a:avLst/>
          </a:prstGeom>
          <a:noFill/>
          <a:ln>
            <a:noFill/>
          </a:ln>
        </p:spPr>
        <p:txBody>
          <a:bodyPr spcFirstLastPara="1" wrap="square" lIns="121900" tIns="121900" rIns="121900" bIns="121900" anchor="t" anchorCtr="0">
            <a:spAutoFit/>
          </a:bodyPr>
          <a:lstStyle/>
          <a:p>
            <a:pPr marL="0" lvl="0" indent="0" algn="l" rtl="0">
              <a:lnSpc>
                <a:spcPct val="115000"/>
              </a:lnSpc>
              <a:spcBef>
                <a:spcPts val="0"/>
              </a:spcBef>
              <a:spcAft>
                <a:spcPts val="0"/>
              </a:spcAft>
              <a:buClr>
                <a:schemeClr val="dk1"/>
              </a:buClr>
              <a:buSzPts val="1500"/>
              <a:buFont typeface="Arial"/>
              <a:buNone/>
            </a:pPr>
            <a:r>
              <a:rPr lang="en-GB" sz="2300">
                <a:solidFill>
                  <a:schemeClr val="dk1"/>
                </a:solidFill>
              </a:rPr>
              <a:t>All support is offered in collaboration -  voluntary and community organisations, the council and partners</a:t>
            </a:r>
            <a:endParaRPr sz="1900"/>
          </a:p>
        </p:txBody>
      </p:sp>
    </p:spTree>
    <p:extLst>
      <p:ext uri="{BB962C8B-B14F-4D97-AF65-F5344CB8AC3E}">
        <p14:creationId xmlns:p14="http://schemas.microsoft.com/office/powerpoint/2010/main" val="3457751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6"/>
          <p:cNvSpPr txBox="1">
            <a:spLocks noGrp="1"/>
          </p:cNvSpPr>
          <p:nvPr>
            <p:ph type="ctrTitle"/>
          </p:nvPr>
        </p:nvSpPr>
        <p:spPr>
          <a:xfrm>
            <a:off x="499500" y="146800"/>
            <a:ext cx="11360700" cy="7341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GB" sz="3200"/>
              <a:t>Warm spaces</a:t>
            </a:r>
            <a:endParaRPr sz="3200"/>
          </a:p>
        </p:txBody>
      </p:sp>
      <p:sp>
        <p:nvSpPr>
          <p:cNvPr id="321" name="Google Shape;321;p66"/>
          <p:cNvSpPr txBox="1">
            <a:spLocks noGrp="1"/>
          </p:cNvSpPr>
          <p:nvPr>
            <p:ph type="subTitle" idx="1"/>
          </p:nvPr>
        </p:nvSpPr>
        <p:spPr>
          <a:xfrm>
            <a:off x="448900" y="370033"/>
            <a:ext cx="11462100" cy="4567500"/>
          </a:xfrm>
          <a:prstGeom prst="rect">
            <a:avLst/>
          </a:prstGeom>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1900">
              <a:solidFill>
                <a:schemeClr val="dk1"/>
              </a:solidFill>
            </a:endParaRPr>
          </a:p>
          <a:p>
            <a:pPr marL="609600" lvl="0" indent="-438150" algn="l" rtl="0">
              <a:lnSpc>
                <a:spcPct val="115000"/>
              </a:lnSpc>
              <a:spcBef>
                <a:spcPts val="0"/>
              </a:spcBef>
              <a:spcAft>
                <a:spcPts val="0"/>
              </a:spcAft>
              <a:buClr>
                <a:schemeClr val="dk1"/>
              </a:buClr>
              <a:buSzPts val="2100"/>
              <a:buChar char="●"/>
            </a:pPr>
            <a:r>
              <a:rPr lang="en-GB" sz="2100">
                <a:solidFill>
                  <a:schemeClr val="dk1"/>
                </a:solidFill>
              </a:rPr>
              <a:t>Offers of physical spaces around the borough - include</a:t>
            </a:r>
            <a:endParaRPr sz="2100">
              <a:solidFill>
                <a:schemeClr val="dk1"/>
              </a:solidFill>
            </a:endParaRPr>
          </a:p>
          <a:p>
            <a:pPr marL="609600" lvl="0" indent="0" algn="l" rtl="0">
              <a:lnSpc>
                <a:spcPct val="115000"/>
              </a:lnSpc>
              <a:spcBef>
                <a:spcPts val="0"/>
              </a:spcBef>
              <a:spcAft>
                <a:spcPts val="0"/>
              </a:spcAft>
              <a:buNone/>
            </a:pPr>
            <a:r>
              <a:rPr lang="en-GB" sz="2100">
                <a:solidFill>
                  <a:schemeClr val="dk1"/>
                </a:solidFill>
              </a:rPr>
              <a:t>faith venues, community centres, childrens centres, libraries</a:t>
            </a:r>
            <a:endParaRPr sz="2100">
              <a:solidFill>
                <a:schemeClr val="dk1"/>
              </a:solidFill>
            </a:endParaRPr>
          </a:p>
          <a:p>
            <a:pPr marL="609600" lvl="0" indent="-438150" algn="l" rtl="0">
              <a:lnSpc>
                <a:spcPct val="115000"/>
              </a:lnSpc>
              <a:spcBef>
                <a:spcPts val="0"/>
              </a:spcBef>
              <a:spcAft>
                <a:spcPts val="0"/>
              </a:spcAft>
              <a:buClr>
                <a:schemeClr val="dk1"/>
              </a:buClr>
              <a:buSzPts val="2100"/>
              <a:buChar char="●"/>
            </a:pPr>
            <a:r>
              <a:rPr lang="en-GB" sz="2100">
                <a:solidFill>
                  <a:schemeClr val="dk1"/>
                </a:solidFill>
              </a:rPr>
              <a:t>Easily accessible to residents, offering warm, welcoming and safe </a:t>
            </a:r>
            <a:endParaRPr sz="2100">
              <a:solidFill>
                <a:schemeClr val="dk1"/>
              </a:solidFill>
            </a:endParaRPr>
          </a:p>
          <a:p>
            <a:pPr marL="609600" lvl="0" indent="0" algn="l" rtl="0">
              <a:lnSpc>
                <a:spcPct val="115000"/>
              </a:lnSpc>
              <a:spcBef>
                <a:spcPts val="0"/>
              </a:spcBef>
              <a:spcAft>
                <a:spcPts val="0"/>
              </a:spcAft>
              <a:buNone/>
            </a:pPr>
            <a:r>
              <a:rPr lang="en-GB" sz="2100">
                <a:solidFill>
                  <a:schemeClr val="dk1"/>
                </a:solidFill>
              </a:rPr>
              <a:t>spaces for residents to come together. </a:t>
            </a:r>
            <a:endParaRPr sz="2100">
              <a:solidFill>
                <a:schemeClr val="dk1"/>
              </a:solidFill>
            </a:endParaRPr>
          </a:p>
          <a:p>
            <a:pPr marL="609600" lvl="0" indent="-438150" algn="l" rtl="0">
              <a:lnSpc>
                <a:spcPct val="115000"/>
              </a:lnSpc>
              <a:spcBef>
                <a:spcPts val="0"/>
              </a:spcBef>
              <a:spcAft>
                <a:spcPts val="0"/>
              </a:spcAft>
              <a:buClr>
                <a:schemeClr val="dk1"/>
              </a:buClr>
              <a:buSzPts val="2100"/>
              <a:buChar char="●"/>
            </a:pPr>
            <a:r>
              <a:rPr lang="en-GB" sz="2100">
                <a:solidFill>
                  <a:schemeClr val="dk1"/>
                </a:solidFill>
              </a:rPr>
              <a:t>Collaborative approach across the borough with VCSE, building on Covid-19 response</a:t>
            </a:r>
            <a:endParaRPr sz="2100">
              <a:solidFill>
                <a:schemeClr val="dk1"/>
              </a:solidFill>
            </a:endParaRPr>
          </a:p>
          <a:p>
            <a:pPr marL="609600" lvl="0" indent="-438150" algn="l" rtl="0">
              <a:lnSpc>
                <a:spcPct val="115000"/>
              </a:lnSpc>
              <a:spcBef>
                <a:spcPts val="0"/>
              </a:spcBef>
              <a:spcAft>
                <a:spcPts val="0"/>
              </a:spcAft>
              <a:buClr>
                <a:schemeClr val="dk1"/>
              </a:buClr>
              <a:buSzPts val="2100"/>
              <a:buChar char="●"/>
            </a:pPr>
            <a:r>
              <a:rPr lang="en-GB" sz="2100">
                <a:solidFill>
                  <a:schemeClr val="dk1"/>
                </a:solidFill>
              </a:rPr>
              <a:t>Spaces for people to sit and have a hot drink - potentially also access wifi and advice</a:t>
            </a:r>
            <a:endParaRPr sz="2100">
              <a:solidFill>
                <a:schemeClr val="dk1"/>
              </a:solidFill>
            </a:endParaRPr>
          </a:p>
          <a:p>
            <a:pPr marL="0" lvl="0" indent="609600" algn="l" rtl="0">
              <a:lnSpc>
                <a:spcPct val="115000"/>
              </a:lnSpc>
              <a:spcBef>
                <a:spcPts val="0"/>
              </a:spcBef>
              <a:spcAft>
                <a:spcPts val="0"/>
              </a:spcAft>
              <a:buNone/>
            </a:pPr>
            <a:r>
              <a:rPr lang="en-GB" sz="2100">
                <a:solidFill>
                  <a:schemeClr val="dk1"/>
                </a:solidFill>
              </a:rPr>
              <a:t>services, advice and signposting can be accessed</a:t>
            </a:r>
            <a:endParaRPr sz="2100">
              <a:solidFill>
                <a:schemeClr val="dk1"/>
              </a:solidFill>
            </a:endParaRPr>
          </a:p>
          <a:p>
            <a:pPr marL="609600" lvl="0" indent="-438150" algn="l" rtl="0">
              <a:lnSpc>
                <a:spcPct val="115000"/>
              </a:lnSpc>
              <a:spcBef>
                <a:spcPts val="0"/>
              </a:spcBef>
              <a:spcAft>
                <a:spcPts val="0"/>
              </a:spcAft>
              <a:buClr>
                <a:schemeClr val="dk1"/>
              </a:buClr>
              <a:buSzPts val="2100"/>
              <a:buChar char="●"/>
            </a:pPr>
            <a:r>
              <a:rPr lang="en-GB" sz="2100">
                <a:solidFill>
                  <a:schemeClr val="dk1"/>
                </a:solidFill>
              </a:rPr>
              <a:t>Engage with residents and offer activities to reduce isolation such as board games, reading groups, health advice </a:t>
            </a:r>
            <a:endParaRPr sz="2100">
              <a:solidFill>
                <a:schemeClr val="dk1"/>
              </a:solidFill>
            </a:endParaRPr>
          </a:p>
          <a:p>
            <a:pPr marL="609600" lvl="0" indent="-438150" algn="l" rtl="0">
              <a:lnSpc>
                <a:spcPct val="115000"/>
              </a:lnSpc>
              <a:spcBef>
                <a:spcPts val="0"/>
              </a:spcBef>
              <a:spcAft>
                <a:spcPts val="0"/>
              </a:spcAft>
              <a:buClr>
                <a:schemeClr val="dk1"/>
              </a:buClr>
              <a:buSzPts val="2100"/>
              <a:buChar char="●"/>
            </a:pPr>
            <a:r>
              <a:rPr lang="en-GB" sz="2100">
                <a:solidFill>
                  <a:schemeClr val="dk1"/>
                </a:solidFill>
              </a:rPr>
              <a:t>Offer tailored to space</a:t>
            </a:r>
            <a:endParaRPr sz="2100">
              <a:solidFill>
                <a:schemeClr val="dk1"/>
              </a:solidFill>
            </a:endParaRPr>
          </a:p>
          <a:p>
            <a:pPr marL="609600" lvl="0" indent="-438150" algn="l" rtl="0">
              <a:lnSpc>
                <a:spcPct val="115000"/>
              </a:lnSpc>
              <a:spcBef>
                <a:spcPts val="0"/>
              </a:spcBef>
              <a:spcAft>
                <a:spcPts val="0"/>
              </a:spcAft>
              <a:buClr>
                <a:schemeClr val="dk1"/>
              </a:buClr>
              <a:buSzPts val="2100"/>
              <a:buChar char="●"/>
            </a:pPr>
            <a:r>
              <a:rPr lang="en-GB" sz="2100">
                <a:solidFill>
                  <a:schemeClr val="dk1"/>
                </a:solidFill>
              </a:rPr>
              <a:t>Community organisations offered space in council buildings</a:t>
            </a:r>
            <a:endParaRPr sz="2100">
              <a:solidFill>
                <a:schemeClr val="dk1"/>
              </a:solidFill>
            </a:endParaRPr>
          </a:p>
        </p:txBody>
      </p:sp>
      <p:pic>
        <p:nvPicPr>
          <p:cNvPr id="322" name="Google Shape;322;p66"/>
          <p:cNvPicPr preferRelativeResize="0"/>
          <p:nvPr/>
        </p:nvPicPr>
        <p:blipFill>
          <a:blip r:embed="rId3">
            <a:alphaModFix/>
          </a:blip>
          <a:stretch>
            <a:fillRect/>
          </a:stretch>
        </p:blipFill>
        <p:spPr>
          <a:xfrm>
            <a:off x="9402667" y="370031"/>
            <a:ext cx="2789332" cy="1860551"/>
          </a:xfrm>
          <a:prstGeom prst="rect">
            <a:avLst/>
          </a:prstGeom>
          <a:noFill/>
          <a:ln>
            <a:noFill/>
          </a:ln>
        </p:spPr>
      </p:pic>
    </p:spTree>
    <p:extLst>
      <p:ext uri="{BB962C8B-B14F-4D97-AF65-F5344CB8AC3E}">
        <p14:creationId xmlns:p14="http://schemas.microsoft.com/office/powerpoint/2010/main" val="525274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67"/>
          <p:cNvSpPr txBox="1"/>
          <p:nvPr/>
        </p:nvSpPr>
        <p:spPr>
          <a:xfrm>
            <a:off x="7197825" y="6148025"/>
            <a:ext cx="432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3"/>
              </a:rPr>
              <a:t>Click here to view the map and to add in a response</a:t>
            </a:r>
            <a:endParaRPr/>
          </a:p>
        </p:txBody>
      </p:sp>
      <p:sp>
        <p:nvSpPr>
          <p:cNvPr id="328" name="Google Shape;328;p67"/>
          <p:cNvSpPr txBox="1"/>
          <p:nvPr/>
        </p:nvSpPr>
        <p:spPr>
          <a:xfrm>
            <a:off x="6933525" y="256800"/>
            <a:ext cx="4848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a:t>Community Resource Map - Cost of Living</a:t>
            </a:r>
            <a:endParaRPr sz="1800" b="1"/>
          </a:p>
        </p:txBody>
      </p:sp>
      <p:sp>
        <p:nvSpPr>
          <p:cNvPr id="329" name="Google Shape;329;p67"/>
          <p:cNvSpPr txBox="1"/>
          <p:nvPr/>
        </p:nvSpPr>
        <p:spPr>
          <a:xfrm>
            <a:off x="6873125" y="1299100"/>
            <a:ext cx="5000100" cy="10989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1000"/>
              </a:spcBef>
              <a:spcAft>
                <a:spcPts val="0"/>
              </a:spcAft>
              <a:buSzPts val="1800"/>
              <a:buChar char="●"/>
            </a:pPr>
            <a:r>
              <a:rPr lang="en-GB" sz="1800"/>
              <a:t>The Council publicises this map heavily</a:t>
            </a:r>
            <a:endParaRPr sz="1800"/>
          </a:p>
          <a:p>
            <a:pPr marL="457200" lvl="0" indent="-342900" algn="l" rtl="0">
              <a:lnSpc>
                <a:spcPct val="115000"/>
              </a:lnSpc>
              <a:spcBef>
                <a:spcPts val="0"/>
              </a:spcBef>
              <a:spcAft>
                <a:spcPts val="0"/>
              </a:spcAft>
              <a:buSzPts val="1800"/>
              <a:buChar char="●"/>
            </a:pPr>
            <a:r>
              <a:rPr lang="en-GB" sz="1800"/>
              <a:t>Recently renamed the ‘Community Resource Map’ - adjusting the messaging</a:t>
            </a:r>
            <a:endParaRPr sz="1800"/>
          </a:p>
        </p:txBody>
      </p:sp>
      <p:pic>
        <p:nvPicPr>
          <p:cNvPr id="330" name="Google Shape;330;p67"/>
          <p:cNvPicPr preferRelativeResize="0"/>
          <p:nvPr/>
        </p:nvPicPr>
        <p:blipFill>
          <a:blip r:embed="rId4">
            <a:alphaModFix/>
          </a:blip>
          <a:stretch>
            <a:fillRect/>
          </a:stretch>
        </p:blipFill>
        <p:spPr>
          <a:xfrm>
            <a:off x="152400" y="152400"/>
            <a:ext cx="6438983" cy="6553200"/>
          </a:xfrm>
          <a:prstGeom prst="rect">
            <a:avLst/>
          </a:prstGeom>
          <a:noFill/>
          <a:ln>
            <a:noFill/>
          </a:ln>
        </p:spPr>
      </p:pic>
    </p:spTree>
    <p:extLst>
      <p:ext uri="{BB962C8B-B14F-4D97-AF65-F5344CB8AC3E}">
        <p14:creationId xmlns:p14="http://schemas.microsoft.com/office/powerpoint/2010/main" val="2698174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68"/>
          <p:cNvSpPr txBox="1">
            <a:spLocks noGrp="1"/>
          </p:cNvSpPr>
          <p:nvPr>
            <p:ph type="ctrTitle"/>
          </p:nvPr>
        </p:nvSpPr>
        <p:spPr>
          <a:xfrm>
            <a:off x="477500" y="-142133"/>
            <a:ext cx="11360700" cy="7191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GB" sz="2400" b="1"/>
              <a:t>Data - trends </a:t>
            </a:r>
            <a:endParaRPr sz="4700" b="1"/>
          </a:p>
        </p:txBody>
      </p:sp>
      <p:sp>
        <p:nvSpPr>
          <p:cNvPr id="336" name="Google Shape;336;p68"/>
          <p:cNvSpPr txBox="1">
            <a:spLocks noGrp="1"/>
          </p:cNvSpPr>
          <p:nvPr>
            <p:ph type="subTitle" idx="1"/>
          </p:nvPr>
        </p:nvSpPr>
        <p:spPr>
          <a:xfrm>
            <a:off x="113267" y="492333"/>
            <a:ext cx="11725200" cy="4377900"/>
          </a:xfrm>
          <a:prstGeom prst="rect">
            <a:avLst/>
          </a:prstGeom>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GB" sz="1900" b="1">
                <a:solidFill>
                  <a:schemeClr val="dk1"/>
                </a:solidFill>
              </a:rPr>
              <a:t>Material poverty</a:t>
            </a:r>
            <a:endParaRPr sz="1900" b="1">
              <a:solidFill>
                <a:schemeClr val="dk1"/>
              </a:solidFill>
            </a:endParaRPr>
          </a:p>
          <a:p>
            <a:pPr marL="609600" lvl="0" indent="-425450" algn="l" rtl="0">
              <a:lnSpc>
                <a:spcPct val="115000"/>
              </a:lnSpc>
              <a:spcBef>
                <a:spcPts val="0"/>
              </a:spcBef>
              <a:spcAft>
                <a:spcPts val="0"/>
              </a:spcAft>
              <a:buClr>
                <a:schemeClr val="dk1"/>
              </a:buClr>
              <a:buSzPts val="1900"/>
              <a:buChar char="●"/>
            </a:pPr>
            <a:r>
              <a:rPr lang="en-GB" sz="1900">
                <a:solidFill>
                  <a:schemeClr val="dk1"/>
                </a:solidFill>
              </a:rPr>
              <a:t>1,124 households are likely to be facing food poverty</a:t>
            </a:r>
            <a:endParaRPr sz="1900">
              <a:solidFill>
                <a:schemeClr val="dk1"/>
              </a:solidFill>
            </a:endParaRPr>
          </a:p>
          <a:p>
            <a:pPr marL="609600" lvl="0" indent="-425450" algn="l" rtl="0">
              <a:lnSpc>
                <a:spcPct val="115000"/>
              </a:lnSpc>
              <a:spcBef>
                <a:spcPts val="0"/>
              </a:spcBef>
              <a:spcAft>
                <a:spcPts val="0"/>
              </a:spcAft>
              <a:buClr>
                <a:schemeClr val="dk1"/>
              </a:buClr>
              <a:buSzPts val="1900"/>
              <a:buChar char="●"/>
            </a:pPr>
            <a:r>
              <a:rPr lang="en-GB" sz="1900">
                <a:solidFill>
                  <a:schemeClr val="dk1"/>
                </a:solidFill>
              </a:rPr>
              <a:t>3,695 households are likely to be facing fuel poverty</a:t>
            </a:r>
            <a:endParaRPr sz="1900">
              <a:solidFill>
                <a:schemeClr val="dk1"/>
              </a:solidFill>
            </a:endParaRPr>
          </a:p>
          <a:p>
            <a:pPr marL="609600" lvl="0" indent="-425450" algn="l" rtl="0">
              <a:lnSpc>
                <a:spcPct val="115000"/>
              </a:lnSpc>
              <a:spcBef>
                <a:spcPts val="0"/>
              </a:spcBef>
              <a:spcAft>
                <a:spcPts val="0"/>
              </a:spcAft>
              <a:buClr>
                <a:schemeClr val="dk1"/>
              </a:buClr>
              <a:buSzPts val="1900"/>
              <a:buChar char="●"/>
            </a:pPr>
            <a:r>
              <a:rPr lang="en-GB" sz="1900">
                <a:solidFill>
                  <a:schemeClr val="dk1"/>
                </a:solidFill>
              </a:rPr>
              <a:t>7,255 households are likely to be facing water poverty</a:t>
            </a:r>
            <a:endParaRPr sz="1900">
              <a:solidFill>
                <a:schemeClr val="dk1"/>
              </a:solidFill>
            </a:endParaRPr>
          </a:p>
          <a:p>
            <a:pPr marL="609600" lvl="0" indent="-425450" algn="l" rtl="0">
              <a:lnSpc>
                <a:spcPct val="115000"/>
              </a:lnSpc>
              <a:spcBef>
                <a:spcPts val="0"/>
              </a:spcBef>
              <a:spcAft>
                <a:spcPts val="0"/>
              </a:spcAft>
              <a:buClr>
                <a:schemeClr val="dk1"/>
              </a:buClr>
              <a:buSzPts val="1900"/>
              <a:buChar char="●"/>
            </a:pPr>
            <a:r>
              <a:rPr lang="en-GB" sz="1900">
                <a:solidFill>
                  <a:schemeClr val="dk1"/>
                </a:solidFill>
              </a:rPr>
              <a:t>938 of these households are likely to be facing both food and fuel poverty</a:t>
            </a:r>
            <a:endParaRPr sz="1900">
              <a:solidFill>
                <a:schemeClr val="dk1"/>
              </a:solidFill>
            </a:endParaRPr>
          </a:p>
          <a:p>
            <a:pPr marL="609600" lvl="0" indent="-425450" algn="l" rtl="0">
              <a:lnSpc>
                <a:spcPct val="115000"/>
              </a:lnSpc>
              <a:spcBef>
                <a:spcPts val="0"/>
              </a:spcBef>
              <a:spcAft>
                <a:spcPts val="0"/>
              </a:spcAft>
              <a:buClr>
                <a:schemeClr val="dk1"/>
              </a:buClr>
              <a:buSzPts val="1900"/>
              <a:buChar char="●"/>
            </a:pPr>
            <a:r>
              <a:rPr lang="en-GB" sz="1900">
                <a:solidFill>
                  <a:schemeClr val="dk1"/>
                </a:solidFill>
              </a:rPr>
              <a:t>938 households are likely to be facing food, fuel, and water poverty</a:t>
            </a:r>
            <a:endParaRPr sz="1900">
              <a:solidFill>
                <a:schemeClr val="dk1"/>
              </a:solidFill>
            </a:endParaRPr>
          </a:p>
          <a:p>
            <a:pPr marL="0" lvl="0" indent="0" algn="l" rtl="0">
              <a:lnSpc>
                <a:spcPct val="115000"/>
              </a:lnSpc>
              <a:spcBef>
                <a:spcPts val="1600"/>
              </a:spcBef>
              <a:spcAft>
                <a:spcPts val="0"/>
              </a:spcAft>
              <a:buNone/>
            </a:pPr>
            <a:r>
              <a:rPr lang="en-GB" sz="1900" b="1">
                <a:solidFill>
                  <a:schemeClr val="dk1"/>
                </a:solidFill>
              </a:rPr>
              <a:t>Impact of welfare reform</a:t>
            </a:r>
            <a:endParaRPr sz="1900" b="1">
              <a:solidFill>
                <a:schemeClr val="dk1"/>
              </a:solidFill>
            </a:endParaRPr>
          </a:p>
          <a:p>
            <a:pPr marL="609600" lvl="0" indent="-425450" algn="l" rtl="0">
              <a:lnSpc>
                <a:spcPct val="115000"/>
              </a:lnSpc>
              <a:spcBef>
                <a:spcPts val="0"/>
              </a:spcBef>
              <a:spcAft>
                <a:spcPts val="0"/>
              </a:spcAft>
              <a:buClr>
                <a:schemeClr val="dk1"/>
              </a:buClr>
              <a:buSzPts val="1900"/>
              <a:buChar char="●"/>
            </a:pPr>
            <a:r>
              <a:rPr lang="en-GB" sz="1900">
                <a:solidFill>
                  <a:schemeClr val="dk1"/>
                </a:solidFill>
              </a:rPr>
              <a:t>39 households are affected by the benefit cap. 8 of these households are also in a cash shortfall and may benefit from targeted support. </a:t>
            </a:r>
            <a:endParaRPr sz="1900">
              <a:solidFill>
                <a:schemeClr val="dk1"/>
              </a:solidFill>
            </a:endParaRPr>
          </a:p>
          <a:p>
            <a:pPr marL="609600" lvl="0" indent="-425450" algn="l" rtl="0">
              <a:lnSpc>
                <a:spcPct val="115000"/>
              </a:lnSpc>
              <a:spcBef>
                <a:spcPts val="0"/>
              </a:spcBef>
              <a:spcAft>
                <a:spcPts val="0"/>
              </a:spcAft>
              <a:buClr>
                <a:schemeClr val="dk1"/>
              </a:buClr>
              <a:buSzPts val="1900"/>
              <a:buChar char="●"/>
            </a:pPr>
            <a:r>
              <a:rPr lang="en-GB" sz="1900">
                <a:solidFill>
                  <a:schemeClr val="dk1"/>
                </a:solidFill>
              </a:rPr>
              <a:t>287 households are affected by the two-child limit</a:t>
            </a:r>
            <a:endParaRPr sz="1900">
              <a:solidFill>
                <a:schemeClr val="dk1"/>
              </a:solidFill>
            </a:endParaRPr>
          </a:p>
          <a:p>
            <a:pPr marL="609600" lvl="0" indent="-425450" algn="l" rtl="0">
              <a:lnSpc>
                <a:spcPct val="115000"/>
              </a:lnSpc>
              <a:spcBef>
                <a:spcPts val="0"/>
              </a:spcBef>
              <a:spcAft>
                <a:spcPts val="0"/>
              </a:spcAft>
              <a:buClr>
                <a:schemeClr val="dk1"/>
              </a:buClr>
              <a:buSzPts val="1900"/>
              <a:buChar char="●"/>
            </a:pPr>
            <a:r>
              <a:rPr lang="en-GB" sz="1900">
                <a:solidFill>
                  <a:schemeClr val="dk1"/>
                </a:solidFill>
              </a:rPr>
              <a:t>352 households are losing more than £30 per week due to welfare reforms</a:t>
            </a:r>
            <a:endParaRPr sz="1900" b="1">
              <a:solidFill>
                <a:schemeClr val="dk1"/>
              </a:solidFill>
            </a:endParaRPr>
          </a:p>
        </p:txBody>
      </p:sp>
    </p:spTree>
    <p:extLst>
      <p:ext uri="{BB962C8B-B14F-4D97-AF65-F5344CB8AC3E}">
        <p14:creationId xmlns:p14="http://schemas.microsoft.com/office/powerpoint/2010/main" val="2694347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69"/>
          <p:cNvSpPr txBox="1">
            <a:spLocks noGrp="1"/>
          </p:cNvSpPr>
          <p:nvPr>
            <p:ph type="ctrTitle"/>
          </p:nvPr>
        </p:nvSpPr>
        <p:spPr>
          <a:xfrm>
            <a:off x="477500" y="-142133"/>
            <a:ext cx="11360700" cy="7191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GB" sz="2700" b="1"/>
              <a:t>Household support fund - residents</a:t>
            </a:r>
            <a:endParaRPr sz="4900" b="1"/>
          </a:p>
        </p:txBody>
      </p:sp>
      <p:sp>
        <p:nvSpPr>
          <p:cNvPr id="342" name="Google Shape;342;p69"/>
          <p:cNvSpPr txBox="1">
            <a:spLocks noGrp="1"/>
          </p:cNvSpPr>
          <p:nvPr>
            <p:ph type="subTitle" idx="1"/>
          </p:nvPr>
        </p:nvSpPr>
        <p:spPr>
          <a:xfrm>
            <a:off x="477500" y="492333"/>
            <a:ext cx="11360700" cy="4110900"/>
          </a:xfrm>
          <a:prstGeom prst="rect">
            <a:avLst/>
          </a:prstGeom>
        </p:spPr>
        <p:txBody>
          <a:bodyPr spcFirstLastPara="1" wrap="square" lIns="121900" tIns="121900" rIns="121900" bIns="121900" anchor="t" anchorCtr="0">
            <a:noAutofit/>
          </a:bodyPr>
          <a:lstStyle/>
          <a:p>
            <a:pPr marL="609600" lvl="0" indent="-412750" algn="l" rtl="0">
              <a:lnSpc>
                <a:spcPct val="115000"/>
              </a:lnSpc>
              <a:spcBef>
                <a:spcPts val="0"/>
              </a:spcBef>
              <a:spcAft>
                <a:spcPts val="0"/>
              </a:spcAft>
              <a:buClr>
                <a:schemeClr val="dk1"/>
              </a:buClr>
              <a:buSzPts val="1700"/>
              <a:buChar char="●"/>
            </a:pPr>
            <a:r>
              <a:rPr lang="en-GB" sz="1700">
                <a:solidFill>
                  <a:schemeClr val="dk1"/>
                </a:solidFill>
              </a:rPr>
              <a:t>Kingston’s grant allocation: £862,867.15 for 1 October 2022 to 31 March 2023</a:t>
            </a:r>
            <a:endParaRPr sz="1700">
              <a:solidFill>
                <a:schemeClr val="dk1"/>
              </a:solidFill>
            </a:endParaRPr>
          </a:p>
          <a:p>
            <a:pPr marL="609600" lvl="0" indent="-412750" algn="l" rtl="0">
              <a:lnSpc>
                <a:spcPct val="115000"/>
              </a:lnSpc>
              <a:spcBef>
                <a:spcPts val="0"/>
              </a:spcBef>
              <a:spcAft>
                <a:spcPts val="0"/>
              </a:spcAft>
              <a:buClr>
                <a:schemeClr val="dk1"/>
              </a:buClr>
              <a:buSzPts val="1700"/>
              <a:buChar char="●"/>
            </a:pPr>
            <a:r>
              <a:rPr lang="en-GB" sz="1700">
                <a:solidFill>
                  <a:schemeClr val="dk1"/>
                </a:solidFill>
              </a:rPr>
              <a:t>To date: </a:t>
            </a:r>
            <a:r>
              <a:rPr lang="en-GB" sz="1700">
                <a:solidFill>
                  <a:srgbClr val="222222"/>
                </a:solidFill>
                <a:highlight>
                  <a:srgbClr val="FFFFFF"/>
                </a:highlight>
              </a:rPr>
              <a:t>1,088 applications received so far throughout this round. 551 eligible applications processed, worth around £170,000</a:t>
            </a:r>
            <a:endParaRPr sz="1700">
              <a:solidFill>
                <a:schemeClr val="dk1"/>
              </a:solidFill>
            </a:endParaRPr>
          </a:p>
          <a:p>
            <a:pPr marL="609600" lvl="0" indent="-412750" algn="l" rtl="0">
              <a:lnSpc>
                <a:spcPct val="115000"/>
              </a:lnSpc>
              <a:spcBef>
                <a:spcPts val="0"/>
              </a:spcBef>
              <a:spcAft>
                <a:spcPts val="0"/>
              </a:spcAft>
              <a:buClr>
                <a:schemeClr val="dk1"/>
              </a:buClr>
              <a:buSzPts val="1700"/>
              <a:buChar char="●"/>
            </a:pPr>
            <a:r>
              <a:rPr lang="en-GB" sz="1700">
                <a:solidFill>
                  <a:schemeClr val="dk1"/>
                </a:solidFill>
              </a:rPr>
              <a:t>To promote take up - attended wellbeing sessions at number of locations e.g. Piper Hall and warm spaces to offer help with applications </a:t>
            </a:r>
            <a:endParaRPr sz="1700">
              <a:solidFill>
                <a:schemeClr val="dk1"/>
              </a:solidFill>
            </a:endParaRPr>
          </a:p>
          <a:p>
            <a:pPr marL="609600" lvl="0" indent="-412750" algn="l" rtl="0">
              <a:lnSpc>
                <a:spcPct val="115000"/>
              </a:lnSpc>
              <a:spcBef>
                <a:spcPts val="0"/>
              </a:spcBef>
              <a:spcAft>
                <a:spcPts val="0"/>
              </a:spcAft>
              <a:buClr>
                <a:schemeClr val="dk1"/>
              </a:buClr>
              <a:buSzPts val="1700"/>
              <a:buChar char="●"/>
            </a:pPr>
            <a:r>
              <a:rPr lang="en-GB" sz="1700">
                <a:solidFill>
                  <a:schemeClr val="dk1"/>
                </a:solidFill>
              </a:rPr>
              <a:t>Promotion to residents in social housing and residents eligible for the Warmer Homes schemes</a:t>
            </a:r>
            <a:endParaRPr sz="1700">
              <a:solidFill>
                <a:schemeClr val="dk1"/>
              </a:solidFill>
            </a:endParaRPr>
          </a:p>
          <a:p>
            <a:pPr marL="609600" lvl="0" indent="-412750" algn="l" rtl="0">
              <a:lnSpc>
                <a:spcPct val="115000"/>
              </a:lnSpc>
              <a:spcBef>
                <a:spcPts val="0"/>
              </a:spcBef>
              <a:spcAft>
                <a:spcPts val="0"/>
              </a:spcAft>
              <a:buClr>
                <a:schemeClr val="dk1"/>
              </a:buClr>
              <a:buSzPts val="1700"/>
              <a:buChar char="●"/>
            </a:pPr>
            <a:r>
              <a:rPr lang="en-GB" sz="1700">
                <a:solidFill>
                  <a:schemeClr val="dk1"/>
                </a:solidFill>
              </a:rPr>
              <a:t>Supported over 2,500 households in the two previous rounds of this scheme. </a:t>
            </a:r>
            <a:endParaRPr sz="1700">
              <a:solidFill>
                <a:schemeClr val="dk1"/>
              </a:solidFill>
            </a:endParaRPr>
          </a:p>
          <a:p>
            <a:pPr marL="609600" lvl="0" indent="-412750" algn="l" rtl="0">
              <a:lnSpc>
                <a:spcPct val="115000"/>
              </a:lnSpc>
              <a:spcBef>
                <a:spcPts val="0"/>
              </a:spcBef>
              <a:spcAft>
                <a:spcPts val="0"/>
              </a:spcAft>
              <a:buClr>
                <a:schemeClr val="dk1"/>
              </a:buClr>
              <a:buSzPts val="1700"/>
              <a:buChar char="●"/>
            </a:pPr>
            <a:r>
              <a:rPr lang="en-GB" sz="1700">
                <a:solidFill>
                  <a:schemeClr val="dk1"/>
                </a:solidFill>
              </a:rPr>
              <a:t>HSF will be extended for a further 12 months.</a:t>
            </a:r>
            <a:endParaRPr sz="1700">
              <a:solidFill>
                <a:schemeClr val="dk1"/>
              </a:solidFill>
            </a:endParaRPr>
          </a:p>
          <a:p>
            <a:pPr marL="609600" lvl="0" indent="-412750" algn="l" rtl="0">
              <a:lnSpc>
                <a:spcPct val="115000"/>
              </a:lnSpc>
              <a:spcBef>
                <a:spcPts val="0"/>
              </a:spcBef>
              <a:spcAft>
                <a:spcPts val="0"/>
              </a:spcAft>
              <a:buClr>
                <a:schemeClr val="dk1"/>
              </a:buClr>
              <a:buSzPts val="1700"/>
              <a:buChar char="●"/>
            </a:pPr>
            <a:r>
              <a:rPr lang="en-GB" sz="1700">
                <a:solidFill>
                  <a:schemeClr val="dk1"/>
                </a:solidFill>
              </a:rPr>
              <a:t>In partnership with AFC, a total of 13,500 Free School Meal vouchers will be provided costing £270,000 (</a:t>
            </a:r>
            <a:r>
              <a:rPr lang="en-GB" sz="1700">
                <a:solidFill>
                  <a:schemeClr val="dk1"/>
                </a:solidFill>
                <a:highlight>
                  <a:schemeClr val="lt1"/>
                </a:highlight>
              </a:rPr>
              <a:t>4,500 vouchers for each holiday - October half term, Christmas (2 weeks) and February half term)</a:t>
            </a:r>
            <a:endParaRPr sz="1700">
              <a:solidFill>
                <a:schemeClr val="dk1"/>
              </a:solidFill>
            </a:endParaRPr>
          </a:p>
          <a:p>
            <a:pPr marL="609600" lvl="0" indent="-412750" algn="l" rtl="0">
              <a:lnSpc>
                <a:spcPct val="115000"/>
              </a:lnSpc>
              <a:spcBef>
                <a:spcPts val="0"/>
              </a:spcBef>
              <a:spcAft>
                <a:spcPts val="0"/>
              </a:spcAft>
              <a:buClr>
                <a:schemeClr val="dk1"/>
              </a:buClr>
              <a:buSzPts val="1700"/>
              <a:buChar char="●"/>
            </a:pPr>
            <a:r>
              <a:rPr lang="en-GB" sz="1700">
                <a:solidFill>
                  <a:schemeClr val="dk1"/>
                </a:solidFill>
                <a:highlight>
                  <a:srgbClr val="FFFFFF"/>
                </a:highlight>
              </a:rPr>
              <a:t>We have spent a total of about £544,134.97 so far including grant applications and the Free School Meals</a:t>
            </a:r>
            <a:endParaRPr sz="1700">
              <a:solidFill>
                <a:schemeClr val="dk1"/>
              </a:solidFill>
              <a:highlight>
                <a:srgbClr val="FFFFFF"/>
              </a:highlight>
            </a:endParaRPr>
          </a:p>
          <a:p>
            <a:pPr marL="609600" lvl="0" indent="-412750" algn="l" rtl="0">
              <a:lnSpc>
                <a:spcPct val="115000"/>
              </a:lnSpc>
              <a:spcBef>
                <a:spcPts val="0"/>
              </a:spcBef>
              <a:spcAft>
                <a:spcPts val="1300"/>
              </a:spcAft>
              <a:buClr>
                <a:schemeClr val="dk1"/>
              </a:buClr>
              <a:buSzPts val="1700"/>
              <a:buChar char="●"/>
            </a:pPr>
            <a:r>
              <a:rPr lang="en-GB" sz="1700">
                <a:solidFill>
                  <a:schemeClr val="dk1"/>
                </a:solidFill>
                <a:highlight>
                  <a:schemeClr val="lt1"/>
                </a:highlight>
              </a:rPr>
              <a:t>Square One Cafe, The Corner House, Save the World, Kingston Association for the Blind,St Vincent de Paul, Thinking Works, Enhanceable, Migrant Advocacy Service and City Changer Project (includes Food Bank and Grow Baby)</a:t>
            </a:r>
            <a:endParaRPr sz="1700">
              <a:solidFill>
                <a:schemeClr val="dk1"/>
              </a:solidFill>
              <a:highlight>
                <a:srgbClr val="FFFFFF"/>
              </a:highlight>
            </a:endParaRPr>
          </a:p>
        </p:txBody>
      </p:sp>
    </p:spTree>
    <p:extLst>
      <p:ext uri="{BB962C8B-B14F-4D97-AF65-F5344CB8AC3E}">
        <p14:creationId xmlns:p14="http://schemas.microsoft.com/office/powerpoint/2010/main" val="1508403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70"/>
          <p:cNvSpPr txBox="1">
            <a:spLocks noGrp="1"/>
          </p:cNvSpPr>
          <p:nvPr>
            <p:ph type="ctrTitle"/>
          </p:nvPr>
        </p:nvSpPr>
        <p:spPr>
          <a:xfrm>
            <a:off x="499500" y="0"/>
            <a:ext cx="11360700" cy="7272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GB" sz="2800" b="1"/>
              <a:t>Trends and next steps</a:t>
            </a:r>
            <a:endParaRPr sz="5100" b="1"/>
          </a:p>
        </p:txBody>
      </p:sp>
      <p:sp>
        <p:nvSpPr>
          <p:cNvPr id="348" name="Google Shape;348;p70"/>
          <p:cNvSpPr txBox="1">
            <a:spLocks noGrp="1"/>
          </p:cNvSpPr>
          <p:nvPr>
            <p:ph type="subTitle" idx="1"/>
          </p:nvPr>
        </p:nvSpPr>
        <p:spPr>
          <a:xfrm>
            <a:off x="415600" y="433433"/>
            <a:ext cx="11622900" cy="4369200"/>
          </a:xfrm>
          <a:prstGeom prst="rect">
            <a:avLst/>
          </a:prstGeom>
        </p:spPr>
        <p:txBody>
          <a:bodyPr spcFirstLastPara="1" wrap="square" lIns="121900" tIns="121900" rIns="121900" bIns="121900" anchor="t" anchorCtr="0">
            <a:noAutofit/>
          </a:bodyPr>
          <a:lstStyle/>
          <a:p>
            <a:pPr marL="609600" lvl="0" indent="-431800" algn="l" rtl="0">
              <a:lnSpc>
                <a:spcPct val="115000"/>
              </a:lnSpc>
              <a:spcBef>
                <a:spcPts val="1300"/>
              </a:spcBef>
              <a:spcAft>
                <a:spcPts val="0"/>
              </a:spcAft>
              <a:buClr>
                <a:schemeClr val="dk1"/>
              </a:buClr>
              <a:buSzPts val="2000"/>
              <a:buChar char="●"/>
            </a:pPr>
            <a:r>
              <a:rPr lang="en-GB" sz="2000" b="1">
                <a:solidFill>
                  <a:schemeClr val="dk1"/>
                </a:solidFill>
              </a:rPr>
              <a:t>Monitoring emerging trends and need</a:t>
            </a:r>
            <a:r>
              <a:rPr lang="en-GB" sz="2000">
                <a:solidFill>
                  <a:schemeClr val="dk1"/>
                </a:solidFill>
              </a:rPr>
              <a:t> - what’s in warm spaces/support</a:t>
            </a:r>
            <a:endParaRPr sz="2000">
              <a:solidFill>
                <a:schemeClr val="dk1"/>
              </a:solidFill>
            </a:endParaRPr>
          </a:p>
          <a:p>
            <a:pPr marL="609600" lvl="0" indent="-431800" algn="l" rtl="0">
              <a:lnSpc>
                <a:spcPct val="115000"/>
              </a:lnSpc>
              <a:spcBef>
                <a:spcPts val="0"/>
              </a:spcBef>
              <a:spcAft>
                <a:spcPts val="0"/>
              </a:spcAft>
              <a:buClr>
                <a:schemeClr val="dk1"/>
              </a:buClr>
              <a:buSzPts val="2000"/>
              <a:buChar char="●"/>
            </a:pPr>
            <a:r>
              <a:rPr lang="en-GB" sz="2000" b="1">
                <a:solidFill>
                  <a:schemeClr val="dk1"/>
                </a:solidFill>
              </a:rPr>
              <a:t>Information from partners/data </a:t>
            </a:r>
            <a:r>
              <a:rPr lang="en-GB" sz="2000">
                <a:solidFill>
                  <a:schemeClr val="dk1"/>
                </a:solidFill>
              </a:rPr>
              <a:t>- families struggling to cope, </a:t>
            </a:r>
            <a:r>
              <a:rPr lang="en-GB" sz="2000">
                <a:solidFill>
                  <a:srgbClr val="222222"/>
                </a:solidFill>
                <a:highlight>
                  <a:srgbClr val="FFFFFF"/>
                </a:highlight>
              </a:rPr>
              <a:t>more people becoming homeless with a range of needs, water poverty</a:t>
            </a:r>
            <a:endParaRPr sz="2000">
              <a:solidFill>
                <a:srgbClr val="222222"/>
              </a:solidFill>
              <a:highlight>
                <a:srgbClr val="FFFFFF"/>
              </a:highlight>
            </a:endParaRPr>
          </a:p>
          <a:p>
            <a:pPr marL="609600" lvl="0" indent="-431800" algn="l" rtl="0">
              <a:lnSpc>
                <a:spcPct val="115000"/>
              </a:lnSpc>
              <a:spcBef>
                <a:spcPts val="0"/>
              </a:spcBef>
              <a:spcAft>
                <a:spcPts val="0"/>
              </a:spcAft>
              <a:buClr>
                <a:schemeClr val="dk1"/>
              </a:buClr>
              <a:buSzPts val="2000"/>
              <a:buChar char="●"/>
            </a:pPr>
            <a:r>
              <a:rPr lang="en-GB" sz="2000" b="1">
                <a:solidFill>
                  <a:srgbClr val="222222"/>
                </a:solidFill>
                <a:highlight>
                  <a:srgbClr val="FFFFFF"/>
                </a:highlight>
              </a:rPr>
              <a:t>Worst financial impacts still to come </a:t>
            </a:r>
            <a:r>
              <a:rPr lang="en-GB" sz="2000">
                <a:solidFill>
                  <a:srgbClr val="222222"/>
                </a:solidFill>
                <a:highlight>
                  <a:srgbClr val="FFFFFF"/>
                </a:highlight>
              </a:rPr>
              <a:t>- next few months, to end of year and beyond</a:t>
            </a:r>
            <a:endParaRPr sz="2000">
              <a:solidFill>
                <a:srgbClr val="222222"/>
              </a:solidFill>
              <a:highlight>
                <a:srgbClr val="FFFFFF"/>
              </a:highlight>
            </a:endParaRPr>
          </a:p>
          <a:p>
            <a:pPr marL="609600" lvl="0" indent="-431800" algn="l" rtl="0">
              <a:lnSpc>
                <a:spcPct val="115000"/>
              </a:lnSpc>
              <a:spcBef>
                <a:spcPts val="0"/>
              </a:spcBef>
              <a:spcAft>
                <a:spcPts val="0"/>
              </a:spcAft>
              <a:buClr>
                <a:schemeClr val="dk1"/>
              </a:buClr>
              <a:buSzPts val="2000"/>
              <a:buChar char="●"/>
            </a:pPr>
            <a:r>
              <a:rPr lang="en-GB" sz="2000" b="1">
                <a:solidFill>
                  <a:schemeClr val="dk1"/>
                </a:solidFill>
              </a:rPr>
              <a:t>Complexity of need</a:t>
            </a:r>
            <a:r>
              <a:rPr lang="en-GB" sz="2000">
                <a:solidFill>
                  <a:schemeClr val="dk1"/>
                </a:solidFill>
              </a:rPr>
              <a:t> coming through from community groups</a:t>
            </a:r>
            <a:endParaRPr sz="2000">
              <a:solidFill>
                <a:schemeClr val="dk1"/>
              </a:solidFill>
            </a:endParaRPr>
          </a:p>
          <a:p>
            <a:pPr marL="609600" lvl="0" indent="-431800" algn="l" rtl="0">
              <a:lnSpc>
                <a:spcPct val="115000"/>
              </a:lnSpc>
              <a:spcBef>
                <a:spcPts val="0"/>
              </a:spcBef>
              <a:spcAft>
                <a:spcPts val="0"/>
              </a:spcAft>
              <a:buClr>
                <a:schemeClr val="dk1"/>
              </a:buClr>
              <a:buSzPts val="2000"/>
              <a:buChar char="●"/>
            </a:pPr>
            <a:r>
              <a:rPr lang="en-GB" sz="2000" b="1">
                <a:solidFill>
                  <a:schemeClr val="dk1"/>
                </a:solidFill>
              </a:rPr>
              <a:t>In work poverty - </a:t>
            </a:r>
            <a:r>
              <a:rPr lang="en-GB" sz="2000">
                <a:solidFill>
                  <a:schemeClr val="dk1"/>
                </a:solidFill>
              </a:rPr>
              <a:t>e.g.</a:t>
            </a:r>
            <a:r>
              <a:rPr lang="en-GB" sz="2000" b="1">
                <a:solidFill>
                  <a:schemeClr val="dk1"/>
                </a:solidFill>
              </a:rPr>
              <a:t> </a:t>
            </a:r>
            <a:r>
              <a:rPr lang="en-GB" sz="2000">
                <a:solidFill>
                  <a:schemeClr val="dk1"/>
                </a:solidFill>
              </a:rPr>
              <a:t>working families who do not qualify for additional support via benefits as they earn just over the Universal Credit limit. Potential impacts on housing</a:t>
            </a:r>
            <a:endParaRPr sz="2000" b="1">
              <a:solidFill>
                <a:schemeClr val="dk1"/>
              </a:solidFill>
            </a:endParaRPr>
          </a:p>
          <a:p>
            <a:pPr marL="609600" lvl="0" indent="-431800" algn="l" rtl="0">
              <a:lnSpc>
                <a:spcPct val="115000"/>
              </a:lnSpc>
              <a:spcBef>
                <a:spcPts val="0"/>
              </a:spcBef>
              <a:spcAft>
                <a:spcPts val="0"/>
              </a:spcAft>
              <a:buClr>
                <a:schemeClr val="dk1"/>
              </a:buClr>
              <a:buSzPts val="2000"/>
              <a:buChar char="●"/>
            </a:pPr>
            <a:r>
              <a:rPr lang="en-GB" sz="2000" b="1">
                <a:solidFill>
                  <a:schemeClr val="dk1"/>
                </a:solidFill>
              </a:rPr>
              <a:t>Families </a:t>
            </a:r>
            <a:r>
              <a:rPr lang="en-GB" sz="2000">
                <a:solidFill>
                  <a:schemeClr val="dk1"/>
                </a:solidFill>
              </a:rPr>
              <a:t>- Children's Centres seeing many single parents with children under 2 unable to return to work due to the cost of childcare</a:t>
            </a:r>
            <a:endParaRPr sz="2000">
              <a:solidFill>
                <a:schemeClr val="dk1"/>
              </a:solidFill>
            </a:endParaRPr>
          </a:p>
          <a:p>
            <a:pPr marL="609600" lvl="0" indent="-431800" algn="l" rtl="0">
              <a:lnSpc>
                <a:spcPct val="115000"/>
              </a:lnSpc>
              <a:spcBef>
                <a:spcPts val="0"/>
              </a:spcBef>
              <a:spcAft>
                <a:spcPts val="0"/>
              </a:spcAft>
              <a:buClr>
                <a:schemeClr val="dk1"/>
              </a:buClr>
              <a:buSzPts val="2000"/>
              <a:buChar char="●"/>
            </a:pPr>
            <a:r>
              <a:rPr lang="en-GB" sz="2000" b="1">
                <a:solidFill>
                  <a:srgbClr val="222222"/>
                </a:solidFill>
                <a:highlight>
                  <a:srgbClr val="FFFFFF"/>
                </a:highlight>
              </a:rPr>
              <a:t>Reaching hidden need</a:t>
            </a:r>
            <a:r>
              <a:rPr lang="en-GB" sz="2000">
                <a:solidFill>
                  <a:srgbClr val="222222"/>
                </a:solidFill>
                <a:highlight>
                  <a:srgbClr val="FFFFFF"/>
                </a:highlight>
              </a:rPr>
              <a:t> - e.g. families not known to us / families of young people (12 upwards) trying to raise money to help support family</a:t>
            </a:r>
            <a:endParaRPr sz="2000">
              <a:solidFill>
                <a:srgbClr val="222222"/>
              </a:solidFill>
              <a:highlight>
                <a:srgbClr val="FFFFFF"/>
              </a:highlight>
            </a:endParaRPr>
          </a:p>
          <a:p>
            <a:pPr marL="609600" lvl="0" indent="-431800" algn="l" rtl="0">
              <a:lnSpc>
                <a:spcPct val="115000"/>
              </a:lnSpc>
              <a:spcBef>
                <a:spcPts val="0"/>
              </a:spcBef>
              <a:spcAft>
                <a:spcPts val="0"/>
              </a:spcAft>
              <a:buClr>
                <a:schemeClr val="dk1"/>
              </a:buClr>
              <a:buSzPts val="2000"/>
              <a:buChar char="●"/>
            </a:pPr>
            <a:r>
              <a:rPr lang="en-GB" sz="2000" b="1">
                <a:solidFill>
                  <a:srgbClr val="222222"/>
                </a:solidFill>
                <a:highlight>
                  <a:srgbClr val="FFFFFF"/>
                </a:highlight>
              </a:rPr>
              <a:t>Trusted sources -</a:t>
            </a:r>
            <a:r>
              <a:rPr lang="en-GB" sz="2000">
                <a:solidFill>
                  <a:srgbClr val="222222"/>
                </a:solidFill>
                <a:highlight>
                  <a:srgbClr val="FFFFFF"/>
                </a:highlight>
              </a:rPr>
              <a:t> to reach with support </a:t>
            </a:r>
            <a:endParaRPr sz="1300">
              <a:solidFill>
                <a:schemeClr val="dk1"/>
              </a:solidFill>
            </a:endParaRPr>
          </a:p>
          <a:p>
            <a:pPr marL="0" lvl="0" indent="0" algn="l" rtl="0">
              <a:lnSpc>
                <a:spcPct val="115000"/>
              </a:lnSpc>
              <a:spcBef>
                <a:spcPts val="1300"/>
              </a:spcBef>
              <a:spcAft>
                <a:spcPts val="0"/>
              </a:spcAft>
              <a:buNone/>
            </a:pPr>
            <a:endParaRPr sz="2400">
              <a:solidFill>
                <a:schemeClr val="dk1"/>
              </a:solidFill>
            </a:endParaRPr>
          </a:p>
          <a:p>
            <a:pPr marL="0" lvl="0" indent="0" algn="l" rtl="0">
              <a:lnSpc>
                <a:spcPct val="115000"/>
              </a:lnSpc>
              <a:spcBef>
                <a:spcPts val="1300"/>
              </a:spcBef>
              <a:spcAft>
                <a:spcPts val="0"/>
              </a:spcAft>
              <a:buNone/>
            </a:pPr>
            <a:endParaRPr sz="2400">
              <a:solidFill>
                <a:schemeClr val="dk1"/>
              </a:solidFill>
            </a:endParaRPr>
          </a:p>
          <a:p>
            <a:pPr marL="0" lvl="0" indent="0" algn="l" rtl="0">
              <a:lnSpc>
                <a:spcPct val="115000"/>
              </a:lnSpc>
              <a:spcBef>
                <a:spcPts val="1300"/>
              </a:spcBef>
              <a:spcAft>
                <a:spcPts val="0"/>
              </a:spcAft>
              <a:buNone/>
            </a:pPr>
            <a:endParaRPr sz="2400">
              <a:solidFill>
                <a:schemeClr val="dk1"/>
              </a:solidFill>
            </a:endParaRPr>
          </a:p>
          <a:p>
            <a:pPr marL="0" lvl="0" indent="0" algn="l" rtl="0">
              <a:lnSpc>
                <a:spcPct val="115000"/>
              </a:lnSpc>
              <a:spcBef>
                <a:spcPts val="1300"/>
              </a:spcBef>
              <a:spcAft>
                <a:spcPts val="0"/>
              </a:spcAft>
              <a:buNone/>
            </a:pPr>
            <a:endParaRPr sz="2100">
              <a:solidFill>
                <a:schemeClr val="dk1"/>
              </a:solidFill>
            </a:endParaRPr>
          </a:p>
          <a:p>
            <a:pPr marL="609600" lvl="0" indent="0" algn="l" rtl="0">
              <a:lnSpc>
                <a:spcPct val="115000"/>
              </a:lnSpc>
              <a:spcBef>
                <a:spcPts val="1300"/>
              </a:spcBef>
              <a:spcAft>
                <a:spcPts val="0"/>
              </a:spcAft>
              <a:buNone/>
            </a:pPr>
            <a:endParaRPr sz="2100">
              <a:solidFill>
                <a:schemeClr val="dk1"/>
              </a:solidFill>
            </a:endParaRPr>
          </a:p>
          <a:p>
            <a:pPr marL="609600" lvl="0" indent="0" algn="l" rtl="0">
              <a:lnSpc>
                <a:spcPct val="115000"/>
              </a:lnSpc>
              <a:spcBef>
                <a:spcPts val="1300"/>
              </a:spcBef>
              <a:spcAft>
                <a:spcPts val="1300"/>
              </a:spcAft>
              <a:buNone/>
            </a:pPr>
            <a:endParaRPr sz="2100"/>
          </a:p>
        </p:txBody>
      </p:sp>
    </p:spTree>
    <p:extLst>
      <p:ext uri="{BB962C8B-B14F-4D97-AF65-F5344CB8AC3E}">
        <p14:creationId xmlns:p14="http://schemas.microsoft.com/office/powerpoint/2010/main" val="3046827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71"/>
          <p:cNvSpPr txBox="1">
            <a:spLocks noGrp="1"/>
          </p:cNvSpPr>
          <p:nvPr>
            <p:ph type="ctrTitle"/>
          </p:nvPr>
        </p:nvSpPr>
        <p:spPr>
          <a:xfrm>
            <a:off x="415600" y="1919100"/>
            <a:ext cx="11360700" cy="12477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GB" sz="4900" b="1"/>
              <a:t>Questions, comments and thoughts</a:t>
            </a:r>
            <a:endParaRPr sz="4900" b="1"/>
          </a:p>
        </p:txBody>
      </p:sp>
    </p:spTree>
    <p:extLst>
      <p:ext uri="{BB962C8B-B14F-4D97-AF65-F5344CB8AC3E}">
        <p14:creationId xmlns:p14="http://schemas.microsoft.com/office/powerpoint/2010/main" val="286243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762</Words>
  <Application>Microsoft Office PowerPoint</Application>
  <PresentationFormat>Widescreen</PresentationFormat>
  <Paragraphs>66</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Roboto</vt:lpstr>
      <vt:lpstr>Roboto Medium</vt:lpstr>
      <vt:lpstr>Office Theme</vt:lpstr>
      <vt:lpstr>Warm Spaces &amp; Cost of Living</vt:lpstr>
      <vt:lpstr>Cost of living support </vt:lpstr>
      <vt:lpstr>Warm spaces</vt:lpstr>
      <vt:lpstr>PowerPoint Presentation</vt:lpstr>
      <vt:lpstr>Data - trends </vt:lpstr>
      <vt:lpstr>Household support fund - residents</vt:lpstr>
      <vt:lpstr>Trends and next steps</vt:lpstr>
      <vt:lpstr>Questions, comments and thoughts</vt:lpstr>
    </vt:vector>
  </TitlesOfParts>
  <Company>Kingston Voluntary Action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Spaces &amp; Cost of Living</dc:title>
  <dc:creator>Camilla Wheal</dc:creator>
  <cp:lastModifiedBy>Camilla Wheal</cp:lastModifiedBy>
  <cp:revision>1</cp:revision>
  <dcterms:created xsi:type="dcterms:W3CDTF">2023-01-24T12:46:10Z</dcterms:created>
  <dcterms:modified xsi:type="dcterms:W3CDTF">2023-01-24T12:46:43Z</dcterms:modified>
</cp:coreProperties>
</file>