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8488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774a8b94c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4774a8b94c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03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d69bfdf1a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d69bfdf1a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21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b3744a0e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b3744a0e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814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f2b22287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f2b22287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Photo credit - RAK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663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816091e68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816091e68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44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4f2b2228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4f2b2228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503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4f2b2228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4f2b22287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07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f2b2228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f2b2228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*picture credit - healthwatch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748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8b32e24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f8b32e24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45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1pPr>
            <a:lvl2pPr marL="914400" lvl="1" indent="-336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2pPr>
            <a:lvl3pPr marL="1371600" lvl="2" indent="-336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/>
            </a:lvl3pPr>
            <a:lvl4pPr marL="1828800" lvl="3" indent="-336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 sz="1700"/>
            </a:lvl4pPr>
            <a:lvl5pPr marL="2286000" lvl="4" indent="-336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5pPr>
            <a:lvl6pPr marL="2743200" lvl="5" indent="-336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/>
            </a:lvl6pPr>
            <a:lvl7pPr marL="3200400" lvl="6" indent="-3302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3741459"/>
            <a:ext cx="12192000" cy="311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089577" y="6275416"/>
            <a:ext cx="2361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1900"/>
              <a:buFont typeface="Arial"/>
              <a:buNone/>
              <a:defRPr sz="5600" b="0" i="0" u="none" strike="noStrike" cap="none">
                <a:solidFill>
                  <a:srgbClr val="162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3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90"/>
              </a:buClr>
              <a:buSzPts val="3200"/>
              <a:buFont typeface="Arial"/>
              <a:buNone/>
              <a:defRPr sz="3700" b="0" i="0" u="none" strike="noStrike" cap="none">
                <a:solidFill>
                  <a:srgbClr val="1626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40008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400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0080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400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008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400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00080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00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1133" y="5023041"/>
            <a:ext cx="1740868" cy="183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 descr="Artboard 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3767" y="5385933"/>
            <a:ext cx="1763534" cy="147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100" y="5507601"/>
            <a:ext cx="1082024" cy="107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_1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0" y="3741461"/>
            <a:ext cx="12192000" cy="311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09600" y="274635"/>
            <a:ext cx="109728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None/>
              <a:defRPr sz="4000" b="1" i="0" u="none" strike="noStrike" cap="none">
                <a:solidFill>
                  <a:srgbClr val="162655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rial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50" y="647334"/>
            <a:ext cx="11360700" cy="154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50" y="21965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50" y="6473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50" y="64731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50" y="6473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898"/>
              </a:buClr>
              <a:buSzPts val="3700"/>
              <a:buNone/>
              <a:defRPr sz="3700">
                <a:solidFill>
                  <a:srgbClr val="00989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Empowering People,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Strengthening Communities</a:t>
            </a:r>
            <a:endParaRPr/>
          </a:p>
        </p:txBody>
      </p:sp>
      <p:sp>
        <p:nvSpPr>
          <p:cNvPr id="235" name="Google Shape;235;p5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Collective Action and the Voluntary, Community and Social Enterprise Sector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rgbClr val="009898"/>
                </a:solidFill>
              </a:rPr>
              <a:t>2023 - 2027</a:t>
            </a:r>
            <a:endParaRPr sz="3400">
              <a:solidFill>
                <a:srgbClr val="009898"/>
              </a:solidFill>
            </a:endParaRPr>
          </a:p>
        </p:txBody>
      </p:sp>
      <p:sp>
        <p:nvSpPr>
          <p:cNvPr id="236" name="Google Shape;236;p55"/>
          <p:cNvSpPr txBox="1"/>
          <p:nvPr/>
        </p:nvSpPr>
        <p:spPr>
          <a:xfrm>
            <a:off x="302125" y="5740175"/>
            <a:ext cx="1158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Louise Footner, Assistant Director Culture, Communities and Engagement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6"/>
          <p:cNvSpPr txBox="1">
            <a:spLocks noGrp="1"/>
          </p:cNvSpPr>
          <p:nvPr>
            <p:ph type="title"/>
          </p:nvPr>
        </p:nvSpPr>
        <p:spPr>
          <a:xfrm>
            <a:off x="354000" y="21868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vision</a:t>
            </a:r>
            <a:endParaRPr/>
          </a:p>
        </p:txBody>
      </p:sp>
      <p:sp>
        <p:nvSpPr>
          <p:cNvPr id="242" name="Google Shape;242;p56"/>
          <p:cNvSpPr txBox="1">
            <a:spLocks noGrp="1"/>
          </p:cNvSpPr>
          <p:nvPr>
            <p:ph type="body" idx="2"/>
          </p:nvPr>
        </p:nvSpPr>
        <p:spPr>
          <a:xfrm>
            <a:off x="6586000" y="368650"/>
            <a:ext cx="5115900" cy="618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1"/>
              <a:t>Kingston is a welcoming and inclusive borough where inequity has no place</a:t>
            </a:r>
            <a:endParaRPr sz="3300" i="1"/>
          </a:p>
        </p:txBody>
      </p:sp>
      <p:sp>
        <p:nvSpPr>
          <p:cNvPr id="243" name="Google Shape;243;p56"/>
          <p:cNvSpPr txBox="1">
            <a:spLocks noGrp="1"/>
          </p:cNvSpPr>
          <p:nvPr>
            <p:ph type="subTitle" idx="1"/>
          </p:nvPr>
        </p:nvSpPr>
        <p:spPr>
          <a:xfrm>
            <a:off x="354000" y="2375903"/>
            <a:ext cx="5393700" cy="417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The VCSE and the council have come together to agree a vision for this strategy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five objectives of the strategy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8"/>
          <p:cNvSpPr txBox="1">
            <a:spLocks noGrp="1"/>
          </p:cNvSpPr>
          <p:nvPr>
            <p:ph type="title"/>
          </p:nvPr>
        </p:nvSpPr>
        <p:spPr>
          <a:xfrm>
            <a:off x="354000" y="965425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Maintain the strength of the partnership ready for new challenges</a:t>
            </a:r>
            <a:endParaRPr sz="3300"/>
          </a:p>
        </p:txBody>
      </p:sp>
      <p:sp>
        <p:nvSpPr>
          <p:cNvPr id="254" name="Google Shape;254;p5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 will work together to:</a:t>
            </a:r>
            <a:endParaRPr/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Develop equitable relationships between the voluntary, community and social enterprise sectors and the council, hearing the full range of voices with different needs, skills and experiences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Be open about challenges and opportunities and tackle them together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Understand, acknowledge and maximise the resources of our partnership, and collaborate to bring additional resources to the borough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Nurture emerging and established organisations to build resilience </a:t>
            </a:r>
            <a:endParaRPr/>
          </a:p>
        </p:txBody>
      </p:sp>
      <p:pic>
        <p:nvPicPr>
          <p:cNvPr id="255" name="Google Shape;25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375" y="3400863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9"/>
          <p:cNvSpPr txBox="1">
            <a:spLocks noGrp="1"/>
          </p:cNvSpPr>
          <p:nvPr>
            <p:ph type="title"/>
          </p:nvPr>
        </p:nvSpPr>
        <p:spPr>
          <a:xfrm>
            <a:off x="323775" y="132786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Identify need using data, evidence and community voices</a:t>
            </a:r>
            <a:endParaRPr/>
          </a:p>
        </p:txBody>
      </p:sp>
      <p:sp>
        <p:nvSpPr>
          <p:cNvPr id="261" name="Google Shape;261;p5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 will work together to:</a:t>
            </a:r>
            <a:endParaRPr/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Use all of our networks and partnerships to engage and co-produce with residents and stakeholders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Improve the evidence we hold and share insight widely. Collectively shape intelligence-led approaches to community need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Understand our collective impact and identify emerging trends and gaps, through engaging across the Kingston Partnership*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Understand who we are not talking with through our networks, and overcome the barriers to reach them</a:t>
            </a:r>
            <a:endParaRPr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/>
          </a:p>
        </p:txBody>
      </p:sp>
      <p:sp>
        <p:nvSpPr>
          <p:cNvPr id="262" name="Google Shape;262;p59"/>
          <p:cNvSpPr txBox="1"/>
          <p:nvPr/>
        </p:nvSpPr>
        <p:spPr>
          <a:xfrm>
            <a:off x="6793775" y="6344300"/>
            <a:ext cx="533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*more information about </a:t>
            </a:r>
            <a:r>
              <a:rPr lang="en-GB" u="sng">
                <a:solidFill>
                  <a:schemeClr val="hlink"/>
                </a:solidFill>
                <a:hlinkClick r:id=""/>
              </a:rPr>
              <a:t>the Kingston Partnership 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63" name="Google Shape;26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113" y="3394138"/>
            <a:ext cx="3209014" cy="21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0"/>
          <p:cNvSpPr txBox="1">
            <a:spLocks noGrp="1"/>
          </p:cNvSpPr>
          <p:nvPr>
            <p:ph type="title"/>
          </p:nvPr>
        </p:nvSpPr>
        <p:spPr>
          <a:xfrm>
            <a:off x="354000" y="965425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Transform and adapt to meet emerging need and respond to inequality</a:t>
            </a:r>
            <a:endParaRPr sz="3300"/>
          </a:p>
        </p:txBody>
      </p:sp>
      <p:sp>
        <p:nvSpPr>
          <p:cNvPr id="269" name="Google Shape;269;p6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will work together to:</a:t>
            </a:r>
            <a:endParaRPr/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Target resource towards those who need it most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Focus on where we can make a difference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Target prevention where it can have the most impact</a:t>
            </a:r>
            <a:endParaRPr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270" name="Google Shape;2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500" y="3528603"/>
            <a:ext cx="4168699" cy="277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438" y="3375600"/>
            <a:ext cx="2848000" cy="21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1"/>
          <p:cNvSpPr txBox="1">
            <a:spLocks noGrp="1"/>
          </p:cNvSpPr>
          <p:nvPr>
            <p:ph type="title"/>
          </p:nvPr>
        </p:nvSpPr>
        <p:spPr>
          <a:xfrm>
            <a:off x="353988" y="965425"/>
            <a:ext cx="5393700" cy="1258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Build on the diverse strengths of communities </a:t>
            </a:r>
            <a:endParaRPr sz="3300"/>
          </a:p>
        </p:txBody>
      </p:sp>
      <p:sp>
        <p:nvSpPr>
          <p:cNvPr id="277" name="Google Shape;277;p6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will work together to:</a:t>
            </a:r>
            <a:endParaRPr/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Share skills, experience and joy through volunteering and community connections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Support local businesses and other stakeholders to actively contribute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Develop how we use and share space, making resources more accessible to communities across the borough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Celebrate Kingston and champion our achievements</a:t>
            </a:r>
            <a:endParaRPr sz="1800"/>
          </a:p>
          <a:p>
            <a:pPr marL="457200" marR="0" lvl="0" indent="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2600" b="1">
              <a:solidFill>
                <a:srgbClr val="3D85C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135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278" name="Google Shape;27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69" y="4661925"/>
            <a:ext cx="2146299" cy="16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6622" y="4209797"/>
            <a:ext cx="3098400" cy="206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2"/>
          <p:cNvSpPr txBox="1">
            <a:spLocks noGrp="1"/>
          </p:cNvSpPr>
          <p:nvPr>
            <p:ph type="title"/>
          </p:nvPr>
        </p:nvSpPr>
        <p:spPr>
          <a:xfrm>
            <a:off x="354000" y="965425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Actively promote equality, diversity and inclusion and reject discrimination </a:t>
            </a:r>
            <a:endParaRPr sz="3300"/>
          </a:p>
        </p:txBody>
      </p:sp>
      <p:sp>
        <p:nvSpPr>
          <p:cNvPr id="285" name="Google Shape;285;p6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will stand together to:</a:t>
            </a:r>
            <a:endParaRPr/>
          </a:p>
          <a:p>
            <a:pPr marL="457200" lvl="0" indent="-342900" algn="l" rtl="0">
              <a:spcBef>
                <a:spcPts val="21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Understand inequality, and work to be the most inclusive borough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Embrace our role in actively rejecting discrimination </a:t>
            </a:r>
            <a:endParaRPr/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/>
          </a:p>
        </p:txBody>
      </p:sp>
      <p:pic>
        <p:nvPicPr>
          <p:cNvPr id="286" name="Google Shape;28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00" y="3767695"/>
            <a:ext cx="5115900" cy="2631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 steps</a:t>
            </a:r>
            <a:endParaRPr/>
          </a:p>
        </p:txBody>
      </p:sp>
      <p:sp>
        <p:nvSpPr>
          <p:cNvPr id="292" name="Google Shape;292;p6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Working together to deliver the strategy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Widescreen</PresentationFormat>
  <Paragraphs>43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Proxima Nova</vt:lpstr>
      <vt:lpstr>Simple Light</vt:lpstr>
      <vt:lpstr>Empowering People, Strengthening Communities</vt:lpstr>
      <vt:lpstr>Our vision</vt:lpstr>
      <vt:lpstr>The five objectives of the strategy</vt:lpstr>
      <vt:lpstr>Maintain the strength of the partnership ready for new challenges</vt:lpstr>
      <vt:lpstr>Identify need using data, evidence and community voices</vt:lpstr>
      <vt:lpstr>Transform and adapt to meet emerging need and respond to inequality</vt:lpstr>
      <vt:lpstr>Build on the diverse strengths of communities </vt:lpstr>
      <vt:lpstr>Actively promote equality, diversity and inclusion and reject discrimination 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People, Strengthening Communities</dc:title>
  <dc:creator>Camilla Wheal</dc:creator>
  <cp:lastModifiedBy>Camilla Wheal</cp:lastModifiedBy>
  <cp:revision>1</cp:revision>
  <dcterms:modified xsi:type="dcterms:W3CDTF">2023-01-24T12:47:17Z</dcterms:modified>
</cp:coreProperties>
</file>