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7" r:id="rId6"/>
    <p:sldId id="2145708235" r:id="rId7"/>
    <p:sldId id="257" r:id="rId8"/>
    <p:sldId id="265" r:id="rId9"/>
    <p:sldId id="269" r:id="rId10"/>
    <p:sldId id="270" r:id="rId11"/>
    <p:sldId id="2145708233" r:id="rId12"/>
    <p:sldId id="2145708193" r:id="rId13"/>
    <p:sldId id="214570823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C8DF5-4CDA-42B4-997A-CC427E073B7C}" v="39" dt="2023-01-23T10:28:10.176"/>
    <p1510:client id="{539ED869-635D-4304-BD87-F1E17DC3BD34}" v="125" dt="2023-01-22T18:38:44.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89" d="100"/>
          <a:sy n="89" d="100"/>
        </p:scale>
        <p:origin x="2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E21A2-E0A3-4E7B-9A95-8011E13BF8F0}"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D3F1D8BE-4A03-4AE8-9919-8C5F377EAB9D}">
      <dgm:prSet/>
      <dgm:spPr/>
      <dgm:t>
        <a:bodyPr/>
        <a:lstStyle/>
        <a:p>
          <a:r>
            <a:rPr lang="en-GB" dirty="0">
              <a:latin typeface="Segoe UI" panose="020B0502040204020203" pitchFamily="34" charset="0"/>
              <a:cs typeface="Segoe UI" panose="020B0502040204020203" pitchFamily="34" charset="0"/>
            </a:rPr>
            <a:t>Highlighting how the VCSE sector: </a:t>
          </a:r>
          <a:endParaRPr lang="en-US" dirty="0">
            <a:latin typeface="Segoe UI" panose="020B0502040204020203" pitchFamily="34" charset="0"/>
            <a:cs typeface="Segoe UI" panose="020B0502040204020203" pitchFamily="34" charset="0"/>
          </a:endParaRPr>
        </a:p>
      </dgm:t>
    </dgm:pt>
    <dgm:pt modelId="{932D0E8D-6774-491E-BAC2-EE91DCB45D6C}" type="parTrans" cxnId="{E060BCAA-0287-4F9C-94BA-BA7CE6488DBB}">
      <dgm:prSet/>
      <dgm:spPr/>
      <dgm:t>
        <a:bodyPr/>
        <a:lstStyle/>
        <a:p>
          <a:endParaRPr lang="en-US"/>
        </a:p>
      </dgm:t>
    </dgm:pt>
    <dgm:pt modelId="{5D043C3C-AE5D-4024-9457-7D0A60CD3274}" type="sibTrans" cxnId="{E060BCAA-0287-4F9C-94BA-BA7CE6488DBB}">
      <dgm:prSet/>
      <dgm:spPr/>
      <dgm:t>
        <a:bodyPr/>
        <a:lstStyle/>
        <a:p>
          <a:endParaRPr lang="en-US"/>
        </a:p>
      </dgm:t>
    </dgm:pt>
    <dgm:pt modelId="{6154E617-115F-481A-BB1C-FCBC0341B826}">
      <dgm:prSet/>
      <dgm:spPr/>
      <dgm:t>
        <a:bodyPr/>
        <a:lstStyle/>
        <a:p>
          <a:r>
            <a:rPr lang="en-GB" dirty="0">
              <a:latin typeface="Segoe UI" panose="020B0502040204020203" pitchFamily="34" charset="0"/>
              <a:cs typeface="Segoe UI" panose="020B0502040204020203" pitchFamily="34" charset="0"/>
            </a:rPr>
            <a:t>contributes to SWL ICS and its aims:</a:t>
          </a:r>
          <a:endParaRPr lang="en-US" dirty="0">
            <a:latin typeface="Segoe UI" panose="020B0502040204020203" pitchFamily="34" charset="0"/>
            <a:cs typeface="Segoe UI" panose="020B0502040204020203" pitchFamily="34" charset="0"/>
          </a:endParaRPr>
        </a:p>
      </dgm:t>
    </dgm:pt>
    <dgm:pt modelId="{33ED3AFE-9BC8-4136-82D4-4C1C8E75C3FA}" type="parTrans" cxnId="{640809EF-C322-40EF-A2A1-C6ED849971BE}">
      <dgm:prSet/>
      <dgm:spPr/>
      <dgm:t>
        <a:bodyPr/>
        <a:lstStyle/>
        <a:p>
          <a:endParaRPr lang="en-US"/>
        </a:p>
      </dgm:t>
    </dgm:pt>
    <dgm:pt modelId="{F9E675F3-7793-45BD-9D1F-C005087A7FC1}" type="sibTrans" cxnId="{640809EF-C322-40EF-A2A1-C6ED849971BE}">
      <dgm:prSet/>
      <dgm:spPr/>
      <dgm:t>
        <a:bodyPr/>
        <a:lstStyle/>
        <a:p>
          <a:endParaRPr lang="en-US"/>
        </a:p>
      </dgm:t>
    </dgm:pt>
    <dgm:pt modelId="{947A0708-AE3F-404B-9163-53AFBCF7463C}">
      <dgm:prSet/>
      <dgm:spPr/>
      <dgm:t>
        <a:bodyPr/>
        <a:lstStyle/>
        <a:p>
          <a:r>
            <a:rPr lang="en-GB" dirty="0">
              <a:latin typeface="Segoe UI" panose="020B0502040204020203" pitchFamily="34" charset="0"/>
              <a:cs typeface="Segoe UI" panose="020B0502040204020203" pitchFamily="34" charset="0"/>
            </a:rPr>
            <a:t>Improve outcomes in population health and healthcare</a:t>
          </a:r>
          <a:endParaRPr lang="en-US" dirty="0">
            <a:latin typeface="Segoe UI" panose="020B0502040204020203" pitchFamily="34" charset="0"/>
            <a:cs typeface="Segoe UI" panose="020B0502040204020203" pitchFamily="34" charset="0"/>
          </a:endParaRPr>
        </a:p>
      </dgm:t>
    </dgm:pt>
    <dgm:pt modelId="{CA5CA92D-1765-44A5-90DF-460115B4C2B0}" type="parTrans" cxnId="{188F6D3D-CA7C-43BE-9F02-080E5A2D181B}">
      <dgm:prSet/>
      <dgm:spPr/>
      <dgm:t>
        <a:bodyPr/>
        <a:lstStyle/>
        <a:p>
          <a:endParaRPr lang="en-US"/>
        </a:p>
      </dgm:t>
    </dgm:pt>
    <dgm:pt modelId="{46E46DDF-F491-4AF9-8941-630E92981B92}" type="sibTrans" cxnId="{188F6D3D-CA7C-43BE-9F02-080E5A2D181B}">
      <dgm:prSet/>
      <dgm:spPr/>
      <dgm:t>
        <a:bodyPr/>
        <a:lstStyle/>
        <a:p>
          <a:endParaRPr lang="en-US"/>
        </a:p>
      </dgm:t>
    </dgm:pt>
    <dgm:pt modelId="{BAFB7F70-D1A8-4B93-A9A2-2D73AA084B31}">
      <dgm:prSet/>
      <dgm:spPr/>
      <dgm:t>
        <a:bodyPr/>
        <a:lstStyle/>
        <a:p>
          <a:r>
            <a:rPr lang="en-GB" dirty="0">
              <a:latin typeface="Segoe UI" panose="020B0502040204020203" pitchFamily="34" charset="0"/>
              <a:cs typeface="Segoe UI" panose="020B0502040204020203" pitchFamily="34" charset="0"/>
            </a:rPr>
            <a:t>Tackle inequalities in outcomes, experience and access</a:t>
          </a:r>
          <a:endParaRPr lang="en-US" dirty="0">
            <a:latin typeface="Segoe UI" panose="020B0502040204020203" pitchFamily="34" charset="0"/>
            <a:cs typeface="Segoe UI" panose="020B0502040204020203" pitchFamily="34" charset="0"/>
          </a:endParaRPr>
        </a:p>
      </dgm:t>
    </dgm:pt>
    <dgm:pt modelId="{D7651FBF-84AD-4E28-AAF1-CFCFE2E1CCCA}" type="parTrans" cxnId="{76123A51-F0CB-433B-BFC0-C504ED8B6F84}">
      <dgm:prSet/>
      <dgm:spPr/>
      <dgm:t>
        <a:bodyPr/>
        <a:lstStyle/>
        <a:p>
          <a:endParaRPr lang="en-US"/>
        </a:p>
      </dgm:t>
    </dgm:pt>
    <dgm:pt modelId="{BCB09001-B21C-4C8A-B145-F506DCFD0193}" type="sibTrans" cxnId="{76123A51-F0CB-433B-BFC0-C504ED8B6F84}">
      <dgm:prSet/>
      <dgm:spPr/>
      <dgm:t>
        <a:bodyPr/>
        <a:lstStyle/>
        <a:p>
          <a:endParaRPr lang="en-US"/>
        </a:p>
      </dgm:t>
    </dgm:pt>
    <dgm:pt modelId="{21FF0688-D516-46AC-818B-F39264A5B909}">
      <dgm:prSet/>
      <dgm:spPr/>
      <dgm:t>
        <a:bodyPr/>
        <a:lstStyle/>
        <a:p>
          <a:r>
            <a:rPr lang="en-GB" dirty="0">
              <a:latin typeface="Segoe UI" panose="020B0502040204020203" pitchFamily="34" charset="0"/>
              <a:cs typeface="Segoe UI" panose="020B0502040204020203" pitchFamily="34" charset="0"/>
            </a:rPr>
            <a:t>Enhance productivity and value for money</a:t>
          </a:r>
          <a:endParaRPr lang="en-US" dirty="0">
            <a:latin typeface="Segoe UI" panose="020B0502040204020203" pitchFamily="34" charset="0"/>
            <a:cs typeface="Segoe UI" panose="020B0502040204020203" pitchFamily="34" charset="0"/>
          </a:endParaRPr>
        </a:p>
      </dgm:t>
    </dgm:pt>
    <dgm:pt modelId="{BAE6660D-714D-426D-9B81-F22F328B8569}" type="parTrans" cxnId="{59F78AAE-8E42-4F59-B270-1442380AB11F}">
      <dgm:prSet/>
      <dgm:spPr/>
      <dgm:t>
        <a:bodyPr/>
        <a:lstStyle/>
        <a:p>
          <a:endParaRPr lang="en-US"/>
        </a:p>
      </dgm:t>
    </dgm:pt>
    <dgm:pt modelId="{94F1D492-1DD2-40D5-8EB0-1D41FFE29640}" type="sibTrans" cxnId="{59F78AAE-8E42-4F59-B270-1442380AB11F}">
      <dgm:prSet/>
      <dgm:spPr/>
      <dgm:t>
        <a:bodyPr/>
        <a:lstStyle/>
        <a:p>
          <a:endParaRPr lang="en-US"/>
        </a:p>
      </dgm:t>
    </dgm:pt>
    <dgm:pt modelId="{BCBBEAA0-44F4-4520-B32A-6B3BE70FF6D3}">
      <dgm:prSet/>
      <dgm:spPr/>
      <dgm:t>
        <a:bodyPr/>
        <a:lstStyle/>
        <a:p>
          <a:r>
            <a:rPr lang="en-GB" dirty="0">
              <a:latin typeface="Segoe UI" panose="020B0502040204020203" pitchFamily="34" charset="0"/>
              <a:cs typeface="Segoe UI" panose="020B0502040204020203" pitchFamily="34" charset="0"/>
            </a:rPr>
            <a:t>Help the NHS support broader social and economic development</a:t>
          </a:r>
          <a:endParaRPr lang="en-US" dirty="0">
            <a:latin typeface="Segoe UI" panose="020B0502040204020203" pitchFamily="34" charset="0"/>
            <a:cs typeface="Segoe UI" panose="020B0502040204020203" pitchFamily="34" charset="0"/>
          </a:endParaRPr>
        </a:p>
      </dgm:t>
    </dgm:pt>
    <dgm:pt modelId="{2B4B2B37-4E7E-4C60-871B-BEBEC7B05AD4}" type="parTrans" cxnId="{2145B1D8-9650-4646-ABCD-B4C1F1CD2C60}">
      <dgm:prSet/>
      <dgm:spPr/>
      <dgm:t>
        <a:bodyPr/>
        <a:lstStyle/>
        <a:p>
          <a:endParaRPr lang="en-US"/>
        </a:p>
      </dgm:t>
    </dgm:pt>
    <dgm:pt modelId="{16F102EA-803C-4280-9A81-93F39AEF786B}" type="sibTrans" cxnId="{2145B1D8-9650-4646-ABCD-B4C1F1CD2C60}">
      <dgm:prSet/>
      <dgm:spPr/>
      <dgm:t>
        <a:bodyPr/>
        <a:lstStyle/>
        <a:p>
          <a:endParaRPr lang="en-US"/>
        </a:p>
      </dgm:t>
    </dgm:pt>
    <dgm:pt modelId="{3ECB61AF-5DF6-4EF2-90AB-B626992793F5}">
      <dgm:prSet/>
      <dgm:spPr/>
      <dgm:t>
        <a:bodyPr/>
        <a:lstStyle/>
        <a:p>
          <a:r>
            <a:rPr lang="en-GB" dirty="0">
              <a:latin typeface="Segoe UI" panose="020B0502040204020203" pitchFamily="34" charset="0"/>
              <a:cs typeface="Segoe UI" panose="020B0502040204020203" pitchFamily="34" charset="0"/>
            </a:rPr>
            <a:t>adds significant value through its engagement with communities, focus on collaboration, use of community assets, adaptability, and preventative delivery at community level</a:t>
          </a:r>
          <a:endParaRPr lang="en-US" dirty="0">
            <a:latin typeface="Segoe UI" panose="020B0502040204020203" pitchFamily="34" charset="0"/>
            <a:cs typeface="Segoe UI" panose="020B0502040204020203" pitchFamily="34" charset="0"/>
          </a:endParaRPr>
        </a:p>
      </dgm:t>
    </dgm:pt>
    <dgm:pt modelId="{1C70CAEE-CDEB-459C-BB39-6891411BCA29}" type="parTrans" cxnId="{5D2921B2-246C-4FF0-94B8-B3A80C3B56C1}">
      <dgm:prSet/>
      <dgm:spPr/>
      <dgm:t>
        <a:bodyPr/>
        <a:lstStyle/>
        <a:p>
          <a:endParaRPr lang="en-US"/>
        </a:p>
      </dgm:t>
    </dgm:pt>
    <dgm:pt modelId="{6E8199CA-9C98-4178-B8BC-847E4FF95DDF}" type="sibTrans" cxnId="{5D2921B2-246C-4FF0-94B8-B3A80C3B56C1}">
      <dgm:prSet/>
      <dgm:spPr/>
      <dgm:t>
        <a:bodyPr/>
        <a:lstStyle/>
        <a:p>
          <a:endParaRPr lang="en-US"/>
        </a:p>
      </dgm:t>
    </dgm:pt>
    <dgm:pt modelId="{3E81A92E-EE9B-434F-8D31-5D102349DF7A}" type="pres">
      <dgm:prSet presAssocID="{649E21A2-E0A3-4E7B-9A95-8011E13BF8F0}" presName="Name0" presStyleCnt="0">
        <dgm:presLayoutVars>
          <dgm:dir/>
          <dgm:animLvl val="lvl"/>
          <dgm:resizeHandles val="exact"/>
        </dgm:presLayoutVars>
      </dgm:prSet>
      <dgm:spPr/>
      <dgm:t>
        <a:bodyPr/>
        <a:lstStyle/>
        <a:p>
          <a:endParaRPr lang="en-GB"/>
        </a:p>
      </dgm:t>
    </dgm:pt>
    <dgm:pt modelId="{6DD0DE1A-546D-4380-935D-B305D46B1E41}" type="pres">
      <dgm:prSet presAssocID="{3ECB61AF-5DF6-4EF2-90AB-B626992793F5}" presName="boxAndChildren" presStyleCnt="0"/>
      <dgm:spPr/>
    </dgm:pt>
    <dgm:pt modelId="{2DBD40F0-29AF-4B70-9362-2BD9A1CF88CD}" type="pres">
      <dgm:prSet presAssocID="{3ECB61AF-5DF6-4EF2-90AB-B626992793F5}" presName="parentTextBox" presStyleLbl="node1" presStyleIdx="0" presStyleCnt="3"/>
      <dgm:spPr/>
      <dgm:t>
        <a:bodyPr/>
        <a:lstStyle/>
        <a:p>
          <a:endParaRPr lang="en-GB"/>
        </a:p>
      </dgm:t>
    </dgm:pt>
    <dgm:pt modelId="{732A1380-A06E-459C-BCEE-ADD8A763AF8D}" type="pres">
      <dgm:prSet presAssocID="{F9E675F3-7793-45BD-9D1F-C005087A7FC1}" presName="sp" presStyleCnt="0"/>
      <dgm:spPr/>
    </dgm:pt>
    <dgm:pt modelId="{49C1DDD4-14B2-43B1-A2F7-FBBA1584BED7}" type="pres">
      <dgm:prSet presAssocID="{6154E617-115F-481A-BB1C-FCBC0341B826}" presName="arrowAndChildren" presStyleCnt="0"/>
      <dgm:spPr/>
    </dgm:pt>
    <dgm:pt modelId="{88647DB2-9F34-40F1-B247-2FB7BAF7B0C4}" type="pres">
      <dgm:prSet presAssocID="{6154E617-115F-481A-BB1C-FCBC0341B826}" presName="parentTextArrow" presStyleLbl="node1" presStyleIdx="0" presStyleCnt="3"/>
      <dgm:spPr/>
      <dgm:t>
        <a:bodyPr/>
        <a:lstStyle/>
        <a:p>
          <a:endParaRPr lang="en-GB"/>
        </a:p>
      </dgm:t>
    </dgm:pt>
    <dgm:pt modelId="{EC8466A0-7EF2-4782-888B-BD47CBC05C0A}" type="pres">
      <dgm:prSet presAssocID="{6154E617-115F-481A-BB1C-FCBC0341B826}" presName="arrow" presStyleLbl="node1" presStyleIdx="1" presStyleCnt="3" custLinFactNeighborX="-133" custLinFactNeighborY="-3331"/>
      <dgm:spPr/>
      <dgm:t>
        <a:bodyPr/>
        <a:lstStyle/>
        <a:p>
          <a:endParaRPr lang="en-GB"/>
        </a:p>
      </dgm:t>
    </dgm:pt>
    <dgm:pt modelId="{96619EDE-4C38-4975-A97B-B1D4559AEAC1}" type="pres">
      <dgm:prSet presAssocID="{6154E617-115F-481A-BB1C-FCBC0341B826}" presName="descendantArrow" presStyleCnt="0"/>
      <dgm:spPr/>
    </dgm:pt>
    <dgm:pt modelId="{4E322DF8-36C5-465B-BE02-3C36105B08E5}" type="pres">
      <dgm:prSet presAssocID="{947A0708-AE3F-404B-9163-53AFBCF7463C}" presName="childTextArrow" presStyleLbl="fgAccFollowNode1" presStyleIdx="0" presStyleCnt="4">
        <dgm:presLayoutVars>
          <dgm:bulletEnabled val="1"/>
        </dgm:presLayoutVars>
      </dgm:prSet>
      <dgm:spPr/>
      <dgm:t>
        <a:bodyPr/>
        <a:lstStyle/>
        <a:p>
          <a:endParaRPr lang="en-GB"/>
        </a:p>
      </dgm:t>
    </dgm:pt>
    <dgm:pt modelId="{578B0DCB-2CC1-49C0-BBD7-CD586FCA2312}" type="pres">
      <dgm:prSet presAssocID="{BAFB7F70-D1A8-4B93-A9A2-2D73AA084B31}" presName="childTextArrow" presStyleLbl="fgAccFollowNode1" presStyleIdx="1" presStyleCnt="4">
        <dgm:presLayoutVars>
          <dgm:bulletEnabled val="1"/>
        </dgm:presLayoutVars>
      </dgm:prSet>
      <dgm:spPr/>
      <dgm:t>
        <a:bodyPr/>
        <a:lstStyle/>
        <a:p>
          <a:endParaRPr lang="en-GB"/>
        </a:p>
      </dgm:t>
    </dgm:pt>
    <dgm:pt modelId="{65EEC27E-E341-44E7-80CD-FACEEA363544}" type="pres">
      <dgm:prSet presAssocID="{21FF0688-D516-46AC-818B-F39264A5B909}" presName="childTextArrow" presStyleLbl="fgAccFollowNode1" presStyleIdx="2" presStyleCnt="4">
        <dgm:presLayoutVars>
          <dgm:bulletEnabled val="1"/>
        </dgm:presLayoutVars>
      </dgm:prSet>
      <dgm:spPr/>
      <dgm:t>
        <a:bodyPr/>
        <a:lstStyle/>
        <a:p>
          <a:endParaRPr lang="en-GB"/>
        </a:p>
      </dgm:t>
    </dgm:pt>
    <dgm:pt modelId="{DA1844FB-D7A1-438A-8E43-0ED357CFF272}" type="pres">
      <dgm:prSet presAssocID="{BCBBEAA0-44F4-4520-B32A-6B3BE70FF6D3}" presName="childTextArrow" presStyleLbl="fgAccFollowNode1" presStyleIdx="3" presStyleCnt="4">
        <dgm:presLayoutVars>
          <dgm:bulletEnabled val="1"/>
        </dgm:presLayoutVars>
      </dgm:prSet>
      <dgm:spPr/>
      <dgm:t>
        <a:bodyPr/>
        <a:lstStyle/>
        <a:p>
          <a:endParaRPr lang="en-GB"/>
        </a:p>
      </dgm:t>
    </dgm:pt>
    <dgm:pt modelId="{CEC453B4-DC09-4ABD-B68F-627DE34E0464}" type="pres">
      <dgm:prSet presAssocID="{5D043C3C-AE5D-4024-9457-7D0A60CD3274}" presName="sp" presStyleCnt="0"/>
      <dgm:spPr/>
    </dgm:pt>
    <dgm:pt modelId="{41F5010C-8650-4AEA-8BD0-BB82F382DF59}" type="pres">
      <dgm:prSet presAssocID="{D3F1D8BE-4A03-4AE8-9919-8C5F377EAB9D}" presName="arrowAndChildren" presStyleCnt="0"/>
      <dgm:spPr/>
    </dgm:pt>
    <dgm:pt modelId="{AF972CC6-5BFE-4C75-9782-2B782DDF670C}" type="pres">
      <dgm:prSet presAssocID="{D3F1D8BE-4A03-4AE8-9919-8C5F377EAB9D}" presName="parentTextArrow" presStyleLbl="node1" presStyleIdx="2" presStyleCnt="3" custLinFactNeighborX="564" custLinFactNeighborY="691"/>
      <dgm:spPr/>
      <dgm:t>
        <a:bodyPr/>
        <a:lstStyle/>
        <a:p>
          <a:endParaRPr lang="en-GB"/>
        </a:p>
      </dgm:t>
    </dgm:pt>
  </dgm:ptLst>
  <dgm:cxnLst>
    <dgm:cxn modelId="{8DE0BA59-8C5C-420F-93FA-1B1306DC3ECB}" type="presOf" srcId="{21FF0688-D516-46AC-818B-F39264A5B909}" destId="{65EEC27E-E341-44E7-80CD-FACEEA363544}" srcOrd="0" destOrd="0" presId="urn:microsoft.com/office/officeart/2005/8/layout/process4"/>
    <dgm:cxn modelId="{538E7551-CAE8-4022-AE34-FD455421E02B}" type="presOf" srcId="{649E21A2-E0A3-4E7B-9A95-8011E13BF8F0}" destId="{3E81A92E-EE9B-434F-8D31-5D102349DF7A}" srcOrd="0" destOrd="0" presId="urn:microsoft.com/office/officeart/2005/8/layout/process4"/>
    <dgm:cxn modelId="{188F6D3D-CA7C-43BE-9F02-080E5A2D181B}" srcId="{6154E617-115F-481A-BB1C-FCBC0341B826}" destId="{947A0708-AE3F-404B-9163-53AFBCF7463C}" srcOrd="0" destOrd="0" parTransId="{CA5CA92D-1765-44A5-90DF-460115B4C2B0}" sibTransId="{46E46DDF-F491-4AF9-8941-630E92981B92}"/>
    <dgm:cxn modelId="{76123A51-F0CB-433B-BFC0-C504ED8B6F84}" srcId="{6154E617-115F-481A-BB1C-FCBC0341B826}" destId="{BAFB7F70-D1A8-4B93-A9A2-2D73AA084B31}" srcOrd="1" destOrd="0" parTransId="{D7651FBF-84AD-4E28-AAF1-CFCFE2E1CCCA}" sibTransId="{BCB09001-B21C-4C8A-B145-F506DCFD0193}"/>
    <dgm:cxn modelId="{59F78AAE-8E42-4F59-B270-1442380AB11F}" srcId="{6154E617-115F-481A-BB1C-FCBC0341B826}" destId="{21FF0688-D516-46AC-818B-F39264A5B909}" srcOrd="2" destOrd="0" parTransId="{BAE6660D-714D-426D-9B81-F22F328B8569}" sibTransId="{94F1D492-1DD2-40D5-8EB0-1D41FFE29640}"/>
    <dgm:cxn modelId="{5D2921B2-246C-4FF0-94B8-B3A80C3B56C1}" srcId="{649E21A2-E0A3-4E7B-9A95-8011E13BF8F0}" destId="{3ECB61AF-5DF6-4EF2-90AB-B626992793F5}" srcOrd="2" destOrd="0" parTransId="{1C70CAEE-CDEB-459C-BB39-6891411BCA29}" sibTransId="{6E8199CA-9C98-4178-B8BC-847E4FF95DDF}"/>
    <dgm:cxn modelId="{5F1C25BA-DE79-46F2-94C2-D94D58297B42}" type="presOf" srcId="{6154E617-115F-481A-BB1C-FCBC0341B826}" destId="{EC8466A0-7EF2-4782-888B-BD47CBC05C0A}" srcOrd="1" destOrd="0" presId="urn:microsoft.com/office/officeart/2005/8/layout/process4"/>
    <dgm:cxn modelId="{84FE0D01-EFF2-42E3-B049-69DD726D95F1}" type="presOf" srcId="{6154E617-115F-481A-BB1C-FCBC0341B826}" destId="{88647DB2-9F34-40F1-B247-2FB7BAF7B0C4}" srcOrd="0" destOrd="0" presId="urn:microsoft.com/office/officeart/2005/8/layout/process4"/>
    <dgm:cxn modelId="{2637586B-4AEC-4BAA-BEBB-3DD5A9F10B14}" type="presOf" srcId="{BAFB7F70-D1A8-4B93-A9A2-2D73AA084B31}" destId="{578B0DCB-2CC1-49C0-BBD7-CD586FCA2312}" srcOrd="0" destOrd="0" presId="urn:microsoft.com/office/officeart/2005/8/layout/process4"/>
    <dgm:cxn modelId="{2145B1D8-9650-4646-ABCD-B4C1F1CD2C60}" srcId="{6154E617-115F-481A-BB1C-FCBC0341B826}" destId="{BCBBEAA0-44F4-4520-B32A-6B3BE70FF6D3}" srcOrd="3" destOrd="0" parTransId="{2B4B2B37-4E7E-4C60-871B-BEBEC7B05AD4}" sibTransId="{16F102EA-803C-4280-9A81-93F39AEF786B}"/>
    <dgm:cxn modelId="{2306D222-D67B-4255-8238-70F5203AB4F3}" type="presOf" srcId="{3ECB61AF-5DF6-4EF2-90AB-B626992793F5}" destId="{2DBD40F0-29AF-4B70-9362-2BD9A1CF88CD}" srcOrd="0" destOrd="0" presId="urn:microsoft.com/office/officeart/2005/8/layout/process4"/>
    <dgm:cxn modelId="{640809EF-C322-40EF-A2A1-C6ED849971BE}" srcId="{649E21A2-E0A3-4E7B-9A95-8011E13BF8F0}" destId="{6154E617-115F-481A-BB1C-FCBC0341B826}" srcOrd="1" destOrd="0" parTransId="{33ED3AFE-9BC8-4136-82D4-4C1C8E75C3FA}" sibTransId="{F9E675F3-7793-45BD-9D1F-C005087A7FC1}"/>
    <dgm:cxn modelId="{1E025C9D-710E-48D9-9822-073946605DB1}" type="presOf" srcId="{947A0708-AE3F-404B-9163-53AFBCF7463C}" destId="{4E322DF8-36C5-465B-BE02-3C36105B08E5}" srcOrd="0" destOrd="0" presId="urn:microsoft.com/office/officeart/2005/8/layout/process4"/>
    <dgm:cxn modelId="{E060BCAA-0287-4F9C-94BA-BA7CE6488DBB}" srcId="{649E21A2-E0A3-4E7B-9A95-8011E13BF8F0}" destId="{D3F1D8BE-4A03-4AE8-9919-8C5F377EAB9D}" srcOrd="0" destOrd="0" parTransId="{932D0E8D-6774-491E-BAC2-EE91DCB45D6C}" sibTransId="{5D043C3C-AE5D-4024-9457-7D0A60CD3274}"/>
    <dgm:cxn modelId="{821EC701-2107-47A0-A3B8-C9A281C4EB32}" type="presOf" srcId="{BCBBEAA0-44F4-4520-B32A-6B3BE70FF6D3}" destId="{DA1844FB-D7A1-438A-8E43-0ED357CFF272}" srcOrd="0" destOrd="0" presId="urn:microsoft.com/office/officeart/2005/8/layout/process4"/>
    <dgm:cxn modelId="{F8CEBC77-CE22-48E2-AFD0-7F5A0C3495A7}" type="presOf" srcId="{D3F1D8BE-4A03-4AE8-9919-8C5F377EAB9D}" destId="{AF972CC6-5BFE-4C75-9782-2B782DDF670C}" srcOrd="0" destOrd="0" presId="urn:microsoft.com/office/officeart/2005/8/layout/process4"/>
    <dgm:cxn modelId="{2D773F0B-95B6-4262-A9B6-E64FDCD714B3}" type="presParOf" srcId="{3E81A92E-EE9B-434F-8D31-5D102349DF7A}" destId="{6DD0DE1A-546D-4380-935D-B305D46B1E41}" srcOrd="0" destOrd="0" presId="urn:microsoft.com/office/officeart/2005/8/layout/process4"/>
    <dgm:cxn modelId="{F33FF9AD-811E-44CA-B6BA-A42FF0A8EE3F}" type="presParOf" srcId="{6DD0DE1A-546D-4380-935D-B305D46B1E41}" destId="{2DBD40F0-29AF-4B70-9362-2BD9A1CF88CD}" srcOrd="0" destOrd="0" presId="urn:microsoft.com/office/officeart/2005/8/layout/process4"/>
    <dgm:cxn modelId="{46DB79B3-BB15-4FAE-A675-21B36C53BACD}" type="presParOf" srcId="{3E81A92E-EE9B-434F-8D31-5D102349DF7A}" destId="{732A1380-A06E-459C-BCEE-ADD8A763AF8D}" srcOrd="1" destOrd="0" presId="urn:microsoft.com/office/officeart/2005/8/layout/process4"/>
    <dgm:cxn modelId="{CB83AEF6-99A5-4F78-B3D8-B6D4060F56D2}" type="presParOf" srcId="{3E81A92E-EE9B-434F-8D31-5D102349DF7A}" destId="{49C1DDD4-14B2-43B1-A2F7-FBBA1584BED7}" srcOrd="2" destOrd="0" presId="urn:microsoft.com/office/officeart/2005/8/layout/process4"/>
    <dgm:cxn modelId="{04D3ACFC-6BDD-4D91-BC86-C71049BF431C}" type="presParOf" srcId="{49C1DDD4-14B2-43B1-A2F7-FBBA1584BED7}" destId="{88647DB2-9F34-40F1-B247-2FB7BAF7B0C4}" srcOrd="0" destOrd="0" presId="urn:microsoft.com/office/officeart/2005/8/layout/process4"/>
    <dgm:cxn modelId="{EAF33478-C76B-4676-A1A4-28753161F5B3}" type="presParOf" srcId="{49C1DDD4-14B2-43B1-A2F7-FBBA1584BED7}" destId="{EC8466A0-7EF2-4782-888B-BD47CBC05C0A}" srcOrd="1" destOrd="0" presId="urn:microsoft.com/office/officeart/2005/8/layout/process4"/>
    <dgm:cxn modelId="{543E778A-EF29-4820-98EB-57B861D383E5}" type="presParOf" srcId="{49C1DDD4-14B2-43B1-A2F7-FBBA1584BED7}" destId="{96619EDE-4C38-4975-A97B-B1D4559AEAC1}" srcOrd="2" destOrd="0" presId="urn:microsoft.com/office/officeart/2005/8/layout/process4"/>
    <dgm:cxn modelId="{303A96B0-9ACC-44CC-89BB-6975C29D9285}" type="presParOf" srcId="{96619EDE-4C38-4975-A97B-B1D4559AEAC1}" destId="{4E322DF8-36C5-465B-BE02-3C36105B08E5}" srcOrd="0" destOrd="0" presId="urn:microsoft.com/office/officeart/2005/8/layout/process4"/>
    <dgm:cxn modelId="{A3B232A2-1892-4B6B-9DE3-EE27433A9192}" type="presParOf" srcId="{96619EDE-4C38-4975-A97B-B1D4559AEAC1}" destId="{578B0DCB-2CC1-49C0-BBD7-CD586FCA2312}" srcOrd="1" destOrd="0" presId="urn:microsoft.com/office/officeart/2005/8/layout/process4"/>
    <dgm:cxn modelId="{BB0C43B4-61D8-433C-AB3D-B834DF727603}" type="presParOf" srcId="{96619EDE-4C38-4975-A97B-B1D4559AEAC1}" destId="{65EEC27E-E341-44E7-80CD-FACEEA363544}" srcOrd="2" destOrd="0" presId="urn:microsoft.com/office/officeart/2005/8/layout/process4"/>
    <dgm:cxn modelId="{0310391A-3A0D-40D8-8C79-3591F9BDEB78}" type="presParOf" srcId="{96619EDE-4C38-4975-A97B-B1D4559AEAC1}" destId="{DA1844FB-D7A1-438A-8E43-0ED357CFF272}" srcOrd="3" destOrd="0" presId="urn:microsoft.com/office/officeart/2005/8/layout/process4"/>
    <dgm:cxn modelId="{FBD45F32-DD84-49FC-BF03-AD7275771801}" type="presParOf" srcId="{3E81A92E-EE9B-434F-8D31-5D102349DF7A}" destId="{CEC453B4-DC09-4ABD-B68F-627DE34E0464}" srcOrd="3" destOrd="0" presId="urn:microsoft.com/office/officeart/2005/8/layout/process4"/>
    <dgm:cxn modelId="{711EF51A-1CA3-4789-9F83-413153EC5227}" type="presParOf" srcId="{3E81A92E-EE9B-434F-8D31-5D102349DF7A}" destId="{41F5010C-8650-4AEA-8BD0-BB82F382DF59}" srcOrd="4" destOrd="0" presId="urn:microsoft.com/office/officeart/2005/8/layout/process4"/>
    <dgm:cxn modelId="{40D0B75F-6D3E-460D-ABE1-84CFB7DE617B}" type="presParOf" srcId="{41F5010C-8650-4AEA-8BD0-BB82F382DF59}" destId="{AF972CC6-5BFE-4C75-9782-2B782DDF670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F0A384-AAAA-49DA-A81D-9778FB9A1CCC}"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15574F7-260C-4365-9BC6-A0BD753847C0}">
      <dgm:prSet custT="1"/>
      <dgm:spPr/>
      <dgm:t>
        <a:bodyPr/>
        <a:lstStyle/>
        <a:p>
          <a:r>
            <a:rPr lang="en-GB" sz="1400" b="0" dirty="0">
              <a:latin typeface="Segoe UI" panose="020B0502040204020203" pitchFamily="34" charset="0"/>
              <a:cs typeface="Segoe UI" panose="020B0502040204020203" pitchFamily="34" charset="0"/>
            </a:rPr>
            <a:t>Increase knowledge and understanding of both sectors to each other</a:t>
          </a:r>
          <a:endParaRPr lang="en-US" sz="1400" b="0" dirty="0">
            <a:latin typeface="Segoe UI" panose="020B0502040204020203" pitchFamily="34" charset="0"/>
            <a:cs typeface="Segoe UI" panose="020B0502040204020203" pitchFamily="34" charset="0"/>
          </a:endParaRPr>
        </a:p>
      </dgm:t>
    </dgm:pt>
    <dgm:pt modelId="{E17ADDCF-4FAC-4C1C-805C-9384A247EC31}" type="parTrans" cxnId="{C7BA9CB9-C831-42F4-9F69-7D6D134C4EFC}">
      <dgm:prSet/>
      <dgm:spPr/>
      <dgm:t>
        <a:bodyPr/>
        <a:lstStyle/>
        <a:p>
          <a:endParaRPr lang="en-US"/>
        </a:p>
      </dgm:t>
    </dgm:pt>
    <dgm:pt modelId="{FB00FC3A-C4D7-44D5-A084-E510AEB668CC}" type="sibTrans" cxnId="{C7BA9CB9-C831-42F4-9F69-7D6D134C4EFC}">
      <dgm:prSet phldrT="01" phldr="0"/>
      <dgm:spPr/>
      <dgm:t>
        <a:bodyPr/>
        <a:lstStyle/>
        <a:p>
          <a:r>
            <a:rPr lang="en-US"/>
            <a:t>01</a:t>
          </a:r>
          <a:endParaRPr lang="en-US" dirty="0"/>
        </a:p>
      </dgm:t>
    </dgm:pt>
    <dgm:pt modelId="{D363F5AF-4839-47EA-A0DD-C94980652D40}">
      <dgm:prSet custT="1"/>
      <dgm:spPr/>
      <dgm:t>
        <a:bodyPr/>
        <a:lstStyle/>
        <a:p>
          <a:r>
            <a:rPr lang="en-GB" sz="1400" dirty="0">
              <a:solidFill>
                <a:schemeClr val="bg1"/>
              </a:solidFill>
              <a:latin typeface="Segoe UI" panose="020B0502040204020203" pitchFamily="34" charset="0"/>
              <a:cs typeface="Segoe UI" panose="020B0502040204020203" pitchFamily="34" charset="0"/>
            </a:rPr>
            <a:t>Work up a codesigned leadership and representation strategy for VCSE roles; there needs to be resource and commitment to ensure these roles have parity with other partners</a:t>
          </a:r>
          <a:endParaRPr lang="en-US" sz="1400" b="0" dirty="0">
            <a:latin typeface="Segoe UI" panose="020B0502040204020203" pitchFamily="34" charset="0"/>
            <a:cs typeface="Segoe UI" panose="020B0502040204020203" pitchFamily="34" charset="0"/>
          </a:endParaRPr>
        </a:p>
      </dgm:t>
    </dgm:pt>
    <dgm:pt modelId="{B2DE14DD-8477-44BD-B258-5D54F4EC4A78}" type="parTrans" cxnId="{D6C8FB8A-25D1-43D8-B3A6-7BEBC5C9CEA1}">
      <dgm:prSet/>
      <dgm:spPr/>
      <dgm:t>
        <a:bodyPr/>
        <a:lstStyle/>
        <a:p>
          <a:endParaRPr lang="en-US"/>
        </a:p>
      </dgm:t>
    </dgm:pt>
    <dgm:pt modelId="{083C98C7-BE90-4A1F-9CC5-F1AC690CB5E6}" type="sibTrans" cxnId="{D6C8FB8A-25D1-43D8-B3A6-7BEBC5C9CEA1}">
      <dgm:prSet phldrT="02" phldr="0"/>
      <dgm:spPr/>
      <dgm:t>
        <a:bodyPr/>
        <a:lstStyle/>
        <a:p>
          <a:r>
            <a:rPr lang="en-US"/>
            <a:t>02</a:t>
          </a:r>
          <a:endParaRPr lang="en-US" dirty="0"/>
        </a:p>
      </dgm:t>
    </dgm:pt>
    <dgm:pt modelId="{99D41230-8D52-4034-8587-3348E2CADB83}">
      <dgm:prSet custT="1"/>
      <dgm:spPr/>
      <dgm:t>
        <a:bodyPr/>
        <a:lstStyle/>
        <a:p>
          <a:r>
            <a:rPr lang="en-GB" sz="1400" b="0" dirty="0">
              <a:latin typeface="Segoe UI" panose="020B0502040204020203" pitchFamily="34" charset="0"/>
              <a:cs typeface="Segoe UI" panose="020B0502040204020203" pitchFamily="34" charset="0"/>
            </a:rPr>
            <a:t>Facilitate more effective involvement of the VCSE in all stages of the commissioning cycle</a:t>
          </a:r>
          <a:endParaRPr lang="en-US" sz="1400" b="0" dirty="0">
            <a:latin typeface="Segoe UI" panose="020B0502040204020203" pitchFamily="34" charset="0"/>
            <a:cs typeface="Segoe UI" panose="020B0502040204020203" pitchFamily="34" charset="0"/>
          </a:endParaRPr>
        </a:p>
      </dgm:t>
    </dgm:pt>
    <dgm:pt modelId="{A7507C0C-8BE6-4747-BD2A-09DEE4E94B5E}" type="parTrans" cxnId="{C3564EF8-1E99-4378-8D8A-B1B59455F1DE}">
      <dgm:prSet/>
      <dgm:spPr/>
      <dgm:t>
        <a:bodyPr/>
        <a:lstStyle/>
        <a:p>
          <a:endParaRPr lang="en-US"/>
        </a:p>
      </dgm:t>
    </dgm:pt>
    <dgm:pt modelId="{098E47FD-BD1C-4CAB-A107-F7C362042E5D}" type="sibTrans" cxnId="{C3564EF8-1E99-4378-8D8A-B1B59455F1DE}">
      <dgm:prSet phldrT="03" phldr="0"/>
      <dgm:spPr/>
      <dgm:t>
        <a:bodyPr/>
        <a:lstStyle/>
        <a:p>
          <a:r>
            <a:rPr lang="en-US"/>
            <a:t>03</a:t>
          </a:r>
          <a:endParaRPr lang="en-US" dirty="0"/>
        </a:p>
      </dgm:t>
    </dgm:pt>
    <dgm:pt modelId="{9D3C6655-FEB3-4B44-90D9-CC63893F7D14}">
      <dgm:prSet custT="1"/>
      <dgm:spPr/>
      <dgm:t>
        <a:bodyPr/>
        <a:lstStyle/>
        <a:p>
          <a:r>
            <a:rPr lang="en-GB" sz="1400" b="0" dirty="0">
              <a:latin typeface="Segoe UI" panose="020B0502040204020203" pitchFamily="34" charset="0"/>
              <a:cs typeface="Segoe UI" panose="020B0502040204020203" pitchFamily="34" charset="0"/>
            </a:rPr>
            <a:t>Establish how smaller VCSE organisations want to be involved or kept informed</a:t>
          </a:r>
          <a:endParaRPr lang="en-US" sz="1400" b="0" dirty="0">
            <a:latin typeface="Segoe UI" panose="020B0502040204020203" pitchFamily="34" charset="0"/>
            <a:cs typeface="Segoe UI" panose="020B0502040204020203" pitchFamily="34" charset="0"/>
          </a:endParaRPr>
        </a:p>
      </dgm:t>
    </dgm:pt>
    <dgm:pt modelId="{4F7F4BD1-F323-4F6B-AE5E-9B60CBE12F73}" type="parTrans" cxnId="{FB2B3B7A-6E81-42DD-A237-2A61862C150F}">
      <dgm:prSet/>
      <dgm:spPr/>
      <dgm:t>
        <a:bodyPr/>
        <a:lstStyle/>
        <a:p>
          <a:endParaRPr lang="en-US"/>
        </a:p>
      </dgm:t>
    </dgm:pt>
    <dgm:pt modelId="{C96383DD-596E-4F6F-A885-0E5F1A4427BE}" type="sibTrans" cxnId="{FB2B3B7A-6E81-42DD-A237-2A61862C150F}">
      <dgm:prSet phldrT="04" phldr="0"/>
      <dgm:spPr/>
      <dgm:t>
        <a:bodyPr/>
        <a:lstStyle/>
        <a:p>
          <a:r>
            <a:rPr lang="en-US"/>
            <a:t>04</a:t>
          </a:r>
          <a:endParaRPr lang="en-US" dirty="0"/>
        </a:p>
      </dgm:t>
    </dgm:pt>
    <dgm:pt modelId="{85E3C4AA-820B-4AA6-AA54-093FB965F987}">
      <dgm:prSet custT="1"/>
      <dgm:spPr/>
      <dgm:t>
        <a:bodyPr/>
        <a:lstStyle/>
        <a:p>
          <a:r>
            <a:rPr lang="en-GB" sz="1400" b="0" dirty="0">
              <a:latin typeface="Segoe UI" panose="020B0502040204020203" pitchFamily="34" charset="0"/>
              <a:cs typeface="Segoe UI" panose="020B0502040204020203" pitchFamily="34" charset="0"/>
            </a:rPr>
            <a:t>Improve the systematic use of data and intelligence held by the VCSE </a:t>
          </a:r>
          <a:endParaRPr lang="en-US" sz="1400" b="0" dirty="0">
            <a:latin typeface="Segoe UI" panose="020B0502040204020203" pitchFamily="34" charset="0"/>
            <a:cs typeface="Segoe UI" panose="020B0502040204020203" pitchFamily="34" charset="0"/>
          </a:endParaRPr>
        </a:p>
      </dgm:t>
    </dgm:pt>
    <dgm:pt modelId="{3032854A-9718-4345-903D-5E4EAD84853F}" type="parTrans" cxnId="{E05AB3A4-8B57-47A7-9E74-00243D540B4A}">
      <dgm:prSet/>
      <dgm:spPr/>
      <dgm:t>
        <a:bodyPr/>
        <a:lstStyle/>
        <a:p>
          <a:endParaRPr lang="en-US"/>
        </a:p>
      </dgm:t>
    </dgm:pt>
    <dgm:pt modelId="{409E1BC2-0A4C-43CD-A0E6-2FAA0A1D9CEC}" type="sibTrans" cxnId="{E05AB3A4-8B57-47A7-9E74-00243D540B4A}">
      <dgm:prSet phldrT="05" phldr="0"/>
      <dgm:spPr/>
      <dgm:t>
        <a:bodyPr/>
        <a:lstStyle/>
        <a:p>
          <a:r>
            <a:rPr lang="en-US"/>
            <a:t>05</a:t>
          </a:r>
          <a:endParaRPr lang="en-US" dirty="0"/>
        </a:p>
      </dgm:t>
    </dgm:pt>
    <dgm:pt modelId="{498F665D-85CC-405D-929C-0D64FEC9EC02}">
      <dgm:prSet custT="1"/>
      <dgm:spPr/>
      <dgm:t>
        <a:bodyPr/>
        <a:lstStyle/>
        <a:p>
          <a:r>
            <a:rPr lang="en-GB" sz="1400" dirty="0">
              <a:solidFill>
                <a:schemeClr val="bg1"/>
              </a:solidFill>
              <a:latin typeface="Segoe UI" panose="020B0502040204020203" pitchFamily="34" charset="0"/>
              <a:cs typeface="Segoe UI" panose="020B0502040204020203" pitchFamily="34" charset="0"/>
            </a:rPr>
            <a:t>Build a VCSE alliance structure, agree a shared vision, values and principles of joint working that is right for SW London and make a case for resourcing</a:t>
          </a:r>
          <a:endParaRPr lang="en-US" sz="1400" b="0" dirty="0">
            <a:latin typeface="Segoe UI" panose="020B0502040204020203" pitchFamily="34" charset="0"/>
            <a:cs typeface="Segoe UI" panose="020B0502040204020203" pitchFamily="34" charset="0"/>
          </a:endParaRPr>
        </a:p>
      </dgm:t>
    </dgm:pt>
    <dgm:pt modelId="{04143C95-136A-49F1-B7CF-DB06E31B9DAF}" type="parTrans" cxnId="{E1B523B6-B010-4C20-9C3A-43A14EF2FB99}">
      <dgm:prSet/>
      <dgm:spPr/>
      <dgm:t>
        <a:bodyPr/>
        <a:lstStyle/>
        <a:p>
          <a:endParaRPr lang="en-US"/>
        </a:p>
      </dgm:t>
    </dgm:pt>
    <dgm:pt modelId="{828A26AA-5C98-49C4-8327-7ED2BDC9C9D4}" type="sibTrans" cxnId="{E1B523B6-B010-4C20-9C3A-43A14EF2FB99}">
      <dgm:prSet phldrT="06" phldr="0"/>
      <dgm:spPr/>
      <dgm:t>
        <a:bodyPr/>
        <a:lstStyle/>
        <a:p>
          <a:r>
            <a:rPr lang="en-US"/>
            <a:t>06</a:t>
          </a:r>
          <a:endParaRPr lang="en-US" dirty="0"/>
        </a:p>
      </dgm:t>
    </dgm:pt>
    <dgm:pt modelId="{517A2084-404B-5D49-90B8-87C99AC71995}" type="pres">
      <dgm:prSet presAssocID="{22F0A384-AAAA-49DA-A81D-9778FB9A1CCC}" presName="Name0" presStyleCnt="0">
        <dgm:presLayoutVars>
          <dgm:animLvl val="lvl"/>
          <dgm:resizeHandles val="exact"/>
        </dgm:presLayoutVars>
      </dgm:prSet>
      <dgm:spPr/>
      <dgm:t>
        <a:bodyPr/>
        <a:lstStyle/>
        <a:p>
          <a:endParaRPr lang="en-GB"/>
        </a:p>
      </dgm:t>
    </dgm:pt>
    <dgm:pt modelId="{8FDD1107-4D26-F245-B683-A6D7509C83BD}" type="pres">
      <dgm:prSet presAssocID="{A15574F7-260C-4365-9BC6-A0BD753847C0}" presName="compositeNode" presStyleCnt="0">
        <dgm:presLayoutVars>
          <dgm:bulletEnabled val="1"/>
        </dgm:presLayoutVars>
      </dgm:prSet>
      <dgm:spPr/>
    </dgm:pt>
    <dgm:pt modelId="{45FF8CFE-7DF3-5949-8747-7B48F1EDAA0A}" type="pres">
      <dgm:prSet presAssocID="{A15574F7-260C-4365-9BC6-A0BD753847C0}" presName="bgRect" presStyleLbl="alignNode1" presStyleIdx="0" presStyleCnt="6" custScaleY="227079"/>
      <dgm:spPr/>
      <dgm:t>
        <a:bodyPr/>
        <a:lstStyle/>
        <a:p>
          <a:endParaRPr lang="en-GB"/>
        </a:p>
      </dgm:t>
    </dgm:pt>
    <dgm:pt modelId="{8C66D2C0-9C03-1945-BCEA-D2E0277365F1}" type="pres">
      <dgm:prSet presAssocID="{FB00FC3A-C4D7-44D5-A084-E510AEB668CC}" presName="sibTransNodeRect" presStyleLbl="alignNode1" presStyleIdx="0" presStyleCnt="6" custLinFactY="-1807" custLinFactNeighborX="24" custLinFactNeighborY="-100000">
        <dgm:presLayoutVars>
          <dgm:chMax val="0"/>
          <dgm:bulletEnabled val="1"/>
        </dgm:presLayoutVars>
      </dgm:prSet>
      <dgm:spPr/>
      <dgm:t>
        <a:bodyPr/>
        <a:lstStyle/>
        <a:p>
          <a:endParaRPr lang="en-GB"/>
        </a:p>
      </dgm:t>
    </dgm:pt>
    <dgm:pt modelId="{B53CE676-00DC-B843-8404-059B854990ED}" type="pres">
      <dgm:prSet presAssocID="{A15574F7-260C-4365-9BC6-A0BD753847C0}" presName="nodeRect" presStyleLbl="alignNode1" presStyleIdx="0" presStyleCnt="6">
        <dgm:presLayoutVars>
          <dgm:bulletEnabled val="1"/>
        </dgm:presLayoutVars>
      </dgm:prSet>
      <dgm:spPr/>
      <dgm:t>
        <a:bodyPr/>
        <a:lstStyle/>
        <a:p>
          <a:endParaRPr lang="en-GB"/>
        </a:p>
      </dgm:t>
    </dgm:pt>
    <dgm:pt modelId="{E453A25F-5784-4647-8FDD-AEBBE0C6C5E3}" type="pres">
      <dgm:prSet presAssocID="{FB00FC3A-C4D7-44D5-A084-E510AEB668CC}" presName="sibTrans" presStyleCnt="0"/>
      <dgm:spPr/>
    </dgm:pt>
    <dgm:pt modelId="{88D07889-5EE9-414E-975E-A4FAC3F0076C}" type="pres">
      <dgm:prSet presAssocID="{D363F5AF-4839-47EA-A0DD-C94980652D40}" presName="compositeNode" presStyleCnt="0">
        <dgm:presLayoutVars>
          <dgm:bulletEnabled val="1"/>
        </dgm:presLayoutVars>
      </dgm:prSet>
      <dgm:spPr/>
    </dgm:pt>
    <dgm:pt modelId="{D262C747-7107-9B46-AA91-E1697CAD3043}" type="pres">
      <dgm:prSet presAssocID="{D363F5AF-4839-47EA-A0DD-C94980652D40}" presName="bgRect" presStyleLbl="alignNode1" presStyleIdx="1" presStyleCnt="6" custScaleX="117917" custScaleY="220692"/>
      <dgm:spPr/>
      <dgm:t>
        <a:bodyPr/>
        <a:lstStyle/>
        <a:p>
          <a:endParaRPr lang="en-GB"/>
        </a:p>
      </dgm:t>
    </dgm:pt>
    <dgm:pt modelId="{F4999C92-8EB0-F846-A96E-576AB3937C0B}" type="pres">
      <dgm:prSet presAssocID="{083C98C7-BE90-4A1F-9CC5-F1AC690CB5E6}" presName="sibTransNodeRect" presStyleLbl="alignNode1" presStyleIdx="1" presStyleCnt="6" custLinFactY="-2964" custLinFactNeighborY="-100000">
        <dgm:presLayoutVars>
          <dgm:chMax val="0"/>
          <dgm:bulletEnabled val="1"/>
        </dgm:presLayoutVars>
      </dgm:prSet>
      <dgm:spPr/>
      <dgm:t>
        <a:bodyPr/>
        <a:lstStyle/>
        <a:p>
          <a:endParaRPr lang="en-GB"/>
        </a:p>
      </dgm:t>
    </dgm:pt>
    <dgm:pt modelId="{317137CE-E782-E445-9EE2-CED208B3A113}" type="pres">
      <dgm:prSet presAssocID="{D363F5AF-4839-47EA-A0DD-C94980652D40}" presName="nodeRect" presStyleLbl="alignNode1" presStyleIdx="1" presStyleCnt="6">
        <dgm:presLayoutVars>
          <dgm:bulletEnabled val="1"/>
        </dgm:presLayoutVars>
      </dgm:prSet>
      <dgm:spPr/>
      <dgm:t>
        <a:bodyPr/>
        <a:lstStyle/>
        <a:p>
          <a:endParaRPr lang="en-GB"/>
        </a:p>
      </dgm:t>
    </dgm:pt>
    <dgm:pt modelId="{66564B08-7535-B649-BFF3-C985A46B65A5}" type="pres">
      <dgm:prSet presAssocID="{083C98C7-BE90-4A1F-9CC5-F1AC690CB5E6}" presName="sibTrans" presStyleCnt="0"/>
      <dgm:spPr/>
    </dgm:pt>
    <dgm:pt modelId="{2186C647-78ED-A64C-A54D-0B065D8EDA05}" type="pres">
      <dgm:prSet presAssocID="{99D41230-8D52-4034-8587-3348E2CADB83}" presName="compositeNode" presStyleCnt="0">
        <dgm:presLayoutVars>
          <dgm:bulletEnabled val="1"/>
        </dgm:presLayoutVars>
      </dgm:prSet>
      <dgm:spPr/>
    </dgm:pt>
    <dgm:pt modelId="{70299C4D-44C5-634C-940D-51F0AA8DE96D}" type="pres">
      <dgm:prSet presAssocID="{99D41230-8D52-4034-8587-3348E2CADB83}" presName="bgRect" presStyleLbl="alignNode1" presStyleIdx="2" presStyleCnt="6" custScaleY="220692"/>
      <dgm:spPr/>
      <dgm:t>
        <a:bodyPr/>
        <a:lstStyle/>
        <a:p>
          <a:endParaRPr lang="en-GB"/>
        </a:p>
      </dgm:t>
    </dgm:pt>
    <dgm:pt modelId="{93C88CB6-AC8B-014C-A3CC-0B993C85307A}" type="pres">
      <dgm:prSet presAssocID="{098E47FD-BD1C-4CAB-A107-F7C362042E5D}" presName="sibTransNodeRect" presStyleLbl="alignNode1" presStyleIdx="2" presStyleCnt="6" custLinFactY="-650" custLinFactNeighborX="318" custLinFactNeighborY="-100000">
        <dgm:presLayoutVars>
          <dgm:chMax val="0"/>
          <dgm:bulletEnabled val="1"/>
        </dgm:presLayoutVars>
      </dgm:prSet>
      <dgm:spPr/>
      <dgm:t>
        <a:bodyPr/>
        <a:lstStyle/>
        <a:p>
          <a:endParaRPr lang="en-GB"/>
        </a:p>
      </dgm:t>
    </dgm:pt>
    <dgm:pt modelId="{2E520AC0-1257-9C42-B40C-81621A99DEFE}" type="pres">
      <dgm:prSet presAssocID="{99D41230-8D52-4034-8587-3348E2CADB83}" presName="nodeRect" presStyleLbl="alignNode1" presStyleIdx="2" presStyleCnt="6">
        <dgm:presLayoutVars>
          <dgm:bulletEnabled val="1"/>
        </dgm:presLayoutVars>
      </dgm:prSet>
      <dgm:spPr/>
      <dgm:t>
        <a:bodyPr/>
        <a:lstStyle/>
        <a:p>
          <a:endParaRPr lang="en-GB"/>
        </a:p>
      </dgm:t>
    </dgm:pt>
    <dgm:pt modelId="{619778D7-FCF2-A240-ADCB-C24E884EAEB3}" type="pres">
      <dgm:prSet presAssocID="{098E47FD-BD1C-4CAB-A107-F7C362042E5D}" presName="sibTrans" presStyleCnt="0"/>
      <dgm:spPr/>
    </dgm:pt>
    <dgm:pt modelId="{B2834008-22FF-0C41-9D15-04250946B8C4}" type="pres">
      <dgm:prSet presAssocID="{9D3C6655-FEB3-4B44-90D9-CC63893F7D14}" presName="compositeNode" presStyleCnt="0">
        <dgm:presLayoutVars>
          <dgm:bulletEnabled val="1"/>
        </dgm:presLayoutVars>
      </dgm:prSet>
      <dgm:spPr/>
    </dgm:pt>
    <dgm:pt modelId="{E93EE4B7-0318-614A-B845-8F0A9E090613}" type="pres">
      <dgm:prSet presAssocID="{9D3C6655-FEB3-4B44-90D9-CC63893F7D14}" presName="bgRect" presStyleLbl="alignNode1" presStyleIdx="3" presStyleCnt="6" custScaleY="220692"/>
      <dgm:spPr/>
      <dgm:t>
        <a:bodyPr/>
        <a:lstStyle/>
        <a:p>
          <a:endParaRPr lang="en-GB"/>
        </a:p>
      </dgm:t>
    </dgm:pt>
    <dgm:pt modelId="{96D7E440-A5FA-B445-BA07-AC3C1158BE29}" type="pres">
      <dgm:prSet presAssocID="{C96383DD-596E-4F6F-A885-0E5F1A4427BE}" presName="sibTransNodeRect" presStyleLbl="alignNode1" presStyleIdx="3" presStyleCnt="6" custLinFactY="-650" custLinFactNeighborX="555" custLinFactNeighborY="-100000">
        <dgm:presLayoutVars>
          <dgm:chMax val="0"/>
          <dgm:bulletEnabled val="1"/>
        </dgm:presLayoutVars>
      </dgm:prSet>
      <dgm:spPr/>
      <dgm:t>
        <a:bodyPr/>
        <a:lstStyle/>
        <a:p>
          <a:endParaRPr lang="en-GB"/>
        </a:p>
      </dgm:t>
    </dgm:pt>
    <dgm:pt modelId="{A43EBAF5-4CB8-C948-99CC-53B88402D7F2}" type="pres">
      <dgm:prSet presAssocID="{9D3C6655-FEB3-4B44-90D9-CC63893F7D14}" presName="nodeRect" presStyleLbl="alignNode1" presStyleIdx="3" presStyleCnt="6">
        <dgm:presLayoutVars>
          <dgm:bulletEnabled val="1"/>
        </dgm:presLayoutVars>
      </dgm:prSet>
      <dgm:spPr/>
      <dgm:t>
        <a:bodyPr/>
        <a:lstStyle/>
        <a:p>
          <a:endParaRPr lang="en-GB"/>
        </a:p>
      </dgm:t>
    </dgm:pt>
    <dgm:pt modelId="{D2144878-598E-BB48-8966-B5B31DCDC83E}" type="pres">
      <dgm:prSet presAssocID="{C96383DD-596E-4F6F-A885-0E5F1A4427BE}" presName="sibTrans" presStyleCnt="0"/>
      <dgm:spPr/>
    </dgm:pt>
    <dgm:pt modelId="{FB0D769D-610A-6B4F-B073-A3D55093A427}" type="pres">
      <dgm:prSet presAssocID="{85E3C4AA-820B-4AA6-AA54-093FB965F987}" presName="compositeNode" presStyleCnt="0">
        <dgm:presLayoutVars>
          <dgm:bulletEnabled val="1"/>
        </dgm:presLayoutVars>
      </dgm:prSet>
      <dgm:spPr/>
    </dgm:pt>
    <dgm:pt modelId="{16DDA6FC-A356-DB47-B973-7207BBCB95A1}" type="pres">
      <dgm:prSet presAssocID="{85E3C4AA-820B-4AA6-AA54-093FB965F987}" presName="bgRect" presStyleLbl="alignNode1" presStyleIdx="4" presStyleCnt="6" custScaleY="220692"/>
      <dgm:spPr/>
      <dgm:t>
        <a:bodyPr/>
        <a:lstStyle/>
        <a:p>
          <a:endParaRPr lang="en-GB"/>
        </a:p>
      </dgm:t>
    </dgm:pt>
    <dgm:pt modelId="{30E8DA76-CDC7-8842-B4EB-F58CB8942C18}" type="pres">
      <dgm:prSet presAssocID="{409E1BC2-0A4C-43CD-A0E6-2FAA0A1D9CEC}" presName="sibTransNodeRect" presStyleLbl="alignNode1" presStyleIdx="4" presStyleCnt="6" custLinFactY="-650" custLinFactNeighborX="612" custLinFactNeighborY="-100000">
        <dgm:presLayoutVars>
          <dgm:chMax val="0"/>
          <dgm:bulletEnabled val="1"/>
        </dgm:presLayoutVars>
      </dgm:prSet>
      <dgm:spPr/>
      <dgm:t>
        <a:bodyPr/>
        <a:lstStyle/>
        <a:p>
          <a:endParaRPr lang="en-GB"/>
        </a:p>
      </dgm:t>
    </dgm:pt>
    <dgm:pt modelId="{D98D54A3-BEC5-0846-A105-625FFF8172FF}" type="pres">
      <dgm:prSet presAssocID="{85E3C4AA-820B-4AA6-AA54-093FB965F987}" presName="nodeRect" presStyleLbl="alignNode1" presStyleIdx="4" presStyleCnt="6">
        <dgm:presLayoutVars>
          <dgm:bulletEnabled val="1"/>
        </dgm:presLayoutVars>
      </dgm:prSet>
      <dgm:spPr/>
      <dgm:t>
        <a:bodyPr/>
        <a:lstStyle/>
        <a:p>
          <a:endParaRPr lang="en-GB"/>
        </a:p>
      </dgm:t>
    </dgm:pt>
    <dgm:pt modelId="{0F288824-648D-494A-8D73-3902341389A0}" type="pres">
      <dgm:prSet presAssocID="{409E1BC2-0A4C-43CD-A0E6-2FAA0A1D9CEC}" presName="sibTrans" presStyleCnt="0"/>
      <dgm:spPr/>
    </dgm:pt>
    <dgm:pt modelId="{68953102-8E88-FC41-977E-BA5E59F709F6}" type="pres">
      <dgm:prSet presAssocID="{498F665D-85CC-405D-929C-0D64FEC9EC02}" presName="compositeNode" presStyleCnt="0">
        <dgm:presLayoutVars>
          <dgm:bulletEnabled val="1"/>
        </dgm:presLayoutVars>
      </dgm:prSet>
      <dgm:spPr/>
    </dgm:pt>
    <dgm:pt modelId="{E6A3D959-4470-6F4C-8B3D-B825B4ECDE71}" type="pres">
      <dgm:prSet presAssocID="{498F665D-85CC-405D-929C-0D64FEC9EC02}" presName="bgRect" presStyleLbl="alignNode1" presStyleIdx="5" presStyleCnt="6" custScaleY="220692"/>
      <dgm:spPr/>
      <dgm:t>
        <a:bodyPr/>
        <a:lstStyle/>
        <a:p>
          <a:endParaRPr lang="en-GB"/>
        </a:p>
      </dgm:t>
    </dgm:pt>
    <dgm:pt modelId="{3A7CAAA5-A04A-5243-A8E7-609F8B8F07C5}" type="pres">
      <dgm:prSet presAssocID="{828A26AA-5C98-49C4-8327-7ED2BDC9C9D4}" presName="sibTransNodeRect" presStyleLbl="alignNode1" presStyleIdx="5" presStyleCnt="6" custLinFactY="-1807" custLinFactNeighborX="3" custLinFactNeighborY="-100000">
        <dgm:presLayoutVars>
          <dgm:chMax val="0"/>
          <dgm:bulletEnabled val="1"/>
        </dgm:presLayoutVars>
      </dgm:prSet>
      <dgm:spPr/>
      <dgm:t>
        <a:bodyPr/>
        <a:lstStyle/>
        <a:p>
          <a:endParaRPr lang="en-GB"/>
        </a:p>
      </dgm:t>
    </dgm:pt>
    <dgm:pt modelId="{567A3653-CB1E-CE43-85A0-AFD91C1650C3}" type="pres">
      <dgm:prSet presAssocID="{498F665D-85CC-405D-929C-0D64FEC9EC02}" presName="nodeRect" presStyleLbl="alignNode1" presStyleIdx="5" presStyleCnt="6">
        <dgm:presLayoutVars>
          <dgm:bulletEnabled val="1"/>
        </dgm:presLayoutVars>
      </dgm:prSet>
      <dgm:spPr/>
      <dgm:t>
        <a:bodyPr/>
        <a:lstStyle/>
        <a:p>
          <a:endParaRPr lang="en-GB"/>
        </a:p>
      </dgm:t>
    </dgm:pt>
  </dgm:ptLst>
  <dgm:cxnLst>
    <dgm:cxn modelId="{DAD159E8-0312-3941-98CC-8C9D1F2D7A03}" type="presOf" srcId="{083C98C7-BE90-4A1F-9CC5-F1AC690CB5E6}" destId="{F4999C92-8EB0-F846-A96E-576AB3937C0B}" srcOrd="0" destOrd="0" presId="urn:microsoft.com/office/officeart/2016/7/layout/LinearBlockProcessNumbered"/>
    <dgm:cxn modelId="{F75C0E8B-A275-9D42-BD6F-2FE28D81668D}" type="presOf" srcId="{098E47FD-BD1C-4CAB-A107-F7C362042E5D}" destId="{93C88CB6-AC8B-014C-A3CC-0B993C85307A}" srcOrd="0" destOrd="0" presId="urn:microsoft.com/office/officeart/2016/7/layout/LinearBlockProcessNumbered"/>
    <dgm:cxn modelId="{5F50630D-B5C5-5342-B86A-3ADC83069B75}" type="presOf" srcId="{85E3C4AA-820B-4AA6-AA54-093FB965F987}" destId="{D98D54A3-BEC5-0846-A105-625FFF8172FF}" srcOrd="1" destOrd="0" presId="urn:microsoft.com/office/officeart/2016/7/layout/LinearBlockProcessNumbered"/>
    <dgm:cxn modelId="{A5566954-B24F-0448-A789-E1AFC34E0C0B}" type="presOf" srcId="{99D41230-8D52-4034-8587-3348E2CADB83}" destId="{70299C4D-44C5-634C-940D-51F0AA8DE96D}" srcOrd="0" destOrd="0" presId="urn:microsoft.com/office/officeart/2016/7/layout/LinearBlockProcessNumbered"/>
    <dgm:cxn modelId="{E1B523B6-B010-4C20-9C3A-43A14EF2FB99}" srcId="{22F0A384-AAAA-49DA-A81D-9778FB9A1CCC}" destId="{498F665D-85CC-405D-929C-0D64FEC9EC02}" srcOrd="5" destOrd="0" parTransId="{04143C95-136A-49F1-B7CF-DB06E31B9DAF}" sibTransId="{828A26AA-5C98-49C4-8327-7ED2BDC9C9D4}"/>
    <dgm:cxn modelId="{D6C8FB8A-25D1-43D8-B3A6-7BEBC5C9CEA1}" srcId="{22F0A384-AAAA-49DA-A81D-9778FB9A1CCC}" destId="{D363F5AF-4839-47EA-A0DD-C94980652D40}" srcOrd="1" destOrd="0" parTransId="{B2DE14DD-8477-44BD-B258-5D54F4EC4A78}" sibTransId="{083C98C7-BE90-4A1F-9CC5-F1AC690CB5E6}"/>
    <dgm:cxn modelId="{77FDB226-A036-6548-818A-068547C0D1D2}" type="presOf" srcId="{D363F5AF-4839-47EA-A0DD-C94980652D40}" destId="{317137CE-E782-E445-9EE2-CED208B3A113}" srcOrd="1" destOrd="0" presId="urn:microsoft.com/office/officeart/2016/7/layout/LinearBlockProcessNumbered"/>
    <dgm:cxn modelId="{921E5BFF-F385-0942-AD42-E58E0FDC1164}" type="presOf" srcId="{828A26AA-5C98-49C4-8327-7ED2BDC9C9D4}" destId="{3A7CAAA5-A04A-5243-A8E7-609F8B8F07C5}" srcOrd="0" destOrd="0" presId="urn:microsoft.com/office/officeart/2016/7/layout/LinearBlockProcessNumbered"/>
    <dgm:cxn modelId="{67644A92-8075-4542-8EE3-A39A02BF8E7A}" type="presOf" srcId="{498F665D-85CC-405D-929C-0D64FEC9EC02}" destId="{567A3653-CB1E-CE43-85A0-AFD91C1650C3}" srcOrd="1" destOrd="0" presId="urn:microsoft.com/office/officeart/2016/7/layout/LinearBlockProcessNumbered"/>
    <dgm:cxn modelId="{2365C35F-67C3-2C4E-9819-AE1918ECF114}" type="presOf" srcId="{A15574F7-260C-4365-9BC6-A0BD753847C0}" destId="{B53CE676-00DC-B843-8404-059B854990ED}" srcOrd="1" destOrd="0" presId="urn:microsoft.com/office/officeart/2016/7/layout/LinearBlockProcessNumbered"/>
    <dgm:cxn modelId="{FB2B3B7A-6E81-42DD-A237-2A61862C150F}" srcId="{22F0A384-AAAA-49DA-A81D-9778FB9A1CCC}" destId="{9D3C6655-FEB3-4B44-90D9-CC63893F7D14}" srcOrd="3" destOrd="0" parTransId="{4F7F4BD1-F323-4F6B-AE5E-9B60CBE12F73}" sibTransId="{C96383DD-596E-4F6F-A885-0E5F1A4427BE}"/>
    <dgm:cxn modelId="{FEFCD9C8-4152-4E44-A819-8EC7D04CCE85}" type="presOf" srcId="{9D3C6655-FEB3-4B44-90D9-CC63893F7D14}" destId="{E93EE4B7-0318-614A-B845-8F0A9E090613}" srcOrd="0" destOrd="0" presId="urn:microsoft.com/office/officeart/2016/7/layout/LinearBlockProcessNumbered"/>
    <dgm:cxn modelId="{8E454723-7AE1-CF49-94EE-709459E357F4}" type="presOf" srcId="{9D3C6655-FEB3-4B44-90D9-CC63893F7D14}" destId="{A43EBAF5-4CB8-C948-99CC-53B88402D7F2}" srcOrd="1" destOrd="0" presId="urn:microsoft.com/office/officeart/2016/7/layout/LinearBlockProcessNumbered"/>
    <dgm:cxn modelId="{AE52D391-BBD7-E342-B643-6F8167A4359D}" type="presOf" srcId="{99D41230-8D52-4034-8587-3348E2CADB83}" destId="{2E520AC0-1257-9C42-B40C-81621A99DEFE}" srcOrd="1" destOrd="0" presId="urn:microsoft.com/office/officeart/2016/7/layout/LinearBlockProcessNumbered"/>
    <dgm:cxn modelId="{6C29216D-C377-5246-8F7D-2F0089046F7E}" type="presOf" srcId="{A15574F7-260C-4365-9BC6-A0BD753847C0}" destId="{45FF8CFE-7DF3-5949-8747-7B48F1EDAA0A}" srcOrd="0" destOrd="0" presId="urn:microsoft.com/office/officeart/2016/7/layout/LinearBlockProcessNumbered"/>
    <dgm:cxn modelId="{E05AB3A4-8B57-47A7-9E74-00243D540B4A}" srcId="{22F0A384-AAAA-49DA-A81D-9778FB9A1CCC}" destId="{85E3C4AA-820B-4AA6-AA54-093FB965F987}" srcOrd="4" destOrd="0" parTransId="{3032854A-9718-4345-903D-5E4EAD84853F}" sibTransId="{409E1BC2-0A4C-43CD-A0E6-2FAA0A1D9CEC}"/>
    <dgm:cxn modelId="{C7BA9CB9-C831-42F4-9F69-7D6D134C4EFC}" srcId="{22F0A384-AAAA-49DA-A81D-9778FB9A1CCC}" destId="{A15574F7-260C-4365-9BC6-A0BD753847C0}" srcOrd="0" destOrd="0" parTransId="{E17ADDCF-4FAC-4C1C-805C-9384A247EC31}" sibTransId="{FB00FC3A-C4D7-44D5-A084-E510AEB668CC}"/>
    <dgm:cxn modelId="{0608A3B7-5FAB-E044-BDC4-9F72E6B548E3}" type="presOf" srcId="{498F665D-85CC-405D-929C-0D64FEC9EC02}" destId="{E6A3D959-4470-6F4C-8B3D-B825B4ECDE71}" srcOrd="0" destOrd="0" presId="urn:microsoft.com/office/officeart/2016/7/layout/LinearBlockProcessNumbered"/>
    <dgm:cxn modelId="{A90419E2-7BAA-C64C-A899-49F49A9A491E}" type="presOf" srcId="{85E3C4AA-820B-4AA6-AA54-093FB965F987}" destId="{16DDA6FC-A356-DB47-B973-7207BBCB95A1}" srcOrd="0" destOrd="0" presId="urn:microsoft.com/office/officeart/2016/7/layout/LinearBlockProcessNumbered"/>
    <dgm:cxn modelId="{29205489-0EA4-AC4D-97E0-5CEE47E87BB1}" type="presOf" srcId="{22F0A384-AAAA-49DA-A81D-9778FB9A1CCC}" destId="{517A2084-404B-5D49-90B8-87C99AC71995}" srcOrd="0" destOrd="0" presId="urn:microsoft.com/office/officeart/2016/7/layout/LinearBlockProcessNumbered"/>
    <dgm:cxn modelId="{99A07504-5F87-A246-9F94-F1A7E2300B4A}" type="presOf" srcId="{D363F5AF-4839-47EA-A0DD-C94980652D40}" destId="{D262C747-7107-9B46-AA91-E1697CAD3043}" srcOrd="0" destOrd="0" presId="urn:microsoft.com/office/officeart/2016/7/layout/LinearBlockProcessNumbered"/>
    <dgm:cxn modelId="{C3564EF8-1E99-4378-8D8A-B1B59455F1DE}" srcId="{22F0A384-AAAA-49DA-A81D-9778FB9A1CCC}" destId="{99D41230-8D52-4034-8587-3348E2CADB83}" srcOrd="2" destOrd="0" parTransId="{A7507C0C-8BE6-4747-BD2A-09DEE4E94B5E}" sibTransId="{098E47FD-BD1C-4CAB-A107-F7C362042E5D}"/>
    <dgm:cxn modelId="{03CD153E-3AB0-3440-A000-8074B06A1DA6}" type="presOf" srcId="{409E1BC2-0A4C-43CD-A0E6-2FAA0A1D9CEC}" destId="{30E8DA76-CDC7-8842-B4EB-F58CB8942C18}" srcOrd="0" destOrd="0" presId="urn:microsoft.com/office/officeart/2016/7/layout/LinearBlockProcessNumbered"/>
    <dgm:cxn modelId="{1AE3BE46-C8BB-D246-AED5-4C9263F78451}" type="presOf" srcId="{FB00FC3A-C4D7-44D5-A084-E510AEB668CC}" destId="{8C66D2C0-9C03-1945-BCEA-D2E0277365F1}" srcOrd="0" destOrd="0" presId="urn:microsoft.com/office/officeart/2016/7/layout/LinearBlockProcessNumbered"/>
    <dgm:cxn modelId="{F564C3F8-7663-7C4F-BCF0-A7CB64B64F12}" type="presOf" srcId="{C96383DD-596E-4F6F-A885-0E5F1A4427BE}" destId="{96D7E440-A5FA-B445-BA07-AC3C1158BE29}" srcOrd="0" destOrd="0" presId="urn:microsoft.com/office/officeart/2016/7/layout/LinearBlockProcessNumbered"/>
    <dgm:cxn modelId="{608383C3-CB60-784F-B45F-0614E7AAEFF6}" type="presParOf" srcId="{517A2084-404B-5D49-90B8-87C99AC71995}" destId="{8FDD1107-4D26-F245-B683-A6D7509C83BD}" srcOrd="0" destOrd="0" presId="urn:microsoft.com/office/officeart/2016/7/layout/LinearBlockProcessNumbered"/>
    <dgm:cxn modelId="{61F703F1-BBD0-2D4A-9EA2-7C92ECBB8107}" type="presParOf" srcId="{8FDD1107-4D26-F245-B683-A6D7509C83BD}" destId="{45FF8CFE-7DF3-5949-8747-7B48F1EDAA0A}" srcOrd="0" destOrd="0" presId="urn:microsoft.com/office/officeart/2016/7/layout/LinearBlockProcessNumbered"/>
    <dgm:cxn modelId="{4DB8F958-B835-8945-AAF4-983627CDBDEF}" type="presParOf" srcId="{8FDD1107-4D26-F245-B683-A6D7509C83BD}" destId="{8C66D2C0-9C03-1945-BCEA-D2E0277365F1}" srcOrd="1" destOrd="0" presId="urn:microsoft.com/office/officeart/2016/7/layout/LinearBlockProcessNumbered"/>
    <dgm:cxn modelId="{1B90F40B-01DA-3C46-BD91-24B46220A8DD}" type="presParOf" srcId="{8FDD1107-4D26-F245-B683-A6D7509C83BD}" destId="{B53CE676-00DC-B843-8404-059B854990ED}" srcOrd="2" destOrd="0" presId="urn:microsoft.com/office/officeart/2016/7/layout/LinearBlockProcessNumbered"/>
    <dgm:cxn modelId="{50615990-33C3-854D-A762-EE93A14D6D50}" type="presParOf" srcId="{517A2084-404B-5D49-90B8-87C99AC71995}" destId="{E453A25F-5784-4647-8FDD-AEBBE0C6C5E3}" srcOrd="1" destOrd="0" presId="urn:microsoft.com/office/officeart/2016/7/layout/LinearBlockProcessNumbered"/>
    <dgm:cxn modelId="{340BFA55-680A-6E45-861C-388B2C0D1C04}" type="presParOf" srcId="{517A2084-404B-5D49-90B8-87C99AC71995}" destId="{88D07889-5EE9-414E-975E-A4FAC3F0076C}" srcOrd="2" destOrd="0" presId="urn:microsoft.com/office/officeart/2016/7/layout/LinearBlockProcessNumbered"/>
    <dgm:cxn modelId="{2D154A51-D902-1B4C-A221-15742A9A52FB}" type="presParOf" srcId="{88D07889-5EE9-414E-975E-A4FAC3F0076C}" destId="{D262C747-7107-9B46-AA91-E1697CAD3043}" srcOrd="0" destOrd="0" presId="urn:microsoft.com/office/officeart/2016/7/layout/LinearBlockProcessNumbered"/>
    <dgm:cxn modelId="{864BC03D-C8F8-B044-9317-17597CA1CDFB}" type="presParOf" srcId="{88D07889-5EE9-414E-975E-A4FAC3F0076C}" destId="{F4999C92-8EB0-F846-A96E-576AB3937C0B}" srcOrd="1" destOrd="0" presId="urn:microsoft.com/office/officeart/2016/7/layout/LinearBlockProcessNumbered"/>
    <dgm:cxn modelId="{142486A0-7A99-2C4A-A6EA-F8242FC4CEBA}" type="presParOf" srcId="{88D07889-5EE9-414E-975E-A4FAC3F0076C}" destId="{317137CE-E782-E445-9EE2-CED208B3A113}" srcOrd="2" destOrd="0" presId="urn:microsoft.com/office/officeart/2016/7/layout/LinearBlockProcessNumbered"/>
    <dgm:cxn modelId="{A3C0769C-FE30-B941-9385-10EA69523D1E}" type="presParOf" srcId="{517A2084-404B-5D49-90B8-87C99AC71995}" destId="{66564B08-7535-B649-BFF3-C985A46B65A5}" srcOrd="3" destOrd="0" presId="urn:microsoft.com/office/officeart/2016/7/layout/LinearBlockProcessNumbered"/>
    <dgm:cxn modelId="{2047B274-FD7E-C642-9FA5-3D30FBE3FC20}" type="presParOf" srcId="{517A2084-404B-5D49-90B8-87C99AC71995}" destId="{2186C647-78ED-A64C-A54D-0B065D8EDA05}" srcOrd="4" destOrd="0" presId="urn:microsoft.com/office/officeart/2016/7/layout/LinearBlockProcessNumbered"/>
    <dgm:cxn modelId="{5E4CAC08-6399-594A-BB30-39796843F1FF}" type="presParOf" srcId="{2186C647-78ED-A64C-A54D-0B065D8EDA05}" destId="{70299C4D-44C5-634C-940D-51F0AA8DE96D}" srcOrd="0" destOrd="0" presId="urn:microsoft.com/office/officeart/2016/7/layout/LinearBlockProcessNumbered"/>
    <dgm:cxn modelId="{79433017-8314-3E46-9196-3D053AF02178}" type="presParOf" srcId="{2186C647-78ED-A64C-A54D-0B065D8EDA05}" destId="{93C88CB6-AC8B-014C-A3CC-0B993C85307A}" srcOrd="1" destOrd="0" presId="urn:microsoft.com/office/officeart/2016/7/layout/LinearBlockProcessNumbered"/>
    <dgm:cxn modelId="{D84CCA37-9AE1-B04A-A2EF-00CADA673D63}" type="presParOf" srcId="{2186C647-78ED-A64C-A54D-0B065D8EDA05}" destId="{2E520AC0-1257-9C42-B40C-81621A99DEFE}" srcOrd="2" destOrd="0" presId="urn:microsoft.com/office/officeart/2016/7/layout/LinearBlockProcessNumbered"/>
    <dgm:cxn modelId="{6618261F-D0D7-B84B-AE37-5652F070CF09}" type="presParOf" srcId="{517A2084-404B-5D49-90B8-87C99AC71995}" destId="{619778D7-FCF2-A240-ADCB-C24E884EAEB3}" srcOrd="5" destOrd="0" presId="urn:microsoft.com/office/officeart/2016/7/layout/LinearBlockProcessNumbered"/>
    <dgm:cxn modelId="{E1D2403D-BF26-8C4A-9620-C2455E587EEE}" type="presParOf" srcId="{517A2084-404B-5D49-90B8-87C99AC71995}" destId="{B2834008-22FF-0C41-9D15-04250946B8C4}" srcOrd="6" destOrd="0" presId="urn:microsoft.com/office/officeart/2016/7/layout/LinearBlockProcessNumbered"/>
    <dgm:cxn modelId="{3DF35E42-F02B-A24D-AF7D-93A01B8831D2}" type="presParOf" srcId="{B2834008-22FF-0C41-9D15-04250946B8C4}" destId="{E93EE4B7-0318-614A-B845-8F0A9E090613}" srcOrd="0" destOrd="0" presId="urn:microsoft.com/office/officeart/2016/7/layout/LinearBlockProcessNumbered"/>
    <dgm:cxn modelId="{7401464D-8AA1-FE47-94F7-30BFEF161F00}" type="presParOf" srcId="{B2834008-22FF-0C41-9D15-04250946B8C4}" destId="{96D7E440-A5FA-B445-BA07-AC3C1158BE29}" srcOrd="1" destOrd="0" presId="urn:microsoft.com/office/officeart/2016/7/layout/LinearBlockProcessNumbered"/>
    <dgm:cxn modelId="{BFE65E6F-7196-D84A-9285-7366A0CE1042}" type="presParOf" srcId="{B2834008-22FF-0C41-9D15-04250946B8C4}" destId="{A43EBAF5-4CB8-C948-99CC-53B88402D7F2}" srcOrd="2" destOrd="0" presId="urn:microsoft.com/office/officeart/2016/7/layout/LinearBlockProcessNumbered"/>
    <dgm:cxn modelId="{A89EEE7F-82C6-F74A-AE5E-DB7FCB4A3FAD}" type="presParOf" srcId="{517A2084-404B-5D49-90B8-87C99AC71995}" destId="{D2144878-598E-BB48-8966-B5B31DCDC83E}" srcOrd="7" destOrd="0" presId="urn:microsoft.com/office/officeart/2016/7/layout/LinearBlockProcessNumbered"/>
    <dgm:cxn modelId="{4DC5F397-A1FD-5944-9950-AED366FB6A31}" type="presParOf" srcId="{517A2084-404B-5D49-90B8-87C99AC71995}" destId="{FB0D769D-610A-6B4F-B073-A3D55093A427}" srcOrd="8" destOrd="0" presId="urn:microsoft.com/office/officeart/2016/7/layout/LinearBlockProcessNumbered"/>
    <dgm:cxn modelId="{137EB5F7-F9F3-F54C-A9C6-7675AB70DDE3}" type="presParOf" srcId="{FB0D769D-610A-6B4F-B073-A3D55093A427}" destId="{16DDA6FC-A356-DB47-B973-7207BBCB95A1}" srcOrd="0" destOrd="0" presId="urn:microsoft.com/office/officeart/2016/7/layout/LinearBlockProcessNumbered"/>
    <dgm:cxn modelId="{FB6CB844-2911-3D49-9604-DD5494578B7B}" type="presParOf" srcId="{FB0D769D-610A-6B4F-B073-A3D55093A427}" destId="{30E8DA76-CDC7-8842-B4EB-F58CB8942C18}" srcOrd="1" destOrd="0" presId="urn:microsoft.com/office/officeart/2016/7/layout/LinearBlockProcessNumbered"/>
    <dgm:cxn modelId="{58225BF6-898D-364E-A047-F3D349DCC249}" type="presParOf" srcId="{FB0D769D-610A-6B4F-B073-A3D55093A427}" destId="{D98D54A3-BEC5-0846-A105-625FFF8172FF}" srcOrd="2" destOrd="0" presId="urn:microsoft.com/office/officeart/2016/7/layout/LinearBlockProcessNumbered"/>
    <dgm:cxn modelId="{3C0F778B-F7E0-2F44-9E64-30F0F7DDC66F}" type="presParOf" srcId="{517A2084-404B-5D49-90B8-87C99AC71995}" destId="{0F288824-648D-494A-8D73-3902341389A0}" srcOrd="9" destOrd="0" presId="urn:microsoft.com/office/officeart/2016/7/layout/LinearBlockProcessNumbered"/>
    <dgm:cxn modelId="{543E0826-8D2C-684A-8FA3-0DEC7A83BB23}" type="presParOf" srcId="{517A2084-404B-5D49-90B8-87C99AC71995}" destId="{68953102-8E88-FC41-977E-BA5E59F709F6}" srcOrd="10" destOrd="0" presId="urn:microsoft.com/office/officeart/2016/7/layout/LinearBlockProcessNumbered"/>
    <dgm:cxn modelId="{632FF91A-B130-E540-870E-78BF04EF8492}" type="presParOf" srcId="{68953102-8E88-FC41-977E-BA5E59F709F6}" destId="{E6A3D959-4470-6F4C-8B3D-B825B4ECDE71}" srcOrd="0" destOrd="0" presId="urn:microsoft.com/office/officeart/2016/7/layout/LinearBlockProcessNumbered"/>
    <dgm:cxn modelId="{52CF564C-BB30-5648-B3FC-91A0CD4B8032}" type="presParOf" srcId="{68953102-8E88-FC41-977E-BA5E59F709F6}" destId="{3A7CAAA5-A04A-5243-A8E7-609F8B8F07C5}" srcOrd="1" destOrd="0" presId="urn:microsoft.com/office/officeart/2016/7/layout/LinearBlockProcessNumbered"/>
    <dgm:cxn modelId="{005EEAA3-E9D9-5746-8AC2-CBAB9079270A}" type="presParOf" srcId="{68953102-8E88-FC41-977E-BA5E59F709F6}" destId="{567A3653-CB1E-CE43-85A0-AFD91C1650C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D40F0-29AF-4B70-9362-2BD9A1CF88CD}">
      <dsp:nvSpPr>
        <dsp:cNvPr id="0" name=""/>
        <dsp:cNvSpPr/>
      </dsp:nvSpPr>
      <dsp:spPr>
        <a:xfrm>
          <a:off x="0" y="3278111"/>
          <a:ext cx="7283616" cy="10759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a:latin typeface="Segoe UI" panose="020B0502040204020203" pitchFamily="34" charset="0"/>
              <a:cs typeface="Segoe UI" panose="020B0502040204020203" pitchFamily="34" charset="0"/>
            </a:rPr>
            <a:t>adds significant value through its engagement with communities, focus on collaboration, use of community assets, adaptability, and preventative delivery at community level</a:t>
          </a:r>
          <a:endParaRPr lang="en-US" sz="1700" kern="1200" dirty="0">
            <a:latin typeface="Segoe UI" panose="020B0502040204020203" pitchFamily="34" charset="0"/>
            <a:cs typeface="Segoe UI" panose="020B0502040204020203" pitchFamily="34" charset="0"/>
          </a:endParaRPr>
        </a:p>
      </dsp:txBody>
      <dsp:txXfrm>
        <a:off x="0" y="3278111"/>
        <a:ext cx="7283616" cy="1075949"/>
      </dsp:txXfrm>
    </dsp:sp>
    <dsp:sp modelId="{EC8466A0-7EF2-4782-888B-BD47CBC05C0A}">
      <dsp:nvSpPr>
        <dsp:cNvPr id="0" name=""/>
        <dsp:cNvSpPr/>
      </dsp:nvSpPr>
      <dsp:spPr>
        <a:xfrm rot="10800000">
          <a:off x="0" y="1584318"/>
          <a:ext cx="7283616" cy="165480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a:latin typeface="Segoe UI" panose="020B0502040204020203" pitchFamily="34" charset="0"/>
              <a:cs typeface="Segoe UI" panose="020B0502040204020203" pitchFamily="34" charset="0"/>
            </a:rPr>
            <a:t>contributes to SWL ICS and its aims:</a:t>
          </a:r>
          <a:endParaRPr lang="en-US" sz="1700" kern="1200" dirty="0">
            <a:latin typeface="Segoe UI" panose="020B0502040204020203" pitchFamily="34" charset="0"/>
            <a:cs typeface="Segoe UI" panose="020B0502040204020203" pitchFamily="34" charset="0"/>
          </a:endParaRPr>
        </a:p>
      </dsp:txBody>
      <dsp:txXfrm rot="-10800000">
        <a:off x="0" y="1584318"/>
        <a:ext cx="7283616" cy="580838"/>
      </dsp:txXfrm>
    </dsp:sp>
    <dsp:sp modelId="{4E322DF8-36C5-465B-BE02-3C36105B08E5}">
      <dsp:nvSpPr>
        <dsp:cNvPr id="0" name=""/>
        <dsp:cNvSpPr/>
      </dsp:nvSpPr>
      <dsp:spPr>
        <a:xfrm>
          <a:off x="0" y="2220278"/>
          <a:ext cx="1820904" cy="4947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a:latin typeface="Segoe UI" panose="020B0502040204020203" pitchFamily="34" charset="0"/>
              <a:cs typeface="Segoe UI" panose="020B0502040204020203" pitchFamily="34" charset="0"/>
            </a:rPr>
            <a:t>Improve outcomes in population health and healthcare</a:t>
          </a:r>
          <a:endParaRPr lang="en-US" sz="1000" kern="1200" dirty="0">
            <a:latin typeface="Segoe UI" panose="020B0502040204020203" pitchFamily="34" charset="0"/>
            <a:cs typeface="Segoe UI" panose="020B0502040204020203" pitchFamily="34" charset="0"/>
          </a:endParaRPr>
        </a:p>
      </dsp:txBody>
      <dsp:txXfrm>
        <a:off x="0" y="2220278"/>
        <a:ext cx="1820904" cy="494788"/>
      </dsp:txXfrm>
    </dsp:sp>
    <dsp:sp modelId="{578B0DCB-2CC1-49C0-BBD7-CD586FCA2312}">
      <dsp:nvSpPr>
        <dsp:cNvPr id="0" name=""/>
        <dsp:cNvSpPr/>
      </dsp:nvSpPr>
      <dsp:spPr>
        <a:xfrm>
          <a:off x="1820904" y="2220278"/>
          <a:ext cx="1820904" cy="4947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a:latin typeface="Segoe UI" panose="020B0502040204020203" pitchFamily="34" charset="0"/>
              <a:cs typeface="Segoe UI" panose="020B0502040204020203" pitchFamily="34" charset="0"/>
            </a:rPr>
            <a:t>Tackle inequalities in outcomes, experience and access</a:t>
          </a:r>
          <a:endParaRPr lang="en-US" sz="1000" kern="1200" dirty="0">
            <a:latin typeface="Segoe UI" panose="020B0502040204020203" pitchFamily="34" charset="0"/>
            <a:cs typeface="Segoe UI" panose="020B0502040204020203" pitchFamily="34" charset="0"/>
          </a:endParaRPr>
        </a:p>
      </dsp:txBody>
      <dsp:txXfrm>
        <a:off x="1820904" y="2220278"/>
        <a:ext cx="1820904" cy="494788"/>
      </dsp:txXfrm>
    </dsp:sp>
    <dsp:sp modelId="{65EEC27E-E341-44E7-80CD-FACEEA363544}">
      <dsp:nvSpPr>
        <dsp:cNvPr id="0" name=""/>
        <dsp:cNvSpPr/>
      </dsp:nvSpPr>
      <dsp:spPr>
        <a:xfrm>
          <a:off x="3641808" y="2220278"/>
          <a:ext cx="1820904" cy="4947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a:latin typeface="Segoe UI" panose="020B0502040204020203" pitchFamily="34" charset="0"/>
              <a:cs typeface="Segoe UI" panose="020B0502040204020203" pitchFamily="34" charset="0"/>
            </a:rPr>
            <a:t>Enhance productivity and value for money</a:t>
          </a:r>
          <a:endParaRPr lang="en-US" sz="1000" kern="1200" dirty="0">
            <a:latin typeface="Segoe UI" panose="020B0502040204020203" pitchFamily="34" charset="0"/>
            <a:cs typeface="Segoe UI" panose="020B0502040204020203" pitchFamily="34" charset="0"/>
          </a:endParaRPr>
        </a:p>
      </dsp:txBody>
      <dsp:txXfrm>
        <a:off x="3641808" y="2220278"/>
        <a:ext cx="1820904" cy="494788"/>
      </dsp:txXfrm>
    </dsp:sp>
    <dsp:sp modelId="{DA1844FB-D7A1-438A-8E43-0ED357CFF272}">
      <dsp:nvSpPr>
        <dsp:cNvPr id="0" name=""/>
        <dsp:cNvSpPr/>
      </dsp:nvSpPr>
      <dsp:spPr>
        <a:xfrm>
          <a:off x="5462712" y="2220278"/>
          <a:ext cx="1820904" cy="4947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dirty="0">
              <a:latin typeface="Segoe UI" panose="020B0502040204020203" pitchFamily="34" charset="0"/>
              <a:cs typeface="Segoe UI" panose="020B0502040204020203" pitchFamily="34" charset="0"/>
            </a:rPr>
            <a:t>Help the NHS support broader social and economic development</a:t>
          </a:r>
          <a:endParaRPr lang="en-US" sz="1000" kern="1200" dirty="0">
            <a:latin typeface="Segoe UI" panose="020B0502040204020203" pitchFamily="34" charset="0"/>
            <a:cs typeface="Segoe UI" panose="020B0502040204020203" pitchFamily="34" charset="0"/>
          </a:endParaRPr>
        </a:p>
      </dsp:txBody>
      <dsp:txXfrm>
        <a:off x="5462712" y="2220278"/>
        <a:ext cx="1820904" cy="494788"/>
      </dsp:txXfrm>
    </dsp:sp>
    <dsp:sp modelId="{AF972CC6-5BFE-4C75-9782-2B782DDF670C}">
      <dsp:nvSpPr>
        <dsp:cNvPr id="0" name=""/>
        <dsp:cNvSpPr/>
      </dsp:nvSpPr>
      <dsp:spPr>
        <a:xfrm rot="10800000">
          <a:off x="0" y="12204"/>
          <a:ext cx="7283616" cy="165480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GB" sz="1700" kern="1200" dirty="0">
              <a:latin typeface="Segoe UI" panose="020B0502040204020203" pitchFamily="34" charset="0"/>
              <a:cs typeface="Segoe UI" panose="020B0502040204020203" pitchFamily="34" charset="0"/>
            </a:rPr>
            <a:t>Highlighting how the VCSE sector: </a:t>
          </a:r>
          <a:endParaRPr lang="en-US" sz="1700" kern="1200" dirty="0">
            <a:latin typeface="Segoe UI" panose="020B0502040204020203" pitchFamily="34" charset="0"/>
            <a:cs typeface="Segoe UI" panose="020B0502040204020203" pitchFamily="34" charset="0"/>
          </a:endParaRPr>
        </a:p>
      </dsp:txBody>
      <dsp:txXfrm rot="10800000">
        <a:off x="0" y="12204"/>
        <a:ext cx="7283616" cy="1075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A5B51-9F30-46E3-8548-449999061EC6}" type="datetimeFigureOut">
              <a:rPr lang="en-GB" smtClean="0"/>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75024-B482-4EB1-87F3-F9B650863653}" type="slidenum">
              <a:rPr lang="en-GB" smtClean="0"/>
              <a:t>‹#›</a:t>
            </a:fld>
            <a:endParaRPr lang="en-GB"/>
          </a:p>
        </p:txBody>
      </p:sp>
    </p:spTree>
    <p:extLst>
      <p:ext uri="{BB962C8B-B14F-4D97-AF65-F5344CB8AC3E}">
        <p14:creationId xmlns:p14="http://schemas.microsoft.com/office/powerpoint/2010/main" val="1095972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CDC73-6EA6-4B7C-8310-18D871FB8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35182C28-B24F-4BAA-A138-DF5E6AE9E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33DDC642-8393-4659-BB16-6148B5004FCE}"/>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5" name="Footer Placeholder 4">
            <a:extLst>
              <a:ext uri="{FF2B5EF4-FFF2-40B4-BE49-F238E27FC236}">
                <a16:creationId xmlns="" xmlns:a16="http://schemas.microsoft.com/office/drawing/2014/main" id="{C46FC20B-DA16-4B34-A777-E326BBF9AA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3777E9A-B6C6-454B-8238-F4968E926A33}"/>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390485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26FE05-6C87-4F17-A32F-973319F1F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7B07903-B73D-4385-9661-8C5C281C0A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791B9F6-96C0-4A19-B89F-A675D6822B06}"/>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5" name="Footer Placeholder 4">
            <a:extLst>
              <a:ext uri="{FF2B5EF4-FFF2-40B4-BE49-F238E27FC236}">
                <a16:creationId xmlns="" xmlns:a16="http://schemas.microsoft.com/office/drawing/2014/main" id="{072F4A69-2A68-4A27-9146-06E961ABFA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674EDE2-4432-4A17-8A59-D9BD0428B894}"/>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310088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A07D969-716E-4701-84C6-21649A6C2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54DBB0B-C53C-4601-98A0-619056D36B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8A8368E-95F3-4E90-949F-FB7606F11A43}"/>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5" name="Footer Placeholder 4">
            <a:extLst>
              <a:ext uri="{FF2B5EF4-FFF2-40B4-BE49-F238E27FC236}">
                <a16:creationId xmlns="" xmlns:a16="http://schemas.microsoft.com/office/drawing/2014/main" id="{DA76A433-6122-462A-9AA5-ABC9A9E0E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5E84B15-A8D1-4600-8C50-BE3F52C58077}"/>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427348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 xmlns:a16="http://schemas.microsoft.com/office/drawing/2014/main" id="{7016D6BC-21CE-9D46-BC9F-EF95D3A20907}"/>
              </a:ext>
            </a:extLst>
          </p:cNvPr>
          <p:cNvSpPr>
            <a:spLocks noGrp="1"/>
          </p:cNvSpPr>
          <p:nvPr>
            <p:ph type="sldNum" sz="quarter" idx="4"/>
          </p:nvPr>
        </p:nvSpPr>
        <p:spPr>
          <a:xfrm>
            <a:off x="8719125" y="5982112"/>
            <a:ext cx="28448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a:p>
        </p:txBody>
      </p:sp>
    </p:spTree>
    <p:extLst>
      <p:ext uri="{BB962C8B-B14F-4D97-AF65-F5344CB8AC3E}">
        <p14:creationId xmlns:p14="http://schemas.microsoft.com/office/powerpoint/2010/main" val="26555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79EB7B8-8355-503E-0C2E-846556A07B05}"/>
              </a:ext>
            </a:extLst>
          </p:cNvPr>
          <p:cNvPicPr>
            <a:picLocks noChangeAspect="1"/>
          </p:cNvPicPr>
          <p:nvPr userDrawn="1"/>
        </p:nvPicPr>
        <p:blipFill>
          <a:blip r:embed="rId2"/>
          <a:stretch>
            <a:fillRect/>
          </a:stretch>
        </p:blipFill>
        <p:spPr>
          <a:xfrm>
            <a:off x="587352" y="6246199"/>
            <a:ext cx="11017297" cy="80861"/>
          </a:xfrm>
          <a:prstGeom prst="rect">
            <a:avLst/>
          </a:prstGeom>
        </p:spPr>
      </p:pic>
      <p:sp>
        <p:nvSpPr>
          <p:cNvPr id="9" name="Slide Number Placeholder 1">
            <a:extLst>
              <a:ext uri="{FF2B5EF4-FFF2-40B4-BE49-F238E27FC236}">
                <a16:creationId xmlns="" xmlns:a16="http://schemas.microsoft.com/office/drawing/2014/main" id="{2FE2B641-B772-A924-D81E-C50D60F40720}"/>
              </a:ext>
            </a:extLst>
          </p:cNvPr>
          <p:cNvSpPr>
            <a:spLocks noGrp="1"/>
          </p:cNvSpPr>
          <p:nvPr>
            <p:ph type="sldNum" sz="quarter" idx="4"/>
          </p:nvPr>
        </p:nvSpPr>
        <p:spPr>
          <a:xfrm>
            <a:off x="9306984" y="6326717"/>
            <a:ext cx="2885016" cy="531283"/>
          </a:xfrm>
          <a:prstGeom prst="rect">
            <a:avLst/>
          </a:prstGeom>
        </p:spPr>
        <p:txBody>
          <a:bodyPr/>
          <a:lstStyle/>
          <a:p>
            <a:fld id="{902D5018-2030-2046-84FC-87E41EA86E42}" type="slidenum">
              <a:rPr lang="en-US" smtClean="0"/>
              <a:pPr/>
              <a:t>‹#›</a:t>
            </a:fld>
            <a:endParaRPr lang="en-US"/>
          </a:p>
        </p:txBody>
      </p:sp>
      <p:pic>
        <p:nvPicPr>
          <p:cNvPr id="10" name="Picture 9" descr="A picture containing text&#10;&#10;Description automatically generated">
            <a:extLst>
              <a:ext uri="{FF2B5EF4-FFF2-40B4-BE49-F238E27FC236}">
                <a16:creationId xmlns="" xmlns:a16="http://schemas.microsoft.com/office/drawing/2014/main" id="{2FD3E97F-9A46-C19F-E021-1C89870660B3}"/>
              </a:ext>
            </a:extLst>
          </p:cNvPr>
          <p:cNvPicPr>
            <a:picLocks noChangeAspect="1"/>
          </p:cNvPicPr>
          <p:nvPr userDrawn="1"/>
        </p:nvPicPr>
        <p:blipFill>
          <a:blip r:embed="rId3"/>
          <a:stretch>
            <a:fillRect/>
          </a:stretch>
        </p:blipFill>
        <p:spPr>
          <a:xfrm>
            <a:off x="9370880" y="522361"/>
            <a:ext cx="2170704" cy="1136495"/>
          </a:xfrm>
          <a:prstGeom prst="rect">
            <a:avLst/>
          </a:prstGeom>
        </p:spPr>
      </p:pic>
    </p:spTree>
    <p:extLst>
      <p:ext uri="{BB962C8B-B14F-4D97-AF65-F5344CB8AC3E}">
        <p14:creationId xmlns:p14="http://schemas.microsoft.com/office/powerpoint/2010/main" val="43052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583F56-B8B8-418E-A651-B5A17843DC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1608108-40B3-4995-B4ED-B21797C1F1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01DA1CD-914B-46B1-96E1-EB592DC796B2}"/>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5" name="Footer Placeholder 4">
            <a:extLst>
              <a:ext uri="{FF2B5EF4-FFF2-40B4-BE49-F238E27FC236}">
                <a16:creationId xmlns="" xmlns:a16="http://schemas.microsoft.com/office/drawing/2014/main" id="{794543BD-5793-44B4-9B2B-625021403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3118ADA4-4AA3-48E3-83AE-A1E90AD6F941}"/>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269030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598560-6ACC-4DC9-B012-FAA1AB011C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264A4CB-7648-4417-9437-C4B22E069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ED17C5E-58E4-4B57-AE57-A98BB555EF66}"/>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5" name="Footer Placeholder 4">
            <a:extLst>
              <a:ext uri="{FF2B5EF4-FFF2-40B4-BE49-F238E27FC236}">
                <a16:creationId xmlns="" xmlns:a16="http://schemas.microsoft.com/office/drawing/2014/main" id="{BC9DE879-E767-42BB-8069-CFE4CA497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28BFC18-9114-40C5-855A-4E946387571D}"/>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391457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BF43A3-89BB-4533-8976-46D2292D54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C9562BC-21D7-4A95-AADF-DB22737660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59011FA-A78C-4B64-82A2-998978F517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3F6F859D-2352-4F25-8667-AC80F9BBFCFE}"/>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6" name="Footer Placeholder 5">
            <a:extLst>
              <a:ext uri="{FF2B5EF4-FFF2-40B4-BE49-F238E27FC236}">
                <a16:creationId xmlns="" xmlns:a16="http://schemas.microsoft.com/office/drawing/2014/main" id="{C39ADE8B-B27B-4412-B83D-DC308A14F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C6DE45B-F60D-4813-9806-789628F06D7C}"/>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59499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B231A6-092C-4410-BF10-2F30072604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3E4374F-50A1-4BAB-9D8C-187DBFB25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5989659-9A95-41D2-9EC6-F9E022E914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ADC3F621-720D-4656-8568-154A17BB6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578F73E-2394-4A2D-8D82-3C13C444CC3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E8A2188F-266E-4045-93D1-3B5C164FE0B3}"/>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8" name="Footer Placeholder 7">
            <a:extLst>
              <a:ext uri="{FF2B5EF4-FFF2-40B4-BE49-F238E27FC236}">
                <a16:creationId xmlns="" xmlns:a16="http://schemas.microsoft.com/office/drawing/2014/main" id="{1AC9C29D-69E1-4B38-BBF0-891A884C18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C430C80D-A1B5-4A64-A0DF-1012CBBC414E}"/>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148064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8611B-07EB-43F7-897C-6366781504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2F44C686-8F98-428F-9699-206C6347A967}"/>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4" name="Footer Placeholder 3">
            <a:extLst>
              <a:ext uri="{FF2B5EF4-FFF2-40B4-BE49-F238E27FC236}">
                <a16:creationId xmlns="" xmlns:a16="http://schemas.microsoft.com/office/drawing/2014/main" id="{B47B19E8-E916-44D4-B457-94E47F01BA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A3678928-71D8-48E4-8673-09B729C395C3}"/>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140629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5C6E831-BF9E-4C67-A3F5-4CE8BA9475A0}"/>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3" name="Footer Placeholder 2">
            <a:extLst>
              <a:ext uri="{FF2B5EF4-FFF2-40B4-BE49-F238E27FC236}">
                <a16:creationId xmlns="" xmlns:a16="http://schemas.microsoft.com/office/drawing/2014/main" id="{E6A56085-FD51-4436-8709-DCD3AB638F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3A2E738A-E2E5-43BF-9159-107BB4C21007}"/>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183201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2351F7-E958-4B0E-801B-02176056D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C6F4A8D-1BEF-4834-970F-0318FBEAE9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E9946BF1-566E-45CD-9AE2-8DCCDF293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AA5076A-E07F-4781-8E9E-1F93D2A62908}"/>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6" name="Footer Placeholder 5">
            <a:extLst>
              <a:ext uri="{FF2B5EF4-FFF2-40B4-BE49-F238E27FC236}">
                <a16:creationId xmlns="" xmlns:a16="http://schemas.microsoft.com/office/drawing/2014/main" id="{40BAC654-4F86-44F7-979A-F7CB1853F0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9951AB24-A956-4456-9FE0-62689F0B8383}"/>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229775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FE7206-58E2-4CAF-BA9A-82D0C4173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A3DFCD6B-9913-4B6B-87A0-061FEDFDEA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A7054B1C-BAFA-408B-B585-98D547CCE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BF136B9-AA00-4322-8F30-92BD8832B14A}"/>
              </a:ext>
            </a:extLst>
          </p:cNvPr>
          <p:cNvSpPr>
            <a:spLocks noGrp="1"/>
          </p:cNvSpPr>
          <p:nvPr>
            <p:ph type="dt" sz="half" idx="10"/>
          </p:nvPr>
        </p:nvSpPr>
        <p:spPr/>
        <p:txBody>
          <a:bodyPr/>
          <a:lstStyle/>
          <a:p>
            <a:fld id="{F64A9239-89C0-48DE-8D72-3B1B4E7ED913}" type="datetimeFigureOut">
              <a:rPr lang="en-GB" smtClean="0"/>
              <a:t>24/01/2023</a:t>
            </a:fld>
            <a:endParaRPr lang="en-GB"/>
          </a:p>
        </p:txBody>
      </p:sp>
      <p:sp>
        <p:nvSpPr>
          <p:cNvPr id="6" name="Footer Placeholder 5">
            <a:extLst>
              <a:ext uri="{FF2B5EF4-FFF2-40B4-BE49-F238E27FC236}">
                <a16:creationId xmlns="" xmlns:a16="http://schemas.microsoft.com/office/drawing/2014/main" id="{39B85DFD-5B19-4B1F-AD79-73DE64A82E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45E98689-61BC-4BFC-995E-C526F46476A6}"/>
              </a:ext>
            </a:extLst>
          </p:cNvPr>
          <p:cNvSpPr>
            <a:spLocks noGrp="1"/>
          </p:cNvSpPr>
          <p:nvPr>
            <p:ph type="sldNum" sz="quarter" idx="12"/>
          </p:nvPr>
        </p:nvSpPr>
        <p:spPr/>
        <p:txBody>
          <a:bodyPr/>
          <a:lstStyle/>
          <a:p>
            <a:fld id="{9367C2A7-5869-4766-8D4C-9D68049E21B5}" type="slidenum">
              <a:rPr lang="en-GB" smtClean="0"/>
              <a:t>‹#›</a:t>
            </a:fld>
            <a:endParaRPr lang="en-GB"/>
          </a:p>
        </p:txBody>
      </p:sp>
    </p:spTree>
    <p:extLst>
      <p:ext uri="{BB962C8B-B14F-4D97-AF65-F5344CB8AC3E}">
        <p14:creationId xmlns:p14="http://schemas.microsoft.com/office/powerpoint/2010/main" val="196839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6ED83B9-7171-4DDD-B122-568CA93A4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AB40236-59E9-4E8A-A83E-283085C1D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0A3D4C0-8BA4-4096-BF89-8CDCEFE41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9239-89C0-48DE-8D72-3B1B4E7ED913}" type="datetimeFigureOut">
              <a:rPr lang="en-GB" smtClean="0"/>
              <a:t>24/01/2023</a:t>
            </a:fld>
            <a:endParaRPr lang="en-GB"/>
          </a:p>
        </p:txBody>
      </p:sp>
      <p:sp>
        <p:nvSpPr>
          <p:cNvPr id="5" name="Footer Placeholder 4">
            <a:extLst>
              <a:ext uri="{FF2B5EF4-FFF2-40B4-BE49-F238E27FC236}">
                <a16:creationId xmlns="" xmlns:a16="http://schemas.microsoft.com/office/drawing/2014/main" id="{1D3DBC76-8DBB-4305-98A4-0CDE48F80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3968BC34-DFDB-4722-A3A8-9F1CC0F2F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7C2A7-5869-4766-8D4C-9D68049E21B5}" type="slidenum">
              <a:rPr lang="en-GB" smtClean="0"/>
              <a:t>‹#›</a:t>
            </a:fld>
            <a:endParaRPr lang="en-GB"/>
          </a:p>
        </p:txBody>
      </p:sp>
    </p:spTree>
    <p:extLst>
      <p:ext uri="{BB962C8B-B14F-4D97-AF65-F5344CB8AC3E}">
        <p14:creationId xmlns:p14="http://schemas.microsoft.com/office/powerpoint/2010/main" val="183598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eta.jobs.nhs.uk/candidate/jobadvert/B0583-23-737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 xmlns:a16="http://schemas.microsoft.com/office/drawing/2014/main" id="{8D0D6D3E-D7F9-4591-9CA9-DDF4DB1F73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63657DCD-E7F1-428D-A44F-42044A421A37}"/>
              </a:ext>
            </a:extLst>
          </p:cNvPr>
          <p:cNvSpPr>
            <a:spLocks noGrp="1"/>
          </p:cNvSpPr>
          <p:nvPr>
            <p:ph type="ctrTitle"/>
          </p:nvPr>
        </p:nvSpPr>
        <p:spPr>
          <a:xfrm>
            <a:off x="982639" y="1012536"/>
            <a:ext cx="4613300" cy="3163224"/>
          </a:xfrm>
        </p:spPr>
        <p:txBody>
          <a:bodyPr anchor="t">
            <a:normAutofit/>
          </a:bodyPr>
          <a:lstStyle/>
          <a:p>
            <a:pPr algn="l"/>
            <a:r>
              <a:rPr lang="en-GB" sz="4800" dirty="0">
                <a:latin typeface="Segoe UI" panose="020B0502040204020203" pitchFamily="34" charset="0"/>
                <a:cs typeface="Segoe UI" panose="020B0502040204020203" pitchFamily="34" charset="0"/>
              </a:rPr>
              <a:t>VCSE work with SW London ICS</a:t>
            </a:r>
          </a:p>
        </p:txBody>
      </p:sp>
      <p:sp>
        <p:nvSpPr>
          <p:cNvPr id="3" name="Subtitle 2">
            <a:extLst>
              <a:ext uri="{FF2B5EF4-FFF2-40B4-BE49-F238E27FC236}">
                <a16:creationId xmlns="" xmlns:a16="http://schemas.microsoft.com/office/drawing/2014/main" id="{820156A0-15F1-4AF6-8D5C-7FBF2315718A}"/>
              </a:ext>
            </a:extLst>
          </p:cNvPr>
          <p:cNvSpPr>
            <a:spLocks noGrp="1"/>
          </p:cNvSpPr>
          <p:nvPr>
            <p:ph type="subTitle" idx="1"/>
          </p:nvPr>
        </p:nvSpPr>
        <p:spPr>
          <a:xfrm>
            <a:off x="982638" y="1821756"/>
            <a:ext cx="4408228" cy="1192815"/>
          </a:xfrm>
        </p:spPr>
        <p:txBody>
          <a:bodyPr vert="horz" lIns="91440" tIns="45720" rIns="91440" bIns="45720" rtlCol="0" anchor="b">
            <a:normAutofit/>
          </a:bodyPr>
          <a:lstStyle/>
          <a:p>
            <a:pPr algn="l"/>
            <a:r>
              <a:rPr lang="en-GB" dirty="0">
                <a:latin typeface="Segoe UI" panose="020B0502040204020203" pitchFamily="34" charset="0"/>
                <a:cs typeface="Segoe UI" panose="020B0502040204020203" pitchFamily="34" charset="0"/>
              </a:rPr>
              <a:t>Towards a VCSE Alliance</a:t>
            </a:r>
          </a:p>
        </p:txBody>
      </p:sp>
      <p:sp>
        <p:nvSpPr>
          <p:cNvPr id="28" name="Rectangle 27">
            <a:extLst>
              <a:ext uri="{FF2B5EF4-FFF2-40B4-BE49-F238E27FC236}">
                <a16:creationId xmlns="" xmlns:a16="http://schemas.microsoft.com/office/drawing/2014/main" id="{C4C9F2B0-1044-46EB-8AEB-C3BFFDE6C2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D28B54C3-B57B-472A-B96E-1FCB67093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7DB3C429-F8DA-49B9-AF84-21996FCF7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 xmlns:a16="http://schemas.microsoft.com/office/drawing/2014/main" id="{CEF0D374-3717-1C75-51B9-48DFF11DB10E}"/>
              </a:ext>
            </a:extLst>
          </p:cNvPr>
          <p:cNvPicPr>
            <a:picLocks noChangeAspect="1"/>
          </p:cNvPicPr>
          <p:nvPr/>
        </p:nvPicPr>
        <p:blipFill rotWithShape="1">
          <a:blip r:embed="rId2"/>
          <a:srcRect t="250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5" name="TextBox 4"/>
          <p:cNvSpPr txBox="1"/>
          <p:nvPr/>
        </p:nvSpPr>
        <p:spPr>
          <a:xfrm>
            <a:off x="982638" y="4982860"/>
            <a:ext cx="4974566" cy="954107"/>
          </a:xfrm>
          <a:prstGeom prst="rect">
            <a:avLst/>
          </a:prstGeom>
          <a:noFill/>
        </p:spPr>
        <p:txBody>
          <a:bodyPr wrap="square" rtlCol="0">
            <a:spAutoFit/>
          </a:bodyPr>
          <a:lstStyle/>
          <a:p>
            <a:r>
              <a:rPr lang="en-GB" sz="2800" dirty="0"/>
              <a:t>Sanja Djeric Kane</a:t>
            </a:r>
          </a:p>
          <a:p>
            <a:r>
              <a:rPr lang="en-GB" sz="2800" dirty="0"/>
              <a:t>CEO, Kingston Voluntary Action</a:t>
            </a:r>
          </a:p>
        </p:txBody>
      </p:sp>
    </p:spTree>
    <p:extLst>
      <p:ext uri="{BB962C8B-B14F-4D97-AF65-F5344CB8AC3E}">
        <p14:creationId xmlns:p14="http://schemas.microsoft.com/office/powerpoint/2010/main" val="413522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C70D2FA-5704-B883-23DF-03037C5AF169}"/>
              </a:ext>
            </a:extLst>
          </p:cNvPr>
          <p:cNvSpPr>
            <a:spLocks noGrp="1"/>
          </p:cNvSpPr>
          <p:nvPr>
            <p:ph idx="1"/>
          </p:nvPr>
        </p:nvSpPr>
        <p:spPr/>
        <p:txBody>
          <a:bodyPr>
            <a:normAutofit/>
          </a:bodyPr>
          <a:lstStyle/>
          <a:p>
            <a:pPr marL="0" indent="0" algn="ctr">
              <a:buNone/>
            </a:pPr>
            <a:endParaRPr lang="en-GB" sz="6000" dirty="0">
              <a:latin typeface="Segoe UI" panose="020B0502040204020203" pitchFamily="34" charset="0"/>
              <a:cs typeface="Segoe UI" panose="020B0502040204020203" pitchFamily="34" charset="0"/>
            </a:endParaRPr>
          </a:p>
          <a:p>
            <a:pPr marL="0" indent="0" algn="ctr">
              <a:buNone/>
            </a:pPr>
            <a:r>
              <a:rPr lang="en-GB" sz="6000" dirty="0">
                <a:latin typeface="Segoe UI" panose="020B0502040204020203" pitchFamily="34" charset="0"/>
                <a:cs typeface="Segoe UI" panose="020B0502040204020203" pitchFamily="34" charset="0"/>
              </a:rPr>
              <a:t>Questions?</a:t>
            </a:r>
          </a:p>
        </p:txBody>
      </p:sp>
      <p:pic>
        <p:nvPicPr>
          <p:cNvPr id="4" name="Picture 3">
            <a:extLst>
              <a:ext uri="{FF2B5EF4-FFF2-40B4-BE49-F238E27FC236}">
                <a16:creationId xmlns="" xmlns:a16="http://schemas.microsoft.com/office/drawing/2014/main" id="{2B08D2B6-7DFB-68DC-6DBA-6A95A5EBA0BD}"/>
              </a:ext>
            </a:extLst>
          </p:cNvPr>
          <p:cNvPicPr>
            <a:picLocks noChangeAspect="1"/>
          </p:cNvPicPr>
          <p:nvPr/>
        </p:nvPicPr>
        <p:blipFill>
          <a:blip r:embed="rId2"/>
          <a:stretch>
            <a:fillRect/>
          </a:stretch>
        </p:blipFill>
        <p:spPr>
          <a:xfrm>
            <a:off x="9428264" y="4891316"/>
            <a:ext cx="1692928" cy="879659"/>
          </a:xfrm>
          <a:prstGeom prst="rect">
            <a:avLst/>
          </a:prstGeom>
        </p:spPr>
      </p:pic>
      <p:pic>
        <p:nvPicPr>
          <p:cNvPr id="5" name="Picture 2">
            <a:extLst>
              <a:ext uri="{FF2B5EF4-FFF2-40B4-BE49-F238E27FC236}">
                <a16:creationId xmlns="" xmlns:a16="http://schemas.microsoft.com/office/drawing/2014/main" id="{A60BC176-7FA5-B6A1-F0F1-624D3A3F2944}"/>
              </a:ext>
            </a:extLst>
          </p:cNvPr>
          <p:cNvPicPr>
            <a:picLocks noChangeAspect="1"/>
          </p:cNvPicPr>
          <p:nvPr/>
        </p:nvPicPr>
        <p:blipFill>
          <a:blip r:embed="rId3"/>
          <a:stretch>
            <a:fillRect/>
          </a:stretch>
        </p:blipFill>
        <p:spPr>
          <a:xfrm>
            <a:off x="838200" y="4891316"/>
            <a:ext cx="1561520" cy="1601559"/>
          </a:xfrm>
          <a:prstGeom prst="rect">
            <a:avLst/>
          </a:prstGeom>
        </p:spPr>
      </p:pic>
      <p:pic>
        <p:nvPicPr>
          <p:cNvPr id="6" name="Picture 2" descr="Lev Pedro &amp; Associates - Consultants to the voluntary and public sectors in  England">
            <a:extLst>
              <a:ext uri="{FF2B5EF4-FFF2-40B4-BE49-F238E27FC236}">
                <a16:creationId xmlns="" xmlns:a16="http://schemas.microsoft.com/office/drawing/2014/main" id="{BE29E1AF-17C1-7003-7384-EE6420E7E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855" y="5462395"/>
            <a:ext cx="2848274" cy="45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9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2EDDD-B5AA-D98C-AEFE-567C52587096}"/>
              </a:ext>
            </a:extLst>
          </p:cNvPr>
          <p:cNvSpPr>
            <a:spLocks noGrp="1"/>
          </p:cNvSpPr>
          <p:nvPr>
            <p:ph type="title"/>
          </p:nvPr>
        </p:nvSpPr>
        <p:spPr>
          <a:xfrm>
            <a:off x="839788" y="754380"/>
            <a:ext cx="3932237" cy="742950"/>
          </a:xfrm>
          <a:solidFill>
            <a:schemeClr val="accent5"/>
          </a:solidFill>
        </p:spPr>
        <p:txBody>
          <a:bodyPr>
            <a:normAutofit fontScale="90000"/>
          </a:bodyPr>
          <a:lstStyle/>
          <a:p>
            <a:r>
              <a:rPr lang="en-GB" dirty="0">
                <a:solidFill>
                  <a:schemeClr val="bg1"/>
                </a:solidFill>
                <a:latin typeface="Segoe UI" panose="020B0502040204020203" pitchFamily="34" charset="0"/>
                <a:cs typeface="Segoe UI" panose="020B0502040204020203" pitchFamily="34" charset="0"/>
              </a:rPr>
              <a:t>VCSE leadership group</a:t>
            </a:r>
          </a:p>
        </p:txBody>
      </p:sp>
      <p:sp>
        <p:nvSpPr>
          <p:cNvPr id="6" name="Text Placeholder 5">
            <a:extLst>
              <a:ext uri="{FF2B5EF4-FFF2-40B4-BE49-F238E27FC236}">
                <a16:creationId xmlns="" xmlns:a16="http://schemas.microsoft.com/office/drawing/2014/main" id="{BBB40129-1DED-4FB7-BAF8-FCEFD97E347A}"/>
              </a:ext>
            </a:extLst>
          </p:cNvPr>
          <p:cNvSpPr>
            <a:spLocks noGrp="1"/>
          </p:cNvSpPr>
          <p:nvPr>
            <p:ph type="body" sz="half" idx="2"/>
          </p:nvPr>
        </p:nvSpPr>
        <p:spPr>
          <a:xfrm>
            <a:off x="839788" y="1748790"/>
            <a:ext cx="3932237" cy="4354830"/>
          </a:xfrm>
          <a:solidFill>
            <a:schemeClr val="accent5"/>
          </a:solidFill>
        </p:spPr>
        <p:txBody>
          <a:bodyPr>
            <a:normAutofit fontScale="47500" lnSpcReduction="20000"/>
          </a:bodyPr>
          <a:lstStyle/>
          <a:p>
            <a:pPr marL="457200" indent="-457200">
              <a:buFont typeface="Arial" panose="020B0604020202020204" pitchFamily="34" charset="0"/>
              <a:buChar char="•"/>
            </a:pPr>
            <a:endParaRPr lang="en-GB" sz="5100" dirty="0">
              <a:solidFill>
                <a:srgbClr val="FFFFFF"/>
              </a:solidFill>
              <a:latin typeface="Segoe UI" panose="020B0502040204020203" pitchFamily="34" charset="0"/>
              <a:ea typeface="+mn-lt"/>
              <a:cs typeface="Segoe UI" panose="020B0502040204020203" pitchFamily="34" charset="0"/>
            </a:endParaRPr>
          </a:p>
          <a:p>
            <a:pPr marL="457200" indent="-457200">
              <a:buFont typeface="Arial" panose="020B0604020202020204" pitchFamily="34" charset="0"/>
              <a:buChar char="•"/>
            </a:pPr>
            <a:r>
              <a:rPr lang="en-GB" sz="5100" dirty="0">
                <a:solidFill>
                  <a:srgbClr val="FFFFFF"/>
                </a:solidFill>
                <a:latin typeface="Segoe UI" panose="020B0502040204020203" pitchFamily="34" charset="0"/>
                <a:ea typeface="+mn-lt"/>
                <a:cs typeface="Segoe UI" panose="020B0502040204020203" pitchFamily="34" charset="0"/>
              </a:rPr>
              <a:t>Consists of CVS CEOs (or equivalents) from the 6 boroughs (working with colleagues from SWL ICS)</a:t>
            </a:r>
            <a:endParaRPr lang="en-US" sz="5100" dirty="0">
              <a:solidFill>
                <a:srgbClr val="FFFFFF"/>
              </a:solidFill>
              <a:latin typeface="Segoe UI" panose="020B0502040204020203" pitchFamily="34" charset="0"/>
              <a:cs typeface="Segoe UI" panose="020B0502040204020203" pitchFamily="34" charset="0"/>
            </a:endParaRPr>
          </a:p>
          <a:p>
            <a:pPr marL="457200" indent="-457200">
              <a:buFont typeface="Arial" panose="020B0604020202020204" pitchFamily="34" charset="0"/>
              <a:buChar char="•"/>
            </a:pPr>
            <a:r>
              <a:rPr lang="en-GB" sz="5100" dirty="0">
                <a:solidFill>
                  <a:srgbClr val="FFFFFF"/>
                </a:solidFill>
                <a:latin typeface="Segoe UI" panose="020B0502040204020203" pitchFamily="34" charset="0"/>
                <a:ea typeface="+mn-lt"/>
                <a:cs typeface="Segoe UI" panose="020B0502040204020203" pitchFamily="34" charset="0"/>
              </a:rPr>
              <a:t>Aim is to find ways to ensure that the VCSE sector is an integral part of the SW London ICS, structurally positioned with parity of esteem, mutual understanding and trust</a:t>
            </a:r>
            <a:endParaRPr lang="en-GB" sz="5100" dirty="0">
              <a:solidFill>
                <a:srgbClr val="FFFFFF"/>
              </a:solidFill>
              <a:latin typeface="Segoe UI" panose="020B0502040204020203" pitchFamily="34" charset="0"/>
              <a:cs typeface="Segoe UI" panose="020B0502040204020203" pitchFamily="34" charset="0"/>
            </a:endParaRPr>
          </a:p>
          <a:p>
            <a:endParaRPr lang="en-GB" dirty="0"/>
          </a:p>
        </p:txBody>
      </p:sp>
      <p:pic>
        <p:nvPicPr>
          <p:cNvPr id="7" name="Picture 10" descr="ABOUT US - Wandsworth Care Alliance">
            <a:extLst>
              <a:ext uri="{FF2B5EF4-FFF2-40B4-BE49-F238E27FC236}">
                <a16:creationId xmlns="" xmlns:a16="http://schemas.microsoft.com/office/drawing/2014/main" id="{9FA484CF-8921-D21A-0483-A9B27719AF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5080" y="807074"/>
            <a:ext cx="3211039" cy="8915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olunteering - London Borough of Richmond upon Thames">
            <a:extLst>
              <a:ext uri="{FF2B5EF4-FFF2-40B4-BE49-F238E27FC236}">
                <a16:creationId xmlns="" xmlns:a16="http://schemas.microsoft.com/office/drawing/2014/main" id="{97EE65FE-1409-F3A5-79C7-54524508C7C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59652" y="325905"/>
            <a:ext cx="2843365" cy="1853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Merton Connected, Volunteering, Charity Organisations, Social Prescribing.">
            <a:extLst>
              <a:ext uri="{FF2B5EF4-FFF2-40B4-BE49-F238E27FC236}">
                <a16:creationId xmlns="" xmlns:a16="http://schemas.microsoft.com/office/drawing/2014/main" id="{2A505988-FEDA-7F54-CDF1-B40128CA6E5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63486" y="3151277"/>
            <a:ext cx="3219976" cy="5554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does Croydon Voluntary Action do? - Croydon Voluntary Action">
            <a:extLst>
              <a:ext uri="{FF2B5EF4-FFF2-40B4-BE49-F238E27FC236}">
                <a16:creationId xmlns="" xmlns:a16="http://schemas.microsoft.com/office/drawing/2014/main" id="{D263B951-A3EC-5D6C-8422-17F0C03794C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71891" y="4971635"/>
            <a:ext cx="3211571" cy="1284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 xmlns:a16="http://schemas.microsoft.com/office/drawing/2014/main" id="{944B32A1-AB2D-8522-6B63-EE1795322E0B}"/>
              </a:ext>
            </a:extLst>
          </p:cNvPr>
          <p:cNvPicPr>
            <a:picLocks noChangeAspect="1"/>
          </p:cNvPicPr>
          <p:nvPr/>
        </p:nvPicPr>
        <p:blipFill>
          <a:blip r:embed="rId6"/>
          <a:stretch>
            <a:fillRect/>
          </a:stretch>
        </p:blipFill>
        <p:spPr>
          <a:xfrm>
            <a:off x="9365560" y="4649694"/>
            <a:ext cx="1831550" cy="1878513"/>
          </a:xfrm>
          <a:prstGeom prst="rect">
            <a:avLst/>
          </a:prstGeom>
        </p:spPr>
      </p:pic>
      <p:pic>
        <p:nvPicPr>
          <p:cNvPr id="14" name="Picture 2" descr="Jobs with COMMUNITY ACTION SUTTON | CharityJob">
            <a:extLst>
              <a:ext uri="{FF2B5EF4-FFF2-40B4-BE49-F238E27FC236}">
                <a16:creationId xmlns="" xmlns:a16="http://schemas.microsoft.com/office/drawing/2014/main" id="{DD5C761F-C89B-E18C-A2A0-7EB118F11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4067" y="2676524"/>
            <a:ext cx="30289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6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0B1682-CC7C-4D27-D909-34DDCE5F7DB1}"/>
              </a:ext>
            </a:extLst>
          </p:cNvPr>
          <p:cNvSpPr>
            <a:spLocks noGrp="1"/>
          </p:cNvSpPr>
          <p:nvPr>
            <p:ph type="title"/>
          </p:nvPr>
        </p:nvSpPr>
        <p:spPr>
          <a:xfrm>
            <a:off x="838200" y="2599277"/>
            <a:ext cx="10515600" cy="1325563"/>
          </a:xfrm>
          <a:ln w="41275">
            <a:solidFill>
              <a:schemeClr val="accent1"/>
            </a:solidFill>
          </a:ln>
        </p:spPr>
        <p:txBody>
          <a:bodyPr/>
          <a:lstStyle/>
          <a:p>
            <a:pPr algn="ctr"/>
            <a:r>
              <a:rPr lang="en-GB" dirty="0">
                <a:latin typeface="Segoe UI" panose="020B0502040204020203" pitchFamily="34" charset="0"/>
                <a:cs typeface="Segoe UI" panose="020B0502040204020203" pitchFamily="34" charset="0"/>
              </a:rPr>
              <a:t>VCSE Leadership Group: key achievements</a:t>
            </a:r>
          </a:p>
        </p:txBody>
      </p:sp>
      <p:pic>
        <p:nvPicPr>
          <p:cNvPr id="8" name="Content Placeholder 7">
            <a:extLst>
              <a:ext uri="{FF2B5EF4-FFF2-40B4-BE49-F238E27FC236}">
                <a16:creationId xmlns="" xmlns:a16="http://schemas.microsoft.com/office/drawing/2014/main" id="{7B918559-62FA-8E80-B4A3-553A4FD9BF4F}"/>
              </a:ext>
            </a:extLst>
          </p:cNvPr>
          <p:cNvPicPr>
            <a:picLocks noGrp="1" noChangeAspect="1"/>
          </p:cNvPicPr>
          <p:nvPr>
            <p:ph idx="1"/>
          </p:nvPr>
        </p:nvPicPr>
        <p:blipFill>
          <a:blip r:embed="rId2"/>
          <a:stretch>
            <a:fillRect/>
          </a:stretch>
        </p:blipFill>
        <p:spPr>
          <a:xfrm>
            <a:off x="983689" y="4332395"/>
            <a:ext cx="3029975" cy="1505843"/>
          </a:xfrm>
          <a:prstGeom prst="rect">
            <a:avLst/>
          </a:prstGeom>
        </p:spPr>
      </p:pic>
      <p:pic>
        <p:nvPicPr>
          <p:cNvPr id="4" name="Picture 3">
            <a:extLst>
              <a:ext uri="{FF2B5EF4-FFF2-40B4-BE49-F238E27FC236}">
                <a16:creationId xmlns="" xmlns:a16="http://schemas.microsoft.com/office/drawing/2014/main" id="{7C96FCF9-66C9-7473-249B-902A2219F17F}"/>
              </a:ext>
            </a:extLst>
          </p:cNvPr>
          <p:cNvPicPr>
            <a:picLocks noChangeAspect="1"/>
          </p:cNvPicPr>
          <p:nvPr/>
        </p:nvPicPr>
        <p:blipFill>
          <a:blip r:embed="rId3"/>
          <a:stretch>
            <a:fillRect/>
          </a:stretch>
        </p:blipFill>
        <p:spPr>
          <a:xfrm>
            <a:off x="515091" y="539194"/>
            <a:ext cx="3206774" cy="896190"/>
          </a:xfrm>
          <a:prstGeom prst="rect">
            <a:avLst/>
          </a:prstGeom>
        </p:spPr>
      </p:pic>
      <p:pic>
        <p:nvPicPr>
          <p:cNvPr id="5" name="Picture 4">
            <a:extLst>
              <a:ext uri="{FF2B5EF4-FFF2-40B4-BE49-F238E27FC236}">
                <a16:creationId xmlns="" xmlns:a16="http://schemas.microsoft.com/office/drawing/2014/main" id="{BF87D503-ADB6-C27F-DE6E-0303504C5184}"/>
              </a:ext>
            </a:extLst>
          </p:cNvPr>
          <p:cNvPicPr>
            <a:picLocks noChangeAspect="1"/>
          </p:cNvPicPr>
          <p:nvPr/>
        </p:nvPicPr>
        <p:blipFill>
          <a:blip r:embed="rId4"/>
          <a:stretch>
            <a:fillRect/>
          </a:stretch>
        </p:blipFill>
        <p:spPr>
          <a:xfrm>
            <a:off x="4269346" y="4991838"/>
            <a:ext cx="3218967" cy="554784"/>
          </a:xfrm>
          <a:prstGeom prst="rect">
            <a:avLst/>
          </a:prstGeom>
        </p:spPr>
      </p:pic>
      <p:pic>
        <p:nvPicPr>
          <p:cNvPr id="6" name="Picture 5">
            <a:extLst>
              <a:ext uri="{FF2B5EF4-FFF2-40B4-BE49-F238E27FC236}">
                <a16:creationId xmlns="" xmlns:a16="http://schemas.microsoft.com/office/drawing/2014/main" id="{5174FC67-E896-8393-A339-FE1E5B9EDD06}"/>
              </a:ext>
            </a:extLst>
          </p:cNvPr>
          <p:cNvPicPr>
            <a:picLocks noChangeAspect="1"/>
          </p:cNvPicPr>
          <p:nvPr/>
        </p:nvPicPr>
        <p:blipFill>
          <a:blip r:embed="rId5"/>
          <a:stretch>
            <a:fillRect/>
          </a:stretch>
        </p:blipFill>
        <p:spPr>
          <a:xfrm>
            <a:off x="8272895" y="347154"/>
            <a:ext cx="3212870" cy="1280271"/>
          </a:xfrm>
          <a:prstGeom prst="rect">
            <a:avLst/>
          </a:prstGeom>
        </p:spPr>
      </p:pic>
      <p:pic>
        <p:nvPicPr>
          <p:cNvPr id="7" name="Picture 6">
            <a:extLst>
              <a:ext uri="{FF2B5EF4-FFF2-40B4-BE49-F238E27FC236}">
                <a16:creationId xmlns="" xmlns:a16="http://schemas.microsoft.com/office/drawing/2014/main" id="{98A12C9F-CF3B-5261-0AA5-9A539FA80186}"/>
              </a:ext>
            </a:extLst>
          </p:cNvPr>
          <p:cNvPicPr>
            <a:picLocks noChangeAspect="1"/>
          </p:cNvPicPr>
          <p:nvPr/>
        </p:nvPicPr>
        <p:blipFill>
          <a:blip r:embed="rId6"/>
          <a:stretch>
            <a:fillRect/>
          </a:stretch>
        </p:blipFill>
        <p:spPr>
          <a:xfrm>
            <a:off x="4672460" y="347154"/>
            <a:ext cx="2847079" cy="1859441"/>
          </a:xfrm>
          <a:prstGeom prst="rect">
            <a:avLst/>
          </a:prstGeom>
        </p:spPr>
      </p:pic>
      <p:pic>
        <p:nvPicPr>
          <p:cNvPr id="9" name="Picture 8">
            <a:extLst>
              <a:ext uri="{FF2B5EF4-FFF2-40B4-BE49-F238E27FC236}">
                <a16:creationId xmlns="" xmlns:a16="http://schemas.microsoft.com/office/drawing/2014/main" id="{05B166DB-DE2A-265A-DBDD-3A5FDF969C92}"/>
              </a:ext>
            </a:extLst>
          </p:cNvPr>
          <p:cNvPicPr>
            <a:picLocks noChangeAspect="1"/>
          </p:cNvPicPr>
          <p:nvPr/>
        </p:nvPicPr>
        <p:blipFill>
          <a:blip r:embed="rId7"/>
          <a:stretch>
            <a:fillRect/>
          </a:stretch>
        </p:blipFill>
        <p:spPr>
          <a:xfrm>
            <a:off x="9258982" y="4146452"/>
            <a:ext cx="1835055" cy="1877731"/>
          </a:xfrm>
          <a:prstGeom prst="rect">
            <a:avLst/>
          </a:prstGeom>
        </p:spPr>
      </p:pic>
    </p:spTree>
    <p:extLst>
      <p:ext uri="{BB962C8B-B14F-4D97-AF65-F5344CB8AC3E}">
        <p14:creationId xmlns:p14="http://schemas.microsoft.com/office/powerpoint/2010/main" val="425253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352BEC0E-22F8-46D0-9632-375DB541B0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 xmlns:a16="http://schemas.microsoft.com/office/drawing/2014/main" id="{29595C02-55AF-D575-5BF2-F6915B8F1D71}"/>
              </a:ext>
            </a:extLst>
          </p:cNvPr>
          <p:cNvGraphicFramePr>
            <a:graphicFrameLocks noGrp="1"/>
          </p:cNvGraphicFramePr>
          <p:nvPr>
            <p:ph idx="1"/>
            <p:extLst>
              <p:ext uri="{D42A27DB-BD31-4B8C-83A1-F6EECF244321}">
                <p14:modId xmlns:p14="http://schemas.microsoft.com/office/powerpoint/2010/main" val="3608719911"/>
              </p:ext>
            </p:extLst>
          </p:nvPr>
        </p:nvGraphicFramePr>
        <p:xfrm>
          <a:off x="384810" y="1497330"/>
          <a:ext cx="7283616" cy="4354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 xmlns:a16="http://schemas.microsoft.com/office/drawing/2014/main" id="{9A47FDE6-D600-C95E-D0F7-4B677C81D97D}"/>
              </a:ext>
            </a:extLst>
          </p:cNvPr>
          <p:cNvPicPr>
            <a:picLocks noChangeAspect="1"/>
          </p:cNvPicPr>
          <p:nvPr/>
        </p:nvPicPr>
        <p:blipFill>
          <a:blip r:embed="rId7"/>
          <a:stretch>
            <a:fillRect/>
          </a:stretch>
        </p:blipFill>
        <p:spPr>
          <a:xfrm>
            <a:off x="10584180" y="5330841"/>
            <a:ext cx="1223010" cy="1254369"/>
          </a:xfrm>
          <a:prstGeom prst="rect">
            <a:avLst/>
          </a:prstGeom>
        </p:spPr>
      </p:pic>
      <p:pic>
        <p:nvPicPr>
          <p:cNvPr id="6" name="Picture 5">
            <a:extLst>
              <a:ext uri="{FF2B5EF4-FFF2-40B4-BE49-F238E27FC236}">
                <a16:creationId xmlns="" xmlns:a16="http://schemas.microsoft.com/office/drawing/2014/main" id="{B4FA2A89-6F6F-99EC-EBFA-4CAD570E95AF}"/>
              </a:ext>
            </a:extLst>
          </p:cNvPr>
          <p:cNvPicPr>
            <a:picLocks noChangeAspect="1"/>
          </p:cNvPicPr>
          <p:nvPr/>
        </p:nvPicPr>
        <p:blipFill>
          <a:blip r:embed="rId8"/>
          <a:stretch>
            <a:fillRect/>
          </a:stretch>
        </p:blipFill>
        <p:spPr>
          <a:xfrm>
            <a:off x="8050188" y="2205990"/>
            <a:ext cx="3803079" cy="2177262"/>
          </a:xfrm>
          <a:prstGeom prst="rect">
            <a:avLst/>
          </a:prstGeom>
        </p:spPr>
      </p:pic>
    </p:spTree>
    <p:extLst>
      <p:ext uri="{BB962C8B-B14F-4D97-AF65-F5344CB8AC3E}">
        <p14:creationId xmlns:p14="http://schemas.microsoft.com/office/powerpoint/2010/main" val="187345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ketchy line">
            <a:extLst>
              <a:ext uri="{FF2B5EF4-FFF2-40B4-BE49-F238E27FC236}">
                <a16:creationId xmlns="" xmlns:a16="http://schemas.microsoft.com/office/drawing/2014/main" id="{B2DD41CD-8F47-4F56-AD12-4E2FF76969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5A28B2B8-7827-F701-D5C0-BB203D8EB1BF}"/>
              </a:ext>
            </a:extLst>
          </p:cNvPr>
          <p:cNvSpPr>
            <a:spLocks noGrp="1"/>
          </p:cNvSpPr>
          <p:nvPr>
            <p:ph idx="1"/>
          </p:nvPr>
        </p:nvSpPr>
        <p:spPr>
          <a:xfrm>
            <a:off x="572492" y="2071316"/>
            <a:ext cx="7485657" cy="4651810"/>
          </a:xfrm>
        </p:spPr>
        <p:txBody>
          <a:bodyPr vert="horz" lIns="91440" tIns="45720" rIns="91440" bIns="45720" rtlCol="0" anchor="t">
            <a:normAutofit/>
          </a:bodyPr>
          <a:lstStyle/>
          <a:p>
            <a:endParaRPr lang="en-GB" sz="2100" dirty="0">
              <a:latin typeface="Segoe UI" panose="020B0502040204020203" pitchFamily="34" charset="0"/>
              <a:ea typeface="+mn-lt"/>
              <a:cs typeface="Segoe UI" panose="020B0502040204020203" pitchFamily="34" charset="0"/>
            </a:endParaRPr>
          </a:p>
          <a:p>
            <a:endParaRPr lang="en-GB" sz="2100" dirty="0">
              <a:latin typeface="Segoe UI" panose="020B0502040204020203" pitchFamily="34" charset="0"/>
              <a:ea typeface="+mn-lt"/>
              <a:cs typeface="Segoe UI" panose="020B0502040204020203" pitchFamily="34" charset="0"/>
            </a:endParaRPr>
          </a:p>
          <a:p>
            <a:pPr marL="0" indent="0">
              <a:buNone/>
            </a:pPr>
            <a:endParaRPr lang="en-GB" sz="2100" dirty="0">
              <a:latin typeface="Segoe UI" panose="020B0502040204020203" pitchFamily="34" charset="0"/>
              <a:ea typeface="+mn-lt"/>
              <a:cs typeface="Segoe UI" panose="020B0502040204020203" pitchFamily="34" charset="0"/>
            </a:endParaRPr>
          </a:p>
          <a:p>
            <a:pPr marL="0" indent="0">
              <a:buNone/>
            </a:pPr>
            <a:r>
              <a:rPr lang="en-GB" sz="2100" dirty="0">
                <a:latin typeface="Segoe UI" panose="020B0502040204020203" pitchFamily="34" charset="0"/>
                <a:ea typeface="+mn-lt"/>
                <a:cs typeface="Segoe UI" panose="020B0502040204020203" pitchFamily="34" charset="0"/>
              </a:rPr>
              <a:t>Commissioned research from Lev Pedro Associates on existing VCSE structures and networks in SW London to inform the development of an Alliance (as recommended by NHS guidance). </a:t>
            </a:r>
            <a:endParaRPr lang="en-US" sz="2100" dirty="0">
              <a:latin typeface="Segoe UI" panose="020B0502040204020203" pitchFamily="34" charset="0"/>
              <a:ea typeface="+mn-lt"/>
              <a:cs typeface="Segoe UI" panose="020B0502040204020203" pitchFamily="34" charset="0"/>
            </a:endParaRPr>
          </a:p>
          <a:p>
            <a:pPr marL="0" indent="0">
              <a:buNone/>
            </a:pPr>
            <a:endParaRPr lang="en-US" sz="1700" dirty="0">
              <a:cs typeface="Calibri"/>
            </a:endParaRPr>
          </a:p>
        </p:txBody>
      </p:sp>
      <p:pic>
        <p:nvPicPr>
          <p:cNvPr id="5" name="Picture 4">
            <a:extLst>
              <a:ext uri="{FF2B5EF4-FFF2-40B4-BE49-F238E27FC236}">
                <a16:creationId xmlns="" xmlns:a16="http://schemas.microsoft.com/office/drawing/2014/main" id="{0E6A61D7-6B71-F7E7-B16E-6026F7D15802}"/>
              </a:ext>
            </a:extLst>
          </p:cNvPr>
          <p:cNvPicPr>
            <a:picLocks noChangeAspect="1"/>
          </p:cNvPicPr>
          <p:nvPr/>
        </p:nvPicPr>
        <p:blipFill rotWithShape="1">
          <a:blip r:embed="rId2"/>
          <a:srcRect r="1" b="2784"/>
          <a:stretch/>
        </p:blipFill>
        <p:spPr>
          <a:xfrm>
            <a:off x="8152896" y="2093976"/>
            <a:ext cx="3463826" cy="3600450"/>
          </a:xfrm>
          <a:prstGeom prst="rect">
            <a:avLst/>
          </a:prstGeom>
        </p:spPr>
      </p:pic>
    </p:spTree>
    <p:extLst>
      <p:ext uri="{BB962C8B-B14F-4D97-AF65-F5344CB8AC3E}">
        <p14:creationId xmlns:p14="http://schemas.microsoft.com/office/powerpoint/2010/main" val="205916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B9B3CF-7C63-FA65-8B3F-66DC4392CC3F}"/>
              </a:ext>
            </a:extLst>
          </p:cNvPr>
          <p:cNvSpPr>
            <a:spLocks noGrp="1"/>
          </p:cNvSpPr>
          <p:nvPr>
            <p:ph type="title"/>
          </p:nvPr>
        </p:nvSpPr>
        <p:spPr/>
        <p:txBody>
          <a:bodyPr/>
          <a:lstStyle/>
          <a:p>
            <a:pPr algn="ctr"/>
            <a:r>
              <a:rPr lang="en-US" dirty="0">
                <a:latin typeface="Segoe UI" panose="020B0502040204020203" pitchFamily="34" charset="0"/>
                <a:cs typeface="Segoe UI" panose="020B0502040204020203" pitchFamily="34" charset="0"/>
              </a:rPr>
              <a:t>Recommendations and actions from the report</a:t>
            </a:r>
            <a:endParaRPr lang="en-GB" dirty="0">
              <a:latin typeface="Segoe UI" panose="020B0502040204020203" pitchFamily="34" charset="0"/>
              <a:cs typeface="Segoe UI" panose="020B0502040204020203" pitchFamily="34" charset="0"/>
            </a:endParaRPr>
          </a:p>
        </p:txBody>
      </p:sp>
      <p:graphicFrame>
        <p:nvGraphicFramePr>
          <p:cNvPr id="7" name="Content Placeholder 2">
            <a:extLst>
              <a:ext uri="{FF2B5EF4-FFF2-40B4-BE49-F238E27FC236}">
                <a16:creationId xmlns="" xmlns:a16="http://schemas.microsoft.com/office/drawing/2014/main" id="{DF27800F-5C25-B9E4-9CFA-F36DF60BB136}"/>
              </a:ext>
            </a:extLst>
          </p:cNvPr>
          <p:cNvGraphicFramePr>
            <a:graphicFrameLocks noGrp="1"/>
          </p:cNvGraphicFramePr>
          <p:nvPr>
            <p:ph idx="1"/>
            <p:extLst>
              <p:ext uri="{D42A27DB-BD31-4B8C-83A1-F6EECF244321}">
                <p14:modId xmlns:p14="http://schemas.microsoft.com/office/powerpoint/2010/main" val="1645122731"/>
              </p:ext>
            </p:extLst>
          </p:nvPr>
        </p:nvGraphicFramePr>
        <p:xfrm>
          <a:off x="838200" y="214153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5141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B41703-0629-A848-38A8-F189E7F68A40}"/>
              </a:ext>
            </a:extLst>
          </p:cNvPr>
          <p:cNvSpPr>
            <a:spLocks noGrp="1"/>
          </p:cNvSpPr>
          <p:nvPr>
            <p:ph idx="1"/>
          </p:nvPr>
        </p:nvSpPr>
        <p:spPr>
          <a:xfrm>
            <a:off x="500210" y="920647"/>
            <a:ext cx="10995581" cy="4667250"/>
          </a:xfrm>
        </p:spPr>
        <p:txBody>
          <a:bodyPr/>
          <a:lstStyle/>
          <a:p>
            <a:r>
              <a:rPr lang="en-GB" dirty="0">
                <a:latin typeface="Segoe UI" panose="020B0502040204020203" pitchFamily="34" charset="0"/>
                <a:cs typeface="Segoe UI" panose="020B0502040204020203" pitchFamily="34" charset="0"/>
              </a:rPr>
              <a:t>The Leadership group has continued to meet to lead the development of the SWL VCSE Alliance, including starting to develop a shared vision, values and structure </a:t>
            </a:r>
          </a:p>
          <a:p>
            <a:pPr marL="0" indent="0">
              <a:buNone/>
            </a:pPr>
            <a:r>
              <a:rPr lang="en-GB" dirty="0">
                <a:latin typeface="Segoe UI" panose="020B0502040204020203" pitchFamily="34" charset="0"/>
                <a:cs typeface="Segoe UI" panose="020B0502040204020203" pitchFamily="34" charset="0"/>
              </a:rPr>
              <a:t> </a:t>
            </a:r>
          </a:p>
          <a:p>
            <a:r>
              <a:rPr lang="en-GB" dirty="0">
                <a:latin typeface="Segoe UI" panose="020B0502040204020203" pitchFamily="34" charset="0"/>
                <a:cs typeface="Segoe UI" panose="020B0502040204020203" pitchFamily="34" charset="0"/>
              </a:rPr>
              <a:t>The group developed a business case to SWL ICS (which has been agreed) to fund a full-time director post and continue to support and expand the leadership group</a:t>
            </a: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rPr>
              <a:t>The recruitment for the Director post is currently underway</a:t>
            </a:r>
          </a:p>
          <a:p>
            <a:pPr marL="0" indent="0">
              <a:buNone/>
            </a:pPr>
            <a:r>
              <a:rPr lang="en-GB" dirty="0">
                <a:cs typeface="Calibri"/>
              </a:rPr>
              <a:t> </a:t>
            </a:r>
            <a:endParaRPr lang="en-GB" dirty="0">
              <a:ea typeface="+mn-lt"/>
              <a:cs typeface="+mn-lt"/>
            </a:endParaRPr>
          </a:p>
          <a:p>
            <a:endParaRPr lang="en-GB" dirty="0"/>
          </a:p>
        </p:txBody>
      </p:sp>
      <p:pic>
        <p:nvPicPr>
          <p:cNvPr id="5" name="Picture 10" descr="ABOUT US - Wandsworth Care Alliance">
            <a:extLst>
              <a:ext uri="{FF2B5EF4-FFF2-40B4-BE49-F238E27FC236}">
                <a16:creationId xmlns="" xmlns:a16="http://schemas.microsoft.com/office/drawing/2014/main" id="{136D18AB-A06B-FE44-9BFD-41887E1AE9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0210" y="6179552"/>
            <a:ext cx="1331000" cy="3695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erton Connected, Volunteering, Charity Organisations, Social Prescribing.">
            <a:extLst>
              <a:ext uri="{FF2B5EF4-FFF2-40B4-BE49-F238E27FC236}">
                <a16:creationId xmlns="" xmlns:a16="http://schemas.microsoft.com/office/drawing/2014/main" id="{8F909056-9AAC-E013-A8E6-5F865ECFDE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99164" y="6191317"/>
            <a:ext cx="1831674" cy="3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does Croydon Voluntary Action do? - Croydon Voluntary Action">
            <a:extLst>
              <a:ext uri="{FF2B5EF4-FFF2-40B4-BE49-F238E27FC236}">
                <a16:creationId xmlns="" xmlns:a16="http://schemas.microsoft.com/office/drawing/2014/main" id="{AE5774F2-26D2-049C-6A9A-6E8077FBB5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12374" y="6056365"/>
            <a:ext cx="1203024" cy="481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olunteering - London Borough of Richmond upon Thames">
            <a:extLst>
              <a:ext uri="{FF2B5EF4-FFF2-40B4-BE49-F238E27FC236}">
                <a16:creationId xmlns="" xmlns:a16="http://schemas.microsoft.com/office/drawing/2014/main" id="{DA502E84-42AB-1532-C27F-E72850D5105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84548" y="5771705"/>
            <a:ext cx="1313048" cy="8561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obs with COMMUNITY ACTION SUTTON | CharityJob">
            <a:extLst>
              <a:ext uri="{FF2B5EF4-FFF2-40B4-BE49-F238E27FC236}">
                <a16:creationId xmlns="" xmlns:a16="http://schemas.microsoft.com/office/drawing/2014/main" id="{8AD1CCDB-5187-D3FC-050F-FBB99AF537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746" y="5587897"/>
            <a:ext cx="2092993" cy="10399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 xmlns:a16="http://schemas.microsoft.com/office/drawing/2014/main" id="{371FE61F-9FB4-6828-F79F-4BD1F42A086F}"/>
              </a:ext>
            </a:extLst>
          </p:cNvPr>
          <p:cNvPicPr>
            <a:picLocks noChangeAspect="1"/>
          </p:cNvPicPr>
          <p:nvPr/>
        </p:nvPicPr>
        <p:blipFill>
          <a:blip r:embed="rId7"/>
          <a:stretch>
            <a:fillRect/>
          </a:stretch>
        </p:blipFill>
        <p:spPr>
          <a:xfrm>
            <a:off x="10235005" y="5525833"/>
            <a:ext cx="869153" cy="891439"/>
          </a:xfrm>
          <a:prstGeom prst="rect">
            <a:avLst/>
          </a:prstGeom>
        </p:spPr>
      </p:pic>
    </p:spTree>
    <p:extLst>
      <p:ext uri="{BB962C8B-B14F-4D97-AF65-F5344CB8AC3E}">
        <p14:creationId xmlns:p14="http://schemas.microsoft.com/office/powerpoint/2010/main" val="289142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 xmlns:a16="http://schemas.microsoft.com/office/drawing/2014/main" id="{50A08EE4-3E1E-C40B-A5A4-4F1ED50C868B}"/>
              </a:ext>
            </a:extLst>
          </p:cNvPr>
          <p:cNvPicPr>
            <a:picLocks noChangeAspect="1"/>
          </p:cNvPicPr>
          <p:nvPr/>
        </p:nvPicPr>
        <p:blipFill>
          <a:blip r:embed="rId2"/>
          <a:stretch>
            <a:fillRect/>
          </a:stretch>
        </p:blipFill>
        <p:spPr>
          <a:xfrm>
            <a:off x="10159204" y="349516"/>
            <a:ext cx="1692928" cy="879659"/>
          </a:xfrm>
          <a:prstGeom prst="rect">
            <a:avLst/>
          </a:prstGeom>
        </p:spPr>
      </p:pic>
      <p:sp>
        <p:nvSpPr>
          <p:cNvPr id="19" name="Content Placeholder 2">
            <a:extLst>
              <a:ext uri="{FF2B5EF4-FFF2-40B4-BE49-F238E27FC236}">
                <a16:creationId xmlns="" xmlns:a16="http://schemas.microsoft.com/office/drawing/2014/main" id="{0470269C-9E35-1EF4-2F13-E2F597BB8131}"/>
              </a:ext>
            </a:extLst>
          </p:cNvPr>
          <p:cNvSpPr txBox="1">
            <a:spLocks/>
          </p:cNvSpPr>
          <p:nvPr/>
        </p:nvSpPr>
        <p:spPr>
          <a:xfrm>
            <a:off x="290634" y="2155825"/>
            <a:ext cx="11610735" cy="39873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iol"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iol"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iol"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iol"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iol"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a:p>
          <a:p>
            <a:pPr marL="0" indent="0">
              <a:buNone/>
            </a:pPr>
            <a:endParaRPr lang="en-GB">
              <a:solidFill>
                <a:srgbClr val="FF0000"/>
              </a:solidFill>
            </a:endParaRPr>
          </a:p>
          <a:p>
            <a:pPr marL="0" indent="0">
              <a:buNone/>
            </a:pPr>
            <a:endParaRPr lang="en-GB">
              <a:solidFill>
                <a:srgbClr val="000000"/>
              </a:solidFill>
            </a:endParaRPr>
          </a:p>
        </p:txBody>
      </p:sp>
      <p:sp>
        <p:nvSpPr>
          <p:cNvPr id="2" name="Slide Number Placeholder 1">
            <a:extLst>
              <a:ext uri="{FF2B5EF4-FFF2-40B4-BE49-F238E27FC236}">
                <a16:creationId xmlns="" xmlns:a16="http://schemas.microsoft.com/office/drawing/2014/main" id="{FCB8111C-BB18-4853-AB41-4243B861D17E}"/>
              </a:ext>
            </a:extLst>
          </p:cNvPr>
          <p:cNvSpPr>
            <a:spLocks noGrp="1"/>
          </p:cNvSpPr>
          <p:nvPr>
            <p:ph type="sldNum" sz="quarter" idx="4"/>
          </p:nvPr>
        </p:nvSpPr>
        <p:spPr>
          <a:xfrm>
            <a:off x="0" y="6913548"/>
            <a:ext cx="480243" cy="365125"/>
          </a:xfrm>
        </p:spPr>
        <p:txBody>
          <a:bodyPr/>
          <a:lstStyle/>
          <a:p>
            <a:fld id="{902D5018-2030-2046-84FC-87E41EA86E42}" type="slidenum">
              <a:rPr lang="en-US" smtClean="0"/>
              <a:pPr/>
              <a:t>8</a:t>
            </a:fld>
            <a:endParaRPr lang="en-US"/>
          </a:p>
        </p:txBody>
      </p:sp>
      <p:graphicFrame>
        <p:nvGraphicFramePr>
          <p:cNvPr id="6" name="Table 28">
            <a:extLst>
              <a:ext uri="{FF2B5EF4-FFF2-40B4-BE49-F238E27FC236}">
                <a16:creationId xmlns="" xmlns:a16="http://schemas.microsoft.com/office/drawing/2014/main" id="{C043B173-2637-4891-9973-18A42573462A}"/>
              </a:ext>
            </a:extLst>
          </p:cNvPr>
          <p:cNvGraphicFramePr>
            <a:graphicFrameLocks noGrp="1"/>
          </p:cNvGraphicFramePr>
          <p:nvPr/>
        </p:nvGraphicFramePr>
        <p:xfrm>
          <a:off x="815411" y="3213479"/>
          <a:ext cx="10064754" cy="1375146"/>
        </p:xfrm>
        <a:graphic>
          <a:graphicData uri="http://schemas.openxmlformats.org/drawingml/2006/table">
            <a:tbl>
              <a:tblPr firstRow="1" bandRow="1">
                <a:tableStyleId>{5C22544A-7EE6-4342-B048-85BDC9FD1C3A}</a:tableStyleId>
              </a:tblPr>
              <a:tblGrid>
                <a:gridCol w="1677459">
                  <a:extLst>
                    <a:ext uri="{9D8B030D-6E8A-4147-A177-3AD203B41FA5}">
                      <a16:colId xmlns="" xmlns:a16="http://schemas.microsoft.com/office/drawing/2014/main" val="1872599946"/>
                    </a:ext>
                  </a:extLst>
                </a:gridCol>
                <a:gridCol w="1677459">
                  <a:extLst>
                    <a:ext uri="{9D8B030D-6E8A-4147-A177-3AD203B41FA5}">
                      <a16:colId xmlns="" xmlns:a16="http://schemas.microsoft.com/office/drawing/2014/main" val="850870391"/>
                    </a:ext>
                  </a:extLst>
                </a:gridCol>
                <a:gridCol w="1677459">
                  <a:extLst>
                    <a:ext uri="{9D8B030D-6E8A-4147-A177-3AD203B41FA5}">
                      <a16:colId xmlns="" xmlns:a16="http://schemas.microsoft.com/office/drawing/2014/main" val="900522735"/>
                    </a:ext>
                  </a:extLst>
                </a:gridCol>
                <a:gridCol w="1677459">
                  <a:extLst>
                    <a:ext uri="{9D8B030D-6E8A-4147-A177-3AD203B41FA5}">
                      <a16:colId xmlns="" xmlns:a16="http://schemas.microsoft.com/office/drawing/2014/main" val="2936853994"/>
                    </a:ext>
                  </a:extLst>
                </a:gridCol>
                <a:gridCol w="1677459">
                  <a:extLst>
                    <a:ext uri="{9D8B030D-6E8A-4147-A177-3AD203B41FA5}">
                      <a16:colId xmlns="" xmlns:a16="http://schemas.microsoft.com/office/drawing/2014/main" val="2545123239"/>
                    </a:ext>
                  </a:extLst>
                </a:gridCol>
                <a:gridCol w="1677459">
                  <a:extLst>
                    <a:ext uri="{9D8B030D-6E8A-4147-A177-3AD203B41FA5}">
                      <a16:colId xmlns="" xmlns:a16="http://schemas.microsoft.com/office/drawing/2014/main" val="329192743"/>
                    </a:ext>
                  </a:extLst>
                </a:gridCol>
              </a:tblGrid>
              <a:tr h="335280">
                <a:tc gridSpan="6">
                  <a:txBody>
                    <a:bodyPr/>
                    <a:lstStyle/>
                    <a:p>
                      <a:pPr algn="ctr"/>
                      <a:r>
                        <a:rPr lang="en-GB" sz="1600" dirty="0"/>
                        <a:t>SWL VCSE Alliance</a:t>
                      </a:r>
                    </a:p>
                  </a:txBody>
                  <a:tcPr/>
                </a:tc>
                <a:tc hMerge="1">
                  <a:txBody>
                    <a:bodyPr/>
                    <a:lstStyle/>
                    <a:p>
                      <a:pPr algn="ctr"/>
                      <a:endParaRPr lang="en-GB" sz="1600"/>
                    </a:p>
                  </a:txBody>
                  <a:tcPr/>
                </a:tc>
                <a:tc hMerge="1">
                  <a:txBody>
                    <a:bodyPr/>
                    <a:lstStyle/>
                    <a:p>
                      <a:pPr algn="ctr"/>
                      <a:endParaRPr lang="en-GB" sz="1600"/>
                    </a:p>
                  </a:txBody>
                  <a:tcPr/>
                </a:tc>
                <a:tc hMerge="1">
                  <a:txBody>
                    <a:bodyPr/>
                    <a:lstStyle/>
                    <a:p>
                      <a:pPr algn="ctr"/>
                      <a:endParaRPr lang="en-GB" sz="1600"/>
                    </a:p>
                  </a:txBody>
                  <a:tcPr/>
                </a:tc>
                <a:tc hMerge="1">
                  <a:txBody>
                    <a:bodyPr/>
                    <a:lstStyle/>
                    <a:p>
                      <a:pPr algn="ctr"/>
                      <a:endParaRPr lang="en-GB" sz="1600"/>
                    </a:p>
                  </a:txBody>
                  <a:tcPr/>
                </a:tc>
                <a:tc hMerge="1">
                  <a:txBody>
                    <a:bodyPr/>
                    <a:lstStyle/>
                    <a:p>
                      <a:pPr algn="ctr"/>
                      <a:endParaRPr lang="en-GB" sz="1600"/>
                    </a:p>
                  </a:txBody>
                  <a:tcPr/>
                </a:tc>
                <a:extLst>
                  <a:ext uri="{0D108BD9-81ED-4DB2-BD59-A6C34878D82A}">
                    <a16:rowId xmlns="" xmlns:a16="http://schemas.microsoft.com/office/drawing/2014/main" val="1826389626"/>
                  </a:ext>
                </a:extLst>
              </a:tr>
              <a:tr h="519933">
                <a:tc>
                  <a:txBody>
                    <a:bodyPr/>
                    <a:lstStyle/>
                    <a:p>
                      <a:pPr algn="ctr"/>
                      <a:r>
                        <a:rPr lang="en-GB" sz="1100"/>
                        <a:t>Croydon Voluntary Action</a:t>
                      </a:r>
                    </a:p>
                  </a:txBody>
                  <a:tcPr/>
                </a:tc>
                <a:tc>
                  <a:txBody>
                    <a:bodyPr/>
                    <a:lstStyle/>
                    <a:p>
                      <a:pPr algn="ctr"/>
                      <a:r>
                        <a:rPr lang="en-GB" sz="1100"/>
                        <a:t>Kingston Voluntary Action</a:t>
                      </a:r>
                    </a:p>
                  </a:txBody>
                  <a:tcPr/>
                </a:tc>
                <a:tc>
                  <a:txBody>
                    <a:bodyPr/>
                    <a:lstStyle/>
                    <a:p>
                      <a:pPr algn="ctr"/>
                      <a:r>
                        <a:rPr lang="en-GB" sz="1100" dirty="0"/>
                        <a:t>Merton Connected</a:t>
                      </a:r>
                    </a:p>
                  </a:txBody>
                  <a:tcPr/>
                </a:tc>
                <a:tc>
                  <a:txBody>
                    <a:bodyPr/>
                    <a:lstStyle/>
                    <a:p>
                      <a:pPr algn="ctr"/>
                      <a:r>
                        <a:rPr lang="en-GB" sz="1100"/>
                        <a:t>Richmond Community Voluntary Sector</a:t>
                      </a:r>
                    </a:p>
                  </a:txBody>
                  <a:tcPr/>
                </a:tc>
                <a:tc>
                  <a:txBody>
                    <a:bodyPr/>
                    <a:lstStyle/>
                    <a:p>
                      <a:pPr algn="ctr"/>
                      <a:r>
                        <a:rPr lang="en-GB" sz="1100"/>
                        <a:t>Community Action Sutton</a:t>
                      </a:r>
                    </a:p>
                  </a:txBody>
                  <a:tcPr/>
                </a:tc>
                <a:tc>
                  <a:txBody>
                    <a:bodyPr/>
                    <a:lstStyle/>
                    <a:p>
                      <a:pPr algn="ctr"/>
                      <a:r>
                        <a:rPr lang="en-GB" sz="1100"/>
                        <a:t>Wandsworth Care Alliance</a:t>
                      </a:r>
                    </a:p>
                  </a:txBody>
                  <a:tcPr/>
                </a:tc>
                <a:extLst>
                  <a:ext uri="{0D108BD9-81ED-4DB2-BD59-A6C34878D82A}">
                    <a16:rowId xmlns="" xmlns:a16="http://schemas.microsoft.com/office/drawing/2014/main" val="2287330827"/>
                  </a:ext>
                </a:extLst>
              </a:tr>
              <a:tr h="519933">
                <a:tc>
                  <a:txBody>
                    <a:bodyPr/>
                    <a:lstStyle/>
                    <a:p>
                      <a:pPr algn="ctr"/>
                      <a:r>
                        <a:rPr lang="en-GB" sz="1100"/>
                        <a:t>Frontline VCSE leader (Croydon)</a:t>
                      </a:r>
                    </a:p>
                  </a:txBody>
                  <a:tcPr/>
                </a:tc>
                <a:tc>
                  <a:txBody>
                    <a:bodyPr/>
                    <a:lstStyle/>
                    <a:p>
                      <a:pPr algn="ctr"/>
                      <a:r>
                        <a:rPr lang="en-GB" sz="1100"/>
                        <a:t>Frontline VCSE leader</a:t>
                      </a:r>
                    </a:p>
                    <a:p>
                      <a:pPr algn="ctr"/>
                      <a:r>
                        <a:rPr lang="en-GB" sz="1100"/>
                        <a:t>(Kingston)</a:t>
                      </a:r>
                    </a:p>
                  </a:txBody>
                  <a:tcPr/>
                </a:tc>
                <a:tc>
                  <a:txBody>
                    <a:bodyPr/>
                    <a:lstStyle/>
                    <a:p>
                      <a:pPr algn="ctr"/>
                      <a:r>
                        <a:rPr lang="en-GB" sz="1100"/>
                        <a:t>Frontline VCSE leader</a:t>
                      </a:r>
                    </a:p>
                    <a:p>
                      <a:pPr algn="ctr"/>
                      <a:r>
                        <a:rPr lang="en-GB" sz="1100"/>
                        <a:t>(Merton)</a:t>
                      </a:r>
                    </a:p>
                  </a:txBody>
                  <a:tcPr/>
                </a:tc>
                <a:tc>
                  <a:txBody>
                    <a:bodyPr/>
                    <a:lstStyle/>
                    <a:p>
                      <a:pPr algn="ctr"/>
                      <a:r>
                        <a:rPr lang="en-GB" sz="1100"/>
                        <a:t>Frontline VCSE leader</a:t>
                      </a:r>
                    </a:p>
                    <a:p>
                      <a:pPr algn="ctr"/>
                      <a:r>
                        <a:rPr lang="en-GB" sz="1100"/>
                        <a:t>(Richmond)</a:t>
                      </a:r>
                    </a:p>
                  </a:txBody>
                  <a:tcPr/>
                </a:tc>
                <a:tc>
                  <a:txBody>
                    <a:bodyPr/>
                    <a:lstStyle/>
                    <a:p>
                      <a:pPr algn="ctr"/>
                      <a:r>
                        <a:rPr lang="en-GB" sz="1100"/>
                        <a:t>Frontline VCSE leader (Sutton)</a:t>
                      </a:r>
                    </a:p>
                  </a:txBody>
                  <a:tcPr/>
                </a:tc>
                <a:tc>
                  <a:txBody>
                    <a:bodyPr/>
                    <a:lstStyle/>
                    <a:p>
                      <a:pPr algn="ctr"/>
                      <a:r>
                        <a:rPr lang="en-GB" sz="1100" dirty="0"/>
                        <a:t>Frontline VCSE leader (Wandsworth)</a:t>
                      </a:r>
                    </a:p>
                  </a:txBody>
                  <a:tcPr/>
                </a:tc>
                <a:extLst>
                  <a:ext uri="{0D108BD9-81ED-4DB2-BD59-A6C34878D82A}">
                    <a16:rowId xmlns="" xmlns:a16="http://schemas.microsoft.com/office/drawing/2014/main" val="3985636692"/>
                  </a:ext>
                </a:extLst>
              </a:tr>
            </a:tbl>
          </a:graphicData>
        </a:graphic>
      </p:graphicFrame>
      <p:graphicFrame>
        <p:nvGraphicFramePr>
          <p:cNvPr id="7" name="Table 29">
            <a:extLst>
              <a:ext uri="{FF2B5EF4-FFF2-40B4-BE49-F238E27FC236}">
                <a16:creationId xmlns="" xmlns:a16="http://schemas.microsoft.com/office/drawing/2014/main" id="{B36DE51C-2A6B-4C76-BF90-42EB3F911717}"/>
              </a:ext>
            </a:extLst>
          </p:cNvPr>
          <p:cNvGraphicFramePr>
            <a:graphicFrameLocks noGrp="1"/>
          </p:cNvGraphicFramePr>
          <p:nvPr/>
        </p:nvGraphicFramePr>
        <p:xfrm>
          <a:off x="4573656" y="5203885"/>
          <a:ext cx="2663688" cy="407020"/>
        </p:xfrm>
        <a:graphic>
          <a:graphicData uri="http://schemas.openxmlformats.org/drawingml/2006/table">
            <a:tbl>
              <a:tblPr firstRow="1" bandRow="1">
                <a:tableStyleId>{5C22544A-7EE6-4342-B048-85BDC9FD1C3A}</a:tableStyleId>
              </a:tblPr>
              <a:tblGrid>
                <a:gridCol w="2663688">
                  <a:extLst>
                    <a:ext uri="{9D8B030D-6E8A-4147-A177-3AD203B41FA5}">
                      <a16:colId xmlns="" xmlns:a16="http://schemas.microsoft.com/office/drawing/2014/main" val="3589754719"/>
                    </a:ext>
                  </a:extLst>
                </a:gridCol>
              </a:tblGrid>
              <a:tr h="407020">
                <a:tc>
                  <a:txBody>
                    <a:bodyPr/>
                    <a:lstStyle/>
                    <a:p>
                      <a:pPr algn="ctr"/>
                      <a:r>
                        <a:rPr lang="en-GB" sz="1600"/>
                        <a:t>SWL VCSE Alliance Director</a:t>
                      </a:r>
                    </a:p>
                  </a:txBody>
                  <a:tcPr>
                    <a:solidFill>
                      <a:srgbClr val="FF67BA"/>
                    </a:solidFill>
                  </a:tcPr>
                </a:tc>
                <a:extLst>
                  <a:ext uri="{0D108BD9-81ED-4DB2-BD59-A6C34878D82A}">
                    <a16:rowId xmlns="" xmlns:a16="http://schemas.microsoft.com/office/drawing/2014/main" val="3993001386"/>
                  </a:ext>
                </a:extLst>
              </a:tr>
            </a:tbl>
          </a:graphicData>
        </a:graphic>
      </p:graphicFrame>
      <p:sp>
        <p:nvSpPr>
          <p:cNvPr id="8" name="Rectangle 7">
            <a:extLst>
              <a:ext uri="{FF2B5EF4-FFF2-40B4-BE49-F238E27FC236}">
                <a16:creationId xmlns="" xmlns:a16="http://schemas.microsoft.com/office/drawing/2014/main" id="{5AB0D7CD-EF4E-4C2D-9812-F9A16C805755}"/>
              </a:ext>
            </a:extLst>
          </p:cNvPr>
          <p:cNvSpPr/>
          <p:nvPr/>
        </p:nvSpPr>
        <p:spPr>
          <a:xfrm>
            <a:off x="3369666" y="6095856"/>
            <a:ext cx="2162047" cy="710187"/>
          </a:xfrm>
          <a:prstGeom prst="rect">
            <a:avLst/>
          </a:prstGeom>
          <a:solidFill>
            <a:srgbClr val="674786">
              <a:alpha val="20000"/>
            </a:srgbClr>
          </a:solidFill>
          <a:ln>
            <a:solidFill>
              <a:srgbClr val="674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E7E6E6">
                    <a:lumMod val="50000"/>
                  </a:srgbClr>
                </a:solidFill>
                <a:latin typeface="Arial" panose="020B0604020202020204" pitchFamily="34" charset="0"/>
                <a:cs typeface="Arial" panose="020B0604020202020204" pitchFamily="34" charset="0"/>
              </a:rPr>
              <a:t>Integrated</a:t>
            </a:r>
          </a:p>
          <a:p>
            <a:pPr algn="ctr"/>
            <a:r>
              <a:rPr lang="en-GB" sz="1600" b="1">
                <a:solidFill>
                  <a:srgbClr val="E7E6E6">
                    <a:lumMod val="50000"/>
                  </a:srgbClr>
                </a:solidFill>
                <a:latin typeface="Arial" panose="020B0604020202020204" pitchFamily="34" charset="0"/>
                <a:cs typeface="Arial" panose="020B0604020202020204" pitchFamily="34" charset="0"/>
              </a:rPr>
              <a:t>Care Board</a:t>
            </a:r>
            <a:endParaRPr lang="en-GB" sz="1600">
              <a:solidFill>
                <a:srgbClr val="E7E6E6">
                  <a:lumMod val="50000"/>
                </a:srgb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06DD8148-BECB-44AE-930B-0352AA8F7FB6}"/>
              </a:ext>
            </a:extLst>
          </p:cNvPr>
          <p:cNvSpPr/>
          <p:nvPr/>
        </p:nvSpPr>
        <p:spPr>
          <a:xfrm>
            <a:off x="5941558" y="6097779"/>
            <a:ext cx="2322964" cy="702717"/>
          </a:xfrm>
          <a:prstGeom prst="rect">
            <a:avLst/>
          </a:prstGeom>
          <a:solidFill>
            <a:srgbClr val="674786">
              <a:alpha val="20000"/>
            </a:srgbClr>
          </a:solidFill>
          <a:ln>
            <a:solidFill>
              <a:srgbClr val="674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E7E6E6">
                    <a:lumMod val="50000"/>
                  </a:srgbClr>
                </a:solidFill>
                <a:latin typeface="Arial" panose="020B0604020202020204" pitchFamily="34" charset="0"/>
                <a:cs typeface="Arial" panose="020B0604020202020204" pitchFamily="34" charset="0"/>
              </a:rPr>
              <a:t>Integrated Care System Partnership</a:t>
            </a:r>
            <a:endParaRPr lang="en-GB" sz="1600">
              <a:solidFill>
                <a:srgbClr val="E7E6E6">
                  <a:lumMod val="50000"/>
                </a:srgbClr>
              </a:solidFill>
              <a:latin typeface="Arial" panose="020B0604020202020204" pitchFamily="34" charset="0"/>
              <a:cs typeface="Arial" panose="020B0604020202020204" pitchFamily="34" charset="0"/>
            </a:endParaRPr>
          </a:p>
        </p:txBody>
      </p:sp>
      <p:sp>
        <p:nvSpPr>
          <p:cNvPr id="11" name="Arrow: Left-Right 19">
            <a:extLst>
              <a:ext uri="{FF2B5EF4-FFF2-40B4-BE49-F238E27FC236}">
                <a16:creationId xmlns="" xmlns:a16="http://schemas.microsoft.com/office/drawing/2014/main" id="{14CC3106-D59F-4CFF-AD35-B707270A362F}"/>
              </a:ext>
            </a:extLst>
          </p:cNvPr>
          <p:cNvSpPr/>
          <p:nvPr/>
        </p:nvSpPr>
        <p:spPr>
          <a:xfrm rot="19464074">
            <a:off x="4572604" y="5757971"/>
            <a:ext cx="605641" cy="190819"/>
          </a:xfrm>
          <a:prstGeom prst="leftRightArrow">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Arrow: Left-Right 19">
            <a:extLst>
              <a:ext uri="{FF2B5EF4-FFF2-40B4-BE49-F238E27FC236}">
                <a16:creationId xmlns="" xmlns:a16="http://schemas.microsoft.com/office/drawing/2014/main" id="{7AF99E84-D31E-46B9-9D0A-330F8ED00AAF}"/>
              </a:ext>
            </a:extLst>
          </p:cNvPr>
          <p:cNvSpPr/>
          <p:nvPr/>
        </p:nvSpPr>
        <p:spPr>
          <a:xfrm rot="2472958">
            <a:off x="6506184" y="5739720"/>
            <a:ext cx="573552" cy="190819"/>
          </a:xfrm>
          <a:prstGeom prst="leftRightArrow">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a:extLst>
              <a:ext uri="{FF2B5EF4-FFF2-40B4-BE49-F238E27FC236}">
                <a16:creationId xmlns="" xmlns:a16="http://schemas.microsoft.com/office/drawing/2014/main" id="{AD150E12-02E2-4FDA-AA12-8F7F0DF34127}"/>
              </a:ext>
            </a:extLst>
          </p:cNvPr>
          <p:cNvSpPr txBox="1"/>
          <p:nvPr/>
        </p:nvSpPr>
        <p:spPr>
          <a:xfrm>
            <a:off x="122391" y="1208457"/>
            <a:ext cx="11778976" cy="209288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380990" indent="-380990">
              <a:buFont typeface="Arial,Sans-Serif"/>
              <a:buChar char="•"/>
            </a:pPr>
            <a:r>
              <a:rPr lang="en-US" sz="1600" dirty="0">
                <a:latin typeface="Arial" panose="020B0604020202020204" pitchFamily="34" charset="0"/>
                <a:cs typeface="Arial" panose="020B0604020202020204" pitchFamily="34" charset="0"/>
              </a:rPr>
              <a:t>The VCSE Alliance Director role will be an observer of the </a:t>
            </a:r>
            <a:r>
              <a:rPr lang="en-GB" sz="1600" b="1" dirty="0">
                <a:solidFill>
                  <a:srgbClr val="EA6293"/>
                </a:solidFill>
                <a:latin typeface="Arial"/>
                <a:cs typeface="Arial"/>
              </a:rPr>
              <a:t>Integrated Care Board</a:t>
            </a:r>
            <a:r>
              <a:rPr lang="en-US" sz="1600" dirty="0">
                <a:latin typeface="Arial" panose="020B0604020202020204" pitchFamily="34" charset="0"/>
                <a:cs typeface="Arial" panose="020B0604020202020204" pitchFamily="34" charset="0"/>
              </a:rPr>
              <a:t>, a member of the </a:t>
            </a:r>
            <a:r>
              <a:rPr lang="en-GB" sz="1600" b="1" dirty="0">
                <a:solidFill>
                  <a:srgbClr val="EA6293"/>
                </a:solidFill>
                <a:latin typeface="Arial"/>
                <a:cs typeface="Arial"/>
              </a:rPr>
              <a:t>Integrated Care Partnership </a:t>
            </a:r>
            <a:r>
              <a:rPr lang="en-US" sz="1600" dirty="0">
                <a:latin typeface="Arial" panose="020B0604020202020204" pitchFamily="34" charset="0"/>
                <a:cs typeface="Arial" panose="020B0604020202020204" pitchFamily="34" charset="0"/>
              </a:rPr>
              <a:t>and is also invited to sit on other sub-committees as part of SWL governance structures.</a:t>
            </a:r>
          </a:p>
          <a:p>
            <a:endParaRPr lang="en-US" sz="1600" dirty="0">
              <a:latin typeface="Arial" panose="020B0604020202020204" pitchFamily="34" charset="0"/>
              <a:ea typeface="+mn-lt"/>
              <a:cs typeface="Arial" panose="020B0604020202020204" pitchFamily="34" charset="0"/>
            </a:endParaRPr>
          </a:p>
          <a:p>
            <a:pPr marL="380990" indent="-380990">
              <a:buFont typeface="Arial"/>
              <a:buChar char="•"/>
            </a:pPr>
            <a:r>
              <a:rPr lang="en-US" sz="1600" dirty="0">
                <a:latin typeface="Arial" panose="020B0604020202020204" pitchFamily="34" charset="0"/>
                <a:cs typeface="Arial" panose="020B0604020202020204" pitchFamily="34" charset="0"/>
              </a:rPr>
              <a:t>The chief executives or equivalent of the six partner </a:t>
            </a:r>
            <a:r>
              <a:rPr lang="en-US" sz="1600" dirty="0" err="1">
                <a:latin typeface="Arial" panose="020B0604020202020204" pitchFamily="34" charset="0"/>
                <a:cs typeface="Arial" panose="020B0604020202020204" pitchFamily="34" charset="0"/>
              </a:rPr>
              <a:t>organisations</a:t>
            </a:r>
            <a:r>
              <a:rPr lang="en-US" sz="1600" dirty="0">
                <a:latin typeface="Arial" panose="020B0604020202020204" pitchFamily="34" charset="0"/>
                <a:cs typeface="Arial" panose="020B0604020202020204" pitchFamily="34" charset="0"/>
              </a:rPr>
              <a:t> have formed as an initial VCSE leadership group for the VCSE Alliance.  This membership </a:t>
            </a:r>
            <a:r>
              <a:rPr lang="en-US" sz="1600" dirty="0">
                <a:latin typeface="Arial" panose="020B0604020202020204" pitchFamily="34" charset="0"/>
                <a:ea typeface="+mn-lt"/>
                <a:cs typeface="Arial" panose="020B0604020202020204" pitchFamily="34" charset="0"/>
              </a:rPr>
              <a:t>will broaden out to include a frontline VCSE leaders from each Place.</a:t>
            </a:r>
          </a:p>
          <a:p>
            <a:endParaRPr lang="en-US" sz="1600" dirty="0">
              <a:latin typeface="Arial" panose="020B0604020202020204" pitchFamily="34" charset="0"/>
              <a:ea typeface="+mn-lt"/>
              <a:cs typeface="Arial" panose="020B0604020202020204" pitchFamily="34" charset="0"/>
            </a:endParaRPr>
          </a:p>
          <a:p>
            <a:pPr marL="380990" indent="-380990">
              <a:buFont typeface="Arial"/>
              <a:buChar char="•"/>
            </a:pPr>
            <a:r>
              <a:rPr lang="en-US" sz="1600" dirty="0">
                <a:latin typeface="Arial" panose="020B0604020202020204" pitchFamily="34" charset="0"/>
                <a:cs typeface="Arial" panose="020B0604020202020204" pitchFamily="34" charset="0"/>
              </a:rPr>
              <a:t>For example, the VCSE Alliance will lead on the development of the VCSE leadership and engagement strategy codesigned with the wider VCSE sector.</a:t>
            </a:r>
          </a:p>
        </p:txBody>
      </p:sp>
      <p:sp>
        <p:nvSpPr>
          <p:cNvPr id="16" name="object 14">
            <a:extLst>
              <a:ext uri="{FF2B5EF4-FFF2-40B4-BE49-F238E27FC236}">
                <a16:creationId xmlns="" xmlns:a16="http://schemas.microsoft.com/office/drawing/2014/main" id="{4D41D0FA-2A52-4CC5-8F98-EA923EDFFDE1}"/>
              </a:ext>
            </a:extLst>
          </p:cNvPr>
          <p:cNvSpPr txBox="1"/>
          <p:nvPr/>
        </p:nvSpPr>
        <p:spPr>
          <a:xfrm>
            <a:off x="478782" y="313538"/>
            <a:ext cx="10738009" cy="499830"/>
          </a:xfrm>
          <a:prstGeom prst="rect">
            <a:avLst/>
          </a:prstGeom>
        </p:spPr>
        <p:txBody>
          <a:bodyPr vert="horz" wrap="square" lIns="0" tIns="7316" rIns="0" bIns="0" rtlCol="0" anchor="t">
            <a:spAutoFit/>
          </a:bodyPr>
          <a:lstStyle/>
          <a:p>
            <a:r>
              <a:rPr lang="en-GB" sz="3200" b="1" dirty="0">
                <a:solidFill>
                  <a:srgbClr val="00827B"/>
                </a:solidFill>
                <a:latin typeface="Arial"/>
                <a:ea typeface="+mj-ea"/>
                <a:cs typeface="Arial"/>
              </a:rPr>
              <a:t>Building the SWL VCSE Alliance</a:t>
            </a:r>
          </a:p>
        </p:txBody>
      </p:sp>
      <p:sp>
        <p:nvSpPr>
          <p:cNvPr id="4" name="Right Brace 3">
            <a:extLst>
              <a:ext uri="{FF2B5EF4-FFF2-40B4-BE49-F238E27FC236}">
                <a16:creationId xmlns="" xmlns:a16="http://schemas.microsoft.com/office/drawing/2014/main" id="{3D4EE354-3843-4DFF-B3A8-7475B6C9534F}"/>
              </a:ext>
            </a:extLst>
          </p:cNvPr>
          <p:cNvSpPr/>
          <p:nvPr/>
        </p:nvSpPr>
        <p:spPr>
          <a:xfrm rot="5400000">
            <a:off x="5626504" y="540155"/>
            <a:ext cx="557992" cy="8712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solidFill>
                <a:srgbClr val="0070C0"/>
              </a:solidFill>
            </a:endParaRPr>
          </a:p>
        </p:txBody>
      </p:sp>
    </p:spTree>
    <p:extLst>
      <p:ext uri="{BB962C8B-B14F-4D97-AF65-F5344CB8AC3E}">
        <p14:creationId xmlns:p14="http://schemas.microsoft.com/office/powerpoint/2010/main" val="374698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4">
            <a:extLst>
              <a:ext uri="{FF2B5EF4-FFF2-40B4-BE49-F238E27FC236}">
                <a16:creationId xmlns="" xmlns:a16="http://schemas.microsoft.com/office/drawing/2014/main" id="{34C6B20F-E499-6FBF-E7CA-D0920861E8EC}"/>
              </a:ext>
            </a:extLst>
          </p:cNvPr>
          <p:cNvSpPr txBox="1">
            <a:spLocks/>
          </p:cNvSpPr>
          <p:nvPr/>
        </p:nvSpPr>
        <p:spPr>
          <a:xfrm>
            <a:off x="587352" y="3676743"/>
            <a:ext cx="7587681" cy="879659"/>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endParaRPr lang="en-US" sz="3200">
              <a:solidFill>
                <a:srgbClr val="674786"/>
              </a:solidFill>
            </a:endParaRPr>
          </a:p>
        </p:txBody>
      </p:sp>
      <p:sp>
        <p:nvSpPr>
          <p:cNvPr id="10" name="Slide Number Placeholder 1">
            <a:extLst>
              <a:ext uri="{FF2B5EF4-FFF2-40B4-BE49-F238E27FC236}">
                <a16:creationId xmlns="" xmlns:a16="http://schemas.microsoft.com/office/drawing/2014/main" id="{50D1F309-638B-B299-DD5F-F7006AAA38F7}"/>
              </a:ext>
            </a:extLst>
          </p:cNvPr>
          <p:cNvSpPr>
            <a:spLocks noGrp="1"/>
          </p:cNvSpPr>
          <p:nvPr>
            <p:ph type="sldNum" sz="quarter" idx="4"/>
          </p:nvPr>
        </p:nvSpPr>
        <p:spPr>
          <a:xfrm>
            <a:off x="9306984" y="6326717"/>
            <a:ext cx="2885016" cy="531283"/>
          </a:xfrm>
          <a:prstGeom prst="rect">
            <a:avLst/>
          </a:prstGeom>
        </p:spPr>
        <p:txBody>
          <a:bodyPr/>
          <a:lstStyle/>
          <a:p>
            <a:fld id="{902D5018-2030-2046-84FC-87E41EA86E42}" type="slidenum">
              <a:rPr lang="en-US" dirty="0" smtClean="0"/>
              <a:pPr/>
              <a:t>9</a:t>
            </a:fld>
            <a:endParaRPr lang="en-US"/>
          </a:p>
        </p:txBody>
      </p:sp>
      <p:sp>
        <p:nvSpPr>
          <p:cNvPr id="5" name="object 14">
            <a:extLst>
              <a:ext uri="{FF2B5EF4-FFF2-40B4-BE49-F238E27FC236}">
                <a16:creationId xmlns="" xmlns:a16="http://schemas.microsoft.com/office/drawing/2014/main" id="{3CA82A5F-38B0-4DAB-BDB8-04E0D1F7EFBF}"/>
              </a:ext>
            </a:extLst>
          </p:cNvPr>
          <p:cNvSpPr txBox="1"/>
          <p:nvPr/>
        </p:nvSpPr>
        <p:spPr>
          <a:xfrm>
            <a:off x="319121" y="344632"/>
            <a:ext cx="10169156" cy="499830"/>
          </a:xfrm>
          <a:prstGeom prst="rect">
            <a:avLst/>
          </a:prstGeom>
        </p:spPr>
        <p:txBody>
          <a:bodyPr vert="horz" wrap="square" lIns="0" tIns="7316" rIns="0" bIns="0" rtlCol="0" anchor="t">
            <a:spAutoFit/>
          </a:bodyPr>
          <a:lstStyle/>
          <a:p>
            <a:r>
              <a:rPr lang="en-GB" sz="3200" b="1" dirty="0">
                <a:solidFill>
                  <a:srgbClr val="00827B"/>
                </a:solidFill>
                <a:latin typeface="Arial"/>
                <a:ea typeface="+mj-ea"/>
                <a:cs typeface="Arial"/>
              </a:rPr>
              <a:t>Recruitment for the VCSE Alliance Director</a:t>
            </a:r>
          </a:p>
        </p:txBody>
      </p:sp>
      <p:sp>
        <p:nvSpPr>
          <p:cNvPr id="2" name="Rectangle 1">
            <a:extLst>
              <a:ext uri="{FF2B5EF4-FFF2-40B4-BE49-F238E27FC236}">
                <a16:creationId xmlns="" xmlns:a16="http://schemas.microsoft.com/office/drawing/2014/main" id="{3D9080DD-605A-4336-9442-AA7D3863EF4B}"/>
              </a:ext>
            </a:extLst>
          </p:cNvPr>
          <p:cNvSpPr>
            <a:spLocks noChangeArrowheads="1"/>
          </p:cNvSpPr>
          <p:nvPr/>
        </p:nvSpPr>
        <p:spPr bwMode="auto">
          <a:xfrm>
            <a:off x="6747001" y="1726269"/>
            <a:ext cx="5023128" cy="44126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GB" altLang="en-US" sz="1467" dirty="0">
                <a:solidFill>
                  <a:srgbClr val="000000"/>
                </a:solidFill>
                <a:latin typeface="Arial" panose="020B0604020202020204" pitchFamily="34" charset="0"/>
                <a:ea typeface="Calibri" panose="020F0502020204030204" pitchFamily="34" charset="0"/>
              </a:rPr>
              <a:t>South West London Integrated Care System are looking to appoint an experienced and enthusiastic Director to lead the development of the Voluntary Community and Social Enterprise (VCSE) Alliance across our six boroughs. The post will be hosted by Croydon Voluntary Action.</a:t>
            </a:r>
          </a:p>
          <a:p>
            <a:pPr defTabSz="1219170" eaLnBrk="0" fontAlgn="base" hangingPunct="0">
              <a:spcBef>
                <a:spcPct val="0"/>
              </a:spcBef>
              <a:spcAft>
                <a:spcPct val="0"/>
              </a:spcAft>
            </a:pPr>
            <a:endParaRPr lang="en-GB" altLang="en-US" sz="1467" dirty="0">
              <a:latin typeface="Arial" panose="020B0604020202020204" pitchFamily="34" charset="0"/>
            </a:endParaRPr>
          </a:p>
          <a:p>
            <a:pPr defTabSz="1219170" eaLnBrk="0" fontAlgn="base" hangingPunct="0">
              <a:spcBef>
                <a:spcPct val="0"/>
              </a:spcBef>
              <a:spcAft>
                <a:spcPct val="0"/>
              </a:spcAft>
            </a:pPr>
            <a:r>
              <a:rPr lang="en-GB" altLang="en-US" sz="1467" b="1" dirty="0">
                <a:solidFill>
                  <a:srgbClr val="000000"/>
                </a:solidFill>
                <a:latin typeface="Arial" panose="020B0604020202020204" pitchFamily="34" charset="0"/>
                <a:ea typeface="Calibri" panose="020F0502020204030204" pitchFamily="34" charset="0"/>
              </a:rPr>
              <a:t>How to apply:</a:t>
            </a:r>
            <a:r>
              <a:rPr lang="en-GB" altLang="en-US" sz="1467" b="1" dirty="0">
                <a:solidFill>
                  <a:srgbClr val="000000"/>
                </a:solidFill>
                <a:latin typeface="Arial" panose="020B0604020202020204" pitchFamily="34" charset="0"/>
                <a:ea typeface="Times New Roman" panose="02020603050405020304" pitchFamily="18" charset="0"/>
                <a:cs typeface="Calibri" panose="020F0502020204030204" pitchFamily="34" charset="0"/>
              </a:rPr>
              <a:t> </a:t>
            </a:r>
          </a:p>
          <a:p>
            <a:pPr defTabSz="1219170" eaLnBrk="0" fontAlgn="base" hangingPunct="0">
              <a:spcBef>
                <a:spcPct val="0"/>
              </a:spcBef>
              <a:spcAft>
                <a:spcPct val="0"/>
              </a:spcAft>
            </a:pPr>
            <a:r>
              <a:rPr lang="en-GB" altLang="en-US" sz="1467" dirty="0">
                <a:solidFill>
                  <a:srgbClr val="000000"/>
                </a:solidFill>
                <a:latin typeface="Arial" panose="020B0604020202020204" pitchFamily="34" charset="0"/>
                <a:ea typeface="Calibri" panose="020F0502020204030204" pitchFamily="34" charset="0"/>
              </a:rPr>
              <a:t>You can apply online at NHS jobs: </a:t>
            </a:r>
            <a:r>
              <a:rPr lang="en-GB" altLang="en-US" sz="1467" dirty="0">
                <a:solidFill>
                  <a:srgbClr val="000000"/>
                </a:solidFill>
                <a:latin typeface="Arial" panose="020B0604020202020204" pitchFamily="34" charset="0"/>
                <a:ea typeface="Calibri" panose="020F0502020204030204" pitchFamily="34" charset="0"/>
                <a:hlinkClick r:id="rId2"/>
              </a:rPr>
              <a:t>jobs.nhs.net </a:t>
            </a:r>
            <a:endParaRPr lang="en-GB" altLang="en-US" sz="1467" dirty="0">
              <a:solidFill>
                <a:srgbClr val="000000"/>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endParaRPr lang="en-GB" altLang="en-US" sz="1467" b="1" dirty="0">
              <a:solidFill>
                <a:srgbClr val="000000"/>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en-GB" altLang="en-US" sz="1467" b="1" dirty="0">
                <a:solidFill>
                  <a:srgbClr val="000000"/>
                </a:solidFill>
                <a:latin typeface="Arial" panose="020B0604020202020204" pitchFamily="34" charset="0"/>
                <a:ea typeface="Calibri" panose="020F0502020204030204" pitchFamily="34" charset="0"/>
              </a:rPr>
              <a:t>Closing date:</a:t>
            </a:r>
            <a:r>
              <a:rPr lang="en-GB" altLang="en-US" sz="1467" dirty="0">
                <a:solidFill>
                  <a:srgbClr val="000000"/>
                </a:solidFill>
                <a:latin typeface="Arial" panose="020B0604020202020204" pitchFamily="34" charset="0"/>
                <a:ea typeface="Times New Roman" panose="02020603050405020304" pitchFamily="18" charset="0"/>
                <a:cs typeface="Calibri" panose="020F0502020204030204" pitchFamily="34" charset="0"/>
              </a:rPr>
              <a:t> </a:t>
            </a:r>
          </a:p>
          <a:p>
            <a:pPr defTabSz="1219170" eaLnBrk="0" fontAlgn="base" hangingPunct="0">
              <a:spcBef>
                <a:spcPct val="0"/>
              </a:spcBef>
              <a:spcAft>
                <a:spcPct val="0"/>
              </a:spcAft>
            </a:pPr>
            <a:r>
              <a:rPr lang="en-GB" altLang="en-US" sz="1467" dirty="0">
                <a:solidFill>
                  <a:srgbClr val="000000"/>
                </a:solidFill>
                <a:latin typeface="Arial" panose="020B0604020202020204" pitchFamily="34" charset="0"/>
                <a:ea typeface="Times New Roman" panose="02020603050405020304" pitchFamily="18" charset="0"/>
                <a:cs typeface="Calibri" panose="020F0502020204030204" pitchFamily="34" charset="0"/>
              </a:rPr>
              <a:t>Thursday</a:t>
            </a:r>
            <a:r>
              <a:rPr lang="en-GB" altLang="en-US" sz="1467" dirty="0">
                <a:solidFill>
                  <a:srgbClr val="000000"/>
                </a:solidFill>
                <a:latin typeface="Arial" panose="020B0604020202020204" pitchFamily="34" charset="0"/>
                <a:ea typeface="Calibri" panose="020F0502020204030204" pitchFamily="34" charset="0"/>
              </a:rPr>
              <a:t> </a:t>
            </a:r>
            <a:r>
              <a:rPr lang="en-GB" altLang="en-US" sz="1467" b="1" dirty="0">
                <a:latin typeface="Arial" panose="020B0604020202020204" pitchFamily="34" charset="0"/>
                <a:ea typeface="Calibri" panose="020F0502020204030204" pitchFamily="34" charset="0"/>
              </a:rPr>
              <a:t>9th February</a:t>
            </a:r>
            <a:r>
              <a:rPr lang="en-GB" altLang="en-US" sz="1467" dirty="0">
                <a:latin typeface="Arial" panose="020B0604020202020204" pitchFamily="34" charset="0"/>
                <a:ea typeface="Calibri" panose="020F0502020204030204" pitchFamily="34" charset="0"/>
              </a:rPr>
              <a:t> 2023 at 17.00</a:t>
            </a:r>
            <a:endParaRPr lang="en-GB" altLang="en-US" sz="1467" dirty="0">
              <a:latin typeface="Arial" panose="020B0604020202020204" pitchFamily="34" charset="0"/>
            </a:endParaRPr>
          </a:p>
          <a:p>
            <a:pPr defTabSz="1219170" eaLnBrk="0" fontAlgn="base" hangingPunct="0">
              <a:spcBef>
                <a:spcPct val="0"/>
              </a:spcBef>
              <a:spcAft>
                <a:spcPct val="0"/>
              </a:spcAft>
            </a:pPr>
            <a:endParaRPr lang="en-GB" altLang="en-US" sz="1467" dirty="0">
              <a:solidFill>
                <a:srgbClr val="000000"/>
              </a:solidFill>
              <a:latin typeface="Arial" panose="020B0604020202020204" pitchFamily="34" charset="0"/>
              <a:ea typeface="Calibri" panose="020F0502020204030204" pitchFamily="34" charset="0"/>
            </a:endParaRPr>
          </a:p>
          <a:p>
            <a:pPr defTabSz="1219170" eaLnBrk="0" fontAlgn="base" hangingPunct="0">
              <a:spcBef>
                <a:spcPct val="0"/>
              </a:spcBef>
              <a:spcAft>
                <a:spcPct val="0"/>
              </a:spcAft>
            </a:pPr>
            <a:r>
              <a:rPr lang="en-GB" altLang="en-US" sz="1467" dirty="0">
                <a:solidFill>
                  <a:srgbClr val="000000"/>
                </a:solidFill>
                <a:latin typeface="Arial" panose="020B0604020202020204" pitchFamily="34" charset="0"/>
                <a:ea typeface="Calibri" panose="020F0502020204030204" pitchFamily="34" charset="0"/>
              </a:rPr>
              <a:t>Short listed candidates will attend an in-person interview to be held at CVA Resource Centre, West Croydon. CR0 2TB on </a:t>
            </a:r>
            <a:r>
              <a:rPr lang="en-GB" altLang="en-US" sz="1467" b="1" dirty="0">
                <a:solidFill>
                  <a:srgbClr val="000000"/>
                </a:solidFill>
                <a:latin typeface="Arial" panose="020B0604020202020204" pitchFamily="34" charset="0"/>
                <a:ea typeface="Calibri" panose="020F0502020204030204" pitchFamily="34" charset="0"/>
              </a:rPr>
              <a:t>2nd March 2023</a:t>
            </a:r>
            <a:r>
              <a:rPr lang="en-GB" altLang="en-US" sz="1467" dirty="0">
                <a:solidFill>
                  <a:srgbClr val="333333"/>
                </a:solidFill>
                <a:latin typeface="Arial" panose="020B0604020202020204" pitchFamily="34" charset="0"/>
                <a:ea typeface="Times New Roman" panose="02020603050405020304" pitchFamily="18" charset="0"/>
                <a:cs typeface="Calibri" panose="020F0502020204030204" pitchFamily="34" charset="0"/>
              </a:rPr>
              <a:t/>
            </a:r>
            <a:br>
              <a:rPr lang="en-GB" altLang="en-US" sz="1467" dirty="0">
                <a:solidFill>
                  <a:srgbClr val="333333"/>
                </a:solidFill>
                <a:latin typeface="Arial" panose="020B0604020202020204" pitchFamily="34" charset="0"/>
                <a:ea typeface="Times New Roman" panose="02020603050405020304" pitchFamily="18" charset="0"/>
                <a:cs typeface="Calibri" panose="020F0502020204030204" pitchFamily="34" charset="0"/>
              </a:rPr>
            </a:br>
            <a:endParaRPr lang="en-GB" altLang="en-US" sz="1467" dirty="0">
              <a:latin typeface="Arial" panose="020B0604020202020204" pitchFamily="34" charset="0"/>
            </a:endParaRPr>
          </a:p>
          <a:p>
            <a:pPr defTabSz="1219170" eaLnBrk="0" fontAlgn="base" hangingPunct="0">
              <a:spcBef>
                <a:spcPct val="0"/>
              </a:spcBef>
              <a:spcAft>
                <a:spcPct val="0"/>
              </a:spcAft>
            </a:pPr>
            <a:r>
              <a:rPr lang="en-GB" altLang="en-US" sz="1467" i="1" dirty="0">
                <a:solidFill>
                  <a:srgbClr val="000000"/>
                </a:solidFill>
                <a:latin typeface="Arial" panose="020B0604020202020204" pitchFamily="34" charset="0"/>
                <a:ea typeface="Calibri" panose="020F0502020204030204" pitchFamily="34" charset="0"/>
              </a:rPr>
              <a:t>This job has been re-advertised; previously unsuccessful candidates do not need to re-apply. </a:t>
            </a:r>
            <a:endParaRPr lang="en-GB" altLang="en-US" sz="1467" dirty="0">
              <a:latin typeface="Arial" panose="020B0604020202020204" pitchFamily="34" charset="0"/>
            </a:endParaRPr>
          </a:p>
        </p:txBody>
      </p:sp>
      <p:pic>
        <p:nvPicPr>
          <p:cNvPr id="8" name="Picture 7">
            <a:extLst>
              <a:ext uri="{FF2B5EF4-FFF2-40B4-BE49-F238E27FC236}">
                <a16:creationId xmlns="" xmlns:a16="http://schemas.microsoft.com/office/drawing/2014/main" id="{7EFC1A53-63B2-43EF-A8EA-A5354D578D21}"/>
              </a:ext>
            </a:extLst>
          </p:cNvPr>
          <p:cNvPicPr>
            <a:picLocks noChangeAspect="1"/>
          </p:cNvPicPr>
          <p:nvPr/>
        </p:nvPicPr>
        <p:blipFill rotWithShape="1">
          <a:blip r:embed="rId3"/>
          <a:srcRect l="14654" t="12743" r="16017" b="8798"/>
          <a:stretch/>
        </p:blipFill>
        <p:spPr>
          <a:xfrm>
            <a:off x="319121" y="1614026"/>
            <a:ext cx="6159649" cy="4647245"/>
          </a:xfrm>
          <a:prstGeom prst="rect">
            <a:avLst/>
          </a:prstGeom>
        </p:spPr>
      </p:pic>
    </p:spTree>
    <p:extLst>
      <p:ext uri="{BB962C8B-B14F-4D97-AF65-F5344CB8AC3E}">
        <p14:creationId xmlns:p14="http://schemas.microsoft.com/office/powerpoint/2010/main" val="199657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FD70254F785C43A356EF175F44F6E8" ma:contentTypeVersion="12" ma:contentTypeDescription="Create a new document." ma:contentTypeScope="" ma:versionID="225a7c2998f2da188706fbbaa49f7cb1">
  <xsd:schema xmlns:xsd="http://www.w3.org/2001/XMLSchema" xmlns:xs="http://www.w3.org/2001/XMLSchema" xmlns:p="http://schemas.microsoft.com/office/2006/metadata/properties" xmlns:ns2="0694c408-b3e7-4b54-a7bd-fca4f6812344" xmlns:ns3="e1939d35-5d2a-44b2-8fb1-ae9cd764aee0" targetNamespace="http://schemas.microsoft.com/office/2006/metadata/properties" ma:root="true" ma:fieldsID="013c0d2864bc765ae0881f03a740bc8d" ns2:_="" ns3:_="">
    <xsd:import namespace="0694c408-b3e7-4b54-a7bd-fca4f6812344"/>
    <xsd:import namespace="e1939d35-5d2a-44b2-8fb1-ae9cd764ae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4c408-b3e7-4b54-a7bd-fca4f6812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939d35-5d2a-44b2-8fb1-ae9cd764ae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854B00-EFBA-46F2-B417-AF0C977FDECE}">
  <ds:schemaRefs>
    <ds:schemaRef ds:uri="0694c408-b3e7-4b54-a7bd-fca4f6812344"/>
    <ds:schemaRef ds:uri="http://purl.org/dc/elements/1.1/"/>
    <ds:schemaRef ds:uri="http://schemas.microsoft.com/office/2006/metadata/properties"/>
    <ds:schemaRef ds:uri="http://schemas.microsoft.com/office/2006/documentManagement/types"/>
    <ds:schemaRef ds:uri="http://purl.org/dc/terms/"/>
    <ds:schemaRef ds:uri="e1939d35-5d2a-44b2-8fb1-ae9cd764aee0"/>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3696F8-3BFC-48F1-BC9D-FC9D6FF2573C}">
  <ds:schemaRefs>
    <ds:schemaRef ds:uri="http://schemas.microsoft.com/sharepoint/v3/contenttype/forms"/>
  </ds:schemaRefs>
</ds:datastoreItem>
</file>

<file path=customXml/itemProps3.xml><?xml version="1.0" encoding="utf-8"?>
<ds:datastoreItem xmlns:ds="http://schemas.openxmlformats.org/officeDocument/2006/customXml" ds:itemID="{CDF82306-4080-4E89-9C2D-3C1AE63E76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4c408-b3e7-4b54-a7bd-fca4f6812344"/>
    <ds:schemaRef ds:uri="e1939d35-5d2a-44b2-8fb1-ae9cd764a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269</TotalTime>
  <Words>335</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Arial,Sans-Serif</vt:lpstr>
      <vt:lpstr>Bariol</vt:lpstr>
      <vt:lpstr>Calibri</vt:lpstr>
      <vt:lpstr>Calibri Light</vt:lpstr>
      <vt:lpstr>Segoe UI</vt:lpstr>
      <vt:lpstr>Times New Roman</vt:lpstr>
      <vt:lpstr>Office Theme</vt:lpstr>
      <vt:lpstr>VCSE work with SW London ICS</vt:lpstr>
      <vt:lpstr>VCSE leadership group</vt:lpstr>
      <vt:lpstr>VCSE Leadership Group: key achievements</vt:lpstr>
      <vt:lpstr>PowerPoint Presentation</vt:lpstr>
      <vt:lpstr>PowerPoint Presentation</vt:lpstr>
      <vt:lpstr>Recommendations and actions from the report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VCSE work at SW London level</dc:title>
  <dc:creator>Jill Darling</dc:creator>
  <cp:lastModifiedBy>Camilla Wheal</cp:lastModifiedBy>
  <cp:revision>672</cp:revision>
  <dcterms:created xsi:type="dcterms:W3CDTF">2023-01-18T11:43:29Z</dcterms:created>
  <dcterms:modified xsi:type="dcterms:W3CDTF">2023-01-24T14:44:07Z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0x01010061FD70254F785C43A356EF175F44F6E8</vt:lpwstr>
  </property>
</Properties>
</file>