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  <p:sldMasterId id="2147483677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embeddedFontLst>
    <p:embeddedFont>
      <p:font typeface="Rambla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615307F-71EE-4D22-B373-67B9C0099FA8}">
  <a:tblStyle styleId="{4615307F-71EE-4D22-B373-67B9C0099F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11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72706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f5561cc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ff5561cc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8887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407c46b02d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407c46b02d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082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407c46b02d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407c46b02d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498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407c46b02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407c46b02d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5312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5c26524c35_3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5c26524c35_3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01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250826" y="708693"/>
            <a:ext cx="8642400" cy="38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23132"/>
              </a:buClr>
              <a:buSzPts val="1400"/>
              <a:buChar char="●"/>
              <a:defRPr sz="1400">
                <a:solidFill>
                  <a:srgbClr val="323132"/>
                </a:solidFill>
              </a:defRPr>
            </a:lvl1pPr>
            <a:lvl2pPr marL="914400" lvl="1" indent="-3048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23132"/>
              </a:buClr>
              <a:buSzPts val="1200"/>
              <a:buChar char="○"/>
              <a:defRPr sz="1200">
                <a:solidFill>
                  <a:srgbClr val="323132"/>
                </a:solidFill>
              </a:defRPr>
            </a:lvl2pPr>
            <a:lvl3pPr marL="1371600" lvl="2" indent="-2984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23132"/>
              </a:buClr>
              <a:buSzPts val="1100"/>
              <a:buChar char="■"/>
              <a:defRPr sz="1100">
                <a:solidFill>
                  <a:srgbClr val="32313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23132"/>
              </a:buClr>
              <a:buSzPts val="900"/>
              <a:buChar char="●"/>
              <a:defRPr sz="900">
                <a:solidFill>
                  <a:srgbClr val="32313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23132"/>
              </a:buClr>
              <a:buSzPts val="900"/>
              <a:buChar char="○"/>
              <a:defRPr sz="900">
                <a:solidFill>
                  <a:srgbClr val="323132"/>
                </a:solidFill>
              </a:defRPr>
            </a:lvl5pPr>
            <a:lvl6pPr marL="2743200" lvl="5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250826" y="23693"/>
            <a:ext cx="86424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597E"/>
              </a:buClr>
              <a:buSzPts val="1800"/>
              <a:buFont typeface="Arial"/>
              <a:buNone/>
              <a:defRPr sz="1800">
                <a:solidFill>
                  <a:srgbClr val="1C597E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250826" y="4711700"/>
            <a:ext cx="8753400" cy="43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title">
  <p:cSld name="CUSTOM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6" name="Google Shape;96;p2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7" name="Google Shape;97;p2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" name="Google Shape;104;p2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8"/>
          <p:cNvSpPr txBox="1">
            <a:spLocks noGrp="1"/>
          </p:cNvSpPr>
          <p:nvPr>
            <p:ph type="body" idx="1"/>
          </p:nvPr>
        </p:nvSpPr>
        <p:spPr>
          <a:xfrm>
            <a:off x="250826" y="708693"/>
            <a:ext cx="8642400" cy="38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23132"/>
              </a:buClr>
              <a:buSzPts val="1400"/>
              <a:buChar char="●"/>
              <a:defRPr sz="1400">
                <a:solidFill>
                  <a:srgbClr val="323132"/>
                </a:solidFill>
              </a:defRPr>
            </a:lvl1pPr>
            <a:lvl2pPr marL="914400" lvl="1" indent="-3048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23132"/>
              </a:buClr>
              <a:buSzPts val="1200"/>
              <a:buChar char="○"/>
              <a:defRPr sz="1200">
                <a:solidFill>
                  <a:srgbClr val="323132"/>
                </a:solidFill>
              </a:defRPr>
            </a:lvl2pPr>
            <a:lvl3pPr marL="1371600" lvl="2" indent="-2984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23132"/>
              </a:buClr>
              <a:buSzPts val="1100"/>
              <a:buChar char="■"/>
              <a:defRPr sz="1100">
                <a:solidFill>
                  <a:srgbClr val="32313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23132"/>
              </a:buClr>
              <a:buSzPts val="900"/>
              <a:buChar char="●"/>
              <a:defRPr sz="900">
                <a:solidFill>
                  <a:srgbClr val="32313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23132"/>
              </a:buClr>
              <a:buSzPts val="900"/>
              <a:buChar char="○"/>
              <a:defRPr sz="900">
                <a:solidFill>
                  <a:srgbClr val="323132"/>
                </a:solidFill>
              </a:defRPr>
            </a:lvl5pPr>
            <a:lvl6pPr marL="2743200" lvl="5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0" name="Google Shape;110;p28"/>
          <p:cNvSpPr txBox="1">
            <a:spLocks noGrp="1"/>
          </p:cNvSpPr>
          <p:nvPr>
            <p:ph type="title"/>
          </p:nvPr>
        </p:nvSpPr>
        <p:spPr>
          <a:xfrm>
            <a:off x="250826" y="23693"/>
            <a:ext cx="86424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597E"/>
              </a:buClr>
              <a:buSzPts val="1800"/>
              <a:buFont typeface="Arial"/>
              <a:buNone/>
              <a:defRPr sz="1800">
                <a:solidFill>
                  <a:srgbClr val="1C597E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8"/>
          <p:cNvSpPr/>
          <p:nvPr/>
        </p:nvSpPr>
        <p:spPr>
          <a:xfrm>
            <a:off x="250826" y="4711700"/>
            <a:ext cx="8753400" cy="43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title">
  <p:cSld name="CUSTOM"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30"/>
          <p:cNvSpPr/>
          <p:nvPr/>
        </p:nvSpPr>
        <p:spPr>
          <a:xfrm>
            <a:off x="0" y="2887100"/>
            <a:ext cx="9144000" cy="225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6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1"/>
          <p:cNvSpPr txBox="1">
            <a:spLocks noGrp="1"/>
          </p:cNvSpPr>
          <p:nvPr>
            <p:ph type="title"/>
          </p:nvPr>
        </p:nvSpPr>
        <p:spPr>
          <a:xfrm>
            <a:off x="457200" y="511175"/>
            <a:ext cx="8229600" cy="2700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latin typeface="Rambla"/>
                <a:ea typeface="Rambla"/>
                <a:cs typeface="Rambla"/>
                <a:sym typeface="Rambla"/>
              </a:rPr>
              <a:t>VCS Forum</a:t>
            </a:r>
            <a:endParaRPr sz="3600" b="1"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latin typeface="Rambla"/>
                <a:ea typeface="Rambla"/>
                <a:cs typeface="Rambla"/>
                <a:sym typeface="Rambla"/>
              </a:rPr>
              <a:t>Latest Council Financial Position </a:t>
            </a:r>
            <a:endParaRPr sz="3600" b="1"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2"/>
          <p:cNvSpPr txBox="1">
            <a:spLocks noGrp="1"/>
          </p:cNvSpPr>
          <p:nvPr>
            <p:ph type="title"/>
          </p:nvPr>
        </p:nvSpPr>
        <p:spPr>
          <a:xfrm>
            <a:off x="114950" y="115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Context - Volatile Economy</a:t>
            </a:r>
            <a:endParaRPr b="1"/>
          </a:p>
        </p:txBody>
      </p:sp>
      <p:pic>
        <p:nvPicPr>
          <p:cNvPr id="130" name="Google Shape;13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72350"/>
            <a:ext cx="4152576" cy="7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2"/>
          <p:cNvSpPr txBox="1"/>
          <p:nvPr/>
        </p:nvSpPr>
        <p:spPr>
          <a:xfrm>
            <a:off x="152400" y="1702200"/>
            <a:ext cx="2994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Source: Financial Times, 27 September 2022</a:t>
            </a:r>
            <a:endParaRPr sz="800"/>
          </a:p>
        </p:txBody>
      </p:sp>
      <p:pic>
        <p:nvPicPr>
          <p:cNvPr id="132" name="Google Shape;132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4349" y="2060525"/>
            <a:ext cx="4447951" cy="188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32"/>
          <p:cNvSpPr txBox="1"/>
          <p:nvPr/>
        </p:nvSpPr>
        <p:spPr>
          <a:xfrm>
            <a:off x="4514600" y="3855775"/>
            <a:ext cx="3346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highlight>
                  <a:schemeClr val="lt1"/>
                </a:highlight>
              </a:rPr>
              <a:t>Source: ONS, August 2022 inflation </a:t>
            </a:r>
            <a:endParaRPr sz="800">
              <a:highlight>
                <a:schemeClr val="lt1"/>
              </a:highlight>
            </a:endParaRPr>
          </a:p>
        </p:txBody>
      </p:sp>
      <p:pic>
        <p:nvPicPr>
          <p:cNvPr id="134" name="Google Shape;134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41122" y="688322"/>
            <a:ext cx="4388075" cy="111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2"/>
          <p:cNvSpPr txBox="1"/>
          <p:nvPr/>
        </p:nvSpPr>
        <p:spPr>
          <a:xfrm>
            <a:off x="4641125" y="1702200"/>
            <a:ext cx="4200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Source: The Guardian, 26 September 2022</a:t>
            </a:r>
            <a:endParaRPr sz="800"/>
          </a:p>
        </p:txBody>
      </p:sp>
      <p:pic>
        <p:nvPicPr>
          <p:cNvPr id="136" name="Google Shape;136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6675" y="2060525"/>
            <a:ext cx="3186749" cy="204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6675" y="4102550"/>
            <a:ext cx="1195250" cy="47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2"/>
          <p:cNvSpPr txBox="1"/>
          <p:nvPr/>
        </p:nvSpPr>
        <p:spPr>
          <a:xfrm>
            <a:off x="2171200" y="2202450"/>
            <a:ext cx="1497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GBP / USD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3"/>
          <p:cNvSpPr txBox="1">
            <a:spLocks noGrp="1"/>
          </p:cNvSpPr>
          <p:nvPr>
            <p:ph type="title" idx="4294967295"/>
          </p:nvPr>
        </p:nvSpPr>
        <p:spPr>
          <a:xfrm>
            <a:off x="311700" y="199200"/>
            <a:ext cx="4343100" cy="6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/>
              <a:t> 2. Latest In-year 2022/23 Budget Position</a:t>
            </a:r>
            <a:endParaRPr sz="3000" b="1">
              <a:solidFill>
                <a:schemeClr val="dk1"/>
              </a:solidFill>
            </a:endParaRPr>
          </a:p>
        </p:txBody>
      </p:sp>
      <p:sp>
        <p:nvSpPr>
          <p:cNvPr id="144" name="Google Shape;144;p33"/>
          <p:cNvSpPr/>
          <p:nvPr/>
        </p:nvSpPr>
        <p:spPr>
          <a:xfrm flipH="1">
            <a:off x="6992975" y="2686075"/>
            <a:ext cx="1842300" cy="1691700"/>
          </a:xfrm>
          <a:prstGeom prst="flowChartDecision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500" b="1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£5.378m</a:t>
            </a:r>
            <a:endParaRPr sz="1500">
              <a:solidFill>
                <a:srgbClr val="FF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DSG </a:t>
            </a:r>
            <a:r>
              <a:rPr lang="en-GB" sz="1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Overspend </a:t>
            </a:r>
            <a:endParaRPr sz="11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45" name="Google Shape;145;p33"/>
          <p:cNvSpPr/>
          <p:nvPr/>
        </p:nvSpPr>
        <p:spPr>
          <a:xfrm>
            <a:off x="482075" y="1306100"/>
            <a:ext cx="1842300" cy="14184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b="1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£2.947m</a:t>
            </a:r>
            <a:r>
              <a:rPr lang="en-GB" sz="1700" b="1">
                <a:solidFill>
                  <a:srgbClr val="6AA84F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endParaRPr sz="1700" b="1">
              <a:solidFill>
                <a:srgbClr val="6AA84F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latin typeface="Rambla"/>
                <a:ea typeface="Rambla"/>
                <a:cs typeface="Rambla"/>
                <a:sym typeface="Rambla"/>
              </a:rPr>
              <a:t>GF Variance (Overspend)</a:t>
            </a:r>
            <a:endParaRPr sz="1200" b="1"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46" name="Google Shape;146;p33"/>
          <p:cNvSpPr/>
          <p:nvPr/>
        </p:nvSpPr>
        <p:spPr>
          <a:xfrm>
            <a:off x="3212225" y="1094900"/>
            <a:ext cx="1776000" cy="1488600"/>
          </a:xfrm>
          <a:prstGeom prst="flowChartConnector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500" b="1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£0.215m</a:t>
            </a:r>
            <a:r>
              <a:rPr lang="en-GB" sz="2000" b="1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endParaRPr sz="20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RED (Undeliverable) savings</a:t>
            </a:r>
            <a:r>
              <a:rPr lang="en-GB" sz="900" b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lang="en-GB" sz="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33"/>
          <p:cNvSpPr/>
          <p:nvPr/>
        </p:nvSpPr>
        <p:spPr>
          <a:xfrm>
            <a:off x="4482950" y="2628200"/>
            <a:ext cx="1975800" cy="1488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£1.112m </a:t>
            </a:r>
            <a:r>
              <a:rPr lang="en-GB" sz="1100" b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overspend</a:t>
            </a:r>
            <a:endParaRPr sz="1100" b="1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Rambla"/>
                <a:ea typeface="Rambla"/>
                <a:cs typeface="Rambla"/>
                <a:sym typeface="Rambla"/>
              </a:rPr>
              <a:t>HRA</a:t>
            </a:r>
            <a:endParaRPr b="1"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48" name="Google Shape;148;p33"/>
          <p:cNvSpPr/>
          <p:nvPr/>
        </p:nvSpPr>
        <p:spPr>
          <a:xfrm>
            <a:off x="2106400" y="2871700"/>
            <a:ext cx="1842318" cy="1628424"/>
          </a:xfrm>
          <a:prstGeom prst="flowChartTerminator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FF0000"/>
                </a:solidFill>
              </a:rPr>
              <a:t>£26.265m</a:t>
            </a:r>
            <a:endParaRPr sz="12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Capital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/>
              <a:t>Underspend in year</a:t>
            </a:r>
            <a:endParaRPr sz="1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/>
              <a:t>Overspend of £26m over the next 4 years </a:t>
            </a:r>
            <a:endParaRPr sz="1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</p:txBody>
      </p:sp>
      <p:pic>
        <p:nvPicPr>
          <p:cNvPr id="149" name="Google Shape;149;p3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4350" y="152400"/>
            <a:ext cx="3336219" cy="2347438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33"/>
          <p:cNvSpPr txBox="1">
            <a:spLocks noGrp="1"/>
          </p:cNvSpPr>
          <p:nvPr>
            <p:ph type="title" idx="4294967295"/>
          </p:nvPr>
        </p:nvSpPr>
        <p:spPr>
          <a:xfrm>
            <a:off x="228900" y="2871700"/>
            <a:ext cx="1651800" cy="6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 Month 4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4"/>
          <p:cNvSpPr txBox="1">
            <a:spLocks noGrp="1"/>
          </p:cNvSpPr>
          <p:nvPr>
            <p:ph type="title"/>
          </p:nvPr>
        </p:nvSpPr>
        <p:spPr>
          <a:xfrm>
            <a:off x="3808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3. Key Financial Risks RBK</a:t>
            </a:r>
            <a:endParaRPr b="1"/>
          </a:p>
        </p:txBody>
      </p:sp>
      <p:sp>
        <p:nvSpPr>
          <p:cNvPr id="156" name="Google Shape;156;p34"/>
          <p:cNvSpPr txBox="1">
            <a:spLocks noGrp="1"/>
          </p:cNvSpPr>
          <p:nvPr>
            <p:ph type="body" idx="1"/>
          </p:nvPr>
        </p:nvSpPr>
        <p:spPr>
          <a:xfrm>
            <a:off x="311700" y="818525"/>
            <a:ext cx="8520600" cy="41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1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Char char="●"/>
            </a:pPr>
            <a:r>
              <a:rPr lang="en-GB" sz="1150">
                <a:solidFill>
                  <a:schemeClr val="dk1"/>
                </a:solidFill>
              </a:rPr>
              <a:t>The Council continues to face significant financial challenges which has now been amplified by the latest national </a:t>
            </a:r>
            <a:r>
              <a:rPr lang="en-GB" sz="1150" b="1" i="1">
                <a:solidFill>
                  <a:schemeClr val="dk1"/>
                </a:solidFill>
              </a:rPr>
              <a:t>inflationary</a:t>
            </a:r>
            <a:r>
              <a:rPr lang="en-GB" sz="1150">
                <a:solidFill>
                  <a:schemeClr val="dk1"/>
                </a:solidFill>
              </a:rPr>
              <a:t> crisis seeing historic rises in inflation not seen in over 40 years. </a:t>
            </a:r>
            <a:r>
              <a:rPr lang="en-GB" sz="1150" b="1" i="1">
                <a:solidFill>
                  <a:schemeClr val="dk1"/>
                </a:solidFill>
                <a:highlight>
                  <a:srgbClr val="FFFFFF"/>
                </a:highlight>
              </a:rPr>
              <a:t>Economic uncertainty</a:t>
            </a:r>
            <a:r>
              <a:rPr lang="en-GB" sz="1150">
                <a:solidFill>
                  <a:schemeClr val="dk1"/>
                </a:solidFill>
                <a:highlight>
                  <a:srgbClr val="FFFFFF"/>
                </a:highlight>
              </a:rPr>
              <a:t> and high inflation is not limited to the current year and the ongoing impact on the MTFS will also be significant.</a:t>
            </a:r>
            <a:endParaRPr sz="11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01625" algn="l" rtl="0">
              <a:spcBef>
                <a:spcPts val="1000"/>
              </a:spcBef>
              <a:spcAft>
                <a:spcPts val="0"/>
              </a:spcAft>
              <a:buSzPts val="1150"/>
              <a:buChar char="●"/>
            </a:pPr>
            <a:r>
              <a:rPr lang="en-GB" sz="1150" b="1" i="1">
                <a:solidFill>
                  <a:schemeClr val="dk1"/>
                </a:solidFill>
              </a:rPr>
              <a:t>Supply chain issues</a:t>
            </a:r>
            <a:r>
              <a:rPr lang="en-GB" sz="1150">
                <a:solidFill>
                  <a:schemeClr val="dk1"/>
                </a:solidFill>
              </a:rPr>
              <a:t> and </a:t>
            </a:r>
            <a:r>
              <a:rPr lang="en-GB" sz="1150" b="1">
                <a:solidFill>
                  <a:schemeClr val="dk1"/>
                </a:solidFill>
              </a:rPr>
              <a:t>n</a:t>
            </a:r>
            <a:r>
              <a:rPr lang="en-GB" sz="1150" b="1">
                <a:solidFill>
                  <a:srgbClr val="222222"/>
                </a:solidFill>
                <a:highlight>
                  <a:srgbClr val="FFFFFF"/>
                </a:highlight>
              </a:rPr>
              <a:t>ational skills shortages</a:t>
            </a:r>
            <a:r>
              <a:rPr lang="en-GB" sz="1150">
                <a:solidFill>
                  <a:srgbClr val="222222"/>
                </a:solidFill>
                <a:highlight>
                  <a:srgbClr val="FFFFFF"/>
                </a:highlight>
              </a:rPr>
              <a:t> which have presented significant challenges in </a:t>
            </a:r>
            <a:r>
              <a:rPr lang="en-GB" sz="1150" b="1">
                <a:solidFill>
                  <a:srgbClr val="222222"/>
                </a:solidFill>
                <a:highlight>
                  <a:srgbClr val="FFFFFF"/>
                </a:highlight>
              </a:rPr>
              <a:t>delivery and </a:t>
            </a:r>
            <a:r>
              <a:rPr lang="en-GB" sz="1150" b="1" i="1">
                <a:solidFill>
                  <a:srgbClr val="222222"/>
                </a:solidFill>
                <a:highlight>
                  <a:srgbClr val="FFFFFF"/>
                </a:highlight>
              </a:rPr>
              <a:t>recruitment and retention</a:t>
            </a:r>
            <a:r>
              <a:rPr lang="en-GB" sz="1150">
                <a:solidFill>
                  <a:srgbClr val="222222"/>
                </a:solidFill>
                <a:highlight>
                  <a:srgbClr val="FFFFFF"/>
                </a:highlight>
              </a:rPr>
              <a:t>. </a:t>
            </a:r>
            <a:endParaRPr sz="115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301625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50"/>
              <a:buChar char="●"/>
            </a:pPr>
            <a:r>
              <a:rPr lang="en-GB" sz="1200" b="1" i="1">
                <a:solidFill>
                  <a:srgbClr val="222222"/>
                </a:solidFill>
              </a:rPr>
              <a:t>Increasing Demand for services particularly within Adults Social Care, Children’s Services and Housing</a:t>
            </a:r>
            <a:r>
              <a:rPr lang="en-GB" sz="1200">
                <a:solidFill>
                  <a:srgbClr val="222222"/>
                </a:solidFill>
              </a:rPr>
              <a:t>-</a:t>
            </a:r>
            <a:r>
              <a:rPr lang="en-GB" sz="1200">
                <a:solidFill>
                  <a:schemeClr val="dk1"/>
                </a:solidFill>
              </a:rPr>
              <a:t>It is clear that post-pandemic and current economic challenges have widened the gap between the demands that Kingston needs to address and the funding that is required versus what is available</a:t>
            </a:r>
            <a:endParaRPr sz="115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Google Shape;161;p35"/>
          <p:cNvGraphicFramePr/>
          <p:nvPr/>
        </p:nvGraphicFramePr>
        <p:xfrm>
          <a:off x="543775" y="429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{4615307F-71EE-4D22-B373-67B9C0099FA8}</a:tableStyleId>
              </a:tblPr>
              <a:tblGrid>
                <a:gridCol w="303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1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65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94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56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2023/24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2024/25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2025/26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2026/27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£'000s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£'000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£'000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£'000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u="sng"/>
                        <a:t>Expenditure</a:t>
                      </a:r>
                      <a:endParaRPr sz="900" b="1" u="sng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Base Budget as per Agresso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148,048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166,537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180,966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194,430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Adjustments to Base Budget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(432)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Adjusted Base Budget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147,615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166,537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180,966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194,430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Inflation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14,444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7,456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4,880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5,539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Growth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7,571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7,028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8,016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9,000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Savings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(3,094)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(54)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567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Gross Budget requirement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166,537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180,966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194,430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208,969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0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u="sng"/>
                        <a:t>Resources</a:t>
                      </a:r>
                      <a:endParaRPr sz="900" b="1" u="sng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2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Parking / Bus Lane / Moving Traffic Enforcement Accounts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(5,650)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(5,650)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(5,650)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(5,650)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Specific grants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(8,265)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(8,265)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(2,413)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(2,413)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Revenue Support Grant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Council Tax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(110,255)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(111,358)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(112,472)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(113,596)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Collection Fund Surplus / Deficit (Council Tax)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691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Collection Fund Surplus / Deficit (Business Rates)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880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0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Business Rates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(26,028)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(26,154)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(26,471)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(26,899)</a:t>
                      </a:r>
                      <a:endParaRPr sz="900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Total Resources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(148,627)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(151,427)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(147,006)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(148,558)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Annual Increase in Budget Gap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17,910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11,630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17,883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12,988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3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Cumulative Budget Gap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17,910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29,540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47,423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60,411</a:t>
                      </a:r>
                      <a:endParaRPr sz="900" b="1"/>
                    </a:p>
                  </a:txBody>
                  <a:tcPr marL="18000" marR="18000" marT="18000" marB="180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162" name="Google Shape;162;p35"/>
          <p:cNvSpPr txBox="1">
            <a:spLocks noGrp="1"/>
          </p:cNvSpPr>
          <p:nvPr>
            <p:ph type="title"/>
          </p:nvPr>
        </p:nvSpPr>
        <p:spPr>
          <a:xfrm>
            <a:off x="152400" y="-555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b="1"/>
              <a:t>4. Latest Medium Term Financial Strategy Position</a:t>
            </a:r>
            <a:endParaRPr sz="2700" b="1"/>
          </a:p>
        </p:txBody>
      </p:sp>
      <p:sp>
        <p:nvSpPr>
          <p:cNvPr id="163" name="Google Shape;163;p35"/>
          <p:cNvSpPr/>
          <p:nvPr/>
        </p:nvSpPr>
        <p:spPr>
          <a:xfrm>
            <a:off x="7079475" y="732025"/>
            <a:ext cx="1533900" cy="1060500"/>
          </a:xfrm>
          <a:prstGeom prst="flowChartConnector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b="1">
              <a:solidFill>
                <a:srgbClr val="FF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b="1">
              <a:solidFill>
                <a:srgbClr val="FF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500" b="1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£94.5m</a:t>
            </a:r>
            <a:r>
              <a:rPr lang="en-GB" sz="2000" b="1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endParaRPr sz="20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Savings delivered  </a:t>
            </a:r>
            <a:endParaRPr sz="1100" b="1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 b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2012/22 </a:t>
            </a:r>
            <a:endParaRPr sz="900" b="1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35"/>
          <p:cNvSpPr/>
          <p:nvPr/>
        </p:nvSpPr>
        <p:spPr>
          <a:xfrm>
            <a:off x="7127475" y="2160525"/>
            <a:ext cx="1533900" cy="1107600"/>
          </a:xfrm>
          <a:prstGeom prst="flowChartConnector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b="1">
              <a:solidFill>
                <a:srgbClr val="FF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500" b="1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£17.9m</a:t>
            </a:r>
            <a:r>
              <a:rPr lang="en-GB" sz="2000" b="1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endParaRPr sz="20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Budget gap </a:t>
            </a:r>
            <a:endParaRPr sz="1100" b="1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2023/24</a:t>
            </a: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35"/>
          <p:cNvSpPr/>
          <p:nvPr/>
        </p:nvSpPr>
        <p:spPr>
          <a:xfrm>
            <a:off x="7127475" y="3636125"/>
            <a:ext cx="1533900" cy="1107600"/>
          </a:xfrm>
          <a:prstGeom prst="flowChartConnector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b="1">
              <a:solidFill>
                <a:srgbClr val="FF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500" b="1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   £60.4m</a:t>
            </a:r>
            <a:r>
              <a:rPr lang="en-GB" sz="2000" b="1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endParaRPr sz="20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Cumulative budget gap  </a:t>
            </a:r>
            <a:endParaRPr sz="1100" b="1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2023/27</a:t>
            </a: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425</Words>
  <Application>Microsoft Office PowerPoint</Application>
  <PresentationFormat>On-screen Show (16:9)</PresentationFormat>
  <Paragraphs>144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Rambla</vt:lpstr>
      <vt:lpstr>Simple Light</vt:lpstr>
      <vt:lpstr>Simple Light</vt:lpstr>
      <vt:lpstr> VCS Forum Latest Council Financial Position    </vt:lpstr>
      <vt:lpstr>Context - Volatile Economy</vt:lpstr>
      <vt:lpstr> 2. Latest In-year 2022/23 Budget Position</vt:lpstr>
      <vt:lpstr>3. Key Financial Risks RBK</vt:lpstr>
      <vt:lpstr>4. Latest Medium Term Financial Strategy Position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VCS Forum Latest Council Financial Position</dc:title>
  <dc:creator>Sanja Djeric Kane</dc:creator>
  <cp:lastModifiedBy>Camilla Wheal</cp:lastModifiedBy>
  <cp:revision>1</cp:revision>
  <dcterms:modified xsi:type="dcterms:W3CDTF">2022-10-05T14:49:35Z</dcterms:modified>
</cp:coreProperties>
</file>