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76" r:id="rId1"/>
    <p:sldMasterId id="2147483677" r:id="rId2"/>
  </p:sldMasterIdLst>
  <p:notesMasterIdLst>
    <p:notesMasterId r:id="rId8"/>
  </p:notesMasterIdLst>
  <p:sldIdLst>
    <p:sldId id="256" r:id="rId3"/>
    <p:sldId id="257" r:id="rId4"/>
    <p:sldId id="258" r:id="rId5"/>
    <p:sldId id="259" r:id="rId6"/>
    <p:sldId id="260" r:id="rId7"/>
  </p:sldIdLst>
  <p:sldSz cx="9144000" cy="5143500" type="screen16x9"/>
  <p:notesSz cx="6858000" cy="9144000"/>
  <p:embeddedFontLst>
    <p:embeddedFont>
      <p:font typeface="Rambla" panose="020B0604020202020204" charset="0"/>
      <p:regular r:id="rId9"/>
      <p:bold r:id="rId10"/>
      <p:italic r:id="rId11"/>
      <p:boldItalic r:id="rId12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4615307F-71EE-4D22-B373-67B9C0099FA8}">
  <a:tblStyle styleId="{4615307F-71EE-4D22-B373-67B9C0099FA8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/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1" d="100"/>
          <a:sy n="71" d="100"/>
        </p:scale>
        <p:origin x="811" y="53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font" Target="fonts/font4.fntdata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font" Target="fonts/font3.fntdata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font" Target="fonts/font2.fntdata"/><Relationship Id="rId4" Type="http://schemas.openxmlformats.org/officeDocument/2006/relationships/slide" Target="slides/slide2.xml"/><Relationship Id="rId9" Type="http://schemas.openxmlformats.org/officeDocument/2006/relationships/font" Target="fonts/font1.fntdata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917270677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gff5561cc7c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2" name="Google Shape;122;gff5561cc7c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2288875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g1407c46b02d_0_1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7" name="Google Shape;127;g1407c46b02d_0_11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8408230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g1407c46b02d_0_4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1" name="Google Shape;141;g1407c46b02d_0_4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8749878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g1407c46b02d_0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3" name="Google Shape;153;g1407c46b02d_0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40531265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g15c26524c35_3_6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9" name="Google Shape;159;g15c26524c35_3_6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250100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>
  <p:cSld name="Title and Content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>
            <a:spLocks noGrp="1"/>
          </p:cNvSpPr>
          <p:nvPr>
            <p:ph type="body" idx="1"/>
          </p:nvPr>
        </p:nvSpPr>
        <p:spPr>
          <a:xfrm>
            <a:off x="250826" y="708693"/>
            <a:ext cx="8642400" cy="38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marL="457200" lvl="0" indent="-3175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323132"/>
              </a:buClr>
              <a:buSzPts val="1400"/>
              <a:buChar char="●"/>
              <a:defRPr sz="1400">
                <a:solidFill>
                  <a:srgbClr val="323132"/>
                </a:solidFill>
              </a:defRPr>
            </a:lvl1pPr>
            <a:lvl2pPr marL="914400" lvl="1" indent="-304800" algn="l" rtl="0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rgbClr val="323132"/>
              </a:buClr>
              <a:buSzPts val="1200"/>
              <a:buChar char="○"/>
              <a:defRPr sz="1200">
                <a:solidFill>
                  <a:srgbClr val="323132"/>
                </a:solidFill>
              </a:defRPr>
            </a:lvl2pPr>
            <a:lvl3pPr marL="1371600" lvl="2" indent="-298450" algn="l" rtl="0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rgbClr val="323132"/>
              </a:buClr>
              <a:buSzPts val="1100"/>
              <a:buChar char="■"/>
              <a:defRPr sz="1100">
                <a:solidFill>
                  <a:srgbClr val="323132"/>
                </a:solidFill>
              </a:defRPr>
            </a:lvl3pPr>
            <a:lvl4pPr marL="1828800" lvl="3" indent="-285750" algn="l" rtl="0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rgbClr val="323132"/>
              </a:buClr>
              <a:buSzPts val="900"/>
              <a:buChar char="●"/>
              <a:defRPr sz="900">
                <a:solidFill>
                  <a:srgbClr val="323132"/>
                </a:solidFill>
              </a:defRPr>
            </a:lvl4pPr>
            <a:lvl5pPr marL="2286000" lvl="4" indent="-285750" algn="l" rtl="0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rgbClr val="323132"/>
              </a:buClr>
              <a:buSzPts val="900"/>
              <a:buChar char="○"/>
              <a:defRPr sz="900">
                <a:solidFill>
                  <a:srgbClr val="323132"/>
                </a:solidFill>
              </a:defRPr>
            </a:lvl5pPr>
            <a:lvl6pPr marL="2743200" lvl="5" indent="-317500" algn="l" rtl="0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/>
            </a:lvl6pPr>
            <a:lvl7pPr marL="3200400" lvl="6" indent="-317500" algn="l" rtl="0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/>
            </a:lvl7pPr>
            <a:lvl8pPr marL="3657600" lvl="7" indent="-317500" algn="l" rtl="0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/>
            </a:lvl8pPr>
            <a:lvl9pPr marL="4114800" lvl="8" indent="-317500" algn="l" rtl="0">
              <a:lnSpc>
                <a:spcPct val="90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52" name="Google Shape;52;p13"/>
          <p:cNvSpPr txBox="1">
            <a:spLocks noGrp="1"/>
          </p:cNvSpPr>
          <p:nvPr>
            <p:ph type="title"/>
          </p:nvPr>
        </p:nvSpPr>
        <p:spPr>
          <a:xfrm>
            <a:off x="250826" y="23693"/>
            <a:ext cx="8642400" cy="49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C597E"/>
              </a:buClr>
              <a:buSzPts val="1800"/>
              <a:buFont typeface="Arial"/>
              <a:buNone/>
              <a:defRPr sz="1800">
                <a:solidFill>
                  <a:srgbClr val="1C597E"/>
                </a:solidFill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13"/>
          <p:cNvSpPr/>
          <p:nvPr/>
        </p:nvSpPr>
        <p:spPr>
          <a:xfrm>
            <a:off x="250826" y="4711700"/>
            <a:ext cx="8753400" cy="4317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" name="Google Shape;54;p13"/>
          <p:cNvSpPr txBox="1">
            <a:spLocks noGrp="1"/>
          </p:cNvSpPr>
          <p:nvPr>
            <p:ph type="sldNum" idx="12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with title">
  <p:cSld name="CUSTOM">
    <p:bg>
      <p:bgPr>
        <a:solidFill>
          <a:schemeClr val="lt1"/>
        </a:solidFill>
        <a:effectLst/>
      </p:bgPr>
    </p:bg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 1" type="obj">
  <p:cSld name="OBJECT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5"/>
          <p:cNvSpPr txBox="1">
            <a:spLocks noGrp="1"/>
          </p:cNvSpPr>
          <p:nvPr>
            <p:ph type="title"/>
          </p:nvPr>
        </p:nvSpPr>
        <p:spPr>
          <a:xfrm>
            <a:off x="628650" y="273844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5"/>
          <p:cNvSpPr txBox="1">
            <a:spLocks noGrp="1"/>
          </p:cNvSpPr>
          <p:nvPr>
            <p:ph type="body" idx="1"/>
          </p:nvPr>
        </p:nvSpPr>
        <p:spPr>
          <a:xfrm>
            <a:off x="628650" y="1369219"/>
            <a:ext cx="7886700" cy="326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L="457200" lvl="0" indent="-3175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/>
            </a:lvl1pPr>
            <a:lvl2pPr marL="914400" lvl="1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/>
            </a:lvl2pPr>
            <a:lvl3pPr marL="1371600" lvl="2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/>
            </a:lvl3pPr>
            <a:lvl4pPr marL="1828800" lvl="3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/>
            </a:lvl4pPr>
            <a:lvl5pPr marL="2286000" lvl="4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/>
            </a:lvl5pPr>
            <a:lvl6pPr marL="2743200" lvl="5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/>
            </a:lvl6pPr>
            <a:lvl7pPr marL="3200400" lvl="6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/>
            </a:lvl7pPr>
            <a:lvl8pPr marL="3657600" lvl="7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/>
            </a:lvl8pPr>
            <a:lvl9pPr marL="4114800" lvl="8" indent="-317500" algn="l" rtl="0">
              <a:lnSpc>
                <a:spcPct val="90000"/>
              </a:lnSpc>
              <a:spcBef>
                <a:spcPts val="400"/>
              </a:spcBef>
              <a:spcAft>
                <a:spcPts val="1600"/>
              </a:spcAft>
              <a:buClr>
                <a:schemeClr val="dk1"/>
              </a:buClr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60" name="Google Shape;60;p15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9pPr>
          </a:lstStyle>
          <a:p>
            <a:endParaRPr/>
          </a:p>
        </p:txBody>
      </p:sp>
      <p:sp>
        <p:nvSpPr>
          <p:cNvPr id="61" name="Google Shape;61;p15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9pPr>
          </a:lstStyle>
          <a:p>
            <a:endParaRPr/>
          </a:p>
        </p:txBody>
      </p:sp>
      <p:sp>
        <p:nvSpPr>
          <p:cNvPr id="62" name="Google Shape;62;p15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7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69" name="Google Shape;69;p17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70" name="Google Shape;70;p1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8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74" name="Google Shape;74;p1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9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77" name="Google Shape;77;p1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2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20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81" name="Google Shape;81;p20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82" name="Google Shape;82;p2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2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85" name="Google Shape;85;p2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6" name="Google Shape;16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22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88" name="Google Shape;88;p22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89" name="Google Shape;89;p2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23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92" name="Google Shape;92;p2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4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5" name="Google Shape;95;p24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96" name="Google Shape;96;p24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97" name="Google Shape;97;p24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98" name="Google Shape;98;p2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25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101" name="Google Shape;101;p2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26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104" name="Google Shape;104;p26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05" name="Google Shape;105;p2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2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>
  <p:cSld name="Title and Content"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28"/>
          <p:cNvSpPr txBox="1">
            <a:spLocks noGrp="1"/>
          </p:cNvSpPr>
          <p:nvPr>
            <p:ph type="body" idx="1"/>
          </p:nvPr>
        </p:nvSpPr>
        <p:spPr>
          <a:xfrm>
            <a:off x="250826" y="708693"/>
            <a:ext cx="8642400" cy="38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marL="457200" lvl="0" indent="-3175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323132"/>
              </a:buClr>
              <a:buSzPts val="1400"/>
              <a:buChar char="●"/>
              <a:defRPr sz="1400">
                <a:solidFill>
                  <a:srgbClr val="323132"/>
                </a:solidFill>
              </a:defRPr>
            </a:lvl1pPr>
            <a:lvl2pPr marL="914400" lvl="1" indent="-304800" algn="l" rtl="0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rgbClr val="323132"/>
              </a:buClr>
              <a:buSzPts val="1200"/>
              <a:buChar char="○"/>
              <a:defRPr sz="1200">
                <a:solidFill>
                  <a:srgbClr val="323132"/>
                </a:solidFill>
              </a:defRPr>
            </a:lvl2pPr>
            <a:lvl3pPr marL="1371600" lvl="2" indent="-298450" algn="l" rtl="0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rgbClr val="323132"/>
              </a:buClr>
              <a:buSzPts val="1100"/>
              <a:buChar char="■"/>
              <a:defRPr sz="1100">
                <a:solidFill>
                  <a:srgbClr val="323132"/>
                </a:solidFill>
              </a:defRPr>
            </a:lvl3pPr>
            <a:lvl4pPr marL="1828800" lvl="3" indent="-285750" algn="l" rtl="0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rgbClr val="323132"/>
              </a:buClr>
              <a:buSzPts val="900"/>
              <a:buChar char="●"/>
              <a:defRPr sz="900">
                <a:solidFill>
                  <a:srgbClr val="323132"/>
                </a:solidFill>
              </a:defRPr>
            </a:lvl4pPr>
            <a:lvl5pPr marL="2286000" lvl="4" indent="-285750" algn="l" rtl="0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rgbClr val="323132"/>
              </a:buClr>
              <a:buSzPts val="900"/>
              <a:buChar char="○"/>
              <a:defRPr sz="900">
                <a:solidFill>
                  <a:srgbClr val="323132"/>
                </a:solidFill>
              </a:defRPr>
            </a:lvl5pPr>
            <a:lvl6pPr marL="2743200" lvl="5" indent="-317500" algn="l" rtl="0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/>
            </a:lvl6pPr>
            <a:lvl7pPr marL="3200400" lvl="6" indent="-317500" algn="l" rtl="0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/>
            </a:lvl7pPr>
            <a:lvl8pPr marL="3657600" lvl="7" indent="-317500" algn="l" rtl="0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/>
            </a:lvl8pPr>
            <a:lvl9pPr marL="4114800" lvl="8" indent="-317500" algn="l" rtl="0">
              <a:lnSpc>
                <a:spcPct val="90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10" name="Google Shape;110;p28"/>
          <p:cNvSpPr txBox="1">
            <a:spLocks noGrp="1"/>
          </p:cNvSpPr>
          <p:nvPr>
            <p:ph type="title"/>
          </p:nvPr>
        </p:nvSpPr>
        <p:spPr>
          <a:xfrm>
            <a:off x="250826" y="23693"/>
            <a:ext cx="8642400" cy="49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C597E"/>
              </a:buClr>
              <a:buSzPts val="1800"/>
              <a:buFont typeface="Arial"/>
              <a:buNone/>
              <a:defRPr sz="1800">
                <a:solidFill>
                  <a:srgbClr val="1C597E"/>
                </a:solidFill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11" name="Google Shape;111;p28"/>
          <p:cNvSpPr/>
          <p:nvPr/>
        </p:nvSpPr>
        <p:spPr>
          <a:xfrm>
            <a:off x="250826" y="4711700"/>
            <a:ext cx="8753400" cy="4317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2" name="Google Shape;112;p28"/>
          <p:cNvSpPr txBox="1">
            <a:spLocks noGrp="1"/>
          </p:cNvSpPr>
          <p:nvPr>
            <p:ph type="sldNum" idx="12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with title">
  <p:cSld name="CUSTOM">
    <p:bg>
      <p:bgPr>
        <a:solidFill>
          <a:schemeClr val="lt1"/>
        </a:solidFill>
        <a:effectLst/>
      </p:bgPr>
    </p:bg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2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 1">
  <p:cSld name="TITLE_AND_BODY_1"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3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17" name="Google Shape;117;p3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118" name="Google Shape;118;p30"/>
          <p:cNvSpPr/>
          <p:nvPr/>
        </p:nvSpPr>
        <p:spPr>
          <a:xfrm>
            <a:off x="0" y="2887100"/>
            <a:ext cx="9144000" cy="22563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9" name="Google Shape;119;p30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rtl="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4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13" Type="http://schemas.openxmlformats.org/officeDocument/2006/relationships/slideLayout" Target="../slideLayouts/slideLayout27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12" Type="http://schemas.openxmlformats.org/officeDocument/2006/relationships/slideLayout" Target="../slideLayouts/slideLayout26.xml"/><Relationship Id="rId2" Type="http://schemas.openxmlformats.org/officeDocument/2006/relationships/slideLayout" Target="../slideLayouts/slideLayout16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5.xml"/><Relationship Id="rId5" Type="http://schemas.openxmlformats.org/officeDocument/2006/relationships/slideLayout" Target="../slideLayouts/slideLayout19.xml"/><Relationship Id="rId15" Type="http://schemas.openxmlformats.org/officeDocument/2006/relationships/theme" Target="../theme/theme2.xml"/><Relationship Id="rId10" Type="http://schemas.openxmlformats.org/officeDocument/2006/relationships/slideLayout" Target="../slideLayouts/slideLayout24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Relationship Id="rId14" Type="http://schemas.openxmlformats.org/officeDocument/2006/relationships/slideLayout" Target="../slideLayouts/slideLayout2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blipFill>
          <a:blip r:embed="rId16">
            <a:alphaModFix/>
          </a:blip>
          <a:stretch>
            <a:fillRect/>
          </a:stretch>
        </a:blip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blipFill>
          <a:blip r:embed="rId16">
            <a:alphaModFix/>
          </a:blip>
          <a:stretch>
            <a:fillRect/>
          </a:stretch>
        </a:blipFill>
        <a:effectLst/>
      </p:bgPr>
    </p:bg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5" name="Google Shape;65;p16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6" name="Google Shape;66;p1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74" r:id="rId13"/>
    <p:sldLayoutId id="2147483675" r:id="rId14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31"/>
          <p:cNvSpPr txBox="1">
            <a:spLocks noGrp="1"/>
          </p:cNvSpPr>
          <p:nvPr>
            <p:ph type="title"/>
          </p:nvPr>
        </p:nvSpPr>
        <p:spPr>
          <a:xfrm>
            <a:off x="457200" y="511175"/>
            <a:ext cx="8229600" cy="2700600"/>
          </a:xfrm>
          <a:prstGeom prst="rect">
            <a:avLst/>
          </a:prstGeom>
        </p:spPr>
        <p:txBody>
          <a:bodyPr spcFirstLastPara="1" wrap="square" lIns="68575" tIns="34275" rIns="68575" bIns="34275" anchor="ctr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3600" b="1">
              <a:latin typeface="Rambla"/>
              <a:ea typeface="Rambla"/>
              <a:cs typeface="Rambla"/>
              <a:sym typeface="Rambl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600" b="1">
                <a:latin typeface="Rambla"/>
                <a:ea typeface="Rambla"/>
                <a:cs typeface="Rambla"/>
                <a:sym typeface="Rambla"/>
              </a:rPr>
              <a:t>VCS Forum</a:t>
            </a:r>
            <a:endParaRPr sz="3600" b="1">
              <a:latin typeface="Rambla"/>
              <a:ea typeface="Rambla"/>
              <a:cs typeface="Rambla"/>
              <a:sym typeface="Rambl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600" b="1">
                <a:latin typeface="Rambla"/>
                <a:ea typeface="Rambla"/>
                <a:cs typeface="Rambla"/>
                <a:sym typeface="Rambla"/>
              </a:rPr>
              <a:t>Latest Council Financial Position </a:t>
            </a:r>
            <a:endParaRPr sz="3600" b="1">
              <a:latin typeface="Rambla"/>
              <a:ea typeface="Rambla"/>
              <a:cs typeface="Rambla"/>
              <a:sym typeface="Rambl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3600" b="1">
              <a:latin typeface="Rambla"/>
              <a:ea typeface="Rambla"/>
              <a:cs typeface="Rambla"/>
              <a:sym typeface="Rambl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3600" b="1">
              <a:latin typeface="Rambla"/>
              <a:ea typeface="Rambla"/>
              <a:cs typeface="Rambla"/>
              <a:sym typeface="Rambla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b="1">
              <a:latin typeface="Rambla"/>
              <a:ea typeface="Rambla"/>
              <a:cs typeface="Rambla"/>
              <a:sym typeface="Rambla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32"/>
          <p:cNvSpPr txBox="1">
            <a:spLocks noGrp="1"/>
          </p:cNvSpPr>
          <p:nvPr>
            <p:ph type="title"/>
          </p:nvPr>
        </p:nvSpPr>
        <p:spPr>
          <a:xfrm>
            <a:off x="114950" y="1156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b="1"/>
              <a:t>Context - Volatile Economy</a:t>
            </a:r>
            <a:endParaRPr b="1"/>
          </a:p>
        </p:txBody>
      </p:sp>
      <p:pic>
        <p:nvPicPr>
          <p:cNvPr id="130" name="Google Shape;130;p3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400" y="972350"/>
            <a:ext cx="4152576" cy="7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31" name="Google Shape;131;p32"/>
          <p:cNvSpPr txBox="1"/>
          <p:nvPr/>
        </p:nvSpPr>
        <p:spPr>
          <a:xfrm>
            <a:off x="152400" y="1702200"/>
            <a:ext cx="29949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800"/>
              <a:t>Source: Financial Times, 27 September 2022</a:t>
            </a:r>
            <a:endParaRPr sz="800"/>
          </a:p>
        </p:txBody>
      </p:sp>
      <p:pic>
        <p:nvPicPr>
          <p:cNvPr id="132" name="Google Shape;132;p32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384349" y="2060525"/>
            <a:ext cx="4447951" cy="1882400"/>
          </a:xfrm>
          <a:prstGeom prst="rect">
            <a:avLst/>
          </a:prstGeom>
          <a:noFill/>
          <a:ln>
            <a:noFill/>
          </a:ln>
        </p:spPr>
      </p:pic>
      <p:sp>
        <p:nvSpPr>
          <p:cNvPr id="133" name="Google Shape;133;p32"/>
          <p:cNvSpPr txBox="1"/>
          <p:nvPr/>
        </p:nvSpPr>
        <p:spPr>
          <a:xfrm>
            <a:off x="4514600" y="3855775"/>
            <a:ext cx="33468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800">
                <a:highlight>
                  <a:schemeClr val="lt1"/>
                </a:highlight>
              </a:rPr>
              <a:t>Source: ONS, August 2022 inflation </a:t>
            </a:r>
            <a:endParaRPr sz="800">
              <a:highlight>
                <a:schemeClr val="lt1"/>
              </a:highlight>
            </a:endParaRPr>
          </a:p>
        </p:txBody>
      </p:sp>
      <p:pic>
        <p:nvPicPr>
          <p:cNvPr id="134" name="Google Shape;134;p32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4641122" y="688322"/>
            <a:ext cx="4388075" cy="1116600"/>
          </a:xfrm>
          <a:prstGeom prst="rect">
            <a:avLst/>
          </a:prstGeom>
          <a:noFill/>
          <a:ln>
            <a:noFill/>
          </a:ln>
        </p:spPr>
      </p:pic>
      <p:sp>
        <p:nvSpPr>
          <p:cNvPr id="135" name="Google Shape;135;p32"/>
          <p:cNvSpPr txBox="1"/>
          <p:nvPr/>
        </p:nvSpPr>
        <p:spPr>
          <a:xfrm>
            <a:off x="4641125" y="1702200"/>
            <a:ext cx="42003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800"/>
              <a:t>Source: The Guardian, 26 September 2022</a:t>
            </a:r>
            <a:endParaRPr sz="800"/>
          </a:p>
        </p:txBody>
      </p:sp>
      <p:pic>
        <p:nvPicPr>
          <p:cNvPr id="136" name="Google Shape;136;p32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556675" y="2060525"/>
            <a:ext cx="3186749" cy="20420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37" name="Google Shape;137;p32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556675" y="4102550"/>
            <a:ext cx="1195250" cy="473975"/>
          </a:xfrm>
          <a:prstGeom prst="rect">
            <a:avLst/>
          </a:prstGeom>
          <a:noFill/>
          <a:ln>
            <a:noFill/>
          </a:ln>
        </p:spPr>
      </p:pic>
      <p:sp>
        <p:nvSpPr>
          <p:cNvPr id="138" name="Google Shape;138;p32"/>
          <p:cNvSpPr txBox="1"/>
          <p:nvPr/>
        </p:nvSpPr>
        <p:spPr>
          <a:xfrm>
            <a:off x="2171200" y="2202450"/>
            <a:ext cx="1497300" cy="3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/>
              <a:t>GBP / USD</a:t>
            </a:r>
            <a:endParaRPr sz="12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33"/>
          <p:cNvSpPr txBox="1">
            <a:spLocks noGrp="1"/>
          </p:cNvSpPr>
          <p:nvPr>
            <p:ph type="title" idx="4294967295"/>
          </p:nvPr>
        </p:nvSpPr>
        <p:spPr>
          <a:xfrm>
            <a:off x="311700" y="199200"/>
            <a:ext cx="4343100" cy="607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b="1"/>
              <a:t> 2. Latest In-year 2022/23 Budget Position</a:t>
            </a:r>
            <a:endParaRPr sz="3000" b="1">
              <a:solidFill>
                <a:schemeClr val="dk1"/>
              </a:solidFill>
            </a:endParaRPr>
          </a:p>
        </p:txBody>
      </p:sp>
      <p:sp>
        <p:nvSpPr>
          <p:cNvPr id="144" name="Google Shape;144;p33"/>
          <p:cNvSpPr/>
          <p:nvPr/>
        </p:nvSpPr>
        <p:spPr>
          <a:xfrm flipH="1">
            <a:off x="6992975" y="2686075"/>
            <a:ext cx="1842300" cy="1691700"/>
          </a:xfrm>
          <a:prstGeom prst="flowChartDecision">
            <a:avLst/>
          </a:prstGeom>
          <a:solidFill>
            <a:srgbClr val="EA9999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500" b="1">
                <a:solidFill>
                  <a:srgbClr val="FF0000"/>
                </a:solidFill>
                <a:latin typeface="Rambla"/>
                <a:ea typeface="Rambla"/>
                <a:cs typeface="Rambla"/>
                <a:sym typeface="Rambla"/>
              </a:rPr>
              <a:t>£5.378m</a:t>
            </a:r>
            <a:endParaRPr sz="1500">
              <a:solidFill>
                <a:srgbClr val="FF0000"/>
              </a:solidFill>
              <a:latin typeface="Rambla"/>
              <a:ea typeface="Rambla"/>
              <a:cs typeface="Rambla"/>
              <a:sym typeface="Rambl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100" b="1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rPr>
              <a:t>DSG </a:t>
            </a:r>
            <a:r>
              <a:rPr lang="en-GB" sz="110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rPr>
              <a:t>Overspend </a:t>
            </a:r>
            <a:endParaRPr sz="1100">
              <a:solidFill>
                <a:schemeClr val="dk1"/>
              </a:solidFill>
              <a:latin typeface="Rambla"/>
              <a:ea typeface="Rambla"/>
              <a:cs typeface="Rambla"/>
              <a:sym typeface="Rambl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100">
              <a:solidFill>
                <a:schemeClr val="dk1"/>
              </a:solidFill>
              <a:latin typeface="Rambla"/>
              <a:ea typeface="Rambla"/>
              <a:cs typeface="Rambla"/>
              <a:sym typeface="Rambl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900">
              <a:solidFill>
                <a:schemeClr val="dk1"/>
              </a:solidFill>
              <a:latin typeface="Rambla"/>
              <a:ea typeface="Rambla"/>
              <a:cs typeface="Rambla"/>
              <a:sym typeface="Rambla"/>
            </a:endParaRPr>
          </a:p>
        </p:txBody>
      </p:sp>
      <p:sp>
        <p:nvSpPr>
          <p:cNvPr id="145" name="Google Shape;145;p33"/>
          <p:cNvSpPr/>
          <p:nvPr/>
        </p:nvSpPr>
        <p:spPr>
          <a:xfrm>
            <a:off x="482075" y="1306100"/>
            <a:ext cx="1842300" cy="1418400"/>
          </a:xfrm>
          <a:prstGeom prst="roundRect">
            <a:avLst>
              <a:gd name="adj" fmla="val 16667"/>
            </a:avLst>
          </a:prstGeom>
          <a:solidFill>
            <a:srgbClr val="EA9999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500" b="1">
                <a:solidFill>
                  <a:srgbClr val="FF0000"/>
                </a:solidFill>
                <a:latin typeface="Rambla"/>
                <a:ea typeface="Rambla"/>
                <a:cs typeface="Rambla"/>
                <a:sym typeface="Rambla"/>
              </a:rPr>
              <a:t>£2.947m</a:t>
            </a:r>
            <a:r>
              <a:rPr lang="en-GB" sz="1700" b="1">
                <a:solidFill>
                  <a:srgbClr val="6AA84F"/>
                </a:solidFill>
                <a:latin typeface="Rambla"/>
                <a:ea typeface="Rambla"/>
                <a:cs typeface="Rambla"/>
                <a:sym typeface="Rambla"/>
              </a:rPr>
              <a:t> </a:t>
            </a:r>
            <a:endParaRPr sz="1700" b="1">
              <a:solidFill>
                <a:srgbClr val="6AA84F"/>
              </a:solidFill>
              <a:latin typeface="Rambla"/>
              <a:ea typeface="Rambla"/>
              <a:cs typeface="Rambla"/>
              <a:sym typeface="Rambl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600">
              <a:latin typeface="Rambla"/>
              <a:ea typeface="Rambla"/>
              <a:cs typeface="Rambla"/>
              <a:sym typeface="Rambl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 b="1">
                <a:latin typeface="Rambla"/>
                <a:ea typeface="Rambla"/>
                <a:cs typeface="Rambla"/>
                <a:sym typeface="Rambla"/>
              </a:rPr>
              <a:t>GF Variance (Overspend)</a:t>
            </a:r>
            <a:endParaRPr sz="1200" b="1">
              <a:latin typeface="Rambla"/>
              <a:ea typeface="Rambla"/>
              <a:cs typeface="Rambla"/>
              <a:sym typeface="Rambl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900" b="1">
              <a:latin typeface="Rambla"/>
              <a:ea typeface="Rambla"/>
              <a:cs typeface="Rambla"/>
              <a:sym typeface="Rambla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900" b="1">
              <a:latin typeface="Rambla"/>
              <a:ea typeface="Rambla"/>
              <a:cs typeface="Rambla"/>
              <a:sym typeface="Rambl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900">
              <a:latin typeface="Rambla"/>
              <a:ea typeface="Rambla"/>
              <a:cs typeface="Rambla"/>
              <a:sym typeface="Rambla"/>
            </a:endParaRPr>
          </a:p>
        </p:txBody>
      </p:sp>
      <p:sp>
        <p:nvSpPr>
          <p:cNvPr id="146" name="Google Shape;146;p33"/>
          <p:cNvSpPr/>
          <p:nvPr/>
        </p:nvSpPr>
        <p:spPr>
          <a:xfrm>
            <a:off x="3212225" y="1094900"/>
            <a:ext cx="1776000" cy="1488600"/>
          </a:xfrm>
          <a:prstGeom prst="flowChartConnector">
            <a:avLst/>
          </a:prstGeom>
          <a:solidFill>
            <a:srgbClr val="EA9999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500" b="1">
                <a:solidFill>
                  <a:srgbClr val="FF0000"/>
                </a:solidFill>
                <a:latin typeface="Rambla"/>
                <a:ea typeface="Rambla"/>
                <a:cs typeface="Rambla"/>
                <a:sym typeface="Rambla"/>
              </a:rPr>
              <a:t>£0.215m</a:t>
            </a:r>
            <a:r>
              <a:rPr lang="en-GB" sz="2000" b="1">
                <a:solidFill>
                  <a:srgbClr val="FF0000"/>
                </a:solidFill>
                <a:latin typeface="Rambla"/>
                <a:ea typeface="Rambla"/>
                <a:cs typeface="Rambla"/>
                <a:sym typeface="Rambla"/>
              </a:rPr>
              <a:t> </a:t>
            </a:r>
            <a:endParaRPr sz="2000">
              <a:solidFill>
                <a:schemeClr val="dk1"/>
              </a:solidFill>
              <a:latin typeface="Rambla"/>
              <a:ea typeface="Rambla"/>
              <a:cs typeface="Rambla"/>
              <a:sym typeface="Rambl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100" b="1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rPr>
              <a:t>RED (Undeliverable) savings</a:t>
            </a:r>
            <a:r>
              <a:rPr lang="en-GB" sz="900" b="1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rPr>
              <a:t> </a:t>
            </a:r>
            <a:r>
              <a:rPr lang="en-GB" sz="90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rPr>
              <a:t> </a:t>
            </a:r>
            <a:endParaRPr sz="900">
              <a:solidFill>
                <a:schemeClr val="dk1"/>
              </a:solidFill>
              <a:latin typeface="Rambla"/>
              <a:ea typeface="Rambla"/>
              <a:cs typeface="Rambla"/>
              <a:sym typeface="Rambl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900">
              <a:solidFill>
                <a:schemeClr val="dk1"/>
              </a:solidFill>
              <a:latin typeface="Rambla"/>
              <a:ea typeface="Rambla"/>
              <a:cs typeface="Rambla"/>
              <a:sym typeface="Rambl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900">
              <a:solidFill>
                <a:schemeClr val="dk1"/>
              </a:solidFill>
              <a:latin typeface="Rambla"/>
              <a:ea typeface="Rambla"/>
              <a:cs typeface="Rambla"/>
              <a:sym typeface="Rambla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7" name="Google Shape;147;p33"/>
          <p:cNvSpPr/>
          <p:nvPr/>
        </p:nvSpPr>
        <p:spPr>
          <a:xfrm>
            <a:off x="4482950" y="2628200"/>
            <a:ext cx="1975800" cy="1488600"/>
          </a:xfrm>
          <a:prstGeom prst="round2DiagRect">
            <a:avLst>
              <a:gd name="adj1" fmla="val 16667"/>
              <a:gd name="adj2" fmla="val 0"/>
            </a:avLst>
          </a:prstGeom>
          <a:solidFill>
            <a:srgbClr val="EA9999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b="1">
                <a:solidFill>
                  <a:srgbClr val="FF0000"/>
                </a:solidFill>
                <a:latin typeface="Rambla"/>
                <a:ea typeface="Rambla"/>
                <a:cs typeface="Rambla"/>
                <a:sym typeface="Rambla"/>
              </a:rPr>
              <a:t>£1.112m </a:t>
            </a:r>
            <a:r>
              <a:rPr lang="en-GB" sz="1100" b="1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rPr>
              <a:t>overspend</a:t>
            </a:r>
            <a:endParaRPr sz="1100" b="1">
              <a:solidFill>
                <a:schemeClr val="dk1"/>
              </a:solidFill>
              <a:latin typeface="Rambla"/>
              <a:ea typeface="Rambla"/>
              <a:cs typeface="Rambla"/>
              <a:sym typeface="Rambl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b="1">
                <a:latin typeface="Rambla"/>
                <a:ea typeface="Rambla"/>
                <a:cs typeface="Rambla"/>
                <a:sym typeface="Rambla"/>
              </a:rPr>
              <a:t>HRA</a:t>
            </a:r>
            <a:endParaRPr b="1">
              <a:latin typeface="Rambla"/>
              <a:ea typeface="Rambla"/>
              <a:cs typeface="Rambla"/>
              <a:sym typeface="Rambla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900" b="1">
              <a:latin typeface="Rambla"/>
              <a:ea typeface="Rambla"/>
              <a:cs typeface="Rambla"/>
              <a:sym typeface="Rambla"/>
            </a:endParaRPr>
          </a:p>
        </p:txBody>
      </p:sp>
      <p:sp>
        <p:nvSpPr>
          <p:cNvPr id="148" name="Google Shape;148;p33"/>
          <p:cNvSpPr/>
          <p:nvPr/>
        </p:nvSpPr>
        <p:spPr>
          <a:xfrm>
            <a:off x="2106400" y="2871700"/>
            <a:ext cx="1842318" cy="1628424"/>
          </a:xfrm>
          <a:prstGeom prst="flowChartTerminator">
            <a:avLst/>
          </a:prstGeom>
          <a:solidFill>
            <a:srgbClr val="F4CCCC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 b="1">
                <a:solidFill>
                  <a:srgbClr val="FF0000"/>
                </a:solidFill>
              </a:rPr>
              <a:t>£26.265m</a:t>
            </a:r>
            <a:endParaRPr sz="1200" b="1">
              <a:solidFill>
                <a:srgbClr val="FF0000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b="1"/>
              <a:t>Capital</a:t>
            </a:r>
            <a:endParaRPr b="1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100" b="1"/>
              <a:t>Underspend in year</a:t>
            </a:r>
            <a:endParaRPr sz="1100" b="1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100" b="1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100" b="1"/>
              <a:t>Overspend of £26m over the next 4 years </a:t>
            </a:r>
            <a:endParaRPr sz="1100" b="1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100" b="1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900" b="1"/>
          </a:p>
        </p:txBody>
      </p:sp>
      <p:pic>
        <p:nvPicPr>
          <p:cNvPr id="149" name="Google Shape;149;p33" title="Chart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554350" y="152400"/>
            <a:ext cx="3336219" cy="2347438"/>
          </a:xfrm>
          <a:prstGeom prst="rect">
            <a:avLst/>
          </a:prstGeom>
          <a:noFill/>
          <a:ln>
            <a:noFill/>
          </a:ln>
        </p:spPr>
      </p:pic>
      <p:sp>
        <p:nvSpPr>
          <p:cNvPr id="150" name="Google Shape;150;p33"/>
          <p:cNvSpPr txBox="1">
            <a:spLocks noGrp="1"/>
          </p:cNvSpPr>
          <p:nvPr>
            <p:ph type="title" idx="4294967295"/>
          </p:nvPr>
        </p:nvSpPr>
        <p:spPr>
          <a:xfrm>
            <a:off x="228900" y="2871700"/>
            <a:ext cx="1651800" cy="607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b="1"/>
              <a:t> Month 4</a:t>
            </a:r>
            <a:endParaRPr b="1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b="1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34"/>
          <p:cNvSpPr txBox="1">
            <a:spLocks noGrp="1"/>
          </p:cNvSpPr>
          <p:nvPr>
            <p:ph type="title"/>
          </p:nvPr>
        </p:nvSpPr>
        <p:spPr>
          <a:xfrm>
            <a:off x="380800" y="0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b="1"/>
              <a:t>3. Key Financial Risks RBK</a:t>
            </a:r>
            <a:endParaRPr b="1"/>
          </a:p>
        </p:txBody>
      </p:sp>
      <p:sp>
        <p:nvSpPr>
          <p:cNvPr id="156" name="Google Shape;156;p34"/>
          <p:cNvSpPr txBox="1">
            <a:spLocks noGrp="1"/>
          </p:cNvSpPr>
          <p:nvPr>
            <p:ph type="body" idx="1"/>
          </p:nvPr>
        </p:nvSpPr>
        <p:spPr>
          <a:xfrm>
            <a:off x="311700" y="818525"/>
            <a:ext cx="8520600" cy="4117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0162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50"/>
              <a:buChar char="●"/>
            </a:pPr>
            <a:r>
              <a:rPr lang="en-GB" sz="1150">
                <a:solidFill>
                  <a:schemeClr val="dk1"/>
                </a:solidFill>
              </a:rPr>
              <a:t>The Council continues to face significant financial challenges which has now been amplified by the latest national </a:t>
            </a:r>
            <a:r>
              <a:rPr lang="en-GB" sz="1150" b="1" i="1">
                <a:solidFill>
                  <a:schemeClr val="dk1"/>
                </a:solidFill>
              </a:rPr>
              <a:t>inflationary</a:t>
            </a:r>
            <a:r>
              <a:rPr lang="en-GB" sz="1150">
                <a:solidFill>
                  <a:schemeClr val="dk1"/>
                </a:solidFill>
              </a:rPr>
              <a:t> crisis seeing historic rises in inflation not seen in over 40 years. </a:t>
            </a:r>
            <a:r>
              <a:rPr lang="en-GB" sz="1150" b="1" i="1">
                <a:solidFill>
                  <a:schemeClr val="dk1"/>
                </a:solidFill>
                <a:highlight>
                  <a:srgbClr val="FFFFFF"/>
                </a:highlight>
              </a:rPr>
              <a:t>Economic uncertainty</a:t>
            </a:r>
            <a:r>
              <a:rPr lang="en-GB" sz="1150">
                <a:solidFill>
                  <a:schemeClr val="dk1"/>
                </a:solidFill>
                <a:highlight>
                  <a:srgbClr val="FFFFFF"/>
                </a:highlight>
              </a:rPr>
              <a:t> and high inflation is not limited to the current year and the ongoing impact on the MTFS will also be significant.</a:t>
            </a:r>
            <a:endParaRPr sz="115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marL="457200" lvl="0" indent="-301625" algn="l" rtl="0">
              <a:spcBef>
                <a:spcPts val="1000"/>
              </a:spcBef>
              <a:spcAft>
                <a:spcPts val="0"/>
              </a:spcAft>
              <a:buSzPts val="1150"/>
              <a:buChar char="●"/>
            </a:pPr>
            <a:r>
              <a:rPr lang="en-GB" sz="1150" b="1" i="1">
                <a:solidFill>
                  <a:schemeClr val="dk1"/>
                </a:solidFill>
              </a:rPr>
              <a:t>Supply chain issues</a:t>
            </a:r>
            <a:r>
              <a:rPr lang="en-GB" sz="1150">
                <a:solidFill>
                  <a:schemeClr val="dk1"/>
                </a:solidFill>
              </a:rPr>
              <a:t> and </a:t>
            </a:r>
            <a:r>
              <a:rPr lang="en-GB" sz="1150" b="1">
                <a:solidFill>
                  <a:schemeClr val="dk1"/>
                </a:solidFill>
              </a:rPr>
              <a:t>n</a:t>
            </a:r>
            <a:r>
              <a:rPr lang="en-GB" sz="1150" b="1">
                <a:solidFill>
                  <a:srgbClr val="222222"/>
                </a:solidFill>
                <a:highlight>
                  <a:srgbClr val="FFFFFF"/>
                </a:highlight>
              </a:rPr>
              <a:t>ational skills shortages</a:t>
            </a:r>
            <a:r>
              <a:rPr lang="en-GB" sz="1150">
                <a:solidFill>
                  <a:srgbClr val="222222"/>
                </a:solidFill>
                <a:highlight>
                  <a:srgbClr val="FFFFFF"/>
                </a:highlight>
              </a:rPr>
              <a:t> which have presented significant challenges in </a:t>
            </a:r>
            <a:r>
              <a:rPr lang="en-GB" sz="1150" b="1">
                <a:solidFill>
                  <a:srgbClr val="222222"/>
                </a:solidFill>
                <a:highlight>
                  <a:srgbClr val="FFFFFF"/>
                </a:highlight>
              </a:rPr>
              <a:t>delivery and </a:t>
            </a:r>
            <a:r>
              <a:rPr lang="en-GB" sz="1150" b="1" i="1">
                <a:solidFill>
                  <a:srgbClr val="222222"/>
                </a:solidFill>
                <a:highlight>
                  <a:srgbClr val="FFFFFF"/>
                </a:highlight>
              </a:rPr>
              <a:t>recruitment and retention</a:t>
            </a:r>
            <a:r>
              <a:rPr lang="en-GB" sz="1150">
                <a:solidFill>
                  <a:srgbClr val="222222"/>
                </a:solidFill>
                <a:highlight>
                  <a:srgbClr val="FFFFFF"/>
                </a:highlight>
              </a:rPr>
              <a:t>. </a:t>
            </a:r>
            <a:endParaRPr sz="1150">
              <a:solidFill>
                <a:srgbClr val="222222"/>
              </a:solidFill>
              <a:highlight>
                <a:srgbClr val="FFFFFF"/>
              </a:highlight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150">
              <a:solidFill>
                <a:srgbClr val="222222"/>
              </a:solidFill>
              <a:highlight>
                <a:srgbClr val="FFFFFF"/>
              </a:highlight>
            </a:endParaRPr>
          </a:p>
          <a:p>
            <a:pPr marL="457200" lvl="0" indent="-301625" algn="l" rtl="0"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1150"/>
              <a:buChar char="●"/>
            </a:pPr>
            <a:r>
              <a:rPr lang="en-GB" sz="1200" b="1" i="1">
                <a:solidFill>
                  <a:srgbClr val="222222"/>
                </a:solidFill>
              </a:rPr>
              <a:t>Increasing Demand for services particularly within Adults Social Care, Children’s Services and Housing</a:t>
            </a:r>
            <a:r>
              <a:rPr lang="en-GB" sz="1200">
                <a:solidFill>
                  <a:srgbClr val="222222"/>
                </a:solidFill>
              </a:rPr>
              <a:t>-</a:t>
            </a:r>
            <a:r>
              <a:rPr lang="en-GB" sz="1200">
                <a:solidFill>
                  <a:schemeClr val="dk1"/>
                </a:solidFill>
              </a:rPr>
              <a:t>It is clear that post-pandemic and current economic challenges have widened the gap between the demands that Kingston needs to address and the funding that is required versus what is available</a:t>
            </a:r>
            <a:endParaRPr sz="1150">
              <a:solidFill>
                <a:srgbClr val="222222"/>
              </a:solidFill>
              <a:highlight>
                <a:srgbClr val="FFFFFF"/>
              </a:highlight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1" name="Google Shape;161;p35"/>
          <p:cNvGraphicFramePr/>
          <p:nvPr/>
        </p:nvGraphicFramePr>
        <p:xfrm>
          <a:off x="543775" y="42990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{4615307F-71EE-4D22-B373-67B9C0099FA8}</a:tableStyleId>
              </a:tblPr>
              <a:tblGrid>
                <a:gridCol w="30367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9125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69165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66545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669475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25612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900"/>
                    </a:p>
                  </a:txBody>
                  <a:tcPr marL="18000" marR="18000" marT="18000" marB="1800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 b="1"/>
                        <a:t>2023/24</a:t>
                      </a:r>
                      <a:endParaRPr sz="900" b="1"/>
                    </a:p>
                  </a:txBody>
                  <a:tcPr marL="18000" marR="18000" marT="18000" marB="1800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 b="1"/>
                        <a:t>2024/25</a:t>
                      </a:r>
                      <a:endParaRPr sz="900" b="1"/>
                    </a:p>
                  </a:txBody>
                  <a:tcPr marL="18000" marR="18000" marT="18000" marB="1800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 b="1"/>
                        <a:t>2025/26</a:t>
                      </a:r>
                      <a:endParaRPr sz="900" b="1"/>
                    </a:p>
                  </a:txBody>
                  <a:tcPr marL="18000" marR="18000" marT="18000" marB="1800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 b="1"/>
                        <a:t>2026/27</a:t>
                      </a:r>
                      <a:endParaRPr sz="900" b="1"/>
                    </a:p>
                  </a:txBody>
                  <a:tcPr marL="18000" marR="18000" marT="18000" marB="1800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5612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900"/>
                    </a:p>
                  </a:txBody>
                  <a:tcPr marL="18000" marR="18000" marT="18000" marB="1800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 b="1"/>
                        <a:t>£'000s</a:t>
                      </a:r>
                      <a:endParaRPr sz="900" b="1"/>
                    </a:p>
                  </a:txBody>
                  <a:tcPr marL="18000" marR="18000" marT="18000" marB="1800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 b="1"/>
                        <a:t>£'000</a:t>
                      </a:r>
                      <a:endParaRPr sz="900" b="1"/>
                    </a:p>
                  </a:txBody>
                  <a:tcPr marL="18000" marR="18000" marT="18000" marB="1800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 b="1"/>
                        <a:t>£'000</a:t>
                      </a:r>
                      <a:endParaRPr sz="900" b="1"/>
                    </a:p>
                  </a:txBody>
                  <a:tcPr marL="18000" marR="18000" marT="18000" marB="1800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 b="1"/>
                        <a:t>£'000</a:t>
                      </a:r>
                      <a:endParaRPr sz="900" b="1"/>
                    </a:p>
                  </a:txBody>
                  <a:tcPr marL="18000" marR="18000" marT="18000" marB="1800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40475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 b="1" u="sng"/>
                        <a:t>Expenditure</a:t>
                      </a:r>
                      <a:endParaRPr sz="900" b="1" u="sng"/>
                    </a:p>
                  </a:txBody>
                  <a:tcPr marL="18000" marR="18000" marT="18000" marB="1800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300"/>
                    </a:p>
                  </a:txBody>
                  <a:tcPr marL="18000" marR="18000" marT="18000" marB="1800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300"/>
                    </a:p>
                  </a:txBody>
                  <a:tcPr marL="18000" marR="18000" marT="18000" marB="1800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300"/>
                    </a:p>
                  </a:txBody>
                  <a:tcPr marL="18000" marR="18000" marT="18000" marB="1800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300"/>
                    </a:p>
                  </a:txBody>
                  <a:tcPr marL="18000" marR="18000" marT="18000" marB="1800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03300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 b="1"/>
                        <a:t>Base Budget as per Agresso</a:t>
                      </a:r>
                      <a:endParaRPr sz="900" b="1"/>
                    </a:p>
                  </a:txBody>
                  <a:tcPr marL="18000" marR="18000" marT="18000" marB="1800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 b="1"/>
                        <a:t>148,048</a:t>
                      </a:r>
                      <a:endParaRPr sz="900" b="1"/>
                    </a:p>
                  </a:txBody>
                  <a:tcPr marL="18000" marR="18000" marT="18000" marB="1800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 b="1"/>
                        <a:t>166,537</a:t>
                      </a:r>
                      <a:endParaRPr sz="900" b="1"/>
                    </a:p>
                  </a:txBody>
                  <a:tcPr marL="18000" marR="18000" marT="18000" marB="1800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 b="1"/>
                        <a:t>180,966</a:t>
                      </a:r>
                      <a:endParaRPr sz="900" b="1"/>
                    </a:p>
                  </a:txBody>
                  <a:tcPr marL="18000" marR="18000" marT="18000" marB="1800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 b="1"/>
                        <a:t>194,430</a:t>
                      </a:r>
                      <a:endParaRPr sz="900" b="1"/>
                    </a:p>
                  </a:txBody>
                  <a:tcPr marL="18000" marR="18000" marT="18000" marB="1800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03300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/>
                        <a:t>Adjustments to Base Budget</a:t>
                      </a:r>
                      <a:endParaRPr sz="900"/>
                    </a:p>
                  </a:txBody>
                  <a:tcPr marL="18000" marR="18000" marT="18000" marB="1800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/>
                        <a:t>(432)</a:t>
                      </a:r>
                      <a:endParaRPr sz="900"/>
                    </a:p>
                  </a:txBody>
                  <a:tcPr marL="18000" marR="18000" marT="18000" marB="1800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/>
                        <a:t>0</a:t>
                      </a:r>
                      <a:endParaRPr sz="900"/>
                    </a:p>
                  </a:txBody>
                  <a:tcPr marL="18000" marR="18000" marT="18000" marB="1800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/>
                        <a:t>0</a:t>
                      </a:r>
                      <a:endParaRPr sz="900"/>
                    </a:p>
                  </a:txBody>
                  <a:tcPr marL="18000" marR="18000" marT="18000" marB="1800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/>
                        <a:t>0</a:t>
                      </a:r>
                      <a:endParaRPr sz="900"/>
                    </a:p>
                  </a:txBody>
                  <a:tcPr marL="18000" marR="18000" marT="18000" marB="1800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03300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 b="1"/>
                        <a:t>Adjusted Base Budget</a:t>
                      </a:r>
                      <a:endParaRPr sz="900" b="1"/>
                    </a:p>
                  </a:txBody>
                  <a:tcPr marL="18000" marR="18000" marT="18000" marB="1800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 b="1"/>
                        <a:t>147,615</a:t>
                      </a:r>
                      <a:endParaRPr sz="900" b="1"/>
                    </a:p>
                  </a:txBody>
                  <a:tcPr marL="18000" marR="18000" marT="18000" marB="1800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 b="1"/>
                        <a:t>166,537</a:t>
                      </a:r>
                      <a:endParaRPr sz="900" b="1"/>
                    </a:p>
                  </a:txBody>
                  <a:tcPr marL="18000" marR="18000" marT="18000" marB="1800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 b="1"/>
                        <a:t>180,966</a:t>
                      </a:r>
                      <a:endParaRPr sz="900" b="1"/>
                    </a:p>
                  </a:txBody>
                  <a:tcPr marL="18000" marR="18000" marT="18000" marB="1800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 b="1"/>
                        <a:t>194,430</a:t>
                      </a:r>
                      <a:endParaRPr sz="900" b="1"/>
                    </a:p>
                  </a:txBody>
                  <a:tcPr marL="18000" marR="18000" marT="18000" marB="1800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03300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 b="1"/>
                        <a:t>Inflation</a:t>
                      </a:r>
                      <a:endParaRPr sz="900" b="1"/>
                    </a:p>
                  </a:txBody>
                  <a:tcPr marL="18000" marR="18000" marT="18000" marB="1800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/>
                        <a:t>14,444</a:t>
                      </a:r>
                      <a:endParaRPr sz="900"/>
                    </a:p>
                  </a:txBody>
                  <a:tcPr marL="18000" marR="18000" marT="18000" marB="1800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/>
                        <a:t>7,456</a:t>
                      </a:r>
                      <a:endParaRPr sz="900"/>
                    </a:p>
                  </a:txBody>
                  <a:tcPr marL="18000" marR="18000" marT="18000" marB="1800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/>
                        <a:t>4,880</a:t>
                      </a:r>
                      <a:endParaRPr sz="900"/>
                    </a:p>
                  </a:txBody>
                  <a:tcPr marL="18000" marR="18000" marT="18000" marB="1800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/>
                        <a:t>5,539</a:t>
                      </a:r>
                      <a:endParaRPr sz="900"/>
                    </a:p>
                  </a:txBody>
                  <a:tcPr marL="18000" marR="18000" marT="18000" marB="1800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03300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 b="1"/>
                        <a:t>Growth</a:t>
                      </a:r>
                      <a:endParaRPr sz="900" b="1"/>
                    </a:p>
                  </a:txBody>
                  <a:tcPr marL="18000" marR="18000" marT="18000" marB="1800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/>
                        <a:t>7,571</a:t>
                      </a:r>
                      <a:endParaRPr sz="900"/>
                    </a:p>
                  </a:txBody>
                  <a:tcPr marL="18000" marR="18000" marT="18000" marB="1800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/>
                        <a:t>7,028</a:t>
                      </a:r>
                      <a:endParaRPr sz="900"/>
                    </a:p>
                  </a:txBody>
                  <a:tcPr marL="18000" marR="18000" marT="18000" marB="1800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/>
                        <a:t>8,016</a:t>
                      </a:r>
                      <a:endParaRPr sz="900"/>
                    </a:p>
                  </a:txBody>
                  <a:tcPr marL="18000" marR="18000" marT="18000" marB="1800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/>
                        <a:t>9,000</a:t>
                      </a:r>
                      <a:endParaRPr sz="900"/>
                    </a:p>
                  </a:txBody>
                  <a:tcPr marL="18000" marR="18000" marT="18000" marB="1800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203300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 b="1"/>
                        <a:t>Savings</a:t>
                      </a:r>
                      <a:endParaRPr sz="900" b="1"/>
                    </a:p>
                  </a:txBody>
                  <a:tcPr marL="18000" marR="18000" marT="18000" marB="1800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/>
                        <a:t>(3,094)</a:t>
                      </a:r>
                      <a:endParaRPr sz="900"/>
                    </a:p>
                  </a:txBody>
                  <a:tcPr marL="18000" marR="18000" marT="18000" marB="1800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/>
                        <a:t>(54)</a:t>
                      </a:r>
                      <a:endParaRPr sz="900"/>
                    </a:p>
                  </a:txBody>
                  <a:tcPr marL="18000" marR="18000" marT="18000" marB="1800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/>
                        <a:t>567</a:t>
                      </a:r>
                      <a:endParaRPr sz="900"/>
                    </a:p>
                  </a:txBody>
                  <a:tcPr marL="18000" marR="18000" marT="18000" marB="1800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/>
                        <a:t>0</a:t>
                      </a:r>
                      <a:endParaRPr sz="900"/>
                    </a:p>
                  </a:txBody>
                  <a:tcPr marL="18000" marR="18000" marT="18000" marB="1800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203300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 b="1"/>
                        <a:t>Gross Budget requirement</a:t>
                      </a:r>
                      <a:endParaRPr sz="900" b="1"/>
                    </a:p>
                  </a:txBody>
                  <a:tcPr marL="18000" marR="18000" marT="18000" marB="1800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6D9F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 b="1"/>
                        <a:t>166,537</a:t>
                      </a:r>
                      <a:endParaRPr sz="900" b="1"/>
                    </a:p>
                  </a:txBody>
                  <a:tcPr marL="18000" marR="18000" marT="18000" marB="1800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6D9F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 b="1"/>
                        <a:t>180,966</a:t>
                      </a:r>
                      <a:endParaRPr sz="900" b="1"/>
                    </a:p>
                  </a:txBody>
                  <a:tcPr marL="18000" marR="18000" marT="18000" marB="1800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6D9F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 b="1"/>
                        <a:t>194,430</a:t>
                      </a:r>
                      <a:endParaRPr sz="900" b="1"/>
                    </a:p>
                  </a:txBody>
                  <a:tcPr marL="18000" marR="18000" marT="18000" marB="1800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6D9F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 b="1"/>
                        <a:t>208,969</a:t>
                      </a:r>
                      <a:endParaRPr sz="900" b="1"/>
                    </a:p>
                  </a:txBody>
                  <a:tcPr marL="18000" marR="18000" marT="18000" marB="1800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6D9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240475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 b="1" u="sng"/>
                        <a:t>Resources</a:t>
                      </a:r>
                      <a:endParaRPr sz="900" b="1" u="sng"/>
                    </a:p>
                  </a:txBody>
                  <a:tcPr marL="18000" marR="18000" marT="18000" marB="1800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300"/>
                    </a:p>
                  </a:txBody>
                  <a:tcPr marL="18000" marR="18000" marT="18000" marB="1800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300"/>
                    </a:p>
                  </a:txBody>
                  <a:tcPr marL="18000" marR="18000" marT="18000" marB="1800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300"/>
                    </a:p>
                  </a:txBody>
                  <a:tcPr marL="18000" marR="18000" marT="18000" marB="1800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300"/>
                    </a:p>
                  </a:txBody>
                  <a:tcPr marL="18000" marR="18000" marT="18000" marB="1800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322850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/>
                        <a:t>Parking / Bus Lane / Moving Traffic Enforcement Accounts</a:t>
                      </a:r>
                      <a:endParaRPr sz="900"/>
                    </a:p>
                  </a:txBody>
                  <a:tcPr marL="18000" marR="18000" marT="18000" marB="1800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/>
                        <a:t>(5,650)</a:t>
                      </a:r>
                      <a:endParaRPr sz="900"/>
                    </a:p>
                  </a:txBody>
                  <a:tcPr marL="18000" marR="18000" marT="18000" marB="1800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/>
                        <a:t>(5,650)</a:t>
                      </a:r>
                      <a:endParaRPr sz="900"/>
                    </a:p>
                  </a:txBody>
                  <a:tcPr marL="18000" marR="18000" marT="18000" marB="1800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/>
                        <a:t>(5,650)</a:t>
                      </a:r>
                      <a:endParaRPr sz="900"/>
                    </a:p>
                  </a:txBody>
                  <a:tcPr marL="18000" marR="18000" marT="18000" marB="1800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/>
                        <a:t>(5,650)</a:t>
                      </a:r>
                      <a:endParaRPr sz="900"/>
                    </a:p>
                  </a:txBody>
                  <a:tcPr marL="18000" marR="18000" marT="18000" marB="1800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203300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/>
                        <a:t>Specific grants</a:t>
                      </a:r>
                      <a:endParaRPr sz="900"/>
                    </a:p>
                  </a:txBody>
                  <a:tcPr marL="18000" marR="18000" marT="18000" marB="1800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/>
                        <a:t>(8,265)</a:t>
                      </a:r>
                      <a:endParaRPr sz="900"/>
                    </a:p>
                  </a:txBody>
                  <a:tcPr marL="18000" marR="18000" marT="18000" marB="1800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/>
                        <a:t>(8,265)</a:t>
                      </a:r>
                      <a:endParaRPr sz="900"/>
                    </a:p>
                  </a:txBody>
                  <a:tcPr marL="18000" marR="18000" marT="18000" marB="1800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/>
                        <a:t>(2,413)</a:t>
                      </a:r>
                      <a:endParaRPr sz="900"/>
                    </a:p>
                  </a:txBody>
                  <a:tcPr marL="18000" marR="18000" marT="18000" marB="1800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/>
                        <a:t>(2,413)</a:t>
                      </a:r>
                      <a:endParaRPr sz="900"/>
                    </a:p>
                  </a:txBody>
                  <a:tcPr marL="18000" marR="18000" marT="18000" marB="1800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203300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/>
                        <a:t>Revenue Support Grant</a:t>
                      </a:r>
                      <a:endParaRPr sz="900"/>
                    </a:p>
                  </a:txBody>
                  <a:tcPr marL="18000" marR="18000" marT="18000" marB="1800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/>
                        <a:t>0</a:t>
                      </a:r>
                      <a:endParaRPr sz="900"/>
                    </a:p>
                  </a:txBody>
                  <a:tcPr marL="18000" marR="18000" marT="18000" marB="1800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/>
                        <a:t>0</a:t>
                      </a:r>
                      <a:endParaRPr sz="900"/>
                    </a:p>
                  </a:txBody>
                  <a:tcPr marL="18000" marR="18000" marT="18000" marB="1800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/>
                        <a:t>0</a:t>
                      </a:r>
                      <a:endParaRPr sz="900"/>
                    </a:p>
                  </a:txBody>
                  <a:tcPr marL="18000" marR="18000" marT="18000" marB="1800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/>
                        <a:t>0</a:t>
                      </a:r>
                      <a:endParaRPr sz="900"/>
                    </a:p>
                  </a:txBody>
                  <a:tcPr marL="18000" marR="18000" marT="18000" marB="1800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203300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/>
                        <a:t>Council Tax</a:t>
                      </a:r>
                      <a:endParaRPr sz="900"/>
                    </a:p>
                  </a:txBody>
                  <a:tcPr marL="18000" marR="18000" marT="18000" marB="1800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/>
                        <a:t>(110,255)</a:t>
                      </a:r>
                      <a:endParaRPr sz="900"/>
                    </a:p>
                  </a:txBody>
                  <a:tcPr marL="18000" marR="18000" marT="18000" marB="1800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/>
                        <a:t>(111,358)</a:t>
                      </a:r>
                      <a:endParaRPr sz="900"/>
                    </a:p>
                  </a:txBody>
                  <a:tcPr marL="18000" marR="18000" marT="18000" marB="1800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/>
                        <a:t>(112,472)</a:t>
                      </a:r>
                      <a:endParaRPr sz="900"/>
                    </a:p>
                  </a:txBody>
                  <a:tcPr marL="18000" marR="18000" marT="18000" marB="1800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/>
                        <a:t>(113,596)</a:t>
                      </a:r>
                      <a:endParaRPr sz="900"/>
                    </a:p>
                  </a:txBody>
                  <a:tcPr marL="18000" marR="18000" marT="18000" marB="1800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  <a:tr h="203300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/>
                        <a:t>Collection Fund Surplus / Deficit (Council Tax)</a:t>
                      </a:r>
                      <a:endParaRPr sz="900"/>
                    </a:p>
                  </a:txBody>
                  <a:tcPr marL="18000" marR="18000" marT="18000" marB="1800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/>
                        <a:t>691</a:t>
                      </a:r>
                      <a:endParaRPr sz="900"/>
                    </a:p>
                  </a:txBody>
                  <a:tcPr marL="18000" marR="18000" marT="18000" marB="1800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/>
                        <a:t>0</a:t>
                      </a:r>
                      <a:endParaRPr sz="900"/>
                    </a:p>
                  </a:txBody>
                  <a:tcPr marL="18000" marR="18000" marT="18000" marB="1800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/>
                        <a:t>0</a:t>
                      </a:r>
                      <a:endParaRPr sz="900"/>
                    </a:p>
                  </a:txBody>
                  <a:tcPr marL="18000" marR="18000" marT="18000" marB="1800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/>
                        <a:t>0</a:t>
                      </a:r>
                      <a:endParaRPr sz="900"/>
                    </a:p>
                  </a:txBody>
                  <a:tcPr marL="18000" marR="18000" marT="18000" marB="1800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5"/>
                  </a:ext>
                </a:extLst>
              </a:tr>
              <a:tr h="203300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/>
                        <a:t>Collection Fund Surplus / Deficit (Business Rates)</a:t>
                      </a:r>
                      <a:endParaRPr sz="900"/>
                    </a:p>
                  </a:txBody>
                  <a:tcPr marL="18000" marR="18000" marT="18000" marB="1800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/>
                        <a:t>880</a:t>
                      </a:r>
                      <a:endParaRPr sz="900"/>
                    </a:p>
                  </a:txBody>
                  <a:tcPr marL="18000" marR="18000" marT="18000" marB="1800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/>
                        <a:t>0</a:t>
                      </a:r>
                      <a:endParaRPr sz="900"/>
                    </a:p>
                  </a:txBody>
                  <a:tcPr marL="18000" marR="18000" marT="18000" marB="1800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/>
                        <a:t>0</a:t>
                      </a:r>
                      <a:endParaRPr sz="900"/>
                    </a:p>
                  </a:txBody>
                  <a:tcPr marL="18000" marR="18000" marT="18000" marB="1800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/>
                        <a:t>0</a:t>
                      </a:r>
                      <a:endParaRPr sz="900"/>
                    </a:p>
                  </a:txBody>
                  <a:tcPr marL="18000" marR="18000" marT="18000" marB="1800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6"/>
                  </a:ext>
                </a:extLst>
              </a:tr>
              <a:tr h="203300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/>
                        <a:t>Business Rates</a:t>
                      </a:r>
                      <a:endParaRPr sz="900"/>
                    </a:p>
                  </a:txBody>
                  <a:tcPr marL="18000" marR="18000" marT="18000" marB="1800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/>
                        <a:t>(26,028)</a:t>
                      </a:r>
                      <a:endParaRPr sz="900"/>
                    </a:p>
                  </a:txBody>
                  <a:tcPr marL="18000" marR="18000" marT="18000" marB="1800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/>
                        <a:t>(26,154)</a:t>
                      </a:r>
                      <a:endParaRPr sz="900"/>
                    </a:p>
                  </a:txBody>
                  <a:tcPr marL="18000" marR="18000" marT="18000" marB="1800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/>
                        <a:t>(26,471)</a:t>
                      </a:r>
                      <a:endParaRPr sz="900"/>
                    </a:p>
                  </a:txBody>
                  <a:tcPr marL="18000" marR="18000" marT="18000" marB="1800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/>
                        <a:t>(26,899)</a:t>
                      </a:r>
                      <a:endParaRPr sz="900"/>
                    </a:p>
                  </a:txBody>
                  <a:tcPr marL="18000" marR="18000" marT="18000" marB="1800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7"/>
                  </a:ext>
                </a:extLst>
              </a:tr>
              <a:tr h="203300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 b="1"/>
                        <a:t>Total Resources</a:t>
                      </a:r>
                      <a:endParaRPr sz="900" b="1"/>
                    </a:p>
                  </a:txBody>
                  <a:tcPr marL="18000" marR="18000" marT="18000" marB="1800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6D9F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 b="1"/>
                        <a:t>(148,627)</a:t>
                      </a:r>
                      <a:endParaRPr sz="900" b="1"/>
                    </a:p>
                  </a:txBody>
                  <a:tcPr marL="18000" marR="18000" marT="18000" marB="1800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6D9F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 b="1"/>
                        <a:t>(151,427)</a:t>
                      </a:r>
                      <a:endParaRPr sz="900" b="1"/>
                    </a:p>
                  </a:txBody>
                  <a:tcPr marL="18000" marR="18000" marT="18000" marB="1800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6D9F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 b="1"/>
                        <a:t>(147,006)</a:t>
                      </a:r>
                      <a:endParaRPr sz="900" b="1"/>
                    </a:p>
                  </a:txBody>
                  <a:tcPr marL="18000" marR="18000" marT="18000" marB="1800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6D9F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 b="1"/>
                        <a:t>(148,558)</a:t>
                      </a:r>
                      <a:endParaRPr sz="900" b="1"/>
                    </a:p>
                  </a:txBody>
                  <a:tcPr marL="18000" marR="18000" marT="18000" marB="1800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6D9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8"/>
                  </a:ext>
                </a:extLst>
              </a:tr>
              <a:tr h="203300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 b="1"/>
                        <a:t>Annual Increase in Budget Gap</a:t>
                      </a:r>
                      <a:endParaRPr sz="900" b="1"/>
                    </a:p>
                  </a:txBody>
                  <a:tcPr marL="18000" marR="18000" marT="18000" marB="1800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6D9F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 b="1"/>
                        <a:t>17,910</a:t>
                      </a:r>
                      <a:endParaRPr sz="900" b="1"/>
                    </a:p>
                  </a:txBody>
                  <a:tcPr marL="18000" marR="18000" marT="18000" marB="1800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6D9F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 b="1"/>
                        <a:t>11,630</a:t>
                      </a:r>
                      <a:endParaRPr sz="900" b="1"/>
                    </a:p>
                  </a:txBody>
                  <a:tcPr marL="18000" marR="18000" marT="18000" marB="1800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6D9F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 b="1"/>
                        <a:t>17,883</a:t>
                      </a:r>
                      <a:endParaRPr sz="900" b="1"/>
                    </a:p>
                  </a:txBody>
                  <a:tcPr marL="18000" marR="18000" marT="18000" marB="1800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6D9F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 b="1"/>
                        <a:t>12,988</a:t>
                      </a:r>
                      <a:endParaRPr sz="900" b="1"/>
                    </a:p>
                  </a:txBody>
                  <a:tcPr marL="18000" marR="18000" marT="18000" marB="1800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6D9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9"/>
                  </a:ext>
                </a:extLst>
              </a:tr>
              <a:tr h="203300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 b="1"/>
                        <a:t>Cumulative Budget Gap</a:t>
                      </a:r>
                      <a:endParaRPr sz="900" b="1"/>
                    </a:p>
                  </a:txBody>
                  <a:tcPr marL="18000" marR="18000" marT="18000" marB="1800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6D9F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 b="1"/>
                        <a:t>17,910</a:t>
                      </a:r>
                      <a:endParaRPr sz="900" b="1"/>
                    </a:p>
                  </a:txBody>
                  <a:tcPr marL="18000" marR="18000" marT="18000" marB="1800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6D9F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 b="1"/>
                        <a:t>29,540</a:t>
                      </a:r>
                      <a:endParaRPr sz="900" b="1"/>
                    </a:p>
                  </a:txBody>
                  <a:tcPr marL="18000" marR="18000" marT="18000" marB="1800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6D9F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 b="1"/>
                        <a:t>47,423</a:t>
                      </a:r>
                      <a:endParaRPr sz="900" b="1"/>
                    </a:p>
                  </a:txBody>
                  <a:tcPr marL="18000" marR="18000" marT="18000" marB="1800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6D9F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 b="1"/>
                        <a:t>60,411</a:t>
                      </a:r>
                      <a:endParaRPr sz="900" b="1"/>
                    </a:p>
                  </a:txBody>
                  <a:tcPr marL="18000" marR="18000" marT="18000" marB="1800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6D9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20"/>
                  </a:ext>
                </a:extLst>
              </a:tr>
            </a:tbl>
          </a:graphicData>
        </a:graphic>
      </p:graphicFrame>
      <p:sp>
        <p:nvSpPr>
          <p:cNvPr id="162" name="Google Shape;162;p35"/>
          <p:cNvSpPr txBox="1">
            <a:spLocks noGrp="1"/>
          </p:cNvSpPr>
          <p:nvPr>
            <p:ph type="title"/>
          </p:nvPr>
        </p:nvSpPr>
        <p:spPr>
          <a:xfrm>
            <a:off x="152400" y="-55500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700" b="1"/>
              <a:t>4. Latest Medium Term Financial Strategy Position</a:t>
            </a:r>
            <a:endParaRPr sz="2700" b="1"/>
          </a:p>
        </p:txBody>
      </p:sp>
      <p:sp>
        <p:nvSpPr>
          <p:cNvPr id="163" name="Google Shape;163;p35"/>
          <p:cNvSpPr/>
          <p:nvPr/>
        </p:nvSpPr>
        <p:spPr>
          <a:xfrm>
            <a:off x="7079475" y="732025"/>
            <a:ext cx="1533900" cy="1060500"/>
          </a:xfrm>
          <a:prstGeom prst="flowChartConnector">
            <a:avLst/>
          </a:prstGeom>
          <a:solidFill>
            <a:srgbClr val="EA9999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500" b="1">
              <a:solidFill>
                <a:srgbClr val="FF0000"/>
              </a:solidFill>
              <a:latin typeface="Rambla"/>
              <a:ea typeface="Rambla"/>
              <a:cs typeface="Rambla"/>
              <a:sym typeface="Rambl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500" b="1">
              <a:solidFill>
                <a:srgbClr val="FF0000"/>
              </a:solidFill>
              <a:latin typeface="Rambla"/>
              <a:ea typeface="Rambla"/>
              <a:cs typeface="Rambla"/>
              <a:sym typeface="Rambl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500" b="1">
                <a:solidFill>
                  <a:srgbClr val="FF0000"/>
                </a:solidFill>
                <a:latin typeface="Rambla"/>
                <a:ea typeface="Rambla"/>
                <a:cs typeface="Rambla"/>
                <a:sym typeface="Rambla"/>
              </a:rPr>
              <a:t>£94.5m</a:t>
            </a:r>
            <a:r>
              <a:rPr lang="en-GB" sz="2000" b="1">
                <a:solidFill>
                  <a:srgbClr val="FF0000"/>
                </a:solidFill>
                <a:latin typeface="Rambla"/>
                <a:ea typeface="Rambla"/>
                <a:cs typeface="Rambla"/>
                <a:sym typeface="Rambla"/>
              </a:rPr>
              <a:t> </a:t>
            </a:r>
            <a:endParaRPr sz="2000">
              <a:solidFill>
                <a:schemeClr val="dk1"/>
              </a:solidFill>
              <a:latin typeface="Rambla"/>
              <a:ea typeface="Rambla"/>
              <a:cs typeface="Rambla"/>
              <a:sym typeface="Rambl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100" b="1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rPr>
              <a:t>Savings delivered  </a:t>
            </a:r>
            <a:endParaRPr sz="1100" b="1">
              <a:solidFill>
                <a:schemeClr val="dk1"/>
              </a:solidFill>
              <a:latin typeface="Rambla"/>
              <a:ea typeface="Rambla"/>
              <a:cs typeface="Rambla"/>
              <a:sym typeface="Rambl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900" b="1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rPr>
              <a:t>2012/22 </a:t>
            </a:r>
            <a:endParaRPr sz="900" b="1">
              <a:solidFill>
                <a:schemeClr val="dk1"/>
              </a:solidFill>
              <a:latin typeface="Rambla"/>
              <a:ea typeface="Rambla"/>
              <a:cs typeface="Rambla"/>
              <a:sym typeface="Rambl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900">
              <a:solidFill>
                <a:schemeClr val="dk1"/>
              </a:solidFill>
              <a:latin typeface="Rambla"/>
              <a:ea typeface="Rambla"/>
              <a:cs typeface="Rambla"/>
              <a:sym typeface="Rambl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900">
              <a:solidFill>
                <a:schemeClr val="dk1"/>
              </a:solidFill>
              <a:latin typeface="Rambla"/>
              <a:ea typeface="Rambla"/>
              <a:cs typeface="Rambla"/>
              <a:sym typeface="Rambla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4" name="Google Shape;164;p35"/>
          <p:cNvSpPr/>
          <p:nvPr/>
        </p:nvSpPr>
        <p:spPr>
          <a:xfrm>
            <a:off x="7127475" y="2160525"/>
            <a:ext cx="1533900" cy="1107600"/>
          </a:xfrm>
          <a:prstGeom prst="flowChartConnector">
            <a:avLst/>
          </a:prstGeom>
          <a:solidFill>
            <a:srgbClr val="EA9999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500" b="1">
              <a:solidFill>
                <a:srgbClr val="FF0000"/>
              </a:solidFill>
              <a:latin typeface="Rambla"/>
              <a:ea typeface="Rambla"/>
              <a:cs typeface="Rambla"/>
              <a:sym typeface="Rambl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500" b="1">
                <a:solidFill>
                  <a:srgbClr val="FF0000"/>
                </a:solidFill>
                <a:latin typeface="Rambla"/>
                <a:ea typeface="Rambla"/>
                <a:cs typeface="Rambla"/>
                <a:sym typeface="Rambla"/>
              </a:rPr>
              <a:t>£17.9m</a:t>
            </a:r>
            <a:r>
              <a:rPr lang="en-GB" sz="2000" b="1">
                <a:solidFill>
                  <a:srgbClr val="FF0000"/>
                </a:solidFill>
                <a:latin typeface="Rambla"/>
                <a:ea typeface="Rambla"/>
                <a:cs typeface="Rambla"/>
                <a:sym typeface="Rambla"/>
              </a:rPr>
              <a:t> </a:t>
            </a:r>
            <a:endParaRPr sz="2000">
              <a:solidFill>
                <a:schemeClr val="dk1"/>
              </a:solidFill>
              <a:latin typeface="Rambla"/>
              <a:ea typeface="Rambla"/>
              <a:cs typeface="Rambla"/>
              <a:sym typeface="Rambl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100" b="1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rPr>
              <a:t>Budget gap </a:t>
            </a:r>
            <a:endParaRPr sz="1100" b="1">
              <a:solidFill>
                <a:schemeClr val="dk1"/>
              </a:solidFill>
              <a:latin typeface="Rambla"/>
              <a:ea typeface="Rambla"/>
              <a:cs typeface="Rambla"/>
              <a:sym typeface="Rambl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90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rPr>
              <a:t>2023/24</a:t>
            </a:r>
            <a:endParaRPr sz="900">
              <a:solidFill>
                <a:schemeClr val="dk1"/>
              </a:solidFill>
              <a:latin typeface="Rambla"/>
              <a:ea typeface="Rambla"/>
              <a:cs typeface="Rambla"/>
              <a:sym typeface="Rambl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900">
              <a:solidFill>
                <a:schemeClr val="dk1"/>
              </a:solidFill>
              <a:latin typeface="Rambla"/>
              <a:ea typeface="Rambla"/>
              <a:cs typeface="Rambla"/>
              <a:sym typeface="Rambl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900">
              <a:solidFill>
                <a:schemeClr val="dk1"/>
              </a:solidFill>
              <a:latin typeface="Rambla"/>
              <a:ea typeface="Rambla"/>
              <a:cs typeface="Rambla"/>
              <a:sym typeface="Rambla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5" name="Google Shape;165;p35"/>
          <p:cNvSpPr/>
          <p:nvPr/>
        </p:nvSpPr>
        <p:spPr>
          <a:xfrm>
            <a:off x="7127475" y="3636125"/>
            <a:ext cx="1533900" cy="1107600"/>
          </a:xfrm>
          <a:prstGeom prst="flowChartConnector">
            <a:avLst/>
          </a:prstGeom>
          <a:solidFill>
            <a:srgbClr val="EA9999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500" b="1">
              <a:solidFill>
                <a:srgbClr val="FF0000"/>
              </a:solidFill>
              <a:latin typeface="Rambla"/>
              <a:ea typeface="Rambla"/>
              <a:cs typeface="Rambla"/>
              <a:sym typeface="Rambla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500" b="1">
                <a:solidFill>
                  <a:srgbClr val="FF0000"/>
                </a:solidFill>
                <a:latin typeface="Rambla"/>
                <a:ea typeface="Rambla"/>
                <a:cs typeface="Rambla"/>
                <a:sym typeface="Rambla"/>
              </a:rPr>
              <a:t>   £60.4m</a:t>
            </a:r>
            <a:r>
              <a:rPr lang="en-GB" sz="2000" b="1">
                <a:solidFill>
                  <a:srgbClr val="FF0000"/>
                </a:solidFill>
                <a:latin typeface="Rambla"/>
                <a:ea typeface="Rambla"/>
                <a:cs typeface="Rambla"/>
                <a:sym typeface="Rambla"/>
              </a:rPr>
              <a:t> </a:t>
            </a:r>
            <a:endParaRPr sz="2000">
              <a:solidFill>
                <a:schemeClr val="dk1"/>
              </a:solidFill>
              <a:latin typeface="Rambla"/>
              <a:ea typeface="Rambla"/>
              <a:cs typeface="Rambla"/>
              <a:sym typeface="Rambl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100" b="1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rPr>
              <a:t>Cumulative budget gap  </a:t>
            </a:r>
            <a:endParaRPr sz="1100" b="1">
              <a:solidFill>
                <a:schemeClr val="dk1"/>
              </a:solidFill>
              <a:latin typeface="Rambla"/>
              <a:ea typeface="Rambla"/>
              <a:cs typeface="Rambla"/>
              <a:sym typeface="Rambl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90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rPr>
              <a:t>2023/27</a:t>
            </a:r>
            <a:endParaRPr sz="900">
              <a:solidFill>
                <a:schemeClr val="dk1"/>
              </a:solidFill>
              <a:latin typeface="Rambla"/>
              <a:ea typeface="Rambla"/>
              <a:cs typeface="Rambla"/>
              <a:sym typeface="Rambl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900">
              <a:solidFill>
                <a:schemeClr val="dk1"/>
              </a:solidFill>
              <a:latin typeface="Rambla"/>
              <a:ea typeface="Rambla"/>
              <a:cs typeface="Rambla"/>
              <a:sym typeface="Rambl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900">
              <a:solidFill>
                <a:schemeClr val="dk1"/>
              </a:solidFill>
              <a:latin typeface="Rambla"/>
              <a:ea typeface="Rambla"/>
              <a:cs typeface="Rambla"/>
              <a:sym typeface="Rambla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Blue Warm">
      <a:dk1>
        <a:srgbClr val="000000"/>
      </a:dk1>
      <a:lt1>
        <a:srgbClr val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Simple Light">
  <a:themeElements>
    <a:clrScheme name="Blue Warm">
      <a:dk1>
        <a:srgbClr val="000000"/>
      </a:dk1>
      <a:lt1>
        <a:srgbClr val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425</Words>
  <Application>Microsoft Office PowerPoint</Application>
  <PresentationFormat>On-screen Show (16:9)</PresentationFormat>
  <Paragraphs>144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Rambla</vt:lpstr>
      <vt:lpstr>Simple Light</vt:lpstr>
      <vt:lpstr>Simple Light</vt:lpstr>
      <vt:lpstr> VCS Forum Latest Council Financial Position    </vt:lpstr>
      <vt:lpstr>Context - Volatile Economy</vt:lpstr>
      <vt:lpstr> 2. Latest In-year 2022/23 Budget Position</vt:lpstr>
      <vt:lpstr>3. Key Financial Risks RBK</vt:lpstr>
      <vt:lpstr>4. Latest Medium Term Financial Strategy Position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VCS Forum Latest Council Financial Position</dc:title>
  <dc:creator>Sanja Djeric Kane</dc:creator>
  <cp:lastModifiedBy>Camilla Wheal</cp:lastModifiedBy>
  <cp:revision>1</cp:revision>
  <dcterms:modified xsi:type="dcterms:W3CDTF">2022-10-05T14:49:35Z</dcterms:modified>
</cp:coreProperties>
</file>