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 id="2147483744" r:id="rId5"/>
  </p:sldMasterIdLst>
  <p:notesMasterIdLst>
    <p:notesMasterId r:id="rId25"/>
  </p:notesMasterIdLst>
  <p:handoutMasterIdLst>
    <p:handoutMasterId r:id="rId26"/>
  </p:handoutMasterIdLst>
  <p:sldIdLst>
    <p:sldId id="519" r:id="rId6"/>
    <p:sldId id="478" r:id="rId7"/>
    <p:sldId id="517" r:id="rId8"/>
    <p:sldId id="339" r:id="rId9"/>
    <p:sldId id="398" r:id="rId10"/>
    <p:sldId id="501" r:id="rId11"/>
    <p:sldId id="413" r:id="rId12"/>
    <p:sldId id="2574" r:id="rId13"/>
    <p:sldId id="2577" r:id="rId14"/>
    <p:sldId id="516" r:id="rId15"/>
    <p:sldId id="2576" r:id="rId16"/>
    <p:sldId id="2575" r:id="rId17"/>
    <p:sldId id="370" r:id="rId18"/>
    <p:sldId id="2573" r:id="rId19"/>
    <p:sldId id="477" r:id="rId20"/>
    <p:sldId id="449" r:id="rId21"/>
    <p:sldId id="513" r:id="rId22"/>
    <p:sldId id="514" r:id="rId23"/>
    <p:sldId id="515" r:id="rId24"/>
  </p:sldIdLst>
  <p:sldSz cx="10080625" cy="5508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AAD"/>
    <a:srgbClr val="88BD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02" autoAdjust="0"/>
    <p:restoredTop sz="82997" autoAdjust="0"/>
  </p:normalViewPr>
  <p:slideViewPr>
    <p:cSldViewPr snapToGrid="0">
      <p:cViewPr varScale="1">
        <p:scale>
          <a:sx n="85" d="100"/>
          <a:sy n="85" d="100"/>
        </p:scale>
        <p:origin x="686"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34" d="100"/>
          <a:sy n="134" d="100"/>
        </p:scale>
        <p:origin x="125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DAEF5-3BE2-8140-8B12-52D518EFD857}" type="datetimeFigureOut">
              <a:rPr lang="en-US" smtClean="0"/>
              <a:t>9/9/2026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0CF5E7-EDEB-2B4B-AA81-F4A0CEE92BC5}" type="slidenum">
              <a:rPr lang="en-US" smtClean="0"/>
              <a:t>‹#›</a:t>
            </a:fld>
            <a:endParaRPr lang="en-US" dirty="0"/>
          </a:p>
        </p:txBody>
      </p:sp>
    </p:spTree>
    <p:extLst>
      <p:ext uri="{BB962C8B-B14F-4D97-AF65-F5344CB8AC3E}">
        <p14:creationId xmlns:p14="http://schemas.microsoft.com/office/powerpoint/2010/main" val="701563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79679-E8A0-4CE1-B36B-7E0959BEDAEB}" type="datetimeFigureOut">
              <a:rPr lang="en-GB" smtClean="0"/>
              <a:t>09/09/2026</a:t>
            </a:fld>
            <a:endParaRPr lang="en-GB" dirty="0"/>
          </a:p>
        </p:txBody>
      </p:sp>
      <p:sp>
        <p:nvSpPr>
          <p:cNvPr id="4" name="Slide Image Placeholder 3"/>
          <p:cNvSpPr>
            <a:spLocks noGrp="1" noRot="1" noChangeAspect="1"/>
          </p:cNvSpPr>
          <p:nvPr>
            <p:ph type="sldImg" idx="2"/>
          </p:nvPr>
        </p:nvSpPr>
        <p:spPr>
          <a:xfrm>
            <a:off x="606425" y="1143000"/>
            <a:ext cx="564515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C62DAD-376E-4B34-AF8B-54B74F71A1AF}" type="slidenum">
              <a:rPr lang="en-GB" smtClean="0"/>
              <a:t>‹#›</a:t>
            </a:fld>
            <a:endParaRPr lang="en-GB" dirty="0"/>
          </a:p>
        </p:txBody>
      </p:sp>
    </p:spTree>
    <p:extLst>
      <p:ext uri="{BB962C8B-B14F-4D97-AF65-F5344CB8AC3E}">
        <p14:creationId xmlns:p14="http://schemas.microsoft.com/office/powerpoint/2010/main" val="326153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3C14B-939E-D842-84F7-46709FF20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B51AC-4797-9153-857E-D3A4C92C0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D579-A75F-3C5C-5EC3-B5F55F925C08}"/>
              </a:ext>
            </a:extLst>
          </p:cNvPr>
          <p:cNvSpPr>
            <a:spLocks noGrp="1"/>
          </p:cNvSpPr>
          <p:nvPr>
            <p:ph type="body" idx="1"/>
          </p:nvPr>
        </p:nvSpPr>
        <p:spPr/>
        <p:txBody>
          <a:bodyPr/>
          <a:lstStyle/>
          <a:p>
            <a:r>
              <a:rPr lang="en-GB" dirty="0"/>
              <a:t>I built a number of very successful decision support platforms, for very large organisation in a previous career, but have been a charity volunteer for over 40 years and worked at board/exec level for 25, including various chair and CEO roles. Build began in 2016 and launched in 2018. I do almost everything myself and fully fund it.  What we are doing is of little interest to funders, so we are moving to sourcing commercial income streams.  The CEF can neither create systemic change, nor be sustainable, unless ownership is transferred to the sector.  We will use our social franchising framework to do so. </a:t>
            </a:r>
          </a:p>
        </p:txBody>
      </p:sp>
      <p:sp>
        <p:nvSpPr>
          <p:cNvPr id="4" name="Slide Number Placeholder 3">
            <a:extLst>
              <a:ext uri="{FF2B5EF4-FFF2-40B4-BE49-F238E27FC236}">
                <a16:creationId xmlns:a16="http://schemas.microsoft.com/office/drawing/2014/main" id="{B66FB4EF-17DC-4A19-76B4-600F855589D3}"/>
              </a:ext>
            </a:extLst>
          </p:cNvPr>
          <p:cNvSpPr>
            <a:spLocks noGrp="1"/>
          </p:cNvSpPr>
          <p:nvPr>
            <p:ph type="sldNum" sz="quarter" idx="5"/>
          </p:nvPr>
        </p:nvSpPr>
        <p:spPr/>
        <p:txBody>
          <a:bodyPr/>
          <a:lstStyle/>
          <a:p>
            <a:fld id="{6BC62DAD-376E-4B34-AF8B-54B74F71A1AF}" type="slidenum">
              <a:rPr lang="en-GB" smtClean="0"/>
              <a:t>1</a:t>
            </a:fld>
            <a:endParaRPr lang="en-GB" dirty="0"/>
          </a:p>
        </p:txBody>
      </p:sp>
    </p:spTree>
    <p:extLst>
      <p:ext uri="{BB962C8B-B14F-4D97-AF65-F5344CB8AC3E}">
        <p14:creationId xmlns:p14="http://schemas.microsoft.com/office/powerpoint/2010/main" val="264329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9EA3-7F44-F3EC-8267-DB70B5368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8E906-7441-618C-CEF5-99FB66A772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2FFB3D-3E3B-DDFD-2248-2717B0068B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D92D0BF-7197-EF1B-DFB9-58E7A5441DF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008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E4FE0-4837-683C-4DBA-1E75B1878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D10A2-3019-86A1-AC43-7FB13E850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775C9-17B0-FE6A-4380-FB9DD583FF2B}"/>
              </a:ext>
            </a:extLst>
          </p:cNvPr>
          <p:cNvSpPr>
            <a:spLocks noGrp="1"/>
          </p:cNvSpPr>
          <p:nvPr>
            <p:ph type="body" idx="1"/>
          </p:nvPr>
        </p:nvSpPr>
        <p:spPr/>
        <p:txBody>
          <a:bodyPr/>
          <a:lstStyle/>
          <a:p>
            <a:r>
              <a:rPr lang="en-GB" dirty="0"/>
              <a:t>To book your sessions visit our Luma events web page and click follow to be kept up-to-date on new events - https://luma.com/Charity-Excellence </a:t>
            </a:r>
          </a:p>
        </p:txBody>
      </p:sp>
      <p:sp>
        <p:nvSpPr>
          <p:cNvPr id="4" name="Slide Number Placeholder 3">
            <a:extLst>
              <a:ext uri="{FF2B5EF4-FFF2-40B4-BE49-F238E27FC236}">
                <a16:creationId xmlns:a16="http://schemas.microsoft.com/office/drawing/2014/main" id="{9FF94E49-6771-21B6-C308-F9AC4E3837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251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57A98-250A-796B-691C-E8E4DB984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DE518-B24B-F06C-58EC-3F76E0843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72C51-B549-580F-6946-A95DBE0331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2379E2-03D2-0528-C897-E6193C17A1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667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struggle to exploit technology and we work to support small charities and the most marginalized, who may have very limited tech expertise, low educational attainment, or a disability or English may be a 2</a:t>
            </a:r>
            <a:r>
              <a:rPr lang="en-US" baseline="30000" dirty="0"/>
              <a:t>nd</a:t>
            </a:r>
            <a:r>
              <a:rPr lang="en-US" dirty="0"/>
              <a:t> language. Consequently, we aim to create a single gateway to the sector. Driven by AI, that will enable almost anyone (individual or organisation) to find the help they need. </a:t>
            </a:r>
            <a:endParaRPr lang="en-GB" dirty="0"/>
          </a:p>
        </p:txBody>
      </p:sp>
      <p:sp>
        <p:nvSpPr>
          <p:cNvPr id="4" name="Slide Number Placeholder 3"/>
          <p:cNvSpPr>
            <a:spLocks noGrp="1"/>
          </p:cNvSpPr>
          <p:nvPr>
            <p:ph type="sldNum" sz="quarter" idx="5"/>
          </p:nvPr>
        </p:nvSpPr>
        <p:spPr/>
        <p:txBody>
          <a:bodyPr/>
          <a:lstStyle/>
          <a:p>
            <a:fld id="{6BC62DAD-376E-4B34-AF8B-54B74F71A1AF}" type="slidenum">
              <a:rPr lang="en-GB" smtClean="0"/>
              <a:t>13</a:t>
            </a:fld>
            <a:endParaRPr lang="en-GB" dirty="0"/>
          </a:p>
        </p:txBody>
      </p:sp>
    </p:spTree>
    <p:extLst>
      <p:ext uri="{BB962C8B-B14F-4D97-AF65-F5344CB8AC3E}">
        <p14:creationId xmlns:p14="http://schemas.microsoft.com/office/powerpoint/2010/main" val="174353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DCCE-36BE-18A6-978D-553C36592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8E7E0-1AB5-CBBA-A8D2-2C32DFE610EF}"/>
              </a:ext>
            </a:extLst>
          </p:cNvPr>
          <p:cNvSpPr>
            <a:spLocks noGrp="1" noRot="1" noChangeAspect="1"/>
          </p:cNvSpPr>
          <p:nvPr>
            <p:ph type="sldImg"/>
          </p:nvPr>
        </p:nvSpPr>
        <p:spPr>
          <a:xfrm>
            <a:off x="606425" y="1143000"/>
            <a:ext cx="5645150" cy="3086100"/>
          </a:xfrm>
        </p:spPr>
        <p:txBody>
          <a:bodyPr/>
          <a:lstStyle/>
          <a:p>
            <a:endParaRPr lang="en-GB" dirty="0"/>
          </a:p>
        </p:txBody>
      </p:sp>
      <p:sp>
        <p:nvSpPr>
          <p:cNvPr id="3" name="Notes Placeholder 2">
            <a:extLst>
              <a:ext uri="{FF2B5EF4-FFF2-40B4-BE49-F238E27FC236}">
                <a16:creationId xmlns:a16="http://schemas.microsoft.com/office/drawing/2014/main" id="{C3A4E3D5-40BF-04E8-14DD-48DC6BB71A2A}"/>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Enabling infrastructure bodies to </a:t>
            </a:r>
            <a:r>
              <a:rPr lang="en-GB" sz="1200" b="1" i="0" kern="1200" dirty="0">
                <a:solidFill>
                  <a:schemeClr val="tx1"/>
                </a:solidFill>
                <a:effectLst/>
                <a:latin typeface="+mn-lt"/>
                <a:ea typeface="+mn-ea"/>
                <a:cs typeface="+mn-cs"/>
              </a:rPr>
              <a:t>deliver even better support and to more charities</a:t>
            </a:r>
            <a:r>
              <a:rPr lang="en-GB" sz="1200" b="0" i="0" kern="1200" dirty="0">
                <a:solidFill>
                  <a:schemeClr val="tx1"/>
                </a:solidFill>
                <a:effectLst/>
                <a:latin typeface="+mn-lt"/>
                <a:ea typeface="+mn-ea"/>
                <a:cs typeface="+mn-cs"/>
              </a:rPr>
              <a:t> is the starting point in our righteous cycle to reverse the decline.</a:t>
            </a:r>
            <a:endParaRPr lang="en-GB" dirty="0"/>
          </a:p>
          <a:p>
            <a:r>
              <a:rPr lang="en-GB" sz="1200" b="1" i="0" kern="1200" dirty="0">
                <a:solidFill>
                  <a:schemeClr val="tx1"/>
                </a:solidFill>
                <a:effectLst/>
                <a:latin typeface="+mn-lt"/>
                <a:ea typeface="+mn-ea"/>
                <a:cs typeface="+mn-cs"/>
              </a:rPr>
              <a:t>Reduced workload</a:t>
            </a:r>
            <a:r>
              <a:rPr lang="en-GB" sz="1200" b="0" i="0" kern="1200" dirty="0">
                <a:solidFill>
                  <a:schemeClr val="tx1"/>
                </a:solidFill>
                <a:effectLst/>
                <a:latin typeface="+mn-lt"/>
                <a:ea typeface="+mn-ea"/>
                <a:cs typeface="+mn-cs"/>
              </a:rPr>
              <a:t> will free up hard pressed staff to focus on the things that matter most.</a:t>
            </a:r>
          </a:p>
          <a:p>
            <a:r>
              <a:rPr lang="en-GB" sz="1200" b="0" i="0" kern="1200" dirty="0">
                <a:solidFill>
                  <a:schemeClr val="tx1"/>
                </a:solidFill>
                <a:effectLst/>
                <a:latin typeface="+mn-lt"/>
                <a:ea typeface="+mn-ea"/>
                <a:cs typeface="+mn-cs"/>
              </a:rPr>
              <a:t>Support groups will grow and their members become</a:t>
            </a:r>
            <a:r>
              <a:rPr lang="en-GB" sz="1200" b="1" i="0" kern="1200" dirty="0">
                <a:solidFill>
                  <a:schemeClr val="tx1"/>
                </a:solidFill>
                <a:effectLst/>
                <a:latin typeface="+mn-lt"/>
                <a:ea typeface="+mn-ea"/>
                <a:cs typeface="+mn-cs"/>
              </a:rPr>
              <a:t> better able to support each other</a:t>
            </a:r>
            <a:r>
              <a:rPr lang="en-GB" sz="1200" b="0" i="0" kern="1200" dirty="0">
                <a:solidFill>
                  <a:schemeClr val="tx1"/>
                </a:solidFill>
                <a:effectLst/>
                <a:latin typeface="+mn-lt"/>
                <a:ea typeface="+mn-ea"/>
                <a:cs typeface="+mn-cs"/>
              </a:rPr>
              <a:t>.</a:t>
            </a:r>
          </a:p>
          <a:p>
            <a:r>
              <a:rPr lang="en-GB" sz="1200" b="1" i="0" kern="1200" dirty="0">
                <a:solidFill>
                  <a:schemeClr val="tx1"/>
                </a:solidFill>
                <a:effectLst/>
                <a:latin typeface="+mn-lt"/>
                <a:ea typeface="+mn-ea"/>
                <a:cs typeface="+mn-cs"/>
              </a:rPr>
              <a:t>Increased income</a:t>
            </a:r>
            <a:r>
              <a:rPr lang="en-GB" sz="1200" b="0" i="0" kern="1200" dirty="0">
                <a:solidFill>
                  <a:schemeClr val="tx1"/>
                </a:solidFill>
                <a:effectLst/>
                <a:latin typeface="+mn-lt"/>
                <a:ea typeface="+mn-ea"/>
                <a:cs typeface="+mn-cs"/>
              </a:rPr>
              <a:t> from the deployed income generation capabilities, plus our promotion of paid membership and services.</a:t>
            </a:r>
          </a:p>
          <a:p>
            <a:r>
              <a:rPr lang="en-GB" sz="1200" b="0" i="0" kern="1200" dirty="0">
                <a:solidFill>
                  <a:schemeClr val="tx1"/>
                </a:solidFill>
                <a:effectLst/>
                <a:latin typeface="+mn-lt"/>
                <a:ea typeface="+mn-ea"/>
                <a:cs typeface="+mn-cs"/>
              </a:rPr>
              <a:t>The Media, Government and others will be able to find and tap into deep local and specialist expertise, giving them a real voice with </a:t>
            </a:r>
            <a:r>
              <a:rPr lang="en-GB" sz="1200" b="1" i="0" kern="1200" dirty="0">
                <a:solidFill>
                  <a:schemeClr val="tx1"/>
                </a:solidFill>
                <a:effectLst/>
                <a:latin typeface="+mn-lt"/>
                <a:ea typeface="+mn-ea"/>
                <a:cs typeface="+mn-cs"/>
              </a:rPr>
              <a:t>greater visibility and influence</a:t>
            </a:r>
            <a:r>
              <a:rPr lang="en-GB" sz="1200" b="0" i="0" kern="1200" dirty="0">
                <a:solidFill>
                  <a:schemeClr val="tx1"/>
                </a:solidFill>
                <a:effectLst/>
                <a:latin typeface="+mn-lt"/>
                <a:ea typeface="+mn-ea"/>
                <a:cs typeface="+mn-cs"/>
              </a:rPr>
              <a:t>.</a:t>
            </a:r>
          </a:p>
          <a:p>
            <a:endParaRPr lang="en-GB" dirty="0"/>
          </a:p>
          <a:p>
            <a:endParaRPr lang="en-GB" dirty="0"/>
          </a:p>
        </p:txBody>
      </p:sp>
      <p:sp>
        <p:nvSpPr>
          <p:cNvPr id="4" name="Slide Number Placeholder 3">
            <a:extLst>
              <a:ext uri="{FF2B5EF4-FFF2-40B4-BE49-F238E27FC236}">
                <a16:creationId xmlns:a16="http://schemas.microsoft.com/office/drawing/2014/main" id="{38E8C2C7-6E99-EF5F-175F-0D2CD4A1D80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135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FFEBE-6F2A-B39E-A131-F87E700C4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FFE57-8AFD-7FCD-85DC-70EDB133A0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5F397-10B9-09B5-8264-9E7231580613}"/>
              </a:ext>
            </a:extLst>
          </p:cNvPr>
          <p:cNvSpPr>
            <a:spLocks noGrp="1"/>
          </p:cNvSpPr>
          <p:nvPr>
            <p:ph type="body" idx="1"/>
          </p:nvPr>
        </p:nvSpPr>
        <p:spPr/>
        <p:txBody>
          <a:bodyPr/>
          <a:lstStyle/>
          <a:p>
            <a:r>
              <a:rPr lang="en-US" dirty="0"/>
              <a:t>The data store was used extensively by us during the recent crises in delivering our support </a:t>
            </a:r>
            <a:r>
              <a:rPr lang="en-US" dirty="0" err="1"/>
              <a:t>programmes</a:t>
            </a:r>
            <a:r>
              <a:rPr lang="en-US" dirty="0"/>
              <a:t>.  During Covid, the initial emergency toolkits we created using insights from the near real-time data were accessed 38,000 times.  In Aug 22, we used the Covid data to build our predictive model of the impact of the Cost-of-living crisis to end 2023 – it almost exactly predicted the path of the crisis.  We used this to publish monthly forecast for sector bodies and also in creating our £1bn Funding Cuts report in Sep 23. </a:t>
            </a:r>
            <a:endParaRPr lang="en-GB" dirty="0"/>
          </a:p>
        </p:txBody>
      </p:sp>
      <p:sp>
        <p:nvSpPr>
          <p:cNvPr id="4" name="Slide Number Placeholder 3">
            <a:extLst>
              <a:ext uri="{FF2B5EF4-FFF2-40B4-BE49-F238E27FC236}">
                <a16:creationId xmlns:a16="http://schemas.microsoft.com/office/drawing/2014/main" id="{3AD526D1-F6BF-1C72-296A-E99B0C456AB9}"/>
              </a:ext>
            </a:extLst>
          </p:cNvPr>
          <p:cNvSpPr>
            <a:spLocks noGrp="1"/>
          </p:cNvSpPr>
          <p:nvPr>
            <p:ph type="sldNum" sz="quarter" idx="5"/>
          </p:nvPr>
        </p:nvSpPr>
        <p:spPr/>
        <p:txBody>
          <a:bodyPr/>
          <a:lstStyle/>
          <a:p>
            <a:fld id="{6BC62DAD-376E-4B34-AF8B-54B74F71A1AF}" type="slidenum">
              <a:rPr lang="en-GB" smtClean="0"/>
              <a:t>15</a:t>
            </a:fld>
            <a:endParaRPr lang="en-GB" dirty="0"/>
          </a:p>
        </p:txBody>
      </p:sp>
    </p:spTree>
    <p:extLst>
      <p:ext uri="{BB962C8B-B14F-4D97-AF65-F5344CB8AC3E}">
        <p14:creationId xmlns:p14="http://schemas.microsoft.com/office/powerpoint/2010/main" val="3991309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639B3-8540-B1C6-69A2-07B413B99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3A568-0F26-D5FF-036E-F2112319E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34A8C-F197-D732-D1BF-BD297550F2BB}"/>
              </a:ext>
            </a:extLst>
          </p:cNvPr>
          <p:cNvSpPr>
            <a:spLocks noGrp="1"/>
          </p:cNvSpPr>
          <p:nvPr>
            <p:ph type="body" idx="1"/>
          </p:nvPr>
        </p:nvSpPr>
        <p:spPr/>
        <p:txBody>
          <a:bodyPr/>
          <a:lstStyle/>
          <a:p>
            <a:r>
              <a:rPr lang="en-GB" dirty="0"/>
              <a:t>We very accurately predicted the path of the </a:t>
            </a:r>
            <a:r>
              <a:rPr lang="en-GB" dirty="0" err="1"/>
              <a:t>CoL</a:t>
            </a:r>
            <a:r>
              <a:rPr lang="en-GB" dirty="0"/>
              <a:t> crisis but using AI would enable us to not only automate the process but extend it to far wider options and make it available to everyone.  Brining in external APIs would enable us to significantly expand the data, making it a single comprehensive source of data on the charity sector. </a:t>
            </a:r>
          </a:p>
        </p:txBody>
      </p:sp>
      <p:sp>
        <p:nvSpPr>
          <p:cNvPr id="4" name="Slide Number Placeholder 3">
            <a:extLst>
              <a:ext uri="{FF2B5EF4-FFF2-40B4-BE49-F238E27FC236}">
                <a16:creationId xmlns:a16="http://schemas.microsoft.com/office/drawing/2014/main" id="{57C64EB8-40B8-8487-DE0E-7146E053046E}"/>
              </a:ext>
            </a:extLst>
          </p:cNvPr>
          <p:cNvSpPr>
            <a:spLocks noGrp="1"/>
          </p:cNvSpPr>
          <p:nvPr>
            <p:ph type="sldNum" sz="quarter" idx="5"/>
          </p:nvPr>
        </p:nvSpPr>
        <p:spPr/>
        <p:txBody>
          <a:bodyPr/>
          <a:lstStyle/>
          <a:p>
            <a:fld id="{6BC62DAD-376E-4B34-AF8B-54B74F71A1AF}" type="slidenum">
              <a:rPr lang="en-GB" smtClean="0"/>
              <a:t>16</a:t>
            </a:fld>
            <a:endParaRPr lang="en-GB" dirty="0"/>
          </a:p>
        </p:txBody>
      </p:sp>
    </p:spTree>
    <p:extLst>
      <p:ext uri="{BB962C8B-B14F-4D97-AF65-F5344CB8AC3E}">
        <p14:creationId xmlns:p14="http://schemas.microsoft.com/office/powerpoint/2010/main" val="231198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C7D94-F73C-C028-8716-52FAD89D7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4C80C-B12E-4D58-76E8-073514AE98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4786D-BD7D-EA65-C9E7-5817C255B9AA}"/>
              </a:ext>
            </a:extLst>
          </p:cNvPr>
          <p:cNvSpPr>
            <a:spLocks noGrp="1"/>
          </p:cNvSpPr>
          <p:nvPr>
            <p:ph type="body" idx="1"/>
          </p:nvPr>
        </p:nvSpPr>
        <p:spPr/>
        <p:txBody>
          <a:bodyPr/>
          <a:lstStyle/>
          <a:p>
            <a:r>
              <a:rPr lang="en-GB" dirty="0"/>
              <a:t>Find out more on the FAQs page - https://www.charityexcellence.co.uk/faqs/</a:t>
            </a:r>
          </a:p>
        </p:txBody>
      </p:sp>
      <p:sp>
        <p:nvSpPr>
          <p:cNvPr id="4" name="Slide Number Placeholder 3">
            <a:extLst>
              <a:ext uri="{FF2B5EF4-FFF2-40B4-BE49-F238E27FC236}">
                <a16:creationId xmlns:a16="http://schemas.microsoft.com/office/drawing/2014/main" id="{80C0A159-4F42-1931-5DF2-70D95C5F88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5366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98D83-A126-1DF0-EA38-51A6C7F90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783FC-76BD-FB65-113E-E0C0A0A68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7B5737-E39C-7E4D-FA56-DFCF60AE10A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9C91E67-797C-C537-F415-C4A24ED212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500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B6553-3627-55A8-0B2E-4E509613C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3317D-F01E-2F06-6415-9A7C397B3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E861F-666C-51B9-7C7C-D9E9E5A8E9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EEFF6B-0582-724A-19D5-7612A5103D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244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2FBB2-0FF5-3423-2869-0D1DB5AAB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6EF5B-3AD8-B8B8-4A3A-68B0D8B19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FF38B-56B9-5DA2-35F0-E3ED3FD9CC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2BFD8A-A80B-D8EF-8C4F-5D61D4B8F6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565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9B6D-2656-7DD7-387E-73A3B8CFC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1F7D5-3629-1993-91DA-B01F349F6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327CE-2C11-1E5D-D5FB-4D0242634D56}"/>
              </a:ext>
            </a:extLst>
          </p:cNvPr>
          <p:cNvSpPr>
            <a:spLocks noGrp="1"/>
          </p:cNvSpPr>
          <p:nvPr>
            <p:ph type="body" idx="1"/>
          </p:nvPr>
        </p:nvSpPr>
        <p:spPr/>
        <p:txBody>
          <a:bodyPr/>
          <a:lstStyle/>
          <a:p>
            <a:r>
              <a:rPr lang="en-GB" dirty="0"/>
              <a:t>Find out more on the FAQs page - https://www.charityexcellence.co.uk/faqs/</a:t>
            </a:r>
          </a:p>
        </p:txBody>
      </p:sp>
      <p:sp>
        <p:nvSpPr>
          <p:cNvPr id="4" name="Slide Number Placeholder 3">
            <a:extLst>
              <a:ext uri="{FF2B5EF4-FFF2-40B4-BE49-F238E27FC236}">
                <a16:creationId xmlns:a16="http://schemas.microsoft.com/office/drawing/2014/main" id="{28B3FCD5-9AB1-B0E9-518F-A96C5FDC673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882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400" spc="25" dirty="0">
                <a:solidFill>
                  <a:srgbClr val="323E4F"/>
                </a:solidFill>
                <a:effectLst/>
                <a:latin typeface="Calibri Light" panose="020F0302020204030204" pitchFamily="34" charset="0"/>
                <a:ea typeface="Calibri" panose="020F0502020204030204" pitchFamily="34" charset="0"/>
                <a:cs typeface="Calibri Light" panose="020F0302020204030204" pitchFamily="34" charset="0"/>
              </a:rPr>
              <a:t>On 1st login, users spend 2 mins telling the system all about their charity and it uses this to build a health check framework unique to their non profit and specific to its needs.  The system works for any charity, not matter how small and including UK based international charities, as well as CICs and schools.  It is very quick to use and requires no charity or management expertise to use.  They then score any or all of the 8 questionnaires (30 mins each).  The charity’s results are displayed in the interactive dashboard.  From here its’ 2 clicks to everything, including the underpinning reports, master information hub resources, query system and action plan exporting - 46% of users rate it 10/10.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27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system 3 finder directories tap into the huge collective expertise of the sector and far beyond to enable anyone to find the funding, advice, help, resources and facts, figures and numbers they need.   They do this by connecting to a huge range of other free grant directories, online funding lists, advice and support from the public, private and charity sector and open-source data portals.  Each is </a:t>
            </a:r>
            <a:r>
              <a:rPr lang="en-US" dirty="0" err="1"/>
              <a:t>optimised</a:t>
            </a:r>
            <a:r>
              <a:rPr lang="en-US" dirty="0"/>
              <a:t> for the vulnerable and minority groups and most work globally, as well as in the UK.  The AI Bunnies use machine learning to support people in navigating the system to find what they need, but also have an additional capability of finding advice, support and funding for individuals.  They can also direct non-profits to external sources of support and answer questions about the charity sector.  They love chatting about carrots. </a:t>
            </a:r>
            <a:endParaRPr lang="en-GB" dirty="0"/>
          </a:p>
        </p:txBody>
      </p:sp>
      <p:sp>
        <p:nvSpPr>
          <p:cNvPr id="4" name="Slide Number Placeholder 3"/>
          <p:cNvSpPr>
            <a:spLocks noGrp="1"/>
          </p:cNvSpPr>
          <p:nvPr>
            <p:ph type="sldNum" sz="quarter" idx="5"/>
          </p:nvPr>
        </p:nvSpPr>
        <p:spPr/>
        <p:txBody>
          <a:bodyPr/>
          <a:lstStyle/>
          <a:p>
            <a:fld id="{6BC62DAD-376E-4B34-AF8B-54B74F71A1AF}" type="slidenum">
              <a:rPr lang="en-GB" smtClean="0"/>
              <a:t>5</a:t>
            </a:fld>
            <a:endParaRPr lang="en-GB" dirty="0"/>
          </a:p>
        </p:txBody>
      </p:sp>
    </p:spTree>
    <p:extLst>
      <p:ext uri="{BB962C8B-B14F-4D97-AF65-F5344CB8AC3E}">
        <p14:creationId xmlns:p14="http://schemas.microsoft.com/office/powerpoint/2010/main" val="117231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83F96-6E84-01E4-085C-649B9A76A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4B17B-C5EB-38E4-9CBD-CE415A8B3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F1655-BF7B-5FEE-7D5D-4E688D7131DF}"/>
              </a:ext>
            </a:extLst>
          </p:cNvPr>
          <p:cNvSpPr>
            <a:spLocks noGrp="1"/>
          </p:cNvSpPr>
          <p:nvPr>
            <p:ph type="body" idx="1"/>
          </p:nvPr>
        </p:nvSpPr>
        <p:spPr/>
        <p:txBody>
          <a:bodyPr/>
          <a:lstStyle/>
          <a:p>
            <a:r>
              <a:rPr lang="en-GB" dirty="0"/>
              <a:t>https://www.charityexcellence.co.uk/ai-for-charities-and-non-profits/</a:t>
            </a:r>
          </a:p>
        </p:txBody>
      </p:sp>
      <p:sp>
        <p:nvSpPr>
          <p:cNvPr id="4" name="Slide Number Placeholder 3">
            <a:extLst>
              <a:ext uri="{FF2B5EF4-FFF2-40B4-BE49-F238E27FC236}">
                <a16:creationId xmlns:a16="http://schemas.microsoft.com/office/drawing/2014/main" id="{D105532F-5EAE-C927-5E1F-020B271611A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112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Simple AI Bid Writer (Funding Bid button) - https://www.charityexcellence.co.uk/free-charity-ai-bid-writing/</a:t>
            </a:r>
          </a:p>
          <a:p>
            <a:r>
              <a:rPr lang="en-GB" dirty="0"/>
              <a:t>The In-System AI Bunny (Help Finder AI button) - https://www.charityexcellence.co.uk/charity-ai-help-finder/</a:t>
            </a:r>
          </a:p>
          <a:p>
            <a:r>
              <a:rPr lang="en-GB" dirty="0"/>
              <a:t>AI Bid Writing Best Practice (applications) - https://www.charityexcellence.co.uk/ai-bid-writing-for-charities/</a:t>
            </a:r>
          </a:p>
          <a:p>
            <a:r>
              <a:rPr lang="en-GB" dirty="0"/>
              <a:t>AI Bid Writing Best Practice Guide (Grant Makers) - https://www.charityexcellence.co.uk/charity-ai-bid-writing/</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08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F29B1-7DB5-F845-4EBA-22743E2C1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CCFBE-91F3-33A4-B648-D703A8ACF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E669C-80A5-97E3-22C1-E9F17411EA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A3B020-26CF-6683-4C67-222C5A3820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5159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4BDFD-1DFF-5372-FB3D-74228138D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B5C17-4537-BB7F-2028-C6BC9E44C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A8E85-9824-0072-33E4-8B768410D21B}"/>
              </a:ext>
            </a:extLst>
          </p:cNvPr>
          <p:cNvSpPr>
            <a:spLocks noGrp="1"/>
          </p:cNvSpPr>
          <p:nvPr>
            <p:ph type="body" idx="1"/>
          </p:nvPr>
        </p:nvSpPr>
        <p:spPr/>
        <p:txBody>
          <a:bodyPr/>
          <a:lstStyle/>
          <a:p>
            <a:r>
              <a:rPr lang="en-GB" dirty="0"/>
              <a:t>To book your sessions visit our Luma events web page and click follow to be kept up-to-date on new events - https://luma.com/Charity-Excellence </a:t>
            </a:r>
          </a:p>
        </p:txBody>
      </p:sp>
      <p:sp>
        <p:nvSpPr>
          <p:cNvPr id="4" name="Slide Number Placeholder 3">
            <a:extLst>
              <a:ext uri="{FF2B5EF4-FFF2-40B4-BE49-F238E27FC236}">
                <a16:creationId xmlns:a16="http://schemas.microsoft.com/office/drawing/2014/main" id="{E6F5254B-7900-A83C-680C-970E18D6E4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C62DAD-376E-4B34-AF8B-54B74F71A1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161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0080625"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98991" y="618870"/>
            <a:ext cx="8915053" cy="2693106"/>
          </a:xfrm>
          <a:prstGeom prst="rect">
            <a:avLst/>
          </a:prstGeom>
        </p:spPr>
        <p:txBody>
          <a:bodyPr anchor="b">
            <a:noAutofit/>
          </a:bodyPr>
          <a:lstStyle>
            <a:lvl1pPr algn="l">
              <a:lnSpc>
                <a:spcPct val="80000"/>
              </a:lnSpc>
              <a:defRPr sz="7068" spc="-96"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51915" y="3379134"/>
            <a:ext cx="7630088" cy="1322070"/>
          </a:xfrm>
          <a:prstGeom prst="rect">
            <a:avLst/>
          </a:prstGeom>
        </p:spPr>
        <p:txBody>
          <a:bodyPr>
            <a:normAutofit/>
          </a:bodyPr>
          <a:lstStyle>
            <a:lvl1pPr marL="0" indent="0" algn="l">
              <a:buNone/>
              <a:defRPr sz="2570">
                <a:solidFill>
                  <a:schemeClr val="bg1"/>
                </a:solidFill>
                <a:latin typeface="+mj-lt"/>
              </a:defRPr>
            </a:lvl1pPr>
            <a:lvl2pPr marL="367223" indent="0" algn="ctr">
              <a:buNone/>
              <a:defRPr sz="2249"/>
            </a:lvl2pPr>
            <a:lvl3pPr marL="734446" indent="0" algn="ctr">
              <a:buNone/>
              <a:defRPr sz="1928"/>
            </a:lvl3pPr>
            <a:lvl4pPr marL="1101669" indent="0" algn="ctr">
              <a:buNone/>
              <a:defRPr sz="1606"/>
            </a:lvl4pPr>
            <a:lvl5pPr marL="1468892" indent="0" algn="ctr">
              <a:buNone/>
              <a:defRPr sz="1606"/>
            </a:lvl5pPr>
            <a:lvl6pPr marL="1836115" indent="0" algn="ctr">
              <a:buNone/>
              <a:defRPr sz="1606"/>
            </a:lvl6pPr>
            <a:lvl7pPr marL="2203338" indent="0" algn="ctr">
              <a:buNone/>
              <a:defRPr sz="1606"/>
            </a:lvl7pPr>
            <a:lvl8pPr marL="2570561" indent="0" algn="ctr">
              <a:buNone/>
              <a:defRPr sz="1606"/>
            </a:lvl8pPr>
            <a:lvl9pPr marL="2937784" indent="0" algn="ctr">
              <a:buNone/>
              <a:defRPr sz="1606"/>
            </a:lvl9pPr>
          </a:lstStyle>
          <a:p>
            <a:r>
              <a:rPr lang="en-US"/>
              <a:t>Click to edit Master subtitle style</a:t>
            </a:r>
            <a:endParaRPr lang="en-US" dirty="0"/>
          </a:p>
        </p:txBody>
      </p:sp>
      <p:sp>
        <p:nvSpPr>
          <p:cNvPr id="7" name="Date Placeholder 6"/>
          <p:cNvSpPr>
            <a:spLocks noGrp="1"/>
          </p:cNvSpPr>
          <p:nvPr>
            <p:ph type="dt" sz="half" idx="10"/>
          </p:nvPr>
        </p:nvSpPr>
        <p:spPr>
          <a:xfrm>
            <a:off x="567035" y="5150739"/>
            <a:ext cx="3402211" cy="183621"/>
          </a:xfrm>
          <a:prstGeom prst="rect">
            <a:avLst/>
          </a:prstGeom>
        </p:spPr>
        <p:txBody>
          <a:bodyPr/>
          <a:lstStyle>
            <a:lvl1pPr>
              <a:defRPr>
                <a:solidFill>
                  <a:srgbClr val="FFFFFF">
                    <a:alpha val="80000"/>
                  </a:srgbClr>
                </a:solidFill>
              </a:defRPr>
            </a:lvl1pPr>
          </a:lstStyle>
          <a:p>
            <a:fld id="{CA2CF3A2-0D23-4C84-B520-6A9C836E011D}" type="datetimeFigureOut">
              <a:rPr lang="en-GB" smtClean="0"/>
              <a:t>09/09/2026</a:t>
            </a:fld>
            <a:endParaRPr lang="en-GB" dirty="0"/>
          </a:p>
        </p:txBody>
      </p:sp>
      <p:sp>
        <p:nvSpPr>
          <p:cNvPr id="8" name="Footer Placeholder 7"/>
          <p:cNvSpPr>
            <a:spLocks noGrp="1"/>
          </p:cNvSpPr>
          <p:nvPr>
            <p:ph type="ftr" sz="quarter" idx="11"/>
          </p:nvPr>
        </p:nvSpPr>
        <p:spPr>
          <a:xfrm>
            <a:off x="567035" y="5265000"/>
            <a:ext cx="4158258" cy="183621"/>
          </a:xfrm>
          <a:prstGeom prst="rect">
            <a:avLst/>
          </a:prstGeom>
        </p:spPr>
        <p:txBody>
          <a:bodyPr/>
          <a:lstStyle>
            <a:lvl1pPr>
              <a:defRPr>
                <a:solidFill>
                  <a:srgbClr val="FFFFFF">
                    <a:alpha val="80000"/>
                  </a:srgbClr>
                </a:solidFill>
              </a:defRPr>
            </a:lvl1pPr>
          </a:lstStyle>
          <a:p>
            <a:endParaRPr lang="en-GB" dirty="0"/>
          </a:p>
        </p:txBody>
      </p:sp>
      <p:sp>
        <p:nvSpPr>
          <p:cNvPr id="9" name="Slide Number Placeholder 8"/>
          <p:cNvSpPr>
            <a:spLocks noGrp="1"/>
          </p:cNvSpPr>
          <p:nvPr>
            <p:ph type="sldNum" sz="quarter" idx="12"/>
          </p:nvPr>
        </p:nvSpPr>
        <p:spPr>
          <a:xfrm>
            <a:off x="7246215" y="4720174"/>
            <a:ext cx="2419350" cy="1122159"/>
          </a:xfrm>
          <a:prstGeom prst="rect">
            <a:avLst/>
          </a:prstGeom>
        </p:spPr>
        <p:txBody>
          <a:bodyPr/>
          <a:lstStyle>
            <a:lvl1pPr>
              <a:defRPr>
                <a:solidFill>
                  <a:srgbClr val="FFFFFF">
                    <a:alpha val="25000"/>
                  </a:srgbClr>
                </a:solidFill>
              </a:defRPr>
            </a:lvl1pPr>
          </a:lstStyle>
          <a:p>
            <a:fld id="{2A3642A3-D295-46CB-9E75-EB6C056B87A9}" type="slidenum">
              <a:rPr lang="en-GB" smtClean="0"/>
              <a:t>‹#›</a:t>
            </a:fld>
            <a:endParaRPr lang="en-GB" dirty="0"/>
          </a:p>
        </p:txBody>
      </p:sp>
    </p:spTree>
    <p:extLst>
      <p:ext uri="{BB962C8B-B14F-4D97-AF65-F5344CB8AC3E}">
        <p14:creationId xmlns:p14="http://schemas.microsoft.com/office/powerpoint/2010/main" val="209887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59475" y="1615864"/>
            <a:ext cx="8891426" cy="302515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55222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9698" y="558513"/>
            <a:ext cx="2173635" cy="38560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37915" y="573816"/>
            <a:ext cx="6394896" cy="433804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4200756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627AAD"/>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3044" y="1365682"/>
            <a:ext cx="8694539" cy="34135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Slide Number Placeholder 8">
            <a:extLst>
              <a:ext uri="{FF2B5EF4-FFF2-40B4-BE49-F238E27FC236}">
                <a16:creationId xmlns:a16="http://schemas.microsoft.com/office/drawing/2014/main" id="{A2CC04FD-6636-7461-6493-7CFCBA033A8A}"/>
              </a:ext>
            </a:extLst>
          </p:cNvPr>
          <p:cNvSpPr>
            <a:spLocks noGrp="1"/>
          </p:cNvSpPr>
          <p:nvPr>
            <p:ph type="sldNum" sz="quarter" idx="11"/>
          </p:nvPr>
        </p:nvSpPr>
        <p:spPr/>
        <p:txBody>
          <a:bodyPr/>
          <a:lstStyle>
            <a:lvl1pPr>
              <a:defRPr>
                <a:solidFill>
                  <a:schemeClr val="bg1"/>
                </a:solidFill>
              </a:defRPr>
            </a:lvl1pPr>
          </a:lstStyle>
          <a:p>
            <a:r>
              <a:rPr lang="en-GB" dirty="0"/>
              <a:t> Page </a:t>
            </a:r>
            <a:fld id="{5C1B1B0E-86EC-1A4F-BA44-9E415FA68E03}" type="slidenum">
              <a:rPr lang="en-GB" smtClean="0"/>
              <a:pPr/>
              <a:t>‹#›</a:t>
            </a:fld>
            <a:endParaRPr lang="en-GB" dirty="0"/>
          </a:p>
        </p:txBody>
      </p:sp>
      <p:sp>
        <p:nvSpPr>
          <p:cNvPr id="4" name="Title 3">
            <a:extLst>
              <a:ext uri="{FF2B5EF4-FFF2-40B4-BE49-F238E27FC236}">
                <a16:creationId xmlns:a16="http://schemas.microsoft.com/office/drawing/2014/main" id="{C8711892-AD04-8F33-2192-F88EAE6D00F6}"/>
              </a:ext>
            </a:extLst>
          </p:cNvPr>
          <p:cNvSpPr>
            <a:spLocks noGrp="1"/>
          </p:cNvSpPr>
          <p:nvPr>
            <p:ph type="title"/>
          </p:nvPr>
        </p:nvSpPr>
        <p:spPr>
          <a:xfrm>
            <a:off x="693044" y="293285"/>
            <a:ext cx="8694539" cy="841595"/>
          </a:xfrm>
        </p:spPr>
        <p:txBody>
          <a:bodyPr/>
          <a:lstStyle>
            <a:lvl1pPr>
              <a:defRPr>
                <a:solidFill>
                  <a:schemeClr val="bg1"/>
                </a:solidFill>
              </a:defRPr>
            </a:lvl1pPr>
          </a:lstStyle>
          <a:p>
            <a:r>
              <a:rPr lang="en-GB"/>
              <a:t>Click to edit Master title style</a:t>
            </a:r>
          </a:p>
        </p:txBody>
      </p:sp>
      <p:pic>
        <p:nvPicPr>
          <p:cNvPr id="11" name="Picture 10">
            <a:extLst>
              <a:ext uri="{FF2B5EF4-FFF2-40B4-BE49-F238E27FC236}">
                <a16:creationId xmlns:a16="http://schemas.microsoft.com/office/drawing/2014/main" id="{89872955-5E6C-31DB-933C-21234D4CAA9B}"/>
              </a:ext>
            </a:extLst>
          </p:cNvPr>
          <p:cNvPicPr>
            <a:picLocks noChangeAspect="1"/>
          </p:cNvPicPr>
          <p:nvPr userDrawn="1"/>
        </p:nvPicPr>
        <p:blipFill>
          <a:blip r:embed="rId3">
            <a:duotone>
              <a:schemeClr val="bg2">
                <a:shade val="45000"/>
                <a:satMod val="135000"/>
              </a:schemeClr>
              <a:prstClr val="white"/>
            </a:duotone>
            <a:alphaModFix amt="13000"/>
          </a:blip>
          <a:stretch>
            <a:fillRect/>
          </a:stretch>
        </p:blipFill>
        <p:spPr>
          <a:xfrm>
            <a:off x="3841233" y="-9181"/>
            <a:ext cx="6228907" cy="5517806"/>
          </a:xfrm>
          <a:prstGeom prst="rect">
            <a:avLst/>
          </a:prstGeom>
        </p:spPr>
      </p:pic>
      <p:pic>
        <p:nvPicPr>
          <p:cNvPr id="15" name="Picture 14" descr="A logo for a charity excellence learning&#10;&#10;AI-generated content may be incorrect.">
            <a:extLst>
              <a:ext uri="{FF2B5EF4-FFF2-40B4-BE49-F238E27FC236}">
                <a16:creationId xmlns:a16="http://schemas.microsoft.com/office/drawing/2014/main" id="{83D18C45-42A0-39AB-52E6-E27A727B055A}"/>
              </a:ext>
            </a:extLst>
          </p:cNvPr>
          <p:cNvPicPr>
            <a:picLocks noChangeAspect="1"/>
          </p:cNvPicPr>
          <p:nvPr userDrawn="1"/>
        </p:nvPicPr>
        <p:blipFill>
          <a:blip r:embed="rId4"/>
          <a:stretch>
            <a:fillRect/>
          </a:stretch>
        </p:blipFill>
        <p:spPr>
          <a:xfrm>
            <a:off x="683680" y="4830297"/>
            <a:ext cx="648609" cy="552308"/>
          </a:xfrm>
          <a:prstGeom prst="rect">
            <a:avLst/>
          </a:prstGeom>
        </p:spPr>
      </p:pic>
    </p:spTree>
    <p:extLst>
      <p:ext uri="{BB962C8B-B14F-4D97-AF65-F5344CB8AC3E}">
        <p14:creationId xmlns:p14="http://schemas.microsoft.com/office/powerpoint/2010/main" val="20675557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071">
          <p15:clr>
            <a:srgbClr val="FBAE40"/>
          </p15:clr>
        </p15:guide>
        <p15:guide id="2" orient="horz" pos="3748">
          <p15:clr>
            <a:srgbClr val="FBAE40"/>
          </p15:clr>
        </p15:guide>
        <p15:guide id="3" orient="horz" pos="981">
          <p15:clr>
            <a:srgbClr val="FBAE40"/>
          </p15:clr>
        </p15:guide>
        <p15:guide id="4" orient="horz" pos="89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252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559475" y="1615864"/>
            <a:ext cx="8891426" cy="302515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1932328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8991" y="616422"/>
            <a:ext cx="8913793" cy="2695554"/>
          </a:xfrm>
          <a:prstGeom prst="rect">
            <a:avLst/>
          </a:prstGeom>
        </p:spPr>
        <p:txBody>
          <a:bodyPr anchor="b">
            <a:normAutofit/>
          </a:bodyPr>
          <a:lstStyle>
            <a:lvl1pPr>
              <a:lnSpc>
                <a:spcPct val="80000"/>
              </a:lnSpc>
              <a:defRPr sz="7068" b="0" baseline="0">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51914" y="3376992"/>
            <a:ext cx="7628513" cy="1322070"/>
          </a:xfrm>
          <a:prstGeom prst="rect">
            <a:avLst/>
          </a:prstGeom>
        </p:spPr>
        <p:txBody>
          <a:bodyPr anchor="t">
            <a:normAutofit/>
          </a:bodyPr>
          <a:lstStyle>
            <a:lvl1pPr marL="0" indent="0">
              <a:buNone/>
              <a:defRPr sz="2570">
                <a:solidFill>
                  <a:schemeClr val="tx1"/>
                </a:solidFill>
                <a:latin typeface="+mj-lt"/>
              </a:defRPr>
            </a:lvl1pPr>
            <a:lvl2pPr marL="367223" indent="0">
              <a:buNone/>
              <a:defRPr sz="1446">
                <a:solidFill>
                  <a:schemeClr val="tx1">
                    <a:tint val="75000"/>
                  </a:schemeClr>
                </a:solidFill>
              </a:defRPr>
            </a:lvl2pPr>
            <a:lvl3pPr marL="734446" indent="0">
              <a:buNone/>
              <a:defRPr sz="1285">
                <a:solidFill>
                  <a:schemeClr val="tx1">
                    <a:tint val="75000"/>
                  </a:schemeClr>
                </a:solidFill>
              </a:defRPr>
            </a:lvl3pPr>
            <a:lvl4pPr marL="1101669" indent="0">
              <a:buNone/>
              <a:defRPr sz="1124">
                <a:solidFill>
                  <a:schemeClr val="tx1">
                    <a:tint val="75000"/>
                  </a:schemeClr>
                </a:solidFill>
              </a:defRPr>
            </a:lvl4pPr>
            <a:lvl5pPr marL="1468892" indent="0">
              <a:buNone/>
              <a:defRPr sz="1124">
                <a:solidFill>
                  <a:schemeClr val="tx1">
                    <a:tint val="75000"/>
                  </a:schemeClr>
                </a:solidFill>
              </a:defRPr>
            </a:lvl5pPr>
            <a:lvl6pPr marL="1836115" indent="0">
              <a:buNone/>
              <a:defRPr sz="1124">
                <a:solidFill>
                  <a:schemeClr val="tx1">
                    <a:tint val="75000"/>
                  </a:schemeClr>
                </a:solidFill>
              </a:defRPr>
            </a:lvl6pPr>
            <a:lvl7pPr marL="2203338" indent="0">
              <a:buNone/>
              <a:defRPr sz="1124">
                <a:solidFill>
                  <a:schemeClr val="tx1">
                    <a:tint val="75000"/>
                  </a:schemeClr>
                </a:solidFill>
              </a:defRPr>
            </a:lvl7pPr>
            <a:lvl8pPr marL="2570561" indent="0">
              <a:buNone/>
              <a:defRPr sz="1124">
                <a:solidFill>
                  <a:schemeClr val="tx1">
                    <a:tint val="75000"/>
                  </a:schemeClr>
                </a:solidFill>
              </a:defRPr>
            </a:lvl8pPr>
            <a:lvl9pPr marL="2937784" indent="0">
              <a:buNone/>
              <a:defRPr sz="1124">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266644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59475" y="1604983"/>
            <a:ext cx="3855839" cy="3026071"/>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70305" y="1604983"/>
            <a:ext cx="3855839" cy="3026071"/>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6" name="Footer Placeholder 5"/>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7" name="Slide Number Placeholder 6"/>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3226580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59475" y="1638986"/>
            <a:ext cx="3855839" cy="581064"/>
          </a:xfrm>
          <a:prstGeom prst="rect">
            <a:avLst/>
          </a:prstGeom>
        </p:spPr>
        <p:txBody>
          <a:bodyPr anchor="ctr">
            <a:normAutofit/>
          </a:bodyPr>
          <a:lstStyle>
            <a:lvl1pPr marL="0" indent="0">
              <a:buNone/>
              <a:defRPr sz="1767" b="0" cap="all" baseline="0">
                <a:solidFill>
                  <a:schemeClr val="tx1">
                    <a:lumMod val="85000"/>
                    <a:lumOff val="15000"/>
                  </a:schemeClr>
                </a:solidFill>
                <a:latin typeface="+mj-lt"/>
              </a:defRPr>
            </a:lvl1pPr>
            <a:lvl2pPr marL="367223" indent="0">
              <a:buNone/>
              <a:defRPr sz="1606" b="1"/>
            </a:lvl2pPr>
            <a:lvl3pPr marL="734446" indent="0">
              <a:buNone/>
              <a:defRPr sz="1446" b="1"/>
            </a:lvl3pPr>
            <a:lvl4pPr marL="1101669" indent="0">
              <a:buNone/>
              <a:defRPr sz="1285" b="1"/>
            </a:lvl4pPr>
            <a:lvl5pPr marL="1468892" indent="0">
              <a:buNone/>
              <a:defRPr sz="1285" b="1"/>
            </a:lvl5pPr>
            <a:lvl6pPr marL="1836115" indent="0">
              <a:buNone/>
              <a:defRPr sz="1285" b="1"/>
            </a:lvl6pPr>
            <a:lvl7pPr marL="2203338" indent="0">
              <a:buNone/>
              <a:defRPr sz="1285" b="1"/>
            </a:lvl7pPr>
            <a:lvl8pPr marL="2570561" indent="0">
              <a:buNone/>
              <a:defRPr sz="1285" b="1"/>
            </a:lvl8pPr>
            <a:lvl9pPr marL="2937784" indent="0">
              <a:buNone/>
              <a:defRPr sz="1285" b="1"/>
            </a:lvl9pPr>
          </a:lstStyle>
          <a:p>
            <a:pPr lvl="0"/>
            <a:r>
              <a:rPr lang="en-US"/>
              <a:t>Edit Master text styles</a:t>
            </a:r>
          </a:p>
        </p:txBody>
      </p:sp>
      <p:sp>
        <p:nvSpPr>
          <p:cNvPr id="4" name="Content Placeholder 3"/>
          <p:cNvSpPr>
            <a:spLocks noGrp="1"/>
          </p:cNvSpPr>
          <p:nvPr>
            <p:ph sz="half" idx="2"/>
          </p:nvPr>
        </p:nvSpPr>
        <p:spPr>
          <a:xfrm>
            <a:off x="559475" y="2211389"/>
            <a:ext cx="3855839" cy="2570692"/>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7228" y="1637354"/>
            <a:ext cx="3855839" cy="580242"/>
          </a:xfrm>
          <a:prstGeom prst="rect">
            <a:avLst/>
          </a:prstGeom>
        </p:spPr>
        <p:txBody>
          <a:bodyPr anchor="ctr">
            <a:normAutofit/>
          </a:bodyPr>
          <a:lstStyle>
            <a:lvl1pPr marL="0" indent="0">
              <a:buNone/>
              <a:defRPr sz="1767" b="0" cap="all" baseline="0">
                <a:solidFill>
                  <a:schemeClr val="tx1">
                    <a:lumMod val="85000"/>
                    <a:lumOff val="15000"/>
                  </a:schemeClr>
                </a:solidFill>
                <a:latin typeface="+mj-lt"/>
              </a:defRPr>
            </a:lvl1pPr>
            <a:lvl2pPr marL="367223" indent="0">
              <a:buNone/>
              <a:defRPr sz="1606" b="1"/>
            </a:lvl2pPr>
            <a:lvl3pPr marL="734446" indent="0">
              <a:buNone/>
              <a:defRPr sz="1446" b="1"/>
            </a:lvl3pPr>
            <a:lvl4pPr marL="1101669" indent="0">
              <a:buNone/>
              <a:defRPr sz="1285" b="1"/>
            </a:lvl4pPr>
            <a:lvl5pPr marL="1468892" indent="0">
              <a:buNone/>
              <a:defRPr sz="1285" b="1"/>
            </a:lvl5pPr>
            <a:lvl6pPr marL="1836115" indent="0">
              <a:buNone/>
              <a:defRPr sz="1285" b="1"/>
            </a:lvl6pPr>
            <a:lvl7pPr marL="2203338" indent="0">
              <a:buNone/>
              <a:defRPr sz="1285" b="1"/>
            </a:lvl7pPr>
            <a:lvl8pPr marL="2570561" indent="0">
              <a:buNone/>
              <a:defRPr sz="1285" b="1"/>
            </a:lvl8pPr>
            <a:lvl9pPr marL="2937784" indent="0">
              <a:buNone/>
              <a:defRPr sz="1285" b="1"/>
            </a:lvl9pPr>
          </a:lstStyle>
          <a:p>
            <a:pPr lvl="0"/>
            <a:r>
              <a:rPr lang="en-US"/>
              <a:t>Edit Master text styles</a:t>
            </a:r>
          </a:p>
        </p:txBody>
      </p:sp>
      <p:sp>
        <p:nvSpPr>
          <p:cNvPr id="6" name="Content Placeholder 5"/>
          <p:cNvSpPr>
            <a:spLocks noGrp="1"/>
          </p:cNvSpPr>
          <p:nvPr>
            <p:ph sz="quarter" idx="4"/>
          </p:nvPr>
        </p:nvSpPr>
        <p:spPr>
          <a:xfrm>
            <a:off x="4967228" y="2209707"/>
            <a:ext cx="3855839" cy="2570692"/>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8" name="Footer Placeholder 7"/>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9" name="Slide Number Placeholder 8"/>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31824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4" name="Footer Placeholder 3"/>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5" name="Slide Number Placeholder 4"/>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1162392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3" name="Footer Placeholder 2"/>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4" name="Slide Number Placeholder 3"/>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789949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59475" y="1615864"/>
            <a:ext cx="8891426" cy="302515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41526131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6300391" y="0"/>
            <a:ext cx="3780234"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830718" y="435583"/>
            <a:ext cx="2797373" cy="1542415"/>
          </a:xfrm>
          <a:prstGeom prst="rect">
            <a:avLst/>
          </a:prstGeom>
        </p:spPr>
        <p:txBody>
          <a:bodyPr anchor="b">
            <a:noAutofit/>
          </a:bodyPr>
          <a:lstStyle>
            <a:lvl1pPr>
              <a:lnSpc>
                <a:spcPct val="85000"/>
              </a:lnSpc>
              <a:defRPr sz="3213">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630039" y="612069"/>
            <a:ext cx="5040313" cy="3672417"/>
          </a:xfrm>
          <a:prstGeom prst="rect">
            <a:avLst/>
          </a:prstGeom>
        </p:spPr>
        <p:txBody>
          <a:bodyPr/>
          <a:lstStyle>
            <a:lvl1pPr>
              <a:defRPr sz="2570"/>
            </a:lvl1pPr>
            <a:lvl2pPr>
              <a:defRPr sz="2249"/>
            </a:lvl2pPr>
            <a:lvl3pPr>
              <a:defRPr sz="1928"/>
            </a:lvl3pPr>
            <a:lvl4pPr>
              <a:defRPr sz="1606"/>
            </a:lvl4pPr>
            <a:lvl5pPr>
              <a:defRPr sz="1606"/>
            </a:lvl5pPr>
            <a:lvl6pPr>
              <a:defRPr sz="1606"/>
            </a:lvl6pPr>
            <a:lvl7pPr>
              <a:defRPr sz="1606"/>
            </a:lvl7pPr>
            <a:lvl8pPr>
              <a:defRPr sz="1606"/>
            </a:lvl8pPr>
            <a:lvl9pPr>
              <a:defRPr sz="160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42772" y="2017591"/>
            <a:ext cx="2809974" cy="2511723"/>
          </a:xfrm>
          <a:prstGeom prst="rect">
            <a:avLst/>
          </a:prstGeom>
        </p:spPr>
        <p:txBody>
          <a:bodyPr>
            <a:normAutofit/>
          </a:bodyPr>
          <a:lstStyle>
            <a:lvl1pPr marL="0" marR="0" indent="0" algn="l" defTabSz="734446" rtl="0" eaLnBrk="1" fontAlgn="auto" latinLnBrk="0" hangingPunct="1">
              <a:lnSpc>
                <a:spcPct val="100000"/>
              </a:lnSpc>
              <a:spcBef>
                <a:spcPts val="964"/>
              </a:spcBef>
              <a:spcAft>
                <a:spcPts val="0"/>
              </a:spcAft>
              <a:buClrTx/>
              <a:buSzTx/>
              <a:buFontTx/>
              <a:buNone/>
              <a:tabLst/>
              <a:defRPr sz="1446">
                <a:solidFill>
                  <a:srgbClr val="262626"/>
                </a:solidFill>
              </a:defRPr>
            </a:lvl1pPr>
            <a:lvl2pPr marL="367223" indent="0">
              <a:buNone/>
              <a:defRPr sz="964"/>
            </a:lvl2pPr>
            <a:lvl3pPr marL="734446" indent="0">
              <a:buNone/>
              <a:defRPr sz="803"/>
            </a:lvl3pPr>
            <a:lvl4pPr marL="1101669" indent="0">
              <a:buNone/>
              <a:defRPr sz="723"/>
            </a:lvl4pPr>
            <a:lvl5pPr marL="1468892" indent="0">
              <a:buNone/>
              <a:defRPr sz="723"/>
            </a:lvl5pPr>
            <a:lvl6pPr marL="1836115" indent="0">
              <a:buNone/>
              <a:defRPr sz="723"/>
            </a:lvl6pPr>
            <a:lvl7pPr marL="2203338" indent="0">
              <a:buNone/>
              <a:defRPr sz="723"/>
            </a:lvl7pPr>
            <a:lvl8pPr marL="2570561" indent="0">
              <a:buNone/>
              <a:defRPr sz="723"/>
            </a:lvl8pPr>
            <a:lvl9pPr marL="2937784" indent="0">
              <a:buNone/>
              <a:defRPr sz="723"/>
            </a:lvl9pPr>
          </a:lstStyle>
          <a:p>
            <a:pPr marL="0" marR="0" lvl="0" indent="0" algn="l" defTabSz="734446" rtl="0" eaLnBrk="1" fontAlgn="auto" latinLnBrk="0" hangingPunct="1">
              <a:lnSpc>
                <a:spcPct val="100000"/>
              </a:lnSpc>
              <a:spcBef>
                <a:spcPts val="1124"/>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6" name="Footer Placeholder 5"/>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7" name="Slide Number Placeholder 6"/>
          <p:cNvSpPr>
            <a:spLocks noGrp="1"/>
          </p:cNvSpPr>
          <p:nvPr>
            <p:ph type="sldNum" sz="quarter" idx="12"/>
          </p:nvPr>
        </p:nvSpPr>
        <p:spPr>
          <a:xfrm>
            <a:off x="7246215" y="4720174"/>
            <a:ext cx="2419350" cy="1122159"/>
          </a:xfrm>
          <a:prstGeom prst="rect">
            <a:avLst/>
          </a:prstGeom>
        </p:spPr>
        <p:txBody>
          <a:bodyPr/>
          <a:lstStyle>
            <a:lvl1pPr>
              <a:defRPr>
                <a:solidFill>
                  <a:srgbClr val="FFFFFF">
                    <a:alpha val="20000"/>
                  </a:srgbClr>
                </a:solidFill>
              </a:defRPr>
            </a:lvl1pPr>
          </a:lstStyle>
          <a:p>
            <a:fld id="{2A3642A3-D295-46CB-9E75-EB6C056B87A9}" type="slidenum">
              <a:rPr lang="en-GB" smtClean="0"/>
              <a:t>‹#›</a:t>
            </a:fld>
            <a:endParaRPr lang="en-GB" dirty="0"/>
          </a:p>
        </p:txBody>
      </p:sp>
    </p:spTree>
    <p:extLst>
      <p:ext uri="{BB962C8B-B14F-4D97-AF65-F5344CB8AC3E}">
        <p14:creationId xmlns:p14="http://schemas.microsoft.com/office/powerpoint/2010/main" val="1361047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6793" y="4352494"/>
            <a:ext cx="8913793" cy="492614"/>
          </a:xfrm>
          <a:prstGeom prst="rect">
            <a:avLst/>
          </a:prstGeom>
        </p:spPr>
        <p:txBody>
          <a:bodyPr anchor="b">
            <a:normAutofit/>
          </a:bodyPr>
          <a:lstStyle>
            <a:lvl1pPr>
              <a:defRPr sz="257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0080625" cy="4282038"/>
          </a:xfrm>
          <a:prstGeom prst="rect">
            <a:avLst/>
          </a:prstGeom>
          <a:solidFill>
            <a:schemeClr val="accent1">
              <a:lumMod val="40000"/>
              <a:lumOff val="60000"/>
            </a:schemeClr>
          </a:solidFill>
        </p:spPr>
        <p:txBody>
          <a:bodyPr anchor="t"/>
          <a:lstStyle>
            <a:lvl1pPr marL="0" indent="0" algn="ctr">
              <a:spcBef>
                <a:spcPts val="643"/>
              </a:spcBef>
              <a:buNone/>
              <a:defRPr sz="2570">
                <a:solidFill>
                  <a:schemeClr val="tx1">
                    <a:lumMod val="75000"/>
                    <a:lumOff val="25000"/>
                  </a:schemeClr>
                </a:solidFill>
              </a:defRPr>
            </a:lvl1pPr>
            <a:lvl2pPr marL="367223" indent="0">
              <a:buNone/>
              <a:defRPr sz="2249"/>
            </a:lvl2pPr>
            <a:lvl3pPr marL="734446" indent="0">
              <a:buNone/>
              <a:defRPr sz="1928"/>
            </a:lvl3pPr>
            <a:lvl4pPr marL="1101669" indent="0">
              <a:buNone/>
              <a:defRPr sz="1606"/>
            </a:lvl4pPr>
            <a:lvl5pPr marL="1468892" indent="0">
              <a:buNone/>
              <a:defRPr sz="1606"/>
            </a:lvl5pPr>
            <a:lvl6pPr marL="1836115" indent="0">
              <a:buNone/>
              <a:defRPr sz="1606"/>
            </a:lvl6pPr>
            <a:lvl7pPr marL="2203338" indent="0">
              <a:buNone/>
              <a:defRPr sz="1606"/>
            </a:lvl7pPr>
            <a:lvl8pPr marL="2570561" indent="0">
              <a:buNone/>
              <a:defRPr sz="1606"/>
            </a:lvl8pPr>
            <a:lvl9pPr marL="2937784" indent="0">
              <a:buNone/>
              <a:defRPr sz="1606"/>
            </a:lvl9pPr>
          </a:lstStyle>
          <a:p>
            <a:r>
              <a:rPr lang="en-US" dirty="0"/>
              <a:t>Click icon to add picture</a:t>
            </a:r>
          </a:p>
        </p:txBody>
      </p:sp>
      <p:sp>
        <p:nvSpPr>
          <p:cNvPr id="4" name="Text Placeholder 3"/>
          <p:cNvSpPr>
            <a:spLocks noGrp="1"/>
          </p:cNvSpPr>
          <p:nvPr>
            <p:ph type="body" sz="half" idx="2"/>
          </p:nvPr>
        </p:nvSpPr>
        <p:spPr>
          <a:xfrm>
            <a:off x="559475" y="4746940"/>
            <a:ext cx="7631033" cy="428449"/>
          </a:xfrm>
          <a:prstGeom prst="rect">
            <a:avLst/>
          </a:prstGeom>
        </p:spPr>
        <p:txBody>
          <a:bodyPr>
            <a:normAutofit/>
          </a:bodyPr>
          <a:lstStyle>
            <a:lvl1pPr marL="0" indent="0">
              <a:lnSpc>
                <a:spcPct val="90000"/>
              </a:lnSpc>
              <a:buNone/>
              <a:defRPr sz="1124">
                <a:solidFill>
                  <a:srgbClr val="262626"/>
                </a:solidFill>
              </a:defRPr>
            </a:lvl1pPr>
            <a:lvl2pPr marL="367223" indent="0">
              <a:buNone/>
              <a:defRPr sz="964"/>
            </a:lvl2pPr>
            <a:lvl3pPr marL="734446" indent="0">
              <a:buNone/>
              <a:defRPr sz="803"/>
            </a:lvl3pPr>
            <a:lvl4pPr marL="1101669" indent="0">
              <a:buNone/>
              <a:defRPr sz="723"/>
            </a:lvl4pPr>
            <a:lvl5pPr marL="1468892" indent="0">
              <a:buNone/>
              <a:defRPr sz="723"/>
            </a:lvl5pPr>
            <a:lvl6pPr marL="1836115" indent="0">
              <a:buNone/>
              <a:defRPr sz="723"/>
            </a:lvl6pPr>
            <a:lvl7pPr marL="2203338" indent="0">
              <a:buNone/>
              <a:defRPr sz="723"/>
            </a:lvl7pPr>
            <a:lvl8pPr marL="2570561" indent="0">
              <a:buNone/>
              <a:defRPr sz="723"/>
            </a:lvl8pPr>
            <a:lvl9pPr marL="2937784" indent="0">
              <a:buNone/>
              <a:defRPr sz="723"/>
            </a:lvl9pPr>
          </a:lstStyle>
          <a:p>
            <a:pPr lvl="0"/>
            <a:r>
              <a:rPr lang="en-US"/>
              <a:t>Edit Master text styles</a:t>
            </a:r>
          </a:p>
        </p:txBody>
      </p:sp>
      <p:sp>
        <p:nvSpPr>
          <p:cNvPr id="12" name="Date Placeholder 11"/>
          <p:cNvSpPr>
            <a:spLocks noGrp="1"/>
          </p:cNvSpPr>
          <p:nvPr>
            <p:ph type="dt" sz="half" idx="10"/>
          </p:nvPr>
        </p:nvSpPr>
        <p:spPr>
          <a:xfrm>
            <a:off x="567035" y="5150739"/>
            <a:ext cx="3402211" cy="183621"/>
          </a:xfrm>
          <a:prstGeom prst="rect">
            <a:avLst/>
          </a:prstGeom>
        </p:spPr>
        <p:txBody>
          <a:bodyPr/>
          <a:lstStyle>
            <a:lvl1pPr>
              <a:defRPr>
                <a:solidFill>
                  <a:srgbClr val="FFFFFF">
                    <a:alpha val="80000"/>
                  </a:srgbClr>
                </a:solidFill>
              </a:defRPr>
            </a:lvl1pPr>
          </a:lstStyle>
          <a:p>
            <a:fld id="{CA2CF3A2-0D23-4C84-B520-6A9C836E011D}" type="datetimeFigureOut">
              <a:rPr lang="en-GB" smtClean="0"/>
              <a:t>09/09/2026</a:t>
            </a:fld>
            <a:endParaRPr lang="en-GB" dirty="0"/>
          </a:p>
        </p:txBody>
      </p:sp>
      <p:sp>
        <p:nvSpPr>
          <p:cNvPr id="13" name="Footer Placeholder 12"/>
          <p:cNvSpPr>
            <a:spLocks noGrp="1"/>
          </p:cNvSpPr>
          <p:nvPr>
            <p:ph type="ftr" sz="quarter" idx="11"/>
          </p:nvPr>
        </p:nvSpPr>
        <p:spPr>
          <a:xfrm>
            <a:off x="567035" y="5265000"/>
            <a:ext cx="4158258" cy="183621"/>
          </a:xfrm>
          <a:prstGeom prst="rect">
            <a:avLst/>
          </a:prstGeom>
        </p:spPr>
        <p:txBody>
          <a:bodyPr/>
          <a:lstStyle>
            <a:lvl1pPr>
              <a:defRPr>
                <a:solidFill>
                  <a:srgbClr val="FFFFFF">
                    <a:alpha val="80000"/>
                  </a:srgbClr>
                </a:solidFill>
              </a:defRPr>
            </a:lvl1pPr>
          </a:lstStyle>
          <a:p>
            <a:endParaRPr lang="en-GB" dirty="0"/>
          </a:p>
        </p:txBody>
      </p:sp>
      <p:sp>
        <p:nvSpPr>
          <p:cNvPr id="14" name="Slide Number Placeholder 13"/>
          <p:cNvSpPr>
            <a:spLocks noGrp="1"/>
          </p:cNvSpPr>
          <p:nvPr>
            <p:ph type="sldNum" sz="quarter" idx="12"/>
          </p:nvPr>
        </p:nvSpPr>
        <p:spPr>
          <a:xfrm>
            <a:off x="7246215" y="4720174"/>
            <a:ext cx="2419350" cy="1122159"/>
          </a:xfrm>
          <a:prstGeom prst="rect">
            <a:avLst/>
          </a:prstGeom>
        </p:spPr>
        <p:txBody>
          <a:bodyPr/>
          <a:lstStyle>
            <a:lvl1pPr>
              <a:defRPr>
                <a:solidFill>
                  <a:srgbClr val="FFFFFF">
                    <a:alpha val="25000"/>
                  </a:srgbClr>
                </a:solidFill>
              </a:defRPr>
            </a:lvl1pPr>
          </a:lstStyle>
          <a:p>
            <a:fld id="{2A3642A3-D295-46CB-9E75-EB6C056B87A9}" type="slidenum">
              <a:rPr lang="en-GB" smtClean="0"/>
              <a:t>‹#›</a:t>
            </a:fld>
            <a:endParaRPr lang="en-GB" dirty="0"/>
          </a:p>
        </p:txBody>
      </p:sp>
    </p:spTree>
    <p:extLst>
      <p:ext uri="{BB962C8B-B14F-4D97-AF65-F5344CB8AC3E}">
        <p14:creationId xmlns:p14="http://schemas.microsoft.com/office/powerpoint/2010/main" val="415497171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59475" y="1615864"/>
            <a:ext cx="8891426" cy="302515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568632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9698" y="558513"/>
            <a:ext cx="2173635" cy="38560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37915" y="573816"/>
            <a:ext cx="6394896" cy="433804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464456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8991" y="616422"/>
            <a:ext cx="8913793" cy="2695554"/>
          </a:xfrm>
          <a:prstGeom prst="rect">
            <a:avLst/>
          </a:prstGeom>
        </p:spPr>
        <p:txBody>
          <a:bodyPr anchor="b">
            <a:normAutofit/>
          </a:bodyPr>
          <a:lstStyle>
            <a:lvl1pPr>
              <a:lnSpc>
                <a:spcPct val="80000"/>
              </a:lnSpc>
              <a:defRPr sz="7068" b="0" baseline="0">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51914" y="3376992"/>
            <a:ext cx="7628513" cy="1322070"/>
          </a:xfrm>
          <a:prstGeom prst="rect">
            <a:avLst/>
          </a:prstGeom>
        </p:spPr>
        <p:txBody>
          <a:bodyPr anchor="t">
            <a:normAutofit/>
          </a:bodyPr>
          <a:lstStyle>
            <a:lvl1pPr marL="0" indent="0">
              <a:buNone/>
              <a:defRPr sz="2570">
                <a:solidFill>
                  <a:schemeClr val="tx1"/>
                </a:solidFill>
                <a:latin typeface="+mj-lt"/>
              </a:defRPr>
            </a:lvl1pPr>
            <a:lvl2pPr marL="367223" indent="0">
              <a:buNone/>
              <a:defRPr sz="1446">
                <a:solidFill>
                  <a:schemeClr val="tx1">
                    <a:tint val="75000"/>
                  </a:schemeClr>
                </a:solidFill>
              </a:defRPr>
            </a:lvl2pPr>
            <a:lvl3pPr marL="734446" indent="0">
              <a:buNone/>
              <a:defRPr sz="1285">
                <a:solidFill>
                  <a:schemeClr val="tx1">
                    <a:tint val="75000"/>
                  </a:schemeClr>
                </a:solidFill>
              </a:defRPr>
            </a:lvl3pPr>
            <a:lvl4pPr marL="1101669" indent="0">
              <a:buNone/>
              <a:defRPr sz="1124">
                <a:solidFill>
                  <a:schemeClr val="tx1">
                    <a:tint val="75000"/>
                  </a:schemeClr>
                </a:solidFill>
              </a:defRPr>
            </a:lvl4pPr>
            <a:lvl5pPr marL="1468892" indent="0">
              <a:buNone/>
              <a:defRPr sz="1124">
                <a:solidFill>
                  <a:schemeClr val="tx1">
                    <a:tint val="75000"/>
                  </a:schemeClr>
                </a:solidFill>
              </a:defRPr>
            </a:lvl5pPr>
            <a:lvl6pPr marL="1836115" indent="0">
              <a:buNone/>
              <a:defRPr sz="1124">
                <a:solidFill>
                  <a:schemeClr val="tx1">
                    <a:tint val="75000"/>
                  </a:schemeClr>
                </a:solidFill>
              </a:defRPr>
            </a:lvl6pPr>
            <a:lvl7pPr marL="2203338" indent="0">
              <a:buNone/>
              <a:defRPr sz="1124">
                <a:solidFill>
                  <a:schemeClr val="tx1">
                    <a:tint val="75000"/>
                  </a:schemeClr>
                </a:solidFill>
              </a:defRPr>
            </a:lvl7pPr>
            <a:lvl8pPr marL="2570561" indent="0">
              <a:buNone/>
              <a:defRPr sz="1124">
                <a:solidFill>
                  <a:schemeClr val="tx1">
                    <a:tint val="75000"/>
                  </a:schemeClr>
                </a:solidFill>
              </a:defRPr>
            </a:lvl8pPr>
            <a:lvl9pPr marL="2937784" indent="0">
              <a:buNone/>
              <a:defRPr sz="1124">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5" name="Footer Placeholder 4"/>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6" name="Slide Number Placeholder 5"/>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3852883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59475" y="1604983"/>
            <a:ext cx="3855839" cy="3026071"/>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70305" y="1604983"/>
            <a:ext cx="3855839" cy="3026071"/>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6" name="Footer Placeholder 5"/>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7" name="Slide Number Placeholder 6"/>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80098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59475" y="1638986"/>
            <a:ext cx="3855839" cy="581064"/>
          </a:xfrm>
          <a:prstGeom prst="rect">
            <a:avLst/>
          </a:prstGeom>
        </p:spPr>
        <p:txBody>
          <a:bodyPr anchor="ctr">
            <a:normAutofit/>
          </a:bodyPr>
          <a:lstStyle>
            <a:lvl1pPr marL="0" indent="0">
              <a:buNone/>
              <a:defRPr sz="1767" b="0" cap="all" baseline="0">
                <a:solidFill>
                  <a:schemeClr val="tx1">
                    <a:lumMod val="85000"/>
                    <a:lumOff val="15000"/>
                  </a:schemeClr>
                </a:solidFill>
                <a:latin typeface="+mj-lt"/>
              </a:defRPr>
            </a:lvl1pPr>
            <a:lvl2pPr marL="367223" indent="0">
              <a:buNone/>
              <a:defRPr sz="1606" b="1"/>
            </a:lvl2pPr>
            <a:lvl3pPr marL="734446" indent="0">
              <a:buNone/>
              <a:defRPr sz="1446" b="1"/>
            </a:lvl3pPr>
            <a:lvl4pPr marL="1101669" indent="0">
              <a:buNone/>
              <a:defRPr sz="1285" b="1"/>
            </a:lvl4pPr>
            <a:lvl5pPr marL="1468892" indent="0">
              <a:buNone/>
              <a:defRPr sz="1285" b="1"/>
            </a:lvl5pPr>
            <a:lvl6pPr marL="1836115" indent="0">
              <a:buNone/>
              <a:defRPr sz="1285" b="1"/>
            </a:lvl6pPr>
            <a:lvl7pPr marL="2203338" indent="0">
              <a:buNone/>
              <a:defRPr sz="1285" b="1"/>
            </a:lvl7pPr>
            <a:lvl8pPr marL="2570561" indent="0">
              <a:buNone/>
              <a:defRPr sz="1285" b="1"/>
            </a:lvl8pPr>
            <a:lvl9pPr marL="2937784" indent="0">
              <a:buNone/>
              <a:defRPr sz="1285" b="1"/>
            </a:lvl9pPr>
          </a:lstStyle>
          <a:p>
            <a:pPr lvl="0"/>
            <a:r>
              <a:rPr lang="en-US"/>
              <a:t>Edit Master text styles</a:t>
            </a:r>
          </a:p>
        </p:txBody>
      </p:sp>
      <p:sp>
        <p:nvSpPr>
          <p:cNvPr id="4" name="Content Placeholder 3"/>
          <p:cNvSpPr>
            <a:spLocks noGrp="1"/>
          </p:cNvSpPr>
          <p:nvPr>
            <p:ph sz="half" idx="2"/>
          </p:nvPr>
        </p:nvSpPr>
        <p:spPr>
          <a:xfrm>
            <a:off x="559475" y="2211389"/>
            <a:ext cx="3855839" cy="2570692"/>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7228" y="1637354"/>
            <a:ext cx="3855839" cy="580242"/>
          </a:xfrm>
          <a:prstGeom prst="rect">
            <a:avLst/>
          </a:prstGeom>
        </p:spPr>
        <p:txBody>
          <a:bodyPr anchor="ctr">
            <a:normAutofit/>
          </a:bodyPr>
          <a:lstStyle>
            <a:lvl1pPr marL="0" indent="0">
              <a:buNone/>
              <a:defRPr sz="1767" b="0" cap="all" baseline="0">
                <a:solidFill>
                  <a:schemeClr val="tx1">
                    <a:lumMod val="85000"/>
                    <a:lumOff val="15000"/>
                  </a:schemeClr>
                </a:solidFill>
                <a:latin typeface="+mj-lt"/>
              </a:defRPr>
            </a:lvl1pPr>
            <a:lvl2pPr marL="367223" indent="0">
              <a:buNone/>
              <a:defRPr sz="1606" b="1"/>
            </a:lvl2pPr>
            <a:lvl3pPr marL="734446" indent="0">
              <a:buNone/>
              <a:defRPr sz="1446" b="1"/>
            </a:lvl3pPr>
            <a:lvl4pPr marL="1101669" indent="0">
              <a:buNone/>
              <a:defRPr sz="1285" b="1"/>
            </a:lvl4pPr>
            <a:lvl5pPr marL="1468892" indent="0">
              <a:buNone/>
              <a:defRPr sz="1285" b="1"/>
            </a:lvl5pPr>
            <a:lvl6pPr marL="1836115" indent="0">
              <a:buNone/>
              <a:defRPr sz="1285" b="1"/>
            </a:lvl6pPr>
            <a:lvl7pPr marL="2203338" indent="0">
              <a:buNone/>
              <a:defRPr sz="1285" b="1"/>
            </a:lvl7pPr>
            <a:lvl8pPr marL="2570561" indent="0">
              <a:buNone/>
              <a:defRPr sz="1285" b="1"/>
            </a:lvl8pPr>
            <a:lvl9pPr marL="2937784" indent="0">
              <a:buNone/>
              <a:defRPr sz="1285" b="1"/>
            </a:lvl9pPr>
          </a:lstStyle>
          <a:p>
            <a:pPr lvl="0"/>
            <a:r>
              <a:rPr lang="en-US"/>
              <a:t>Edit Master text styles</a:t>
            </a:r>
          </a:p>
        </p:txBody>
      </p:sp>
      <p:sp>
        <p:nvSpPr>
          <p:cNvPr id="6" name="Content Placeholder 5"/>
          <p:cNvSpPr>
            <a:spLocks noGrp="1"/>
          </p:cNvSpPr>
          <p:nvPr>
            <p:ph sz="quarter" idx="4"/>
          </p:nvPr>
        </p:nvSpPr>
        <p:spPr>
          <a:xfrm>
            <a:off x="4967228" y="2209707"/>
            <a:ext cx="3855839" cy="2570692"/>
          </a:xfrm>
          <a:prstGeom prst="rect">
            <a:avLst/>
          </a:prstGeom>
        </p:spPr>
        <p:txBody>
          <a:bodyPr/>
          <a:lstStyle>
            <a:lvl1pPr>
              <a:defRPr sz="1928"/>
            </a:lvl1pPr>
            <a:lvl2pPr>
              <a:defRPr sz="1606"/>
            </a:lvl2pPr>
            <a:lvl3pPr>
              <a:defRPr sz="1446"/>
            </a:lvl3pPr>
            <a:lvl4pPr>
              <a:defRPr sz="1285"/>
            </a:lvl4pPr>
            <a:lvl5pPr>
              <a:defRPr sz="1285"/>
            </a:lvl5pPr>
            <a:lvl6pPr>
              <a:defRPr sz="1285"/>
            </a:lvl6pPr>
            <a:lvl7pPr>
              <a:defRPr sz="1285"/>
            </a:lvl7pPr>
            <a:lvl8pPr>
              <a:defRPr sz="1285"/>
            </a:lvl8pPr>
            <a:lvl9pPr>
              <a:defRPr sz="128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8" name="Footer Placeholder 7"/>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9" name="Slide Number Placeholder 8"/>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166363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543408" y="401245"/>
            <a:ext cx="8907177" cy="1331932"/>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4" name="Footer Placeholder 3"/>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5" name="Slide Number Placeholder 4"/>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122006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3" name="Footer Placeholder 2"/>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4" name="Slide Number Placeholder 3"/>
          <p:cNvSpPr>
            <a:spLocks noGrp="1"/>
          </p:cNvSpPr>
          <p:nvPr>
            <p:ph type="sldNum" sz="quarter" idx="12"/>
          </p:nvPr>
        </p:nvSpPr>
        <p:spPr>
          <a:xfrm>
            <a:off x="7246215" y="4720174"/>
            <a:ext cx="2419350" cy="1122159"/>
          </a:xfrm>
          <a:prstGeom prst="rect">
            <a:avLst/>
          </a:prstGeom>
        </p:spPr>
        <p:txBody>
          <a:bodyPr/>
          <a:lstStyle/>
          <a:p>
            <a:fld id="{2A3642A3-D295-46CB-9E75-EB6C056B87A9}" type="slidenum">
              <a:rPr lang="en-GB" smtClean="0"/>
              <a:t>‹#›</a:t>
            </a:fld>
            <a:endParaRPr lang="en-GB" dirty="0"/>
          </a:p>
        </p:txBody>
      </p:sp>
    </p:spTree>
    <p:extLst>
      <p:ext uri="{BB962C8B-B14F-4D97-AF65-F5344CB8AC3E}">
        <p14:creationId xmlns:p14="http://schemas.microsoft.com/office/powerpoint/2010/main" val="224979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6300391" y="0"/>
            <a:ext cx="3780234"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830718" y="435583"/>
            <a:ext cx="2797373" cy="1542415"/>
          </a:xfrm>
          <a:prstGeom prst="rect">
            <a:avLst/>
          </a:prstGeom>
        </p:spPr>
        <p:txBody>
          <a:bodyPr anchor="b">
            <a:noAutofit/>
          </a:bodyPr>
          <a:lstStyle>
            <a:lvl1pPr>
              <a:lnSpc>
                <a:spcPct val="85000"/>
              </a:lnSpc>
              <a:defRPr sz="3213">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630039" y="612069"/>
            <a:ext cx="5040313" cy="3672417"/>
          </a:xfrm>
          <a:prstGeom prst="rect">
            <a:avLst/>
          </a:prstGeom>
        </p:spPr>
        <p:txBody>
          <a:bodyPr/>
          <a:lstStyle>
            <a:lvl1pPr>
              <a:defRPr sz="2570"/>
            </a:lvl1pPr>
            <a:lvl2pPr>
              <a:defRPr sz="2249"/>
            </a:lvl2pPr>
            <a:lvl3pPr>
              <a:defRPr sz="1928"/>
            </a:lvl3pPr>
            <a:lvl4pPr>
              <a:defRPr sz="1606"/>
            </a:lvl4pPr>
            <a:lvl5pPr>
              <a:defRPr sz="1606"/>
            </a:lvl5pPr>
            <a:lvl6pPr>
              <a:defRPr sz="1606"/>
            </a:lvl6pPr>
            <a:lvl7pPr>
              <a:defRPr sz="1606"/>
            </a:lvl7pPr>
            <a:lvl8pPr>
              <a:defRPr sz="1606"/>
            </a:lvl8pPr>
            <a:lvl9pPr>
              <a:defRPr sz="160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42772" y="2017591"/>
            <a:ext cx="2809974" cy="2511723"/>
          </a:xfrm>
          <a:prstGeom prst="rect">
            <a:avLst/>
          </a:prstGeom>
        </p:spPr>
        <p:txBody>
          <a:bodyPr>
            <a:normAutofit/>
          </a:bodyPr>
          <a:lstStyle>
            <a:lvl1pPr marL="0" marR="0" indent="0" algn="l" defTabSz="734446" rtl="0" eaLnBrk="1" fontAlgn="auto" latinLnBrk="0" hangingPunct="1">
              <a:lnSpc>
                <a:spcPct val="100000"/>
              </a:lnSpc>
              <a:spcBef>
                <a:spcPts val="964"/>
              </a:spcBef>
              <a:spcAft>
                <a:spcPts val="0"/>
              </a:spcAft>
              <a:buClrTx/>
              <a:buSzTx/>
              <a:buFontTx/>
              <a:buNone/>
              <a:tabLst/>
              <a:defRPr sz="1446">
                <a:solidFill>
                  <a:srgbClr val="262626"/>
                </a:solidFill>
              </a:defRPr>
            </a:lvl1pPr>
            <a:lvl2pPr marL="367223" indent="0">
              <a:buNone/>
              <a:defRPr sz="964"/>
            </a:lvl2pPr>
            <a:lvl3pPr marL="734446" indent="0">
              <a:buNone/>
              <a:defRPr sz="803"/>
            </a:lvl3pPr>
            <a:lvl4pPr marL="1101669" indent="0">
              <a:buNone/>
              <a:defRPr sz="723"/>
            </a:lvl4pPr>
            <a:lvl5pPr marL="1468892" indent="0">
              <a:buNone/>
              <a:defRPr sz="723"/>
            </a:lvl5pPr>
            <a:lvl6pPr marL="1836115" indent="0">
              <a:buNone/>
              <a:defRPr sz="723"/>
            </a:lvl6pPr>
            <a:lvl7pPr marL="2203338" indent="0">
              <a:buNone/>
              <a:defRPr sz="723"/>
            </a:lvl7pPr>
            <a:lvl8pPr marL="2570561" indent="0">
              <a:buNone/>
              <a:defRPr sz="723"/>
            </a:lvl8pPr>
            <a:lvl9pPr marL="2937784" indent="0">
              <a:buNone/>
              <a:defRPr sz="723"/>
            </a:lvl9pPr>
          </a:lstStyle>
          <a:p>
            <a:pPr marL="0" marR="0" lvl="0" indent="0" algn="l" defTabSz="734446" rtl="0" eaLnBrk="1" fontAlgn="auto" latinLnBrk="0" hangingPunct="1">
              <a:lnSpc>
                <a:spcPct val="100000"/>
              </a:lnSpc>
              <a:spcBef>
                <a:spcPts val="1124"/>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a:xfrm>
            <a:off x="567035" y="5150739"/>
            <a:ext cx="3402211" cy="183621"/>
          </a:xfrm>
          <a:prstGeom prst="rect">
            <a:avLst/>
          </a:prstGeom>
        </p:spPr>
        <p:txBody>
          <a:bodyPr/>
          <a:lstStyle/>
          <a:p>
            <a:fld id="{CA2CF3A2-0D23-4C84-B520-6A9C836E011D}" type="datetimeFigureOut">
              <a:rPr lang="en-GB" smtClean="0"/>
              <a:t>09/09/2026</a:t>
            </a:fld>
            <a:endParaRPr lang="en-GB" dirty="0"/>
          </a:p>
        </p:txBody>
      </p:sp>
      <p:sp>
        <p:nvSpPr>
          <p:cNvPr id="6" name="Footer Placeholder 5"/>
          <p:cNvSpPr>
            <a:spLocks noGrp="1"/>
          </p:cNvSpPr>
          <p:nvPr>
            <p:ph type="ftr" sz="quarter" idx="11"/>
          </p:nvPr>
        </p:nvSpPr>
        <p:spPr>
          <a:xfrm>
            <a:off x="567035" y="5265000"/>
            <a:ext cx="4158258" cy="183621"/>
          </a:xfrm>
          <a:prstGeom prst="rect">
            <a:avLst/>
          </a:prstGeom>
        </p:spPr>
        <p:txBody>
          <a:bodyPr/>
          <a:lstStyle/>
          <a:p>
            <a:endParaRPr lang="en-GB" dirty="0"/>
          </a:p>
        </p:txBody>
      </p:sp>
      <p:sp>
        <p:nvSpPr>
          <p:cNvPr id="7" name="Slide Number Placeholder 6"/>
          <p:cNvSpPr>
            <a:spLocks noGrp="1"/>
          </p:cNvSpPr>
          <p:nvPr>
            <p:ph type="sldNum" sz="quarter" idx="12"/>
          </p:nvPr>
        </p:nvSpPr>
        <p:spPr>
          <a:xfrm>
            <a:off x="7246215" y="4720174"/>
            <a:ext cx="2419350" cy="1122159"/>
          </a:xfrm>
          <a:prstGeom prst="rect">
            <a:avLst/>
          </a:prstGeom>
        </p:spPr>
        <p:txBody>
          <a:bodyPr/>
          <a:lstStyle>
            <a:lvl1pPr>
              <a:defRPr>
                <a:solidFill>
                  <a:srgbClr val="FFFFFF">
                    <a:alpha val="20000"/>
                  </a:srgbClr>
                </a:solidFill>
              </a:defRPr>
            </a:lvl1pPr>
          </a:lstStyle>
          <a:p>
            <a:fld id="{2A3642A3-D295-46CB-9E75-EB6C056B87A9}" type="slidenum">
              <a:rPr lang="en-GB" smtClean="0"/>
              <a:t>‹#›</a:t>
            </a:fld>
            <a:endParaRPr lang="en-GB" dirty="0"/>
          </a:p>
        </p:txBody>
      </p:sp>
    </p:spTree>
    <p:extLst>
      <p:ext uri="{BB962C8B-B14F-4D97-AF65-F5344CB8AC3E}">
        <p14:creationId xmlns:p14="http://schemas.microsoft.com/office/powerpoint/2010/main" val="4124957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6793" y="4352494"/>
            <a:ext cx="8913793" cy="492614"/>
          </a:xfrm>
          <a:prstGeom prst="rect">
            <a:avLst/>
          </a:prstGeom>
        </p:spPr>
        <p:txBody>
          <a:bodyPr anchor="b">
            <a:normAutofit/>
          </a:bodyPr>
          <a:lstStyle>
            <a:lvl1pPr>
              <a:defRPr sz="257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0080625" cy="4282038"/>
          </a:xfrm>
          <a:prstGeom prst="rect">
            <a:avLst/>
          </a:prstGeom>
          <a:solidFill>
            <a:schemeClr val="accent1">
              <a:lumMod val="40000"/>
              <a:lumOff val="60000"/>
            </a:schemeClr>
          </a:solidFill>
        </p:spPr>
        <p:txBody>
          <a:bodyPr anchor="t"/>
          <a:lstStyle>
            <a:lvl1pPr marL="0" indent="0" algn="ctr">
              <a:spcBef>
                <a:spcPts val="643"/>
              </a:spcBef>
              <a:buNone/>
              <a:defRPr sz="2570">
                <a:solidFill>
                  <a:schemeClr val="tx1">
                    <a:lumMod val="75000"/>
                    <a:lumOff val="25000"/>
                  </a:schemeClr>
                </a:solidFill>
              </a:defRPr>
            </a:lvl1pPr>
            <a:lvl2pPr marL="367223" indent="0">
              <a:buNone/>
              <a:defRPr sz="2249"/>
            </a:lvl2pPr>
            <a:lvl3pPr marL="734446" indent="0">
              <a:buNone/>
              <a:defRPr sz="1928"/>
            </a:lvl3pPr>
            <a:lvl4pPr marL="1101669" indent="0">
              <a:buNone/>
              <a:defRPr sz="1606"/>
            </a:lvl4pPr>
            <a:lvl5pPr marL="1468892" indent="0">
              <a:buNone/>
              <a:defRPr sz="1606"/>
            </a:lvl5pPr>
            <a:lvl6pPr marL="1836115" indent="0">
              <a:buNone/>
              <a:defRPr sz="1606"/>
            </a:lvl6pPr>
            <a:lvl7pPr marL="2203338" indent="0">
              <a:buNone/>
              <a:defRPr sz="1606"/>
            </a:lvl7pPr>
            <a:lvl8pPr marL="2570561" indent="0">
              <a:buNone/>
              <a:defRPr sz="1606"/>
            </a:lvl8pPr>
            <a:lvl9pPr marL="2937784" indent="0">
              <a:buNone/>
              <a:defRPr sz="1606"/>
            </a:lvl9pPr>
          </a:lstStyle>
          <a:p>
            <a:r>
              <a:rPr lang="en-US" dirty="0"/>
              <a:t>Click icon to add picture</a:t>
            </a:r>
          </a:p>
        </p:txBody>
      </p:sp>
      <p:sp>
        <p:nvSpPr>
          <p:cNvPr id="4" name="Text Placeholder 3"/>
          <p:cNvSpPr>
            <a:spLocks noGrp="1"/>
          </p:cNvSpPr>
          <p:nvPr>
            <p:ph type="body" sz="half" idx="2"/>
          </p:nvPr>
        </p:nvSpPr>
        <p:spPr>
          <a:xfrm>
            <a:off x="559475" y="4746940"/>
            <a:ext cx="7631033" cy="428449"/>
          </a:xfrm>
          <a:prstGeom prst="rect">
            <a:avLst/>
          </a:prstGeom>
        </p:spPr>
        <p:txBody>
          <a:bodyPr>
            <a:normAutofit/>
          </a:bodyPr>
          <a:lstStyle>
            <a:lvl1pPr marL="0" indent="0">
              <a:lnSpc>
                <a:spcPct val="90000"/>
              </a:lnSpc>
              <a:buNone/>
              <a:defRPr sz="1124">
                <a:solidFill>
                  <a:srgbClr val="262626"/>
                </a:solidFill>
              </a:defRPr>
            </a:lvl1pPr>
            <a:lvl2pPr marL="367223" indent="0">
              <a:buNone/>
              <a:defRPr sz="964"/>
            </a:lvl2pPr>
            <a:lvl3pPr marL="734446" indent="0">
              <a:buNone/>
              <a:defRPr sz="803"/>
            </a:lvl3pPr>
            <a:lvl4pPr marL="1101669" indent="0">
              <a:buNone/>
              <a:defRPr sz="723"/>
            </a:lvl4pPr>
            <a:lvl5pPr marL="1468892" indent="0">
              <a:buNone/>
              <a:defRPr sz="723"/>
            </a:lvl5pPr>
            <a:lvl6pPr marL="1836115" indent="0">
              <a:buNone/>
              <a:defRPr sz="723"/>
            </a:lvl6pPr>
            <a:lvl7pPr marL="2203338" indent="0">
              <a:buNone/>
              <a:defRPr sz="723"/>
            </a:lvl7pPr>
            <a:lvl8pPr marL="2570561" indent="0">
              <a:buNone/>
              <a:defRPr sz="723"/>
            </a:lvl8pPr>
            <a:lvl9pPr marL="2937784" indent="0">
              <a:buNone/>
              <a:defRPr sz="723"/>
            </a:lvl9pPr>
          </a:lstStyle>
          <a:p>
            <a:pPr lvl="0"/>
            <a:r>
              <a:rPr lang="en-US"/>
              <a:t>Edit Master text styles</a:t>
            </a:r>
          </a:p>
        </p:txBody>
      </p:sp>
      <p:sp>
        <p:nvSpPr>
          <p:cNvPr id="12" name="Date Placeholder 11"/>
          <p:cNvSpPr>
            <a:spLocks noGrp="1"/>
          </p:cNvSpPr>
          <p:nvPr>
            <p:ph type="dt" sz="half" idx="10"/>
          </p:nvPr>
        </p:nvSpPr>
        <p:spPr>
          <a:xfrm>
            <a:off x="567035" y="5150739"/>
            <a:ext cx="3402211" cy="183621"/>
          </a:xfrm>
          <a:prstGeom prst="rect">
            <a:avLst/>
          </a:prstGeom>
        </p:spPr>
        <p:txBody>
          <a:bodyPr/>
          <a:lstStyle>
            <a:lvl1pPr>
              <a:defRPr>
                <a:solidFill>
                  <a:srgbClr val="FFFFFF">
                    <a:alpha val="80000"/>
                  </a:srgbClr>
                </a:solidFill>
              </a:defRPr>
            </a:lvl1pPr>
          </a:lstStyle>
          <a:p>
            <a:fld id="{CA2CF3A2-0D23-4C84-B520-6A9C836E011D}" type="datetimeFigureOut">
              <a:rPr lang="en-GB" smtClean="0"/>
              <a:t>09/09/2026</a:t>
            </a:fld>
            <a:endParaRPr lang="en-GB" dirty="0"/>
          </a:p>
        </p:txBody>
      </p:sp>
      <p:sp>
        <p:nvSpPr>
          <p:cNvPr id="13" name="Footer Placeholder 12"/>
          <p:cNvSpPr>
            <a:spLocks noGrp="1"/>
          </p:cNvSpPr>
          <p:nvPr>
            <p:ph type="ftr" sz="quarter" idx="11"/>
          </p:nvPr>
        </p:nvSpPr>
        <p:spPr>
          <a:xfrm>
            <a:off x="567035" y="5265000"/>
            <a:ext cx="4158258" cy="183621"/>
          </a:xfrm>
          <a:prstGeom prst="rect">
            <a:avLst/>
          </a:prstGeom>
        </p:spPr>
        <p:txBody>
          <a:bodyPr/>
          <a:lstStyle>
            <a:lvl1pPr>
              <a:defRPr>
                <a:solidFill>
                  <a:srgbClr val="FFFFFF">
                    <a:alpha val="80000"/>
                  </a:srgbClr>
                </a:solidFill>
              </a:defRPr>
            </a:lvl1pPr>
          </a:lstStyle>
          <a:p>
            <a:endParaRPr lang="en-GB" dirty="0"/>
          </a:p>
        </p:txBody>
      </p:sp>
      <p:sp>
        <p:nvSpPr>
          <p:cNvPr id="14" name="Slide Number Placeholder 13"/>
          <p:cNvSpPr>
            <a:spLocks noGrp="1"/>
          </p:cNvSpPr>
          <p:nvPr>
            <p:ph type="sldNum" sz="quarter" idx="12"/>
          </p:nvPr>
        </p:nvSpPr>
        <p:spPr>
          <a:xfrm>
            <a:off x="7246215" y="4720174"/>
            <a:ext cx="2419350" cy="1122159"/>
          </a:xfrm>
          <a:prstGeom prst="rect">
            <a:avLst/>
          </a:prstGeom>
        </p:spPr>
        <p:txBody>
          <a:bodyPr/>
          <a:lstStyle>
            <a:lvl1pPr>
              <a:defRPr>
                <a:solidFill>
                  <a:srgbClr val="FFFFFF">
                    <a:alpha val="25000"/>
                  </a:srgbClr>
                </a:solidFill>
              </a:defRPr>
            </a:lvl1pPr>
          </a:lstStyle>
          <a:p>
            <a:fld id="{2A3642A3-D295-46CB-9E75-EB6C056B87A9}" type="slidenum">
              <a:rPr lang="en-GB" smtClean="0"/>
              <a:t>‹#›</a:t>
            </a:fld>
            <a:endParaRPr lang="en-GB" dirty="0"/>
          </a:p>
        </p:txBody>
      </p:sp>
    </p:spTree>
    <p:extLst>
      <p:ext uri="{BB962C8B-B14F-4D97-AF65-F5344CB8AC3E}">
        <p14:creationId xmlns:p14="http://schemas.microsoft.com/office/powerpoint/2010/main" val="35627328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028007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56" r:id="rId12"/>
  </p:sldLayoutIdLst>
  <p:txStyles>
    <p:titleStyle>
      <a:lvl1pPr algn="l" defTabSz="734446" rtl="0" eaLnBrk="1" latinLnBrk="0" hangingPunct="1">
        <a:lnSpc>
          <a:spcPct val="85000"/>
        </a:lnSpc>
        <a:spcBef>
          <a:spcPct val="0"/>
        </a:spcBef>
        <a:buNone/>
        <a:defRPr sz="4337" kern="1200" spc="-96" baseline="0">
          <a:solidFill>
            <a:schemeClr val="accent1"/>
          </a:solidFill>
          <a:latin typeface="+mj-lt"/>
          <a:ea typeface="+mj-ea"/>
          <a:cs typeface="+mj-cs"/>
        </a:defRPr>
      </a:lvl1pPr>
    </p:titleStyle>
    <p:bodyStyle>
      <a:lvl1pPr marL="73445" indent="-73445" algn="l" defTabSz="734446" rtl="0" eaLnBrk="1" latinLnBrk="0" hangingPunct="1">
        <a:lnSpc>
          <a:spcPct val="85000"/>
        </a:lnSpc>
        <a:spcBef>
          <a:spcPts val="1044"/>
        </a:spcBef>
        <a:buFont typeface="Arial" pitchFamily="34" charset="0"/>
        <a:buChar char=" "/>
        <a:defRPr sz="1928" kern="1200">
          <a:solidFill>
            <a:schemeClr val="tx1">
              <a:lumMod val="85000"/>
              <a:lumOff val="15000"/>
            </a:schemeClr>
          </a:solidFill>
          <a:latin typeface="+mn-lt"/>
          <a:ea typeface="+mn-ea"/>
          <a:cs typeface="+mn-cs"/>
        </a:defRPr>
      </a:lvl1pPr>
      <a:lvl2pPr marL="279090" indent="-275417" algn="l" defTabSz="734446" rtl="0" eaLnBrk="1" latinLnBrk="0" hangingPunct="1">
        <a:lnSpc>
          <a:spcPct val="85000"/>
        </a:lnSpc>
        <a:spcBef>
          <a:spcPts val="482"/>
        </a:spcBef>
        <a:buFont typeface="Arial" pitchFamily="34" charset="0"/>
        <a:buChar char=" "/>
        <a:defRPr sz="1928" kern="1200">
          <a:solidFill>
            <a:schemeClr val="tx1">
              <a:lumMod val="85000"/>
              <a:lumOff val="15000"/>
            </a:schemeClr>
          </a:solidFill>
          <a:latin typeface="+mn-lt"/>
          <a:ea typeface="+mn-ea"/>
          <a:cs typeface="+mn-cs"/>
        </a:defRPr>
      </a:lvl2pPr>
      <a:lvl3pPr marL="440668" indent="-440668" algn="l" defTabSz="734446" rtl="0" eaLnBrk="1" latinLnBrk="0" hangingPunct="1">
        <a:lnSpc>
          <a:spcPct val="85000"/>
        </a:lnSpc>
        <a:spcBef>
          <a:spcPts val="482"/>
        </a:spcBef>
        <a:buFont typeface="Arial" pitchFamily="34" charset="0"/>
        <a:buChar char=" "/>
        <a:defRPr sz="1606" i="1" kern="1200">
          <a:solidFill>
            <a:schemeClr val="tx1">
              <a:lumMod val="85000"/>
              <a:lumOff val="15000"/>
            </a:schemeClr>
          </a:solidFill>
          <a:latin typeface="+mn-lt"/>
          <a:ea typeface="+mn-ea"/>
          <a:cs typeface="+mn-cs"/>
        </a:defRPr>
      </a:lvl3pPr>
      <a:lvl4pPr marL="661001" indent="-661001"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4pPr>
      <a:lvl5pPr marL="881335" indent="-881335"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5pPr>
      <a:lvl6pPr marL="96384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6pPr>
      <a:lvl7pPr marL="112448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7pPr>
      <a:lvl8pPr marL="128512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8pPr>
      <a:lvl9pPr marL="144576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9pPr>
    </p:bodyStyle>
    <p:otherStyle>
      <a:defPPr>
        <a:defRPr lang="en-US"/>
      </a:defPPr>
      <a:lvl1pPr marL="0" algn="l" defTabSz="734446" rtl="0" eaLnBrk="1" latinLnBrk="0" hangingPunct="1">
        <a:defRPr sz="1446" kern="1200">
          <a:solidFill>
            <a:schemeClr val="tx1"/>
          </a:solidFill>
          <a:latin typeface="+mn-lt"/>
          <a:ea typeface="+mn-ea"/>
          <a:cs typeface="+mn-cs"/>
        </a:defRPr>
      </a:lvl1pPr>
      <a:lvl2pPr marL="367223" algn="l" defTabSz="734446" rtl="0" eaLnBrk="1" latinLnBrk="0" hangingPunct="1">
        <a:defRPr sz="1446" kern="1200">
          <a:solidFill>
            <a:schemeClr val="tx1"/>
          </a:solidFill>
          <a:latin typeface="+mn-lt"/>
          <a:ea typeface="+mn-ea"/>
          <a:cs typeface="+mn-cs"/>
        </a:defRPr>
      </a:lvl2pPr>
      <a:lvl3pPr marL="734446" algn="l" defTabSz="734446" rtl="0" eaLnBrk="1" latinLnBrk="0" hangingPunct="1">
        <a:defRPr sz="1446" kern="1200">
          <a:solidFill>
            <a:schemeClr val="tx1"/>
          </a:solidFill>
          <a:latin typeface="+mn-lt"/>
          <a:ea typeface="+mn-ea"/>
          <a:cs typeface="+mn-cs"/>
        </a:defRPr>
      </a:lvl3pPr>
      <a:lvl4pPr marL="1101669" algn="l" defTabSz="734446" rtl="0" eaLnBrk="1" latinLnBrk="0" hangingPunct="1">
        <a:defRPr sz="1446" kern="1200">
          <a:solidFill>
            <a:schemeClr val="tx1"/>
          </a:solidFill>
          <a:latin typeface="+mn-lt"/>
          <a:ea typeface="+mn-ea"/>
          <a:cs typeface="+mn-cs"/>
        </a:defRPr>
      </a:lvl4pPr>
      <a:lvl5pPr marL="1468892" algn="l" defTabSz="734446" rtl="0" eaLnBrk="1" latinLnBrk="0" hangingPunct="1">
        <a:defRPr sz="1446" kern="1200">
          <a:solidFill>
            <a:schemeClr val="tx1"/>
          </a:solidFill>
          <a:latin typeface="+mn-lt"/>
          <a:ea typeface="+mn-ea"/>
          <a:cs typeface="+mn-cs"/>
        </a:defRPr>
      </a:lvl5pPr>
      <a:lvl6pPr marL="1836115" algn="l" defTabSz="734446" rtl="0" eaLnBrk="1" latinLnBrk="0" hangingPunct="1">
        <a:defRPr sz="1446" kern="1200">
          <a:solidFill>
            <a:schemeClr val="tx1"/>
          </a:solidFill>
          <a:latin typeface="+mn-lt"/>
          <a:ea typeface="+mn-ea"/>
          <a:cs typeface="+mn-cs"/>
        </a:defRPr>
      </a:lvl6pPr>
      <a:lvl7pPr marL="2203338" algn="l" defTabSz="734446" rtl="0" eaLnBrk="1" latinLnBrk="0" hangingPunct="1">
        <a:defRPr sz="1446" kern="1200">
          <a:solidFill>
            <a:schemeClr val="tx1"/>
          </a:solidFill>
          <a:latin typeface="+mn-lt"/>
          <a:ea typeface="+mn-ea"/>
          <a:cs typeface="+mn-cs"/>
        </a:defRPr>
      </a:lvl7pPr>
      <a:lvl8pPr marL="2570561" algn="l" defTabSz="734446" rtl="0" eaLnBrk="1" latinLnBrk="0" hangingPunct="1">
        <a:defRPr sz="1446" kern="1200">
          <a:solidFill>
            <a:schemeClr val="tx1"/>
          </a:solidFill>
          <a:latin typeface="+mn-lt"/>
          <a:ea typeface="+mn-ea"/>
          <a:cs typeface="+mn-cs"/>
        </a:defRPr>
      </a:lvl8pPr>
      <a:lvl9pPr marL="2937784" algn="l" defTabSz="734446" rtl="0" eaLnBrk="1" latinLnBrk="0" hangingPunct="1">
        <a:defRPr sz="144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907893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734446" rtl="0" eaLnBrk="1" latinLnBrk="0" hangingPunct="1">
        <a:lnSpc>
          <a:spcPct val="85000"/>
        </a:lnSpc>
        <a:spcBef>
          <a:spcPct val="0"/>
        </a:spcBef>
        <a:buNone/>
        <a:defRPr sz="4337" kern="1200" spc="-96" baseline="0">
          <a:solidFill>
            <a:schemeClr val="accent1"/>
          </a:solidFill>
          <a:latin typeface="+mj-lt"/>
          <a:ea typeface="+mj-ea"/>
          <a:cs typeface="+mj-cs"/>
        </a:defRPr>
      </a:lvl1pPr>
    </p:titleStyle>
    <p:bodyStyle>
      <a:lvl1pPr marL="73445" indent="-73445" algn="l" defTabSz="734446" rtl="0" eaLnBrk="1" latinLnBrk="0" hangingPunct="1">
        <a:lnSpc>
          <a:spcPct val="85000"/>
        </a:lnSpc>
        <a:spcBef>
          <a:spcPts val="1044"/>
        </a:spcBef>
        <a:buFont typeface="Arial" pitchFamily="34" charset="0"/>
        <a:buChar char=" "/>
        <a:defRPr sz="1928" kern="1200">
          <a:solidFill>
            <a:schemeClr val="tx1">
              <a:lumMod val="85000"/>
              <a:lumOff val="15000"/>
            </a:schemeClr>
          </a:solidFill>
          <a:latin typeface="+mn-lt"/>
          <a:ea typeface="+mn-ea"/>
          <a:cs typeface="+mn-cs"/>
        </a:defRPr>
      </a:lvl1pPr>
      <a:lvl2pPr marL="279090" indent="-275417" algn="l" defTabSz="734446" rtl="0" eaLnBrk="1" latinLnBrk="0" hangingPunct="1">
        <a:lnSpc>
          <a:spcPct val="85000"/>
        </a:lnSpc>
        <a:spcBef>
          <a:spcPts val="482"/>
        </a:spcBef>
        <a:buFont typeface="Arial" pitchFamily="34" charset="0"/>
        <a:buChar char=" "/>
        <a:defRPr sz="1928" kern="1200">
          <a:solidFill>
            <a:schemeClr val="tx1">
              <a:lumMod val="85000"/>
              <a:lumOff val="15000"/>
            </a:schemeClr>
          </a:solidFill>
          <a:latin typeface="+mn-lt"/>
          <a:ea typeface="+mn-ea"/>
          <a:cs typeface="+mn-cs"/>
        </a:defRPr>
      </a:lvl2pPr>
      <a:lvl3pPr marL="440668" indent="-440668" algn="l" defTabSz="734446" rtl="0" eaLnBrk="1" latinLnBrk="0" hangingPunct="1">
        <a:lnSpc>
          <a:spcPct val="85000"/>
        </a:lnSpc>
        <a:spcBef>
          <a:spcPts val="482"/>
        </a:spcBef>
        <a:buFont typeface="Arial" pitchFamily="34" charset="0"/>
        <a:buChar char=" "/>
        <a:defRPr sz="1606" i="1" kern="1200">
          <a:solidFill>
            <a:schemeClr val="tx1">
              <a:lumMod val="85000"/>
              <a:lumOff val="15000"/>
            </a:schemeClr>
          </a:solidFill>
          <a:latin typeface="+mn-lt"/>
          <a:ea typeface="+mn-ea"/>
          <a:cs typeface="+mn-cs"/>
        </a:defRPr>
      </a:lvl3pPr>
      <a:lvl4pPr marL="661001" indent="-661001"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4pPr>
      <a:lvl5pPr marL="881335" indent="-881335"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5pPr>
      <a:lvl6pPr marL="96384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6pPr>
      <a:lvl7pPr marL="112448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7pPr>
      <a:lvl8pPr marL="128512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8pPr>
      <a:lvl9pPr marL="1445760" indent="-183612" algn="l" defTabSz="734446" rtl="0" eaLnBrk="1" latinLnBrk="0" hangingPunct="1">
        <a:lnSpc>
          <a:spcPct val="85000"/>
        </a:lnSpc>
        <a:spcBef>
          <a:spcPts val="482"/>
        </a:spcBef>
        <a:buFont typeface="Arial" pitchFamily="34" charset="0"/>
        <a:buChar char=" "/>
        <a:defRPr sz="1446" kern="1200">
          <a:solidFill>
            <a:schemeClr val="tx1">
              <a:lumMod val="85000"/>
              <a:lumOff val="15000"/>
            </a:schemeClr>
          </a:solidFill>
          <a:latin typeface="+mn-lt"/>
          <a:ea typeface="+mn-ea"/>
          <a:cs typeface="+mn-cs"/>
        </a:defRPr>
      </a:lvl9pPr>
    </p:bodyStyle>
    <p:otherStyle>
      <a:defPPr>
        <a:defRPr lang="en-US"/>
      </a:defPPr>
      <a:lvl1pPr marL="0" algn="l" defTabSz="734446" rtl="0" eaLnBrk="1" latinLnBrk="0" hangingPunct="1">
        <a:defRPr sz="1446" kern="1200">
          <a:solidFill>
            <a:schemeClr val="tx1"/>
          </a:solidFill>
          <a:latin typeface="+mn-lt"/>
          <a:ea typeface="+mn-ea"/>
          <a:cs typeface="+mn-cs"/>
        </a:defRPr>
      </a:lvl1pPr>
      <a:lvl2pPr marL="367223" algn="l" defTabSz="734446" rtl="0" eaLnBrk="1" latinLnBrk="0" hangingPunct="1">
        <a:defRPr sz="1446" kern="1200">
          <a:solidFill>
            <a:schemeClr val="tx1"/>
          </a:solidFill>
          <a:latin typeface="+mn-lt"/>
          <a:ea typeface="+mn-ea"/>
          <a:cs typeface="+mn-cs"/>
        </a:defRPr>
      </a:lvl2pPr>
      <a:lvl3pPr marL="734446" algn="l" defTabSz="734446" rtl="0" eaLnBrk="1" latinLnBrk="0" hangingPunct="1">
        <a:defRPr sz="1446" kern="1200">
          <a:solidFill>
            <a:schemeClr val="tx1"/>
          </a:solidFill>
          <a:latin typeface="+mn-lt"/>
          <a:ea typeface="+mn-ea"/>
          <a:cs typeface="+mn-cs"/>
        </a:defRPr>
      </a:lvl3pPr>
      <a:lvl4pPr marL="1101669" algn="l" defTabSz="734446" rtl="0" eaLnBrk="1" latinLnBrk="0" hangingPunct="1">
        <a:defRPr sz="1446" kern="1200">
          <a:solidFill>
            <a:schemeClr val="tx1"/>
          </a:solidFill>
          <a:latin typeface="+mn-lt"/>
          <a:ea typeface="+mn-ea"/>
          <a:cs typeface="+mn-cs"/>
        </a:defRPr>
      </a:lvl4pPr>
      <a:lvl5pPr marL="1468892" algn="l" defTabSz="734446" rtl="0" eaLnBrk="1" latinLnBrk="0" hangingPunct="1">
        <a:defRPr sz="1446" kern="1200">
          <a:solidFill>
            <a:schemeClr val="tx1"/>
          </a:solidFill>
          <a:latin typeface="+mn-lt"/>
          <a:ea typeface="+mn-ea"/>
          <a:cs typeface="+mn-cs"/>
        </a:defRPr>
      </a:lvl5pPr>
      <a:lvl6pPr marL="1836115" algn="l" defTabSz="734446" rtl="0" eaLnBrk="1" latinLnBrk="0" hangingPunct="1">
        <a:defRPr sz="1446" kern="1200">
          <a:solidFill>
            <a:schemeClr val="tx1"/>
          </a:solidFill>
          <a:latin typeface="+mn-lt"/>
          <a:ea typeface="+mn-ea"/>
          <a:cs typeface="+mn-cs"/>
        </a:defRPr>
      </a:lvl6pPr>
      <a:lvl7pPr marL="2203338" algn="l" defTabSz="734446" rtl="0" eaLnBrk="1" latinLnBrk="0" hangingPunct="1">
        <a:defRPr sz="1446" kern="1200">
          <a:solidFill>
            <a:schemeClr val="tx1"/>
          </a:solidFill>
          <a:latin typeface="+mn-lt"/>
          <a:ea typeface="+mn-ea"/>
          <a:cs typeface="+mn-cs"/>
        </a:defRPr>
      </a:lvl7pPr>
      <a:lvl8pPr marL="2570561" algn="l" defTabSz="734446" rtl="0" eaLnBrk="1" latinLnBrk="0" hangingPunct="1">
        <a:defRPr sz="1446" kern="1200">
          <a:solidFill>
            <a:schemeClr val="tx1"/>
          </a:solidFill>
          <a:latin typeface="+mn-lt"/>
          <a:ea typeface="+mn-ea"/>
          <a:cs typeface="+mn-cs"/>
        </a:defRPr>
      </a:lvl8pPr>
      <a:lvl9pPr marL="2937784" algn="l" defTabSz="734446" rtl="0" eaLnBrk="1" latinLnBrk="0" hangingPunct="1">
        <a:defRPr sz="14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luma.com/f704yaqj"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hyperlink" Target="https://www.charityexcellence.co.u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www.charityexcellence.co.uk/charity-management-and-governance-checks/"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www.charityexcellence.co.uk/" TargetMode="External"/><Relationship Id="rId4" Type="http://schemas.openxmlformats.org/officeDocument/2006/relationships/hyperlink" Target="https://www.charityexcellence.co.uk/ai-for-charities-and-non-profit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jpg"/><Relationship Id="rId7" Type="http://schemas.openxmlformats.org/officeDocument/2006/relationships/hyperlink" Target="https://www.charityexcellence.co.uk/charity-information-and-dat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charityexcellence.co.uk/companies-that-donate-raffle-prizes/" TargetMode="External"/><Relationship Id="rId5" Type="http://schemas.openxmlformats.org/officeDocument/2006/relationships/hyperlink" Target="https://www.charityexcellence.co.uk/free-charity-help-finder/" TargetMode="External"/><Relationship Id="rId4" Type="http://schemas.openxmlformats.org/officeDocument/2006/relationships/hyperlink" Target="https://www.charityexcellence.co.uk/free-grant-funding-finder-directory/"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jp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hyperlink" Target="https://www.charityexcellence.co.uk/" TargetMode="External"/><Relationship Id="rId4" Type="http://schemas.openxmlformats.org/officeDocument/2006/relationships/hyperlink" Target="https://www.charityexcellence.co.uk/charity-ai-help-finder/" TargetMode="External"/><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s://www.charityexcellence.co.uk/"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a:extLst>
            <a:ext uri="{FF2B5EF4-FFF2-40B4-BE49-F238E27FC236}">
              <a16:creationId xmlns:a16="http://schemas.microsoft.com/office/drawing/2014/main" id="{2E473D5F-B0F0-7CC3-7F6E-D3CB8CE15E70}"/>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8B4BCE91-E2AB-6C15-6EFB-9FCCF47744DF}"/>
              </a:ext>
            </a:extLst>
          </p:cNvPr>
          <p:cNvGrpSpPr/>
          <p:nvPr/>
        </p:nvGrpSpPr>
        <p:grpSpPr>
          <a:xfrm>
            <a:off x="1155576" y="2508456"/>
            <a:ext cx="7769472" cy="2054495"/>
            <a:chOff x="1013814" y="2455246"/>
            <a:chExt cx="8040139" cy="2126065"/>
          </a:xfrm>
        </p:grpSpPr>
        <p:cxnSp>
          <p:nvCxnSpPr>
            <p:cNvPr id="9" name="Straight Connector 8">
              <a:extLst>
                <a:ext uri="{FF2B5EF4-FFF2-40B4-BE49-F238E27FC236}">
                  <a16:creationId xmlns:a16="http://schemas.microsoft.com/office/drawing/2014/main" id="{F1886A3E-1D9A-8A9F-0A82-02ADAC4B0C8B}"/>
                </a:ext>
              </a:extLst>
            </p:cNvPr>
            <p:cNvCxnSpPr/>
            <p:nvPr/>
          </p:nvCxnSpPr>
          <p:spPr>
            <a:xfrm>
              <a:off x="4235393" y="2455246"/>
              <a:ext cx="1596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F47C5FC-25C5-0226-F3A5-3B1E87427292}"/>
                </a:ext>
              </a:extLst>
            </p:cNvPr>
            <p:cNvSpPr txBox="1"/>
            <p:nvPr/>
          </p:nvSpPr>
          <p:spPr>
            <a:xfrm>
              <a:off x="1013814" y="2763217"/>
              <a:ext cx="8040139" cy="1818094"/>
            </a:xfrm>
            <a:prstGeom prst="rect">
              <a:avLst/>
            </a:prstGeom>
            <a:noFill/>
          </p:spPr>
          <p:txBody>
            <a:bodyPr wrap="square" rtlCol="0">
              <a:spAutoFit/>
            </a:bodyPr>
            <a:lstStyle/>
            <a:p>
              <a:pPr algn="ctr"/>
              <a:r>
                <a:rPr lang="en-US" sz="4200" b="1" dirty="0">
                  <a:solidFill>
                    <a:schemeClr val="bg1"/>
                  </a:solidFill>
                  <a:latin typeface="Arial" charset="0"/>
                  <a:ea typeface="Arial" charset="0"/>
                  <a:cs typeface="Arial" charset="0"/>
                </a:rPr>
                <a:t>CHARITY </a:t>
              </a:r>
              <a:br>
                <a:rPr lang="en-US" sz="4200" b="1" dirty="0">
                  <a:solidFill>
                    <a:schemeClr val="bg1"/>
                  </a:solidFill>
                  <a:latin typeface="Arial" charset="0"/>
                  <a:ea typeface="Arial" charset="0"/>
                  <a:cs typeface="Arial" charset="0"/>
                </a:rPr>
              </a:br>
              <a:r>
                <a:rPr lang="en-US" sz="4200" b="1" dirty="0">
                  <a:solidFill>
                    <a:schemeClr val="bg1"/>
                  </a:solidFill>
                  <a:latin typeface="Arial" charset="0"/>
                  <a:ea typeface="Arial" charset="0"/>
                  <a:cs typeface="Arial" charset="0"/>
                </a:rPr>
                <a:t>EXCELLENCE</a:t>
              </a:r>
            </a:p>
            <a:p>
              <a:pPr algn="ctr">
                <a:spcBef>
                  <a:spcPts val="500"/>
                </a:spcBef>
              </a:pPr>
              <a:r>
                <a:rPr lang="en-US" sz="2000" dirty="0">
                  <a:solidFill>
                    <a:schemeClr val="bg1"/>
                  </a:solidFill>
                  <a:latin typeface="Arial" charset="0"/>
                  <a:ea typeface="Arial" charset="0"/>
                  <a:cs typeface="Arial" charset="0"/>
                </a:rPr>
                <a:t>Built for the sector, by the sector and owned by everyone</a:t>
              </a:r>
            </a:p>
          </p:txBody>
        </p:sp>
      </p:grpSp>
      <p:pic>
        <p:nvPicPr>
          <p:cNvPr id="3" name="Picture 2">
            <a:extLst>
              <a:ext uri="{FF2B5EF4-FFF2-40B4-BE49-F238E27FC236}">
                <a16:creationId xmlns:a16="http://schemas.microsoft.com/office/drawing/2014/main" id="{9C41F682-ABC7-9BB9-3927-9605207C9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5314" y="547765"/>
            <a:ext cx="3049993" cy="2109493"/>
          </a:xfrm>
          <a:prstGeom prst="rect">
            <a:avLst/>
          </a:prstGeom>
        </p:spPr>
      </p:pic>
    </p:spTree>
    <p:extLst>
      <p:ext uri="{BB962C8B-B14F-4D97-AF65-F5344CB8AC3E}">
        <p14:creationId xmlns:p14="http://schemas.microsoft.com/office/powerpoint/2010/main" val="270638364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07537D7E-BB5C-2C75-5344-AB6A46D6C309}"/>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39712887-CC1A-BCA2-8E58-E3A8C5CE82F5}"/>
              </a:ext>
            </a:extLst>
          </p:cNvPr>
          <p:cNvSpPr txBox="1"/>
          <p:nvPr/>
        </p:nvSpPr>
        <p:spPr>
          <a:xfrm>
            <a:off x="1013444" y="466401"/>
            <a:ext cx="8368368" cy="3158292"/>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#SurviveAndThrive – Better Support</a:t>
            </a:r>
          </a:p>
          <a:p>
            <a:pPr>
              <a:lnSpc>
                <a:spcPts val="4000"/>
              </a:lnSpc>
              <a:defRPr/>
            </a:pPr>
            <a:r>
              <a:rPr kumimoji="0" lang="en-US" sz="2400" b="0" i="0" u="none" strike="noStrike" kern="1200" cap="none" spc="0" normalizeH="0" baseline="0" noProof="0" dirty="0">
                <a:ln>
                  <a:noFill/>
                </a:ln>
                <a:solidFill>
                  <a:srgbClr val="00B0F0"/>
                </a:solidFill>
                <a:effectLst/>
                <a:uLnTx/>
                <a:uFillTx/>
                <a:latin typeface="Arial" charset="0"/>
                <a:ea typeface="Arial" charset="0"/>
                <a:cs typeface="Arial" charset="0"/>
                <a:hlinkClick r:id="rId3">
                  <a:extLst>
                    <a:ext uri="{A12FA001-AC4F-418D-AE19-62706E023703}">
                      <ahyp:hlinkClr xmlns:ahyp="http://schemas.microsoft.com/office/drawing/2018/hyperlinkcolor" val="tx"/>
                    </a:ext>
                  </a:extLst>
                </a:hlinkClick>
              </a:rPr>
              <a:t>Official launch </a:t>
            </a: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date is 1 Oct 26</a:t>
            </a:r>
          </a:p>
          <a:p>
            <a:pPr marL="342900" indent="-342900">
              <a:lnSpc>
                <a:spcPts val="4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Funding Finder – 33% more grants v Sep 25</a:t>
            </a:r>
          </a:p>
          <a:p>
            <a:pPr marL="342900"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Help Finder – 80% increase in support/companies</a:t>
            </a:r>
          </a:p>
          <a:p>
            <a:pPr>
              <a:lnSpc>
                <a:spcPts val="4000"/>
              </a:lnSpc>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And our recent crowd funder is now enabling us to significantly improve quality too</a:t>
            </a:r>
          </a:p>
        </p:txBody>
      </p:sp>
      <p:pic>
        <p:nvPicPr>
          <p:cNvPr id="8" name="Picture 7">
            <a:hlinkClick r:id="rId4"/>
            <a:extLst>
              <a:ext uri="{FF2B5EF4-FFF2-40B4-BE49-F238E27FC236}">
                <a16:creationId xmlns:a16="http://schemas.microsoft.com/office/drawing/2014/main" id="{1B4DBC8F-8A2A-6AB6-F512-EAB5702601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Tree>
    <p:extLst>
      <p:ext uri="{BB962C8B-B14F-4D97-AF65-F5344CB8AC3E}">
        <p14:creationId xmlns:p14="http://schemas.microsoft.com/office/powerpoint/2010/main" val="125516588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7739DD86-CBCE-DFA4-3D3F-49B441ED2686}"/>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884814F6-1B20-02DA-6A91-4C401120F1D6}"/>
              </a:ext>
            </a:extLst>
          </p:cNvPr>
          <p:cNvSpPr txBox="1"/>
          <p:nvPr/>
        </p:nvSpPr>
        <p:spPr>
          <a:xfrm>
            <a:off x="1013444" y="466401"/>
            <a:ext cx="8368368" cy="4184214"/>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#SurviveAndThrive – New Support</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Launching 1 October - we</a:t>
            </a:r>
            <a:r>
              <a:rPr kumimoji="0" lang="en-US" sz="2400" b="0" i="0" u="none" strike="noStrike" kern="1200" cap="none" spc="0" normalizeH="0" baseline="0" noProof="0" dirty="0" err="1">
                <a:ln>
                  <a:noFill/>
                </a:ln>
                <a:solidFill>
                  <a:prstClr val="white"/>
                </a:solidFill>
                <a:effectLst/>
                <a:uLnTx/>
                <a:uFillTx/>
                <a:latin typeface="Arial" charset="0"/>
                <a:ea typeface="Arial" charset="0"/>
                <a:cs typeface="Arial" charset="0"/>
              </a:rPr>
              <a:t>binars</a:t>
            </a: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 toolkits and AI/digital</a:t>
            </a:r>
          </a:p>
          <a:p>
            <a:pPr marL="800100" lvl="1"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Oct - Charity Sector Outlook 2027</a:t>
            </a:r>
          </a:p>
          <a:p>
            <a:pPr marL="800100" lvl="1"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Oct - Gift Aid - £500m pa unclaimed</a:t>
            </a:r>
          </a:p>
          <a:p>
            <a:pPr marL="800100" lvl="1"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Nov - Communications – people give to people</a:t>
            </a:r>
          </a:p>
          <a:p>
            <a:pPr marL="800100" lvl="1" indent="-342900">
              <a:lnSpc>
                <a:spcPts val="4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Jan - Funding – diversify and grow</a:t>
            </a:r>
          </a:p>
          <a:p>
            <a:pPr marL="800100" lvl="1" indent="-342900">
              <a:lnSpc>
                <a:spcPts val="4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Feb - Resilience – protecting your charity</a:t>
            </a:r>
          </a:p>
        </p:txBody>
      </p:sp>
      <p:pic>
        <p:nvPicPr>
          <p:cNvPr id="8" name="Picture 7">
            <a:hlinkClick r:id="rId3"/>
            <a:extLst>
              <a:ext uri="{FF2B5EF4-FFF2-40B4-BE49-F238E27FC236}">
                <a16:creationId xmlns:a16="http://schemas.microsoft.com/office/drawing/2014/main" id="{52A07367-D1BA-1609-6FA8-3BF2A0FFF8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Tree>
    <p:extLst>
      <p:ext uri="{BB962C8B-B14F-4D97-AF65-F5344CB8AC3E}">
        <p14:creationId xmlns:p14="http://schemas.microsoft.com/office/powerpoint/2010/main" val="389162217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D8A54874-95A5-6F0E-C868-73496295A96C}"/>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2FFBB51A-9A54-13D1-151D-F715E0AB1F3A}"/>
              </a:ext>
            </a:extLst>
          </p:cNvPr>
          <p:cNvSpPr txBox="1"/>
          <p:nvPr/>
        </p:nvSpPr>
        <p:spPr>
          <a:xfrm>
            <a:off x="1013444" y="466401"/>
            <a:ext cx="8368368" cy="4184214"/>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#SurviveAndThrive – Active Support</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Now not only finding income but actively supporting you to secure funds</a:t>
            </a: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800100" lvl="1"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Small(s) Christmas Market – 1 Nov</a:t>
            </a:r>
          </a:p>
          <a:p>
            <a:pPr marL="800100" lvl="1" indent="-342900">
              <a:lnSpc>
                <a:spcPts val="4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UK Community Lottery</a:t>
            </a:r>
          </a:p>
          <a:p>
            <a:pPr marL="800100" lvl="1"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Bun Run 27</a:t>
            </a:r>
          </a:p>
          <a:p>
            <a:pPr marL="800100" lvl="1" indent="-342900">
              <a:lnSpc>
                <a:spcPts val="4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CEF 2.0 – a new way to support small charities</a:t>
            </a:r>
          </a:p>
        </p:txBody>
      </p:sp>
      <p:pic>
        <p:nvPicPr>
          <p:cNvPr id="8" name="Picture 7">
            <a:hlinkClick r:id="rId3"/>
            <a:extLst>
              <a:ext uri="{FF2B5EF4-FFF2-40B4-BE49-F238E27FC236}">
                <a16:creationId xmlns:a16="http://schemas.microsoft.com/office/drawing/2014/main" id="{2A66B8F3-0600-9FFF-8E8D-375197D48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Tree>
    <p:extLst>
      <p:ext uri="{BB962C8B-B14F-4D97-AF65-F5344CB8AC3E}">
        <p14:creationId xmlns:p14="http://schemas.microsoft.com/office/powerpoint/2010/main" val="230196908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2" name="Rectangle 23">
            <a:extLst>
              <a:ext uri="{FF2B5EF4-FFF2-40B4-BE49-F238E27FC236}">
                <a16:creationId xmlns:a16="http://schemas.microsoft.com/office/drawing/2014/main" id="{485B976C-17EF-415B-B03C-BAF9443B9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3" name="Rectangle 25">
            <a:extLst>
              <a:ext uri="{FF2B5EF4-FFF2-40B4-BE49-F238E27FC236}">
                <a16:creationId xmlns:a16="http://schemas.microsoft.com/office/drawing/2014/main" id="{0FCF240B-952B-40E0-A969-924B20B66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solidFill>
            <a:srgbClr val="5068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4032" y="3522263"/>
            <a:ext cx="9031914" cy="1083649"/>
          </a:xfrm>
          <a:prstGeom prst="rect">
            <a:avLst/>
          </a:prstGeom>
        </p:spPr>
        <p:txBody>
          <a:bodyPr vert="horz" lIns="91440" tIns="45720" rIns="91440" bIns="45720" rtlCol="0" anchor="b">
            <a:normAutofit/>
          </a:bodyPr>
          <a:lstStyle/>
          <a:p>
            <a:pPr defTabSz="914400">
              <a:lnSpc>
                <a:spcPct val="80000"/>
              </a:lnSpc>
              <a:spcBef>
                <a:spcPct val="0"/>
              </a:spcBef>
              <a:spcAft>
                <a:spcPts val="600"/>
              </a:spcAft>
            </a:pPr>
            <a:r>
              <a:rPr lang="en-US" sz="6500" spc="-120" dirty="0">
                <a:solidFill>
                  <a:srgbClr val="FFFFFF"/>
                </a:solidFill>
                <a:latin typeface="+mj-lt"/>
                <a:ea typeface="+mj-ea"/>
                <a:cs typeface="+mj-cs"/>
              </a:rPr>
              <a:t>Charity Excellence 2.0</a:t>
            </a:r>
          </a:p>
        </p:txBody>
      </p:sp>
      <p:pic>
        <p:nvPicPr>
          <p:cNvPr id="4" name="Picture 3">
            <a:extLst>
              <a:ext uri="{FF2B5EF4-FFF2-40B4-BE49-F238E27FC236}">
                <a16:creationId xmlns:a16="http://schemas.microsoft.com/office/drawing/2014/main" id="{4BA9DF64-B21A-6828-0B54-D04EBF4CC236}"/>
              </a:ext>
            </a:extLst>
          </p:cNvPr>
          <p:cNvPicPr>
            <a:picLocks noChangeAspect="1"/>
          </p:cNvPicPr>
          <p:nvPr/>
        </p:nvPicPr>
        <p:blipFill>
          <a:blip r:embed="rId3"/>
          <a:stretch>
            <a:fillRect/>
          </a:stretch>
        </p:blipFill>
        <p:spPr>
          <a:xfrm>
            <a:off x="6622885" y="902713"/>
            <a:ext cx="2480140" cy="2031604"/>
          </a:xfrm>
          <a:prstGeom prst="rect">
            <a:avLst/>
          </a:prstGeom>
        </p:spPr>
      </p:pic>
      <p:pic>
        <p:nvPicPr>
          <p:cNvPr id="8" name="Picture 7">
            <a:extLst>
              <a:ext uri="{FF2B5EF4-FFF2-40B4-BE49-F238E27FC236}">
                <a16:creationId xmlns:a16="http://schemas.microsoft.com/office/drawing/2014/main" id="{FC629BC9-0B1E-1E4E-7BB8-C4C3196E627B}"/>
              </a:ext>
            </a:extLst>
          </p:cNvPr>
          <p:cNvPicPr>
            <a:picLocks noChangeAspect="1"/>
          </p:cNvPicPr>
          <p:nvPr/>
        </p:nvPicPr>
        <p:blipFill>
          <a:blip r:embed="rId4"/>
          <a:stretch>
            <a:fillRect/>
          </a:stretch>
        </p:blipFill>
        <p:spPr>
          <a:xfrm>
            <a:off x="671626" y="626412"/>
            <a:ext cx="5572227" cy="2895851"/>
          </a:xfrm>
          <a:prstGeom prst="rect">
            <a:avLst/>
          </a:prstGeom>
        </p:spPr>
      </p:pic>
    </p:spTree>
    <p:extLst>
      <p:ext uri="{BB962C8B-B14F-4D97-AF65-F5344CB8AC3E}">
        <p14:creationId xmlns:p14="http://schemas.microsoft.com/office/powerpoint/2010/main" val="20752401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C7261-8F78-77F4-B93E-F6D9CA9B96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F0320-B22A-6A5F-5B22-FB4D4381D79E}"/>
              </a:ext>
            </a:extLst>
          </p:cNvPr>
          <p:cNvSpPr>
            <a:spLocks noGrp="1"/>
          </p:cNvSpPr>
          <p:nvPr>
            <p:ph type="title"/>
          </p:nvPr>
        </p:nvSpPr>
        <p:spPr/>
        <p:txBody>
          <a:bodyPr>
            <a:normAutofit/>
          </a:bodyPr>
          <a:lstStyle/>
          <a:p>
            <a:pPr defTabSz="444120">
              <a:lnSpc>
                <a:spcPts val="3886"/>
              </a:lnSpc>
              <a:spcBef>
                <a:spcPts val="0"/>
              </a:spcBef>
              <a:defRPr/>
            </a:pPr>
            <a:r>
              <a:rPr lang="en-US" sz="4274" dirty="0">
                <a:solidFill>
                  <a:prstClr val="white"/>
                </a:solidFill>
                <a:ea typeface="Arial" charset="0"/>
                <a:cs typeface="Arial" charset="0"/>
              </a:rPr>
              <a:t>A New Way to Support Charities</a:t>
            </a:r>
          </a:p>
        </p:txBody>
      </p:sp>
      <p:pic>
        <p:nvPicPr>
          <p:cNvPr id="5" name="Picture 4">
            <a:extLst>
              <a:ext uri="{FF2B5EF4-FFF2-40B4-BE49-F238E27FC236}">
                <a16:creationId xmlns:a16="http://schemas.microsoft.com/office/drawing/2014/main" id="{8C2C6885-4301-5620-DE49-41B3C86362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4718" y="1134879"/>
            <a:ext cx="3798636" cy="3798636"/>
          </a:xfrm>
          <a:prstGeom prst="rect">
            <a:avLst/>
          </a:prstGeom>
        </p:spPr>
      </p:pic>
      <p:sp>
        <p:nvSpPr>
          <p:cNvPr id="4" name="TextBox 3">
            <a:extLst>
              <a:ext uri="{FF2B5EF4-FFF2-40B4-BE49-F238E27FC236}">
                <a16:creationId xmlns:a16="http://schemas.microsoft.com/office/drawing/2014/main" id="{EDE04EE2-A42C-399B-80C6-970ADD40AF45}"/>
              </a:ext>
            </a:extLst>
          </p:cNvPr>
          <p:cNvSpPr txBox="1"/>
          <p:nvPr/>
        </p:nvSpPr>
        <p:spPr>
          <a:xfrm>
            <a:off x="406400" y="1642566"/>
            <a:ext cx="4290646" cy="2484270"/>
          </a:xfrm>
          <a:prstGeom prst="rect">
            <a:avLst/>
          </a:prstGeom>
          <a:noFill/>
        </p:spPr>
        <p:txBody>
          <a:bodyPr wrap="square" rtlCol="0">
            <a:spAutoFit/>
          </a:bodyPr>
          <a:lstStyle/>
          <a:p>
            <a:pPr marL="342900" indent="-342900">
              <a:buFont typeface="Arial" panose="020B0604020202020204" pitchFamily="34" charset="0"/>
              <a:buChar char="•"/>
            </a:pPr>
            <a:r>
              <a:rPr lang="en-GB" sz="1943" dirty="0">
                <a:solidFill>
                  <a:schemeClr val="bg1"/>
                </a:solidFill>
                <a:latin typeface="Open Sans" panose="020B0606030504020204" pitchFamily="34" charset="0"/>
              </a:rPr>
              <a:t>A UK wide social franchise network </a:t>
            </a:r>
          </a:p>
          <a:p>
            <a:pPr marL="342900" indent="-342900">
              <a:buFont typeface="Arial" panose="020B0604020202020204" pitchFamily="34" charset="0"/>
              <a:buChar char="•"/>
            </a:pPr>
            <a:r>
              <a:rPr lang="en-GB" sz="1943" dirty="0">
                <a:solidFill>
                  <a:schemeClr val="bg1"/>
                </a:solidFill>
                <a:latin typeface="Open Sans" panose="020B0606030504020204" pitchFamily="34" charset="0"/>
              </a:rPr>
              <a:t>Making support easily findable by anyone</a:t>
            </a:r>
          </a:p>
          <a:p>
            <a:pPr marL="342900" indent="-342900">
              <a:buFont typeface="Arial" panose="020B0604020202020204" pitchFamily="34" charset="0"/>
              <a:buChar char="•"/>
            </a:pPr>
            <a:r>
              <a:rPr lang="en-GB" sz="1943" dirty="0">
                <a:solidFill>
                  <a:schemeClr val="bg1"/>
                </a:solidFill>
                <a:latin typeface="Open Sans" panose="020B0606030504020204" pitchFamily="34" charset="0"/>
              </a:rPr>
              <a:t>Providing support to the 700+ infrastructure bodies</a:t>
            </a:r>
          </a:p>
          <a:p>
            <a:pPr marL="342900" indent="-342900">
              <a:buFont typeface="Arial" panose="020B0604020202020204" pitchFamily="34" charset="0"/>
              <a:buChar char="•"/>
            </a:pPr>
            <a:r>
              <a:rPr lang="en-GB" sz="1943" dirty="0">
                <a:solidFill>
                  <a:schemeClr val="bg1"/>
                </a:solidFill>
                <a:latin typeface="Open Sans" panose="020B0606030504020204" pitchFamily="34" charset="0"/>
              </a:rPr>
              <a:t>Deploying existing and new CEF capabilities – far more accessible</a:t>
            </a:r>
          </a:p>
        </p:txBody>
      </p:sp>
    </p:spTree>
    <p:extLst>
      <p:ext uri="{BB962C8B-B14F-4D97-AF65-F5344CB8AC3E}">
        <p14:creationId xmlns:p14="http://schemas.microsoft.com/office/powerpoint/2010/main" val="4052472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E5F89B83-0100-8009-FA8B-9FDE3078CA4E}"/>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F2107B78-67CA-D6F7-49D2-9F0F4C1E1B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40" name="Rectangle 39">
            <a:extLst>
              <a:ext uri="{FF2B5EF4-FFF2-40B4-BE49-F238E27FC236}">
                <a16:creationId xmlns:a16="http://schemas.microsoft.com/office/drawing/2014/main" id="{EA03B0AE-1176-83F8-2322-6965FAA80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solidFill>
            <a:srgbClr val="5068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025A6F8-8B09-9D48-B8E0-74E282E787EB}"/>
              </a:ext>
            </a:extLst>
          </p:cNvPr>
          <p:cNvSpPr txBox="1"/>
          <p:nvPr/>
        </p:nvSpPr>
        <p:spPr>
          <a:xfrm>
            <a:off x="5378246" y="1578123"/>
            <a:ext cx="4145007" cy="3170099"/>
          </a:xfrm>
          <a:prstGeom prst="rect">
            <a:avLst/>
          </a:prstGeom>
          <a:noFill/>
        </p:spPr>
        <p:txBody>
          <a:bodyPr wrap="square" rtlCol="0">
            <a:spAutoFit/>
          </a:bodyPr>
          <a:lstStyle/>
          <a:p>
            <a:pPr marL="457200" indent="-457200">
              <a:buFont typeface="Arial" panose="020B0604020202020204" pitchFamily="34" charset="0"/>
              <a:buChar char="•"/>
            </a:pPr>
            <a:r>
              <a:rPr lang="en-GB" sz="2800" b="1" dirty="0">
                <a:solidFill>
                  <a:schemeClr val="bg1"/>
                </a:solidFill>
              </a:rPr>
              <a:t>5 Interactive dashboards</a:t>
            </a:r>
          </a:p>
          <a:p>
            <a:pPr marL="457200" indent="-457200">
              <a:buFont typeface="Arial" panose="020B0604020202020204" pitchFamily="34" charset="0"/>
              <a:buChar char="•"/>
            </a:pPr>
            <a:r>
              <a:rPr lang="en-GB" sz="2800" b="1" dirty="0">
                <a:solidFill>
                  <a:schemeClr val="bg1"/>
                </a:solidFill>
              </a:rPr>
              <a:t>Analysable using 100 data tags and</a:t>
            </a:r>
          </a:p>
          <a:p>
            <a:pPr marL="457200" indent="-457200">
              <a:buFont typeface="Arial" panose="020B0604020202020204" pitchFamily="34" charset="0"/>
              <a:buChar char="•"/>
            </a:pPr>
            <a:r>
              <a:rPr lang="en-GB" sz="2800" b="1" dirty="0">
                <a:solidFill>
                  <a:schemeClr val="bg1"/>
                </a:solidFill>
              </a:rPr>
              <a:t>50 categories</a:t>
            </a:r>
          </a:p>
          <a:p>
            <a:pPr marL="457200" indent="-457200">
              <a:buFont typeface="Arial" panose="020B0604020202020204" pitchFamily="34" charset="0"/>
              <a:buChar char="•"/>
            </a:pPr>
            <a:r>
              <a:rPr lang="en-GB" sz="2800" b="1" dirty="0">
                <a:solidFill>
                  <a:schemeClr val="bg1"/>
                </a:solidFill>
              </a:rPr>
              <a:t>1 million data points</a:t>
            </a:r>
          </a:p>
          <a:p>
            <a:pPr marL="457200" indent="-457200">
              <a:buFont typeface="Arial" panose="020B0604020202020204" pitchFamily="34" charset="0"/>
              <a:buChar char="•"/>
            </a:pPr>
            <a:r>
              <a:rPr lang="en-GB" sz="2800" b="1" dirty="0">
                <a:solidFill>
                  <a:schemeClr val="bg1"/>
                </a:solidFill>
              </a:rPr>
              <a:t>Including the Covid &amp; </a:t>
            </a:r>
            <a:r>
              <a:rPr lang="en-GB" sz="2800" b="1" dirty="0" err="1">
                <a:solidFill>
                  <a:schemeClr val="bg1"/>
                </a:solidFill>
              </a:rPr>
              <a:t>CoL</a:t>
            </a:r>
            <a:r>
              <a:rPr lang="en-GB" sz="2800" b="1" dirty="0">
                <a:solidFill>
                  <a:schemeClr val="bg1"/>
                </a:solidFill>
              </a:rPr>
              <a:t> </a:t>
            </a:r>
            <a:r>
              <a:rPr lang="en-GB" sz="3200" b="1" dirty="0">
                <a:solidFill>
                  <a:schemeClr val="bg1"/>
                </a:solidFill>
              </a:rPr>
              <a:t>Crises</a:t>
            </a:r>
          </a:p>
        </p:txBody>
      </p:sp>
      <p:sp>
        <p:nvSpPr>
          <p:cNvPr id="8" name="TextBox 7">
            <a:extLst>
              <a:ext uri="{FF2B5EF4-FFF2-40B4-BE49-F238E27FC236}">
                <a16:creationId xmlns:a16="http://schemas.microsoft.com/office/drawing/2014/main" id="{09656FB9-B302-F08E-975D-D3BC7B128DCA}"/>
              </a:ext>
            </a:extLst>
          </p:cNvPr>
          <p:cNvSpPr txBox="1"/>
          <p:nvPr/>
        </p:nvSpPr>
        <p:spPr>
          <a:xfrm>
            <a:off x="626390" y="639247"/>
            <a:ext cx="8136681" cy="663572"/>
          </a:xfrm>
          <a:prstGeom prst="rect">
            <a:avLst/>
          </a:prstGeom>
          <a:noFill/>
        </p:spPr>
        <p:txBody>
          <a:bodyPr wrap="square" lIns="0" tIns="68703" rIns="137407" bIns="68703" rtlCol="0">
            <a:spAutoFit/>
          </a:bodyPr>
          <a:lstStyle/>
          <a:p>
            <a:pPr algn="ctr">
              <a:lnSpc>
                <a:spcPts val="4000"/>
              </a:lnSpc>
            </a:pPr>
            <a:r>
              <a:rPr lang="en-US" sz="4800" dirty="0">
                <a:solidFill>
                  <a:schemeClr val="bg1"/>
                </a:solidFill>
                <a:latin typeface="Arial" charset="0"/>
                <a:ea typeface="Arial" charset="0"/>
                <a:cs typeface="Arial" charset="0"/>
              </a:rPr>
              <a:t>Charity Sector Data Store</a:t>
            </a:r>
          </a:p>
        </p:txBody>
      </p:sp>
      <p:pic>
        <p:nvPicPr>
          <p:cNvPr id="2" name="Picture 1">
            <a:extLst>
              <a:ext uri="{FF2B5EF4-FFF2-40B4-BE49-F238E27FC236}">
                <a16:creationId xmlns:a16="http://schemas.microsoft.com/office/drawing/2014/main" id="{3FCAA03B-666E-176B-B4F7-87CB0A4502E4}"/>
              </a:ext>
            </a:extLst>
          </p:cNvPr>
          <p:cNvPicPr>
            <a:picLocks noChangeAspect="1"/>
          </p:cNvPicPr>
          <p:nvPr/>
        </p:nvPicPr>
        <p:blipFill>
          <a:blip r:embed="rId3"/>
          <a:stretch>
            <a:fillRect/>
          </a:stretch>
        </p:blipFill>
        <p:spPr>
          <a:xfrm>
            <a:off x="491286" y="1858365"/>
            <a:ext cx="4594919" cy="2609614"/>
          </a:xfrm>
          <a:prstGeom prst="rect">
            <a:avLst/>
          </a:prstGeom>
        </p:spPr>
      </p:pic>
      <p:pic>
        <p:nvPicPr>
          <p:cNvPr id="3" name="Picture 2">
            <a:extLst>
              <a:ext uri="{FF2B5EF4-FFF2-40B4-BE49-F238E27FC236}">
                <a16:creationId xmlns:a16="http://schemas.microsoft.com/office/drawing/2014/main" id="{ECFF0DE6-B319-F5A3-7455-06BC7FF71C80}"/>
              </a:ext>
            </a:extLst>
          </p:cNvPr>
          <p:cNvPicPr>
            <a:picLocks noChangeAspect="1"/>
          </p:cNvPicPr>
          <p:nvPr/>
        </p:nvPicPr>
        <p:blipFill>
          <a:blip r:embed="rId4"/>
          <a:stretch>
            <a:fillRect/>
          </a:stretch>
        </p:blipFill>
        <p:spPr>
          <a:xfrm>
            <a:off x="8450012" y="4150916"/>
            <a:ext cx="1460081" cy="1194612"/>
          </a:xfrm>
          <a:prstGeom prst="rect">
            <a:avLst/>
          </a:prstGeom>
        </p:spPr>
      </p:pic>
    </p:spTree>
    <p:extLst>
      <p:ext uri="{BB962C8B-B14F-4D97-AF65-F5344CB8AC3E}">
        <p14:creationId xmlns:p14="http://schemas.microsoft.com/office/powerpoint/2010/main" val="37128979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7EC50474-D991-597E-B1B0-A578B1EA7417}"/>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0985FD50-7075-14F7-D068-78FD9B684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40" name="Rectangle 39">
            <a:extLst>
              <a:ext uri="{FF2B5EF4-FFF2-40B4-BE49-F238E27FC236}">
                <a16:creationId xmlns:a16="http://schemas.microsoft.com/office/drawing/2014/main" id="{A2F3B537-6A0A-995B-B9D3-D52FC8360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080625" cy="5508625"/>
          </a:xfrm>
          <a:prstGeom prst="rect">
            <a:avLst/>
          </a:prstGeom>
          <a:solidFill>
            <a:srgbClr val="5068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E812928-5591-1FF8-444E-68D4F1F5A510}"/>
              </a:ext>
            </a:extLst>
          </p:cNvPr>
          <p:cNvSpPr txBox="1"/>
          <p:nvPr/>
        </p:nvSpPr>
        <p:spPr>
          <a:xfrm>
            <a:off x="504032" y="3522263"/>
            <a:ext cx="9031914" cy="1058385"/>
          </a:xfrm>
          <a:prstGeom prst="rect">
            <a:avLst/>
          </a:prstGeom>
        </p:spPr>
        <p:txBody>
          <a:bodyPr vert="horz" lIns="91440" tIns="45720" rIns="91440" bIns="45720" rtlCol="0" anchor="b">
            <a:normAutofit/>
          </a:bodyPr>
          <a:lstStyle/>
          <a:p>
            <a:pPr defTabSz="914400">
              <a:lnSpc>
                <a:spcPct val="80000"/>
              </a:lnSpc>
              <a:spcBef>
                <a:spcPct val="0"/>
              </a:spcBef>
              <a:spcAft>
                <a:spcPts val="600"/>
              </a:spcAft>
            </a:pPr>
            <a:r>
              <a:rPr lang="en-US" sz="5000" spc="-120" dirty="0">
                <a:solidFill>
                  <a:srgbClr val="FFFFFF"/>
                </a:solidFill>
                <a:latin typeface="+mj-lt"/>
                <a:ea typeface="+mj-ea"/>
                <a:cs typeface="+mj-cs"/>
              </a:rPr>
              <a:t>AI Predictive Analytics - The Future</a:t>
            </a:r>
          </a:p>
        </p:txBody>
      </p:sp>
      <p:pic>
        <p:nvPicPr>
          <p:cNvPr id="4" name="Picture 3" descr="A rabbit with sunglasses on its nose and a glass ball&#10;&#10;Description automatically generated">
            <a:extLst>
              <a:ext uri="{FF2B5EF4-FFF2-40B4-BE49-F238E27FC236}">
                <a16:creationId xmlns:a16="http://schemas.microsoft.com/office/drawing/2014/main" id="{C3BF2206-21F0-5DF3-CB74-4173FD182995}"/>
              </a:ext>
            </a:extLst>
          </p:cNvPr>
          <p:cNvPicPr>
            <a:picLocks noChangeAspect="1"/>
          </p:cNvPicPr>
          <p:nvPr/>
        </p:nvPicPr>
        <p:blipFill rotWithShape="1">
          <a:blip r:embed="rId3"/>
          <a:srcRect t="15378" r="2" b="17009"/>
          <a:stretch/>
        </p:blipFill>
        <p:spPr>
          <a:xfrm>
            <a:off x="5040312" y="10"/>
            <a:ext cx="5040316" cy="3407992"/>
          </a:xfrm>
          <a:prstGeom prst="rect">
            <a:avLst/>
          </a:prstGeom>
        </p:spPr>
      </p:pic>
      <p:pic>
        <p:nvPicPr>
          <p:cNvPr id="3" name="Picture 2">
            <a:extLst>
              <a:ext uri="{FF2B5EF4-FFF2-40B4-BE49-F238E27FC236}">
                <a16:creationId xmlns:a16="http://schemas.microsoft.com/office/drawing/2014/main" id="{88BCE99E-97D5-EC75-3F84-BA2D130CFDEB}"/>
              </a:ext>
            </a:extLst>
          </p:cNvPr>
          <p:cNvPicPr>
            <a:picLocks noChangeAspect="1"/>
          </p:cNvPicPr>
          <p:nvPr/>
        </p:nvPicPr>
        <p:blipFill>
          <a:blip r:embed="rId4"/>
          <a:stretch>
            <a:fillRect/>
          </a:stretch>
        </p:blipFill>
        <p:spPr>
          <a:xfrm>
            <a:off x="1279513" y="746060"/>
            <a:ext cx="2481287" cy="2030144"/>
          </a:xfrm>
          <a:prstGeom prst="rect">
            <a:avLst/>
          </a:prstGeom>
        </p:spPr>
      </p:pic>
    </p:spTree>
    <p:extLst>
      <p:ext uri="{BB962C8B-B14F-4D97-AF65-F5344CB8AC3E}">
        <p14:creationId xmlns:p14="http://schemas.microsoft.com/office/powerpoint/2010/main" val="23983470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768A3EB8-050D-4375-6106-FAFACB0232DD}"/>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2D4811D1-392E-B68D-9E4F-F67B64C49855}"/>
              </a:ext>
            </a:extLst>
          </p:cNvPr>
          <p:cNvSpPr txBox="1"/>
          <p:nvPr/>
        </p:nvSpPr>
        <p:spPr>
          <a:xfrm>
            <a:off x="542054" y="382797"/>
            <a:ext cx="8996516" cy="3749993"/>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1 of 3 - Finding Things </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rPr>
              <a:t>Find me chocolate companies in England that support charities.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AE" sz="2400" b="0" i="0" u="none" strike="noStrike" kern="1200" cap="none" spc="0" normalizeH="0" baseline="0" noProof="0" dirty="0">
                <a:ln>
                  <a:noFill/>
                </a:ln>
                <a:solidFill>
                  <a:prstClr val="white"/>
                </a:solidFill>
                <a:effectLst/>
                <a:uLnTx/>
                <a:uFillTx/>
                <a:latin typeface="Calibri Light" panose="020F0302020204030204"/>
                <a:ea typeface="+mn-ea"/>
                <a:cs typeface="Times New Roman" panose="02020603050405020304" pitchFamily="18" charset="0"/>
              </a:rPr>
              <a:t>لقاني 10 شركات كتتبرع للجمعيات الخيرية في لندن.</a:t>
            </a:r>
            <a:endPar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rPr>
              <a:t>I need to record a podcast - can you find me help and a studio?</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rPr>
              <a:t>Find me free image libraries for older and homeless people.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rPr>
              <a:t>I run a youth sports charity - find nonprofit organisations and charity networks to help me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Calibri Light" panose="020F0302020204030204"/>
                <a:ea typeface="+mn-ea"/>
                <a:cs typeface="+mn-cs"/>
              </a:rPr>
              <a:t>I need you to find laptops &amp; furniture to help set up my charity. </a:t>
            </a:r>
          </a:p>
        </p:txBody>
      </p:sp>
      <p:pic>
        <p:nvPicPr>
          <p:cNvPr id="8" name="Picture 7">
            <a:hlinkClick r:id="rId3"/>
            <a:extLst>
              <a:ext uri="{FF2B5EF4-FFF2-40B4-BE49-F238E27FC236}">
                <a16:creationId xmlns:a16="http://schemas.microsoft.com/office/drawing/2014/main" id="{6C04770D-8D1B-C977-BA8A-5D62F6B886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pic>
        <p:nvPicPr>
          <p:cNvPr id="2" name="Picture 1">
            <a:extLst>
              <a:ext uri="{FF2B5EF4-FFF2-40B4-BE49-F238E27FC236}">
                <a16:creationId xmlns:a16="http://schemas.microsoft.com/office/drawing/2014/main" id="{AEDBA4A8-9160-D203-4C87-07A0851DD6F4}"/>
              </a:ext>
            </a:extLst>
          </p:cNvPr>
          <p:cNvPicPr>
            <a:picLocks noChangeAspect="1"/>
          </p:cNvPicPr>
          <p:nvPr/>
        </p:nvPicPr>
        <p:blipFill>
          <a:blip r:embed="rId5"/>
          <a:stretch>
            <a:fillRect/>
          </a:stretch>
        </p:blipFill>
        <p:spPr>
          <a:xfrm>
            <a:off x="221790" y="4668579"/>
            <a:ext cx="2328874" cy="548688"/>
          </a:xfrm>
          <a:prstGeom prst="rect">
            <a:avLst/>
          </a:prstGeom>
        </p:spPr>
      </p:pic>
    </p:spTree>
    <p:extLst>
      <p:ext uri="{BB962C8B-B14F-4D97-AF65-F5344CB8AC3E}">
        <p14:creationId xmlns:p14="http://schemas.microsoft.com/office/powerpoint/2010/main" val="3109244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7A63EEDD-EA0E-5B04-4047-B7A80CB65F40}"/>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A8E716C0-0C47-680B-81A9-11B28BAF08B4}"/>
              </a:ext>
            </a:extLst>
          </p:cNvPr>
          <p:cNvSpPr txBox="1"/>
          <p:nvPr/>
        </p:nvSpPr>
        <p:spPr>
          <a:xfrm>
            <a:off x="954450" y="325318"/>
            <a:ext cx="8368368" cy="5302213"/>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2 of 3 - Creating Content </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Review my funding bid and tell me what I can do to make it even better.</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Here are details for my funding bid -  draft it using the really good example bid I’ve uploaded</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Review this corporate funding agreement and tell me what else should be included to comply with Fundraising Regulator Guidance.</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Here are my project details – please create an Awards for All funding bid for me</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Write me  a volunteer agreement and some job descriptions</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 Draft me  a really good thank you letter</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endPar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a:hlinkClick r:id="rId3"/>
            <a:extLst>
              <a:ext uri="{FF2B5EF4-FFF2-40B4-BE49-F238E27FC236}">
                <a16:creationId xmlns:a16="http://schemas.microsoft.com/office/drawing/2014/main" id="{F378D1F4-B1D5-7BE1-4534-21DC48B05B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pic>
        <p:nvPicPr>
          <p:cNvPr id="2" name="Picture 1">
            <a:extLst>
              <a:ext uri="{FF2B5EF4-FFF2-40B4-BE49-F238E27FC236}">
                <a16:creationId xmlns:a16="http://schemas.microsoft.com/office/drawing/2014/main" id="{9706C16D-57C9-F3EA-ADA0-6F842A0765F6}"/>
              </a:ext>
            </a:extLst>
          </p:cNvPr>
          <p:cNvPicPr>
            <a:picLocks noChangeAspect="1"/>
          </p:cNvPicPr>
          <p:nvPr/>
        </p:nvPicPr>
        <p:blipFill>
          <a:blip r:embed="rId5"/>
          <a:stretch>
            <a:fillRect/>
          </a:stretch>
        </p:blipFill>
        <p:spPr>
          <a:xfrm>
            <a:off x="181150" y="4924484"/>
            <a:ext cx="2328874" cy="548688"/>
          </a:xfrm>
          <a:prstGeom prst="rect">
            <a:avLst/>
          </a:prstGeom>
        </p:spPr>
      </p:pic>
    </p:spTree>
    <p:extLst>
      <p:ext uri="{BB962C8B-B14F-4D97-AF65-F5344CB8AC3E}">
        <p14:creationId xmlns:p14="http://schemas.microsoft.com/office/powerpoint/2010/main" val="22956699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ECE1D532-0749-0BA3-A875-1C7F9353676F}"/>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E0659319-22BF-3CF6-C732-162311D1EE96}"/>
              </a:ext>
            </a:extLst>
          </p:cNvPr>
          <p:cNvSpPr txBox="1"/>
          <p:nvPr/>
        </p:nvSpPr>
        <p:spPr>
          <a:xfrm>
            <a:off x="954450" y="325318"/>
            <a:ext cx="8368368" cy="4389142"/>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3 of 3 – Helping You With Advice </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Help.  I know nothing about corporate fundraising - what I can offer companies and what are the risks</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I don't know how to run a raffle.  Can you give me notes for our PTA meeting and tell me how to find raffle prizes.</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Write me a plain English guide to Gifts in Kind for my finance team, including accounting for these.</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What are Charity of the Year partnerships and how could I get one?</a:t>
            </a:r>
          </a:p>
          <a:p>
            <a:pPr marL="342900" marR="0" lvl="0" indent="-342900" algn="l" defTabSz="457200" rtl="0" eaLnBrk="1" fontAlgn="auto" latinLnBrk="0" hangingPunct="1">
              <a:lnSpc>
                <a:spcPct val="115000"/>
              </a:lnSpc>
              <a:spcBef>
                <a:spcPts val="0"/>
              </a:spcBef>
              <a:spcAft>
                <a:spcPts val="800"/>
              </a:spcAft>
              <a:buClrTx/>
              <a:buSzPts val="1000"/>
              <a:buFont typeface="Symbol" panose="05050102010706020507" pitchFamily="18" charset="2"/>
              <a:buChar char=""/>
              <a:tabLst>
                <a:tab pos="457200" algn="l"/>
              </a:tabLst>
              <a:defRPr/>
            </a:pPr>
            <a:r>
              <a:rPr kumimoji="0" lang="en-GB" sz="20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How can I find a celebrity for my charity and how do I engage one?</a:t>
            </a:r>
          </a:p>
        </p:txBody>
      </p:sp>
      <p:pic>
        <p:nvPicPr>
          <p:cNvPr id="8" name="Picture 7">
            <a:hlinkClick r:id="rId3"/>
            <a:extLst>
              <a:ext uri="{FF2B5EF4-FFF2-40B4-BE49-F238E27FC236}">
                <a16:creationId xmlns:a16="http://schemas.microsoft.com/office/drawing/2014/main" id="{FFF2F4D9-0391-8809-E1E6-883D80B59D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pic>
        <p:nvPicPr>
          <p:cNvPr id="3" name="Picture 2">
            <a:extLst>
              <a:ext uri="{FF2B5EF4-FFF2-40B4-BE49-F238E27FC236}">
                <a16:creationId xmlns:a16="http://schemas.microsoft.com/office/drawing/2014/main" id="{348561D0-EBEE-DDCE-D116-C5DC3C5691EE}"/>
              </a:ext>
            </a:extLst>
          </p:cNvPr>
          <p:cNvPicPr>
            <a:picLocks noChangeAspect="1"/>
          </p:cNvPicPr>
          <p:nvPr/>
        </p:nvPicPr>
        <p:blipFill>
          <a:blip r:embed="rId5"/>
          <a:stretch>
            <a:fillRect/>
          </a:stretch>
        </p:blipFill>
        <p:spPr>
          <a:xfrm>
            <a:off x="201470" y="4748330"/>
            <a:ext cx="2328874" cy="548688"/>
          </a:xfrm>
          <a:prstGeom prst="rect">
            <a:avLst/>
          </a:prstGeom>
        </p:spPr>
      </p:pic>
    </p:spTree>
    <p:extLst>
      <p:ext uri="{BB962C8B-B14F-4D97-AF65-F5344CB8AC3E}">
        <p14:creationId xmlns:p14="http://schemas.microsoft.com/office/powerpoint/2010/main" val="3305813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46F0B997-8722-B43D-17EB-D1031DB2A4A0}"/>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15D29566-E99F-6264-3E59-BC50FD86DA78}"/>
              </a:ext>
            </a:extLst>
          </p:cNvPr>
          <p:cNvSpPr txBox="1"/>
          <p:nvPr/>
        </p:nvSpPr>
        <p:spPr>
          <a:xfrm>
            <a:off x="1229754" y="918685"/>
            <a:ext cx="8368368" cy="651709"/>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What’s With the Bunnies?</a:t>
            </a: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p:txBody>
      </p:sp>
      <p:pic>
        <p:nvPicPr>
          <p:cNvPr id="8" name="Picture 7">
            <a:hlinkClick r:id="rId3"/>
            <a:extLst>
              <a:ext uri="{FF2B5EF4-FFF2-40B4-BE49-F238E27FC236}">
                <a16:creationId xmlns:a16="http://schemas.microsoft.com/office/drawing/2014/main" id="{1BEC0780-6A77-C22B-B56D-610C19AE25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pic>
        <p:nvPicPr>
          <p:cNvPr id="3" name="Picture 2" descr="A rabbit sitting on a keyboard next to a computer&#10;&#10;AI-generated content may be incorrect.">
            <a:extLst>
              <a:ext uri="{FF2B5EF4-FFF2-40B4-BE49-F238E27FC236}">
                <a16:creationId xmlns:a16="http://schemas.microsoft.com/office/drawing/2014/main" id="{CA578CC4-68CE-5D40-55C1-102E9E64CD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8022" y="1649351"/>
            <a:ext cx="2930414" cy="3599741"/>
          </a:xfrm>
          <a:prstGeom prst="rect">
            <a:avLst/>
          </a:prstGeom>
        </p:spPr>
      </p:pic>
      <p:pic>
        <p:nvPicPr>
          <p:cNvPr id="5" name="Picture 4" descr="A rabbit sitting on a computer&#10;&#10;AI-generated content may be incorrect.">
            <a:extLst>
              <a:ext uri="{FF2B5EF4-FFF2-40B4-BE49-F238E27FC236}">
                <a16:creationId xmlns:a16="http://schemas.microsoft.com/office/drawing/2014/main" id="{4C2CDE78-BC6E-C858-E343-9BC2769C29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4126" y="1649351"/>
            <a:ext cx="3921170" cy="2940589"/>
          </a:xfrm>
          <a:prstGeom prst="rect">
            <a:avLst/>
          </a:prstGeom>
        </p:spPr>
      </p:pic>
    </p:spTree>
    <p:extLst>
      <p:ext uri="{BB962C8B-B14F-4D97-AF65-F5344CB8AC3E}">
        <p14:creationId xmlns:p14="http://schemas.microsoft.com/office/powerpoint/2010/main" val="36228993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A8423BEE-42BD-2BDE-5EE9-AFB39F9ED493}"/>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A19ECAB8-7DEC-AAC0-ED41-E355D0C48EEE}"/>
              </a:ext>
            </a:extLst>
          </p:cNvPr>
          <p:cNvSpPr txBox="1"/>
          <p:nvPr/>
        </p:nvSpPr>
        <p:spPr>
          <a:xfrm>
            <a:off x="1229754" y="918685"/>
            <a:ext cx="8368368" cy="4184214"/>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A Free One-stop-shop </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Main </a:t>
            </a:r>
            <a:r>
              <a:rPr lang="en-US" sz="2400" dirty="0">
                <a:solidFill>
                  <a:srgbClr val="00B0F0"/>
                </a:solidFill>
                <a:latin typeface="Arial" charset="0"/>
                <a:ea typeface="Arial" charset="0"/>
                <a:cs typeface="Arial" charset="0"/>
                <a:hlinkClick r:id="rId3">
                  <a:extLst>
                    <a:ext uri="{A12FA001-AC4F-418D-AE19-62706E023703}">
                      <ahyp:hlinkClr xmlns:ahyp="http://schemas.microsoft.com/office/drawing/2018/hyperlinkcolor" val="tx"/>
                    </a:ext>
                  </a:extLst>
                </a:hlinkClick>
              </a:rPr>
              <a:t>health check</a:t>
            </a:r>
            <a:r>
              <a:rPr lang="en-US" sz="2400" dirty="0">
                <a:solidFill>
                  <a:srgbClr val="2370CD"/>
                </a:solidFill>
                <a:latin typeface="Arial" charset="0"/>
                <a:ea typeface="Arial" charset="0"/>
                <a:cs typeface="Arial" charset="0"/>
                <a:hlinkClick r:id="rId3">
                  <a:extLst>
                    <a:ext uri="{A12FA001-AC4F-418D-AE19-62706E023703}">
                      <ahyp:hlinkClr xmlns:ahyp="http://schemas.microsoft.com/office/drawing/2018/hyperlinkcolor" val="tx"/>
                    </a:ext>
                  </a:extLst>
                </a:hlinkClick>
              </a:rPr>
              <a:t> </a:t>
            </a:r>
            <a:r>
              <a:rPr lang="en-US" sz="2400" dirty="0">
                <a:solidFill>
                  <a:prstClr val="white"/>
                </a:solidFill>
                <a:latin typeface="Arial" charset="0"/>
                <a:ea typeface="Arial" charset="0"/>
                <a:cs typeface="Arial" charset="0"/>
              </a:rPr>
              <a:t>system, QM and master resource hub</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Policy downloads – 65+ AI ready policies</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Three Finder directories</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srgbClr val="00B0F0"/>
                </a:solidFill>
                <a:latin typeface="Arial" charset="0"/>
                <a:ea typeface="Arial" charset="0"/>
                <a:cs typeface="Arial" charset="0"/>
                <a:hlinkClick r:id="rId4">
                  <a:extLst>
                    <a:ext uri="{A12FA001-AC4F-418D-AE19-62706E023703}">
                      <ahyp:hlinkClr xmlns:ahyp="http://schemas.microsoft.com/office/drawing/2018/hyperlinkcolor" val="tx"/>
                    </a:ext>
                  </a:extLst>
                </a:hlinkClick>
              </a:rPr>
              <a:t>AI Services</a:t>
            </a:r>
            <a:r>
              <a:rPr lang="en-US" sz="2400" dirty="0">
                <a:solidFill>
                  <a:srgbClr val="00B0F0"/>
                </a:solidFill>
                <a:latin typeface="Arial" charset="0"/>
                <a:ea typeface="Arial" charset="0"/>
                <a:cs typeface="Arial" charset="0"/>
              </a:rPr>
              <a:t> </a:t>
            </a:r>
            <a:r>
              <a:rPr lang="en-US" sz="2400" dirty="0">
                <a:solidFill>
                  <a:schemeClr val="bg1"/>
                </a:solidFill>
                <a:latin typeface="Arial" charset="0"/>
                <a:ea typeface="Arial" charset="0"/>
                <a:cs typeface="Arial" charset="0"/>
              </a:rPr>
              <a:t>– funding bids, </a:t>
            </a:r>
            <a:r>
              <a:rPr lang="en-US" sz="2400" dirty="0" err="1">
                <a:solidFill>
                  <a:schemeClr val="bg1"/>
                </a:solidFill>
                <a:latin typeface="Arial" charset="0"/>
                <a:ea typeface="Arial" charset="0"/>
                <a:cs typeface="Arial" charset="0"/>
              </a:rPr>
              <a:t>etc</a:t>
            </a:r>
            <a:endParaRPr lang="en-US" sz="2400" dirty="0">
              <a:solidFill>
                <a:schemeClr val="bg1"/>
              </a:solidFill>
              <a:latin typeface="Arial" charset="0"/>
              <a:ea typeface="Arial" charset="0"/>
              <a:cs typeface="Arial" charset="0"/>
            </a:endParaRPr>
          </a:p>
          <a:p>
            <a:pPr marL="342900" indent="-342900">
              <a:lnSpc>
                <a:spcPts val="4000"/>
              </a:lnSpc>
              <a:buFont typeface="Arial" panose="020B0604020202020204" pitchFamily="34" charset="0"/>
              <a:buChar char="•"/>
              <a:defRPr/>
            </a:pPr>
            <a:r>
              <a:rPr lang="en-US" sz="2400" dirty="0">
                <a:solidFill>
                  <a:prstClr val="white"/>
                </a:solidFill>
                <a:latin typeface="Arial" charset="0"/>
                <a:ea typeface="Arial" charset="0"/>
                <a:cs typeface="Arial" charset="0"/>
              </a:rPr>
              <a:t>Charity Sector Data Store – Big Data</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schemeClr val="bg1"/>
                </a:solidFill>
                <a:latin typeface="Arial" charset="0"/>
                <a:ea typeface="Arial" charset="0"/>
                <a:cs typeface="Arial" charset="0"/>
              </a:rPr>
              <a:t>Coming Soon ………..</a:t>
            </a:r>
          </a:p>
        </p:txBody>
      </p:sp>
      <p:pic>
        <p:nvPicPr>
          <p:cNvPr id="8" name="Picture 7">
            <a:hlinkClick r:id="rId5"/>
            <a:extLst>
              <a:ext uri="{FF2B5EF4-FFF2-40B4-BE49-F238E27FC236}">
                <a16:creationId xmlns:a16="http://schemas.microsoft.com/office/drawing/2014/main" id="{773281DE-3104-9636-9151-78A6729694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Tree>
    <p:extLst>
      <p:ext uri="{BB962C8B-B14F-4D97-AF65-F5344CB8AC3E}">
        <p14:creationId xmlns:p14="http://schemas.microsoft.com/office/powerpoint/2010/main" val="35030457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6264" y="1633156"/>
            <a:ext cx="1864598" cy="1850950"/>
          </a:xfrm>
          <a:prstGeom prst="rect">
            <a:avLst/>
          </a:prstGeom>
        </p:spPr>
      </p:pic>
      <p:sp>
        <p:nvSpPr>
          <p:cNvPr id="16" name="TextBox 15"/>
          <p:cNvSpPr txBox="1"/>
          <p:nvPr/>
        </p:nvSpPr>
        <p:spPr>
          <a:xfrm>
            <a:off x="3001443" y="456909"/>
            <a:ext cx="3582772" cy="1164670"/>
          </a:xfrm>
          <a:prstGeom prst="rect">
            <a:avLst/>
          </a:prstGeom>
          <a:noFill/>
        </p:spPr>
        <p:txBody>
          <a:bodyPr wrap="square" lIns="0" tIns="68703" rIns="137407" bIns="68703" rtlCol="0">
            <a:spAutoFit/>
          </a:bodyPr>
          <a:lstStyle/>
          <a:p>
            <a:pPr marL="0" marR="0" lvl="0" indent="0" algn="ctr" defTabSz="457200" rtl="0" eaLnBrk="1" fontAlgn="auto" latinLnBrk="0" hangingPunct="1">
              <a:lnSpc>
                <a:spcPts val="4000"/>
              </a:lnSpc>
              <a:spcBef>
                <a:spcPts val="0"/>
              </a:spcBef>
              <a:spcAft>
                <a:spcPts val="0"/>
              </a:spcAft>
              <a:buClrTx/>
              <a:buSzTx/>
              <a:buFontTx/>
              <a:buNone/>
              <a:tabLst/>
              <a:defRPr/>
            </a:pPr>
            <a:r>
              <a:rPr lang="en-US" sz="4000" dirty="0">
                <a:solidFill>
                  <a:srgbClr val="627AAD"/>
                </a:solidFill>
                <a:latin typeface="Arial" charset="0"/>
                <a:ea typeface="Arial" charset="0"/>
                <a:cs typeface="Arial" charset="0"/>
              </a:rPr>
              <a:t>Main Health Check System</a:t>
            </a:r>
            <a:endParaRPr kumimoji="0" lang="en-US" sz="4000" b="0" i="0" u="none" strike="noStrike" kern="1200" cap="none" spc="0" normalizeH="0" baseline="0" noProof="0" dirty="0">
              <a:ln>
                <a:noFill/>
              </a:ln>
              <a:solidFill>
                <a:srgbClr val="627AAD"/>
              </a:solidFill>
              <a:effectLst/>
              <a:uLnTx/>
              <a:uFillTx/>
              <a:latin typeface="Arial" charset="0"/>
              <a:ea typeface="Arial" charset="0"/>
              <a:cs typeface="Arial" charset="0"/>
            </a:endParaRPr>
          </a:p>
        </p:txBody>
      </p:sp>
      <p:sp>
        <p:nvSpPr>
          <p:cNvPr id="17" name="TextBox 16"/>
          <p:cNvSpPr txBox="1"/>
          <p:nvPr/>
        </p:nvSpPr>
        <p:spPr>
          <a:xfrm>
            <a:off x="3815594" y="3333982"/>
            <a:ext cx="1931880" cy="651709"/>
          </a:xfrm>
          <a:prstGeom prst="rect">
            <a:avLst/>
          </a:prstGeom>
          <a:noFill/>
        </p:spPr>
        <p:txBody>
          <a:bodyPr wrap="square" lIns="0" tIns="68703" rIns="137407" bIns="68703" rtlCol="0">
            <a:spAutoFit/>
          </a:bodyPr>
          <a:lstStyle/>
          <a:p>
            <a:pPr marL="0" marR="0" lvl="0" indent="0" algn="ctr" defTabSz="457200" rtl="0" eaLnBrk="1" fontAlgn="auto" latinLnBrk="0" hangingPunct="1">
              <a:lnSpc>
                <a:spcPts val="4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27AAD"/>
                </a:solidFill>
                <a:effectLst/>
                <a:uLnTx/>
                <a:uFillTx/>
                <a:latin typeface="Arial" charset="0"/>
                <a:ea typeface="Arial" charset="0"/>
                <a:cs typeface="Arial" charset="0"/>
              </a:rPr>
              <a:t>Data Store</a:t>
            </a:r>
          </a:p>
        </p:txBody>
      </p:sp>
      <p:pic>
        <p:nvPicPr>
          <p:cNvPr id="18" name="Picture 17" descr="A screenshot of a social media post&#10;&#10;Description automatically generated">
            <a:extLst>
              <a:ext uri="{FF2B5EF4-FFF2-40B4-BE49-F238E27FC236}">
                <a16:creationId xmlns:a16="http://schemas.microsoft.com/office/drawing/2014/main" id="{11E50E3D-09DC-4321-9AC7-80EDE7AF31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614" y="1046017"/>
            <a:ext cx="2295967" cy="1309613"/>
          </a:xfrm>
          <a:prstGeom prst="rect">
            <a:avLst/>
          </a:prstGeom>
        </p:spPr>
      </p:pic>
      <p:sp>
        <p:nvSpPr>
          <p:cNvPr id="20" name="Right Arrow 19"/>
          <p:cNvSpPr/>
          <p:nvPr/>
        </p:nvSpPr>
        <p:spPr>
          <a:xfrm>
            <a:off x="3167601" y="1682632"/>
            <a:ext cx="615957"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21" name="Picture 20" descr="A screenshot of a cell phone&#10;&#10;Description automatically generated">
            <a:extLst>
              <a:ext uri="{FF2B5EF4-FFF2-40B4-BE49-F238E27FC236}">
                <a16:creationId xmlns:a16="http://schemas.microsoft.com/office/drawing/2014/main" id="{864DAFE1-93AF-4627-AF60-01F1309975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443" y="2978286"/>
            <a:ext cx="2295967" cy="1498280"/>
          </a:xfrm>
          <a:prstGeom prst="rect">
            <a:avLst/>
          </a:prstGeom>
        </p:spPr>
      </p:pic>
      <p:sp>
        <p:nvSpPr>
          <p:cNvPr id="22" name="Rectangle: Rounded Corners 10">
            <a:extLst>
              <a:ext uri="{FF2B5EF4-FFF2-40B4-BE49-F238E27FC236}">
                <a16:creationId xmlns:a16="http://schemas.microsoft.com/office/drawing/2014/main" id="{13CE8846-E7D6-4EC5-B015-A980E2A70770}"/>
              </a:ext>
            </a:extLst>
          </p:cNvPr>
          <p:cNvSpPr/>
          <p:nvPr/>
        </p:nvSpPr>
        <p:spPr>
          <a:xfrm>
            <a:off x="784708" y="3372786"/>
            <a:ext cx="1877262" cy="750300"/>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SCORING</a:t>
            </a:r>
            <a:b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br>
            <a:r>
              <a:rPr kumimoji="0" lang="en-US" sz="1400" b="0" i="0" u="none" strike="noStrike" kern="1200" cap="none" spc="50" normalizeH="0" baseline="0" noProof="0" dirty="0">
                <a:ln>
                  <a:noFill/>
                </a:ln>
                <a:solidFill>
                  <a:prstClr val="white"/>
                </a:solidFill>
                <a:effectLst/>
                <a:uLnTx/>
                <a:uFillTx/>
                <a:latin typeface="Arial" charset="0"/>
                <a:ea typeface="Arial" charset="0"/>
                <a:cs typeface="Arial" charset="0"/>
              </a:rPr>
              <a:t>Resources</a:t>
            </a:r>
          </a:p>
        </p:txBody>
      </p:sp>
      <p:sp>
        <p:nvSpPr>
          <p:cNvPr id="23" name="Right Arrow 22"/>
          <p:cNvSpPr/>
          <p:nvPr/>
        </p:nvSpPr>
        <p:spPr>
          <a:xfrm>
            <a:off x="3167601" y="2986518"/>
            <a:ext cx="615957"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5" name="Rectangle: Rounded Corners 10">
            <a:extLst>
              <a:ext uri="{FF2B5EF4-FFF2-40B4-BE49-F238E27FC236}">
                <a16:creationId xmlns:a16="http://schemas.microsoft.com/office/drawing/2014/main" id="{13CE8846-E7D6-4EC5-B015-A980E2A70770}"/>
              </a:ext>
            </a:extLst>
          </p:cNvPr>
          <p:cNvSpPr/>
          <p:nvPr/>
        </p:nvSpPr>
        <p:spPr>
          <a:xfrm>
            <a:off x="784708" y="1450310"/>
            <a:ext cx="1877262" cy="360692"/>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SET-UP</a:t>
            </a:r>
          </a:p>
        </p:txBody>
      </p:sp>
      <p:sp>
        <p:nvSpPr>
          <p:cNvPr id="26" name="TextBox 25"/>
          <p:cNvSpPr txBox="1"/>
          <p:nvPr/>
        </p:nvSpPr>
        <p:spPr>
          <a:xfrm>
            <a:off x="574443" y="317242"/>
            <a:ext cx="2295967" cy="651709"/>
          </a:xfrm>
          <a:prstGeom prst="rect">
            <a:avLst/>
          </a:prstGeom>
          <a:noFill/>
        </p:spPr>
        <p:txBody>
          <a:bodyPr wrap="square" lIns="0" tIns="68703" rIns="137407" bIns="68703" rtlCol="0">
            <a:spAutoFit/>
          </a:bodyPr>
          <a:lstStyle/>
          <a:p>
            <a:pPr marL="0" marR="0" lvl="0" indent="0" algn="ctr" defTabSz="457200" rtl="0" eaLnBrk="1" fontAlgn="auto" latinLnBrk="0" hangingPunct="1">
              <a:lnSpc>
                <a:spcPts val="4000"/>
              </a:lnSpc>
              <a:spcBef>
                <a:spcPts val="0"/>
              </a:spcBef>
              <a:spcAft>
                <a:spcPts val="0"/>
              </a:spcAft>
              <a:buClrTx/>
              <a:buSzTx/>
              <a:buFontTx/>
              <a:buNone/>
              <a:tabLst/>
              <a:defRPr/>
            </a:pPr>
            <a:r>
              <a:rPr kumimoji="0" lang="en-US" sz="2400" b="0" i="0" u="none" strike="noStrike" kern="1200" cap="none" spc="100" normalizeH="0" baseline="0" noProof="0" dirty="0">
                <a:ln>
                  <a:noFill/>
                </a:ln>
                <a:solidFill>
                  <a:srgbClr val="627AAD"/>
                </a:solidFill>
                <a:effectLst/>
                <a:uLnTx/>
                <a:uFillTx/>
                <a:latin typeface="Arial" charset="0"/>
                <a:ea typeface="Arial" charset="0"/>
                <a:cs typeface="Arial" charset="0"/>
              </a:rPr>
              <a:t>User Input</a:t>
            </a:r>
          </a:p>
        </p:txBody>
      </p:sp>
      <p:pic>
        <p:nvPicPr>
          <p:cNvPr id="27" name="Picture 26" descr="A screenshot of a social media post&#10;&#10;Description automatically generated">
            <a:extLst>
              <a:ext uri="{FF2B5EF4-FFF2-40B4-BE49-F238E27FC236}">
                <a16:creationId xmlns:a16="http://schemas.microsoft.com/office/drawing/2014/main" id="{B3E48560-0AC0-4160-8175-3B26009FD0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4215" y="1020308"/>
            <a:ext cx="2784995" cy="1164071"/>
          </a:xfrm>
          <a:prstGeom prst="rect">
            <a:avLst/>
          </a:prstGeom>
        </p:spPr>
      </p:pic>
      <p:pic>
        <p:nvPicPr>
          <p:cNvPr id="28" name="Picture 27" descr="A screenshot of a cell phone&#10;&#10;Description automatically generated">
            <a:extLst>
              <a:ext uri="{FF2B5EF4-FFF2-40B4-BE49-F238E27FC236}">
                <a16:creationId xmlns:a16="http://schemas.microsoft.com/office/drawing/2014/main" id="{9BB3A633-317B-4CA5-819E-24DDF7F3E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67012" y="2456983"/>
            <a:ext cx="2212108" cy="1036611"/>
          </a:xfrm>
          <a:prstGeom prst="rect">
            <a:avLst/>
          </a:prstGeom>
        </p:spPr>
      </p:pic>
      <p:sp>
        <p:nvSpPr>
          <p:cNvPr id="29" name="TextBox 28"/>
          <p:cNvSpPr txBox="1"/>
          <p:nvPr/>
        </p:nvSpPr>
        <p:spPr>
          <a:xfrm>
            <a:off x="6584214" y="317242"/>
            <a:ext cx="2911477" cy="651709"/>
          </a:xfrm>
          <a:prstGeom prst="rect">
            <a:avLst/>
          </a:prstGeom>
          <a:noFill/>
        </p:spPr>
        <p:txBody>
          <a:bodyPr wrap="square" lIns="0" tIns="68703" rIns="137407" bIns="68703" rtlCol="0">
            <a:spAutoFit/>
          </a:bodyPr>
          <a:lstStyle/>
          <a:p>
            <a:pPr marL="0" marR="0" lvl="0" indent="0" algn="ctr" defTabSz="457200" rtl="0" eaLnBrk="1" fontAlgn="auto" latinLnBrk="0" hangingPunct="1">
              <a:lnSpc>
                <a:spcPts val="4000"/>
              </a:lnSpc>
              <a:spcBef>
                <a:spcPts val="0"/>
              </a:spcBef>
              <a:spcAft>
                <a:spcPts val="0"/>
              </a:spcAft>
              <a:buClrTx/>
              <a:buSzTx/>
              <a:buFontTx/>
              <a:buNone/>
              <a:tabLst/>
              <a:defRPr/>
            </a:pPr>
            <a:r>
              <a:rPr kumimoji="0" lang="en-US" sz="2400" b="0" i="0" u="none" strike="noStrike" kern="1200" cap="none" spc="100" normalizeH="0" baseline="0" noProof="0" dirty="0">
                <a:ln>
                  <a:noFill/>
                </a:ln>
                <a:solidFill>
                  <a:srgbClr val="627AAD"/>
                </a:solidFill>
                <a:effectLst/>
                <a:uLnTx/>
                <a:uFillTx/>
                <a:latin typeface="Arial" charset="0"/>
                <a:ea typeface="Arial" charset="0"/>
                <a:cs typeface="Arial" charset="0"/>
              </a:rPr>
              <a:t>System Output</a:t>
            </a:r>
          </a:p>
        </p:txBody>
      </p:sp>
      <p:sp>
        <p:nvSpPr>
          <p:cNvPr id="30" name="Right Arrow 29"/>
          <p:cNvSpPr/>
          <p:nvPr/>
        </p:nvSpPr>
        <p:spPr>
          <a:xfrm>
            <a:off x="5802924" y="2986518"/>
            <a:ext cx="615957"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1" name="Right Arrow 30"/>
          <p:cNvSpPr/>
          <p:nvPr/>
        </p:nvSpPr>
        <p:spPr>
          <a:xfrm>
            <a:off x="5806396" y="1682632"/>
            <a:ext cx="615957"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2" name="Right Arrow 31"/>
          <p:cNvSpPr/>
          <p:nvPr/>
        </p:nvSpPr>
        <p:spPr>
          <a:xfrm rot="5400000">
            <a:off x="8461597" y="2925195"/>
            <a:ext cx="1495194"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33" name="Picture 32" descr="A screenshot of a social media post&#10;&#10;Description automatically generated">
            <a:extLst>
              <a:ext uri="{FF2B5EF4-FFF2-40B4-BE49-F238E27FC236}">
                <a16:creationId xmlns:a16="http://schemas.microsoft.com/office/drawing/2014/main" id="{2E1CF0AB-88A1-4F98-84FD-2F721E333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4935" y="4039756"/>
            <a:ext cx="2035720" cy="1164072"/>
          </a:xfrm>
          <a:prstGeom prst="rect">
            <a:avLst/>
          </a:prstGeom>
        </p:spPr>
      </p:pic>
      <p:pic>
        <p:nvPicPr>
          <p:cNvPr id="34" name="Picture 33" descr="A screenshot of a social media post&#10;&#10;Description automatically generated">
            <a:extLst>
              <a:ext uri="{FF2B5EF4-FFF2-40B4-BE49-F238E27FC236}">
                <a16:creationId xmlns:a16="http://schemas.microsoft.com/office/drawing/2014/main" id="{50793E7A-9D20-4518-B169-3F092D4B9B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15398" y="4038107"/>
            <a:ext cx="1598495" cy="1160604"/>
          </a:xfrm>
          <a:prstGeom prst="rect">
            <a:avLst/>
          </a:prstGeom>
        </p:spPr>
      </p:pic>
      <p:sp>
        <p:nvSpPr>
          <p:cNvPr id="35" name="Right Arrow 34"/>
          <p:cNvSpPr/>
          <p:nvPr/>
        </p:nvSpPr>
        <p:spPr>
          <a:xfrm rot="10800000">
            <a:off x="6840004" y="4434291"/>
            <a:ext cx="615957"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36" name="Rectangle: Rounded Corners 10">
            <a:extLst>
              <a:ext uri="{FF2B5EF4-FFF2-40B4-BE49-F238E27FC236}">
                <a16:creationId xmlns:a16="http://schemas.microsoft.com/office/drawing/2014/main" id="{13CE8846-E7D6-4EC5-B015-A980E2A70770}"/>
              </a:ext>
            </a:extLst>
          </p:cNvPr>
          <p:cNvSpPr/>
          <p:nvPr/>
        </p:nvSpPr>
        <p:spPr>
          <a:xfrm>
            <a:off x="7079183" y="1490775"/>
            <a:ext cx="1877262" cy="360692"/>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QUERY SYSTEM</a:t>
            </a:r>
          </a:p>
        </p:txBody>
      </p:sp>
      <p:sp>
        <p:nvSpPr>
          <p:cNvPr id="37" name="Rectangle: Rounded Corners 10">
            <a:extLst>
              <a:ext uri="{FF2B5EF4-FFF2-40B4-BE49-F238E27FC236}">
                <a16:creationId xmlns:a16="http://schemas.microsoft.com/office/drawing/2014/main" id="{13CE8846-E7D6-4EC5-B015-A980E2A70770}"/>
              </a:ext>
            </a:extLst>
          </p:cNvPr>
          <p:cNvSpPr/>
          <p:nvPr/>
        </p:nvSpPr>
        <p:spPr>
          <a:xfrm>
            <a:off x="6766304" y="2781745"/>
            <a:ext cx="1877262" cy="360692"/>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DASHBOARD</a:t>
            </a:r>
          </a:p>
        </p:txBody>
      </p:sp>
      <p:sp>
        <p:nvSpPr>
          <p:cNvPr id="38" name="Rectangle: Rounded Corners 10">
            <a:extLst>
              <a:ext uri="{FF2B5EF4-FFF2-40B4-BE49-F238E27FC236}">
                <a16:creationId xmlns:a16="http://schemas.microsoft.com/office/drawing/2014/main" id="{13CE8846-E7D6-4EC5-B015-A980E2A70770}"/>
              </a:ext>
            </a:extLst>
          </p:cNvPr>
          <p:cNvSpPr/>
          <p:nvPr/>
        </p:nvSpPr>
        <p:spPr>
          <a:xfrm>
            <a:off x="7951187" y="4429364"/>
            <a:ext cx="1544504" cy="360692"/>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REPORTING</a:t>
            </a:r>
          </a:p>
        </p:txBody>
      </p:sp>
      <p:sp>
        <p:nvSpPr>
          <p:cNvPr id="39" name="Rectangle: Rounded Corners 10">
            <a:extLst>
              <a:ext uri="{FF2B5EF4-FFF2-40B4-BE49-F238E27FC236}">
                <a16:creationId xmlns:a16="http://schemas.microsoft.com/office/drawing/2014/main" id="{13CE8846-E7D6-4EC5-B015-A980E2A70770}"/>
              </a:ext>
            </a:extLst>
          </p:cNvPr>
          <p:cNvSpPr/>
          <p:nvPr/>
        </p:nvSpPr>
        <p:spPr>
          <a:xfrm>
            <a:off x="5069389" y="4429364"/>
            <a:ext cx="1544504" cy="360692"/>
          </a:xfrm>
          <a:prstGeom prst="roundRect">
            <a:avLst/>
          </a:prstGeom>
          <a:solidFill>
            <a:srgbClr val="627AAD">
              <a:alpha val="65000"/>
            </a:srgbClr>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charset="0"/>
                <a:ea typeface="Arial" charset="0"/>
                <a:cs typeface="Arial" charset="0"/>
              </a:rPr>
              <a:t>RESOURCES</a:t>
            </a:r>
          </a:p>
        </p:txBody>
      </p:sp>
      <p:sp>
        <p:nvSpPr>
          <p:cNvPr id="40" name="Right Arrow 39"/>
          <p:cNvSpPr/>
          <p:nvPr/>
        </p:nvSpPr>
        <p:spPr>
          <a:xfrm rot="5400000">
            <a:off x="8115094" y="3500399"/>
            <a:ext cx="344790" cy="495074"/>
          </a:xfrm>
          <a:prstGeom prst="rightArrow">
            <a:avLst/>
          </a:prstGeom>
          <a:solidFill>
            <a:srgbClr val="88BDE7"/>
          </a:solidFill>
          <a:ln>
            <a:solidFill>
              <a:srgbClr val="627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2" name="TextBox 1">
            <a:extLst>
              <a:ext uri="{FF2B5EF4-FFF2-40B4-BE49-F238E27FC236}">
                <a16:creationId xmlns:a16="http://schemas.microsoft.com/office/drawing/2014/main" id="{2F574128-2253-4C22-837D-49CDEC568D87}"/>
              </a:ext>
            </a:extLst>
          </p:cNvPr>
          <p:cNvSpPr txBox="1"/>
          <p:nvPr/>
        </p:nvSpPr>
        <p:spPr>
          <a:xfrm>
            <a:off x="421421" y="4514343"/>
            <a:ext cx="4937760" cy="646331"/>
          </a:xfrm>
          <a:prstGeom prst="rect">
            <a:avLst/>
          </a:prstGeom>
          <a:noFill/>
        </p:spPr>
        <p:txBody>
          <a:bodyPr wrap="square" rtlCol="0">
            <a:spAutoFit/>
          </a:bodyPr>
          <a:lstStyle/>
          <a:p>
            <a:r>
              <a:rPr lang="en-GB" dirty="0">
                <a:solidFill>
                  <a:srgbClr val="002060"/>
                </a:solidFill>
              </a:rPr>
              <a:t>From the interactive dashboard, it’s 2 clicks to everything</a:t>
            </a:r>
          </a:p>
        </p:txBody>
      </p:sp>
    </p:spTree>
    <p:extLst>
      <p:ext uri="{BB962C8B-B14F-4D97-AF65-F5344CB8AC3E}">
        <p14:creationId xmlns:p14="http://schemas.microsoft.com/office/powerpoint/2010/main" val="593827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Picture 116"/>
          <p:cNvPicPr>
            <a:picLocks noChangeAspect="1"/>
          </p:cNvPicPr>
          <p:nvPr/>
        </p:nvPicPr>
        <p:blipFill rotWithShape="1">
          <a:blip r:embed="rId3">
            <a:extLst>
              <a:ext uri="{28A0092B-C50C-407E-A947-70E740481C1C}">
                <a14:useLocalDpi xmlns:a14="http://schemas.microsoft.com/office/drawing/2010/main" val="0"/>
              </a:ext>
            </a:extLst>
          </a:blip>
          <a:srcRect t="53758" b="27684"/>
          <a:stretch/>
        </p:blipFill>
        <p:spPr>
          <a:xfrm>
            <a:off x="-1" y="-8856"/>
            <a:ext cx="10080626" cy="1319703"/>
          </a:xfrm>
          <a:prstGeom prst="rect">
            <a:avLst/>
          </a:prstGeom>
        </p:spPr>
      </p:pic>
      <p:sp>
        <p:nvSpPr>
          <p:cNvPr id="55" name="TextBox 54"/>
          <p:cNvSpPr txBox="1"/>
          <p:nvPr/>
        </p:nvSpPr>
        <p:spPr>
          <a:xfrm>
            <a:off x="911525" y="452434"/>
            <a:ext cx="7703449" cy="651709"/>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Three Finder - Directories</a:t>
            </a:r>
          </a:p>
        </p:txBody>
      </p:sp>
      <p:cxnSp>
        <p:nvCxnSpPr>
          <p:cNvPr id="83" name="Straight Connector 82"/>
          <p:cNvCxnSpPr/>
          <p:nvPr/>
        </p:nvCxnSpPr>
        <p:spPr>
          <a:xfrm>
            <a:off x="1300134" y="2148217"/>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300134" y="2674104"/>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1300134" y="3199991"/>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21" name="Group 120"/>
          <p:cNvGrpSpPr/>
          <p:nvPr/>
        </p:nvGrpSpPr>
        <p:grpSpPr>
          <a:xfrm>
            <a:off x="913426" y="1700462"/>
            <a:ext cx="7586626" cy="323165"/>
            <a:chOff x="913426" y="1700462"/>
            <a:chExt cx="7586626" cy="323165"/>
          </a:xfrm>
        </p:grpSpPr>
        <p:sp>
          <p:nvSpPr>
            <p:cNvPr id="80" name="TextBox 79"/>
            <p:cNvSpPr txBox="1"/>
            <p:nvPr/>
          </p:nvSpPr>
          <p:spPr>
            <a:xfrm>
              <a:off x="1195848" y="1700462"/>
              <a:ext cx="7304204"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4"/>
                </a:rPr>
                <a:t>Funding Finder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a:t>
              </a:r>
              <a:r>
                <a:rPr lang="en-US" sz="1500" dirty="0">
                  <a:solidFill>
                    <a:prstClr val="black"/>
                  </a:solidFill>
                  <a:latin typeface="Arial" charset="0"/>
                  <a:ea typeface="Arial" charset="0"/>
                  <a:cs typeface="Arial" charset="0"/>
                </a:rPr>
                <a:t>simple, small charity </a:t>
              </a:r>
              <a:r>
                <a:rPr lang="en-US" sz="1500" dirty="0" err="1">
                  <a:solidFill>
                    <a:prstClr val="black"/>
                  </a:solidFill>
                  <a:latin typeface="Arial" charset="0"/>
                  <a:ea typeface="Arial" charset="0"/>
                  <a:cs typeface="Arial" charset="0"/>
                </a:rPr>
                <a:t>optimised</a:t>
              </a:r>
              <a:r>
                <a:rPr lang="en-US" sz="1500" dirty="0">
                  <a:solidFill>
                    <a:prstClr val="black"/>
                  </a:solidFill>
                  <a:latin typeface="Arial" charset="0"/>
                  <a:ea typeface="Arial" charset="0"/>
                  <a:cs typeface="Arial" charset="0"/>
                </a:rPr>
                <a:t>, 100k grant makers</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a:t>
              </a:r>
            </a:p>
          </p:txBody>
        </p:sp>
        <p:sp>
          <p:nvSpPr>
            <p:cNvPr id="111" name="Oval 110"/>
            <p:cNvSpPr/>
            <p:nvPr/>
          </p:nvSpPr>
          <p:spPr>
            <a:xfrm>
              <a:off x="913426" y="1784725"/>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2" name="Group 121"/>
          <p:cNvGrpSpPr/>
          <p:nvPr/>
        </p:nvGrpSpPr>
        <p:grpSpPr>
          <a:xfrm>
            <a:off x="913425" y="2250073"/>
            <a:ext cx="7741178" cy="323165"/>
            <a:chOff x="913425" y="2250073"/>
            <a:chExt cx="7741178" cy="323165"/>
          </a:xfrm>
        </p:grpSpPr>
        <p:sp>
          <p:nvSpPr>
            <p:cNvPr id="85" name="TextBox 84"/>
            <p:cNvSpPr txBox="1"/>
            <p:nvPr/>
          </p:nvSpPr>
          <p:spPr>
            <a:xfrm>
              <a:off x="1195848" y="2250073"/>
              <a:ext cx="7458755" cy="323165"/>
            </a:xfrm>
            <a:prstGeom prst="rect">
              <a:avLst/>
            </a:prstGeom>
            <a:noFill/>
          </p:spPr>
          <p:txBody>
            <a:bodyPr wrap="square" rtlCol="0">
              <a:spAutoFit/>
            </a:bodyPr>
            <a:lstStyle/>
            <a:p>
              <a:pPr>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5"/>
                </a:rPr>
                <a:t>Help Finder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5"/>
                </a:rPr>
                <a:t>company donations</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6"/>
                </a:rPr>
                <a:t>raffle prizes</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 28 search categories</a:t>
              </a:r>
            </a:p>
          </p:txBody>
        </p:sp>
        <p:sp>
          <p:nvSpPr>
            <p:cNvPr id="112" name="Oval 111"/>
            <p:cNvSpPr/>
            <p:nvPr/>
          </p:nvSpPr>
          <p:spPr>
            <a:xfrm>
              <a:off x="913425" y="2307180"/>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3" name="Group 122"/>
          <p:cNvGrpSpPr/>
          <p:nvPr/>
        </p:nvGrpSpPr>
        <p:grpSpPr>
          <a:xfrm>
            <a:off x="912792" y="2786805"/>
            <a:ext cx="7587261" cy="323165"/>
            <a:chOff x="912792" y="2786805"/>
            <a:chExt cx="7587261" cy="323165"/>
          </a:xfrm>
        </p:grpSpPr>
        <p:sp>
          <p:nvSpPr>
            <p:cNvPr id="97" name="TextBox 96"/>
            <p:cNvSpPr txBox="1"/>
            <p:nvPr/>
          </p:nvSpPr>
          <p:spPr>
            <a:xfrm>
              <a:off x="1195848" y="2786805"/>
              <a:ext cx="7304205"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7"/>
                </a:rPr>
                <a:t>Data Finder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data for </a:t>
              </a:r>
              <a:r>
                <a:rPr lang="en-US" sz="1500" dirty="0">
                  <a:solidFill>
                    <a:prstClr val="black"/>
                  </a:solidFill>
                  <a:latin typeface="Arial" charset="0"/>
                  <a:ea typeface="Arial" charset="0"/>
                  <a:cs typeface="Arial" charset="0"/>
                </a:rPr>
                <a:t>non-profits, the areas they work in and fundraising</a:t>
              </a:r>
              <a:endPar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endParaRPr>
            </a:p>
          </p:txBody>
        </p:sp>
        <p:sp>
          <p:nvSpPr>
            <p:cNvPr id="113" name="Oval 112"/>
            <p:cNvSpPr/>
            <p:nvPr/>
          </p:nvSpPr>
          <p:spPr>
            <a:xfrm>
              <a:off x="912792" y="2829635"/>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42977" y="4229726"/>
            <a:ext cx="1241104" cy="1014578"/>
          </a:xfrm>
          <a:prstGeom prst="rect">
            <a:avLst/>
          </a:prstGeom>
        </p:spPr>
      </p:pic>
    </p:spTree>
    <p:extLst>
      <p:ext uri="{BB962C8B-B14F-4D97-AF65-F5344CB8AC3E}">
        <p14:creationId xmlns:p14="http://schemas.microsoft.com/office/powerpoint/2010/main" val="19851275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853F9-58B6-BE65-B0E0-F00BB7BE2FE4}"/>
            </a:ext>
          </a:extLst>
        </p:cNvPr>
        <p:cNvGrpSpPr/>
        <p:nvPr/>
      </p:nvGrpSpPr>
      <p:grpSpPr>
        <a:xfrm>
          <a:off x="0" y="0"/>
          <a:ext cx="0" cy="0"/>
          <a:chOff x="0" y="0"/>
          <a:chExt cx="0" cy="0"/>
        </a:xfrm>
      </p:grpSpPr>
      <p:pic>
        <p:nvPicPr>
          <p:cNvPr id="117" name="Picture 116">
            <a:extLst>
              <a:ext uri="{FF2B5EF4-FFF2-40B4-BE49-F238E27FC236}">
                <a16:creationId xmlns:a16="http://schemas.microsoft.com/office/drawing/2014/main" id="{3AFD291F-A589-FD40-AE7C-862112C74A77}"/>
              </a:ext>
            </a:extLst>
          </p:cNvPr>
          <p:cNvPicPr>
            <a:picLocks noChangeAspect="1"/>
          </p:cNvPicPr>
          <p:nvPr/>
        </p:nvPicPr>
        <p:blipFill rotWithShape="1">
          <a:blip r:embed="rId3">
            <a:extLst>
              <a:ext uri="{28A0092B-C50C-407E-A947-70E740481C1C}">
                <a14:useLocalDpi xmlns:a14="http://schemas.microsoft.com/office/drawing/2010/main" val="0"/>
              </a:ext>
            </a:extLst>
          </a:blip>
          <a:srcRect t="53758" b="27684"/>
          <a:stretch/>
        </p:blipFill>
        <p:spPr>
          <a:xfrm>
            <a:off x="-1" y="-8856"/>
            <a:ext cx="10080626" cy="1319703"/>
          </a:xfrm>
          <a:prstGeom prst="rect">
            <a:avLst/>
          </a:prstGeom>
        </p:spPr>
      </p:pic>
      <p:sp>
        <p:nvSpPr>
          <p:cNvPr id="55" name="TextBox 54">
            <a:extLst>
              <a:ext uri="{FF2B5EF4-FFF2-40B4-BE49-F238E27FC236}">
                <a16:creationId xmlns:a16="http://schemas.microsoft.com/office/drawing/2014/main" id="{E47D2D35-F396-4219-974E-A15E755BE455}"/>
              </a:ext>
            </a:extLst>
          </p:cNvPr>
          <p:cNvSpPr txBox="1"/>
          <p:nvPr/>
        </p:nvSpPr>
        <p:spPr>
          <a:xfrm>
            <a:off x="911525" y="452434"/>
            <a:ext cx="8215058" cy="651709"/>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AI Services</a:t>
            </a:r>
          </a:p>
        </p:txBody>
      </p:sp>
      <p:cxnSp>
        <p:nvCxnSpPr>
          <p:cNvPr id="83" name="Straight Connector 82">
            <a:extLst>
              <a:ext uri="{FF2B5EF4-FFF2-40B4-BE49-F238E27FC236}">
                <a16:creationId xmlns:a16="http://schemas.microsoft.com/office/drawing/2014/main" id="{19F334CC-A2B8-6969-5F3E-34FB5FA85334}"/>
              </a:ext>
            </a:extLst>
          </p:cNvPr>
          <p:cNvCxnSpPr/>
          <p:nvPr/>
        </p:nvCxnSpPr>
        <p:spPr>
          <a:xfrm>
            <a:off x="1300134" y="2148217"/>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48944E7-7615-DC5A-70DE-8FA506E28595}"/>
              </a:ext>
            </a:extLst>
          </p:cNvPr>
          <p:cNvCxnSpPr/>
          <p:nvPr/>
        </p:nvCxnSpPr>
        <p:spPr>
          <a:xfrm>
            <a:off x="1300134" y="2674104"/>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25AC6A4-6809-D36D-25CF-91B6652D7EEE}"/>
              </a:ext>
            </a:extLst>
          </p:cNvPr>
          <p:cNvCxnSpPr/>
          <p:nvPr/>
        </p:nvCxnSpPr>
        <p:spPr>
          <a:xfrm>
            <a:off x="1300134" y="3199991"/>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F0788D32-B766-0F84-C641-027B41AE010D}"/>
              </a:ext>
            </a:extLst>
          </p:cNvPr>
          <p:cNvCxnSpPr/>
          <p:nvPr/>
        </p:nvCxnSpPr>
        <p:spPr>
          <a:xfrm>
            <a:off x="1300134" y="3734823"/>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F1FC955-3016-8A24-3211-E1B7F243999C}"/>
              </a:ext>
            </a:extLst>
          </p:cNvPr>
          <p:cNvCxnSpPr/>
          <p:nvPr/>
        </p:nvCxnSpPr>
        <p:spPr>
          <a:xfrm>
            <a:off x="1300134" y="4222073"/>
            <a:ext cx="695522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21" name="Group 120">
            <a:extLst>
              <a:ext uri="{FF2B5EF4-FFF2-40B4-BE49-F238E27FC236}">
                <a16:creationId xmlns:a16="http://schemas.microsoft.com/office/drawing/2014/main" id="{839375D4-17E1-1EDC-2D3A-87C5C90236DB}"/>
              </a:ext>
            </a:extLst>
          </p:cNvPr>
          <p:cNvGrpSpPr/>
          <p:nvPr/>
        </p:nvGrpSpPr>
        <p:grpSpPr>
          <a:xfrm>
            <a:off x="913426" y="1700462"/>
            <a:ext cx="7586626" cy="323165"/>
            <a:chOff x="913426" y="1700462"/>
            <a:chExt cx="7586626" cy="323165"/>
          </a:xfrm>
        </p:grpSpPr>
        <p:sp>
          <p:nvSpPr>
            <p:cNvPr id="80" name="TextBox 79">
              <a:extLst>
                <a:ext uri="{FF2B5EF4-FFF2-40B4-BE49-F238E27FC236}">
                  <a16:creationId xmlns:a16="http://schemas.microsoft.com/office/drawing/2014/main" id="{72C96978-C539-AF9A-2461-F9A3EEA19339}"/>
                </a:ext>
              </a:extLst>
            </p:cNvPr>
            <p:cNvSpPr txBox="1"/>
            <p:nvPr/>
          </p:nvSpPr>
          <p:spPr>
            <a:xfrm>
              <a:off x="1195848" y="1700462"/>
              <a:ext cx="7304204"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Both Bunnies – system help and non profit questions</a:t>
              </a:r>
            </a:p>
          </p:txBody>
        </p:sp>
        <p:sp>
          <p:nvSpPr>
            <p:cNvPr id="111" name="Oval 110">
              <a:extLst>
                <a:ext uri="{FF2B5EF4-FFF2-40B4-BE49-F238E27FC236}">
                  <a16:creationId xmlns:a16="http://schemas.microsoft.com/office/drawing/2014/main" id="{C704EFD8-5DA5-BC39-A00C-869B8ED2BEA9}"/>
                </a:ext>
              </a:extLst>
            </p:cNvPr>
            <p:cNvSpPr/>
            <p:nvPr/>
          </p:nvSpPr>
          <p:spPr>
            <a:xfrm>
              <a:off x="913426" y="1784725"/>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2" name="Group 121">
            <a:extLst>
              <a:ext uri="{FF2B5EF4-FFF2-40B4-BE49-F238E27FC236}">
                <a16:creationId xmlns:a16="http://schemas.microsoft.com/office/drawing/2014/main" id="{CCE2D01F-72BB-5E36-AF37-CA0867BDC86F}"/>
              </a:ext>
            </a:extLst>
          </p:cNvPr>
          <p:cNvGrpSpPr/>
          <p:nvPr/>
        </p:nvGrpSpPr>
        <p:grpSpPr>
          <a:xfrm>
            <a:off x="913425" y="2250073"/>
            <a:ext cx="7741178" cy="323165"/>
            <a:chOff x="913425" y="2250073"/>
            <a:chExt cx="7741178" cy="323165"/>
          </a:xfrm>
        </p:grpSpPr>
        <p:sp>
          <p:nvSpPr>
            <p:cNvPr id="85" name="TextBox 84">
              <a:extLst>
                <a:ext uri="{FF2B5EF4-FFF2-40B4-BE49-F238E27FC236}">
                  <a16:creationId xmlns:a16="http://schemas.microsoft.com/office/drawing/2014/main" id="{98F584D1-A00C-ABAB-9242-29EF59535928}"/>
                </a:ext>
              </a:extLst>
            </p:cNvPr>
            <p:cNvSpPr txBox="1"/>
            <p:nvPr/>
          </p:nvSpPr>
          <p:spPr>
            <a:xfrm>
              <a:off x="1195848" y="2250073"/>
              <a:ext cx="7458755"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Website Bunny – help for individuals</a:t>
              </a:r>
            </a:p>
          </p:txBody>
        </p:sp>
        <p:sp>
          <p:nvSpPr>
            <p:cNvPr id="112" name="Oval 111">
              <a:extLst>
                <a:ext uri="{FF2B5EF4-FFF2-40B4-BE49-F238E27FC236}">
                  <a16:creationId xmlns:a16="http://schemas.microsoft.com/office/drawing/2014/main" id="{7A4E97EC-F434-D5A6-E293-432BB64B3BDF}"/>
                </a:ext>
              </a:extLst>
            </p:cNvPr>
            <p:cNvSpPr/>
            <p:nvPr/>
          </p:nvSpPr>
          <p:spPr>
            <a:xfrm>
              <a:off x="913425" y="2307180"/>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3" name="Group 122">
            <a:extLst>
              <a:ext uri="{FF2B5EF4-FFF2-40B4-BE49-F238E27FC236}">
                <a16:creationId xmlns:a16="http://schemas.microsoft.com/office/drawing/2014/main" id="{18C2ADF8-67D1-529A-DC37-5CD3A2B8DB2B}"/>
              </a:ext>
            </a:extLst>
          </p:cNvPr>
          <p:cNvGrpSpPr/>
          <p:nvPr/>
        </p:nvGrpSpPr>
        <p:grpSpPr>
          <a:xfrm>
            <a:off x="912792" y="2786805"/>
            <a:ext cx="7587261" cy="323165"/>
            <a:chOff x="912792" y="2786805"/>
            <a:chExt cx="7587261" cy="323165"/>
          </a:xfrm>
        </p:grpSpPr>
        <p:sp>
          <p:nvSpPr>
            <p:cNvPr id="97" name="TextBox 96">
              <a:extLst>
                <a:ext uri="{FF2B5EF4-FFF2-40B4-BE49-F238E27FC236}">
                  <a16:creationId xmlns:a16="http://schemas.microsoft.com/office/drawing/2014/main" id="{B9451D6F-7146-0284-6FB3-DFFC0ECFE50A}"/>
                </a:ext>
              </a:extLst>
            </p:cNvPr>
            <p:cNvSpPr txBox="1"/>
            <p:nvPr/>
          </p:nvSpPr>
          <p:spPr>
            <a:xfrm>
              <a:off x="1195848" y="2786805"/>
              <a:ext cx="7304205"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In-system AI Bunny – Funding Bids, Policies and AI Help Finder </a:t>
              </a:r>
            </a:p>
          </p:txBody>
        </p:sp>
        <p:sp>
          <p:nvSpPr>
            <p:cNvPr id="113" name="Oval 112">
              <a:extLst>
                <a:ext uri="{FF2B5EF4-FFF2-40B4-BE49-F238E27FC236}">
                  <a16:creationId xmlns:a16="http://schemas.microsoft.com/office/drawing/2014/main" id="{9C110966-2436-B462-6B55-BD1BD279DA36}"/>
                </a:ext>
              </a:extLst>
            </p:cNvPr>
            <p:cNvSpPr/>
            <p:nvPr/>
          </p:nvSpPr>
          <p:spPr>
            <a:xfrm>
              <a:off x="912792" y="2829635"/>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4" name="Group 123">
            <a:extLst>
              <a:ext uri="{FF2B5EF4-FFF2-40B4-BE49-F238E27FC236}">
                <a16:creationId xmlns:a16="http://schemas.microsoft.com/office/drawing/2014/main" id="{DD23B844-32FF-911E-AC35-7366AD36B00E}"/>
              </a:ext>
            </a:extLst>
          </p:cNvPr>
          <p:cNvGrpSpPr/>
          <p:nvPr/>
        </p:nvGrpSpPr>
        <p:grpSpPr>
          <a:xfrm>
            <a:off x="912159" y="3323537"/>
            <a:ext cx="7587894" cy="323165"/>
            <a:chOff x="912159" y="3323537"/>
            <a:chExt cx="7587894" cy="323165"/>
          </a:xfrm>
        </p:grpSpPr>
        <p:sp>
          <p:nvSpPr>
            <p:cNvPr id="98" name="TextBox 97">
              <a:extLst>
                <a:ext uri="{FF2B5EF4-FFF2-40B4-BE49-F238E27FC236}">
                  <a16:creationId xmlns:a16="http://schemas.microsoft.com/office/drawing/2014/main" id="{3371DEC0-5EC8-6A64-2D92-CF54F60970F5}"/>
                </a:ext>
              </a:extLst>
            </p:cNvPr>
            <p:cNvSpPr txBox="1"/>
            <p:nvPr/>
          </p:nvSpPr>
          <p:spPr>
            <a:xfrm>
              <a:off x="1195848" y="3323537"/>
              <a:ext cx="7304205" cy="3231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hlinkClick r:id="rId4"/>
                </a:rPr>
                <a:t>AI Help Finder </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our 1</a:t>
              </a:r>
              <a:r>
                <a:rPr kumimoji="0" lang="en-US" sz="1500" b="0" i="0" u="none" strike="noStrike" kern="1200" cap="none" spc="0" normalizeH="0" baseline="30000" noProof="0" dirty="0">
                  <a:ln>
                    <a:noFill/>
                  </a:ln>
                  <a:solidFill>
                    <a:prstClr val="black"/>
                  </a:solidFill>
                  <a:effectLst/>
                  <a:uLnTx/>
                  <a:uFillTx/>
                  <a:latin typeface="Arial" charset="0"/>
                  <a:ea typeface="Arial" charset="0"/>
                  <a:cs typeface="Arial" charset="0"/>
                </a:rPr>
                <a:t>st</a:t>
              </a: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 next generation AI system</a:t>
              </a:r>
            </a:p>
          </p:txBody>
        </p:sp>
        <p:sp>
          <p:nvSpPr>
            <p:cNvPr id="114" name="Oval 113">
              <a:extLst>
                <a:ext uri="{FF2B5EF4-FFF2-40B4-BE49-F238E27FC236}">
                  <a16:creationId xmlns:a16="http://schemas.microsoft.com/office/drawing/2014/main" id="{A9EB68D6-1F17-6B28-7CAD-E77326822C2B}"/>
                </a:ext>
              </a:extLst>
            </p:cNvPr>
            <p:cNvSpPr/>
            <p:nvPr/>
          </p:nvSpPr>
          <p:spPr>
            <a:xfrm>
              <a:off x="912159" y="3352090"/>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grpSp>
        <p:nvGrpSpPr>
          <p:cNvPr id="125" name="Group 124">
            <a:extLst>
              <a:ext uri="{FF2B5EF4-FFF2-40B4-BE49-F238E27FC236}">
                <a16:creationId xmlns:a16="http://schemas.microsoft.com/office/drawing/2014/main" id="{245D4B07-F645-16E9-D298-8BDEBAB8BB21}"/>
              </a:ext>
            </a:extLst>
          </p:cNvPr>
          <p:cNvGrpSpPr/>
          <p:nvPr/>
        </p:nvGrpSpPr>
        <p:grpSpPr>
          <a:xfrm>
            <a:off x="911526" y="3821633"/>
            <a:ext cx="7588527" cy="323165"/>
            <a:chOff x="911526" y="3821633"/>
            <a:chExt cx="7588527" cy="323165"/>
          </a:xfrm>
        </p:grpSpPr>
        <p:sp>
          <p:nvSpPr>
            <p:cNvPr id="101" name="TextBox 100">
              <a:extLst>
                <a:ext uri="{FF2B5EF4-FFF2-40B4-BE49-F238E27FC236}">
                  <a16:creationId xmlns:a16="http://schemas.microsoft.com/office/drawing/2014/main" id="{CCF586CD-C47A-82C3-BAD8-3C6472C5D158}"/>
                </a:ext>
              </a:extLst>
            </p:cNvPr>
            <p:cNvSpPr txBox="1"/>
            <p:nvPr/>
          </p:nvSpPr>
          <p:spPr>
            <a:xfrm>
              <a:off x="1195848" y="3821633"/>
              <a:ext cx="7304205" cy="3231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charset="0"/>
                  <a:ea typeface="Arial" charset="0"/>
                  <a:cs typeface="Arial" charset="0"/>
                </a:rPr>
                <a:t>More accurate, accessible, effective and ethical </a:t>
              </a:r>
            </a:p>
          </p:txBody>
        </p:sp>
        <p:sp>
          <p:nvSpPr>
            <p:cNvPr id="115" name="Oval 114">
              <a:extLst>
                <a:ext uri="{FF2B5EF4-FFF2-40B4-BE49-F238E27FC236}">
                  <a16:creationId xmlns:a16="http://schemas.microsoft.com/office/drawing/2014/main" id="{A47B0856-41A3-AC7E-638A-6500606E6200}"/>
                </a:ext>
              </a:extLst>
            </p:cNvPr>
            <p:cNvSpPr/>
            <p:nvPr/>
          </p:nvSpPr>
          <p:spPr>
            <a:xfrm>
              <a:off x="911526" y="3874545"/>
              <a:ext cx="192269" cy="191820"/>
            </a:xfrm>
            <a:prstGeom prst="ellipse">
              <a:avLst/>
            </a:prstGeom>
            <a:solidFill>
              <a:srgbClr val="88BDE7"/>
            </a:solidFill>
            <a:ln>
              <a:noFill/>
            </a:ln>
          </p:spPr>
          <p:style>
            <a:lnRef idx="2">
              <a:schemeClr val="accent1">
                <a:shade val="50000"/>
              </a:schemeClr>
            </a:lnRef>
            <a:fillRef idx="1">
              <a:schemeClr val="accent1"/>
            </a:fillRef>
            <a:effectRef idx="0">
              <a:schemeClr val="accent1"/>
            </a:effectRef>
            <a:fontRef idx="minor">
              <a:schemeClr val="lt1"/>
            </a:fontRef>
          </p:style>
          <p:txBody>
            <a:bodyPr lIns="137407" tIns="68703" rIns="137407" bIns="687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 </a:t>
              </a:r>
            </a:p>
          </p:txBody>
        </p:sp>
      </p:grpSp>
      <p:pic>
        <p:nvPicPr>
          <p:cNvPr id="29" name="Picture 28">
            <a:hlinkClick r:id="rId5"/>
            <a:extLst>
              <a:ext uri="{FF2B5EF4-FFF2-40B4-BE49-F238E27FC236}">
                <a16:creationId xmlns:a16="http://schemas.microsoft.com/office/drawing/2014/main" id="{26E0B558-ABF3-F997-22A2-40F67ACF45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2977" y="4229726"/>
            <a:ext cx="1241104" cy="1014578"/>
          </a:xfrm>
          <a:prstGeom prst="rect">
            <a:avLst/>
          </a:prstGeom>
        </p:spPr>
      </p:pic>
      <p:pic>
        <p:nvPicPr>
          <p:cNvPr id="3" name="Picture 2" descr="A blue text on a black background&#10;&#10;Description automatically generated">
            <a:extLst>
              <a:ext uri="{FF2B5EF4-FFF2-40B4-BE49-F238E27FC236}">
                <a16:creationId xmlns:a16="http://schemas.microsoft.com/office/drawing/2014/main" id="{EBE71C56-8AC1-B03D-4A27-E1CFD80125F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6544" y="4817821"/>
            <a:ext cx="2331440" cy="548574"/>
          </a:xfrm>
          <a:prstGeom prst="rect">
            <a:avLst/>
          </a:prstGeom>
          <a:noFill/>
          <a:ln>
            <a:noFill/>
          </a:ln>
        </p:spPr>
      </p:pic>
      <p:pic>
        <p:nvPicPr>
          <p:cNvPr id="2" name="Picture 1">
            <a:extLst>
              <a:ext uri="{FF2B5EF4-FFF2-40B4-BE49-F238E27FC236}">
                <a16:creationId xmlns:a16="http://schemas.microsoft.com/office/drawing/2014/main" id="{211D2449-267C-BBC5-8063-F446EAFF523C}"/>
              </a:ext>
            </a:extLst>
          </p:cNvPr>
          <p:cNvPicPr>
            <a:picLocks noChangeAspect="1"/>
          </p:cNvPicPr>
          <p:nvPr/>
        </p:nvPicPr>
        <p:blipFill>
          <a:blip r:embed="rId8"/>
          <a:stretch>
            <a:fillRect/>
          </a:stretch>
        </p:blipFill>
        <p:spPr>
          <a:xfrm>
            <a:off x="3559893" y="4561477"/>
            <a:ext cx="1688738" cy="652329"/>
          </a:xfrm>
          <a:prstGeom prst="rect">
            <a:avLst/>
          </a:prstGeom>
        </p:spPr>
      </p:pic>
      <p:pic>
        <p:nvPicPr>
          <p:cNvPr id="5" name="Picture 4" descr="qlic-it-logo">
            <a:extLst>
              <a:ext uri="{FF2B5EF4-FFF2-40B4-BE49-F238E27FC236}">
                <a16:creationId xmlns:a16="http://schemas.microsoft.com/office/drawing/2014/main" id="{1F709E18-E252-5493-537C-1C78A6B209E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180541" y="4737015"/>
            <a:ext cx="1027495" cy="547700"/>
          </a:xfrm>
          <a:prstGeom prst="rect">
            <a:avLst/>
          </a:prstGeom>
          <a:noFill/>
          <a:ln>
            <a:noFill/>
          </a:ln>
        </p:spPr>
      </p:pic>
    </p:spTree>
    <p:extLst>
      <p:ext uri="{BB962C8B-B14F-4D97-AF65-F5344CB8AC3E}">
        <p14:creationId xmlns:p14="http://schemas.microsoft.com/office/powerpoint/2010/main" val="32618410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3"/>
                                        </p:tgtEl>
                                        <p:attrNameLst>
                                          <p:attrName>style.visibility</p:attrName>
                                        </p:attrNameLst>
                                      </p:cBhvr>
                                      <p:to>
                                        <p:strVal val="visible"/>
                                      </p:to>
                                    </p:set>
                                    <p:animEffect transition="in" filter="fade">
                                      <p:cBhvr>
                                        <p:cTn id="12" dur="500"/>
                                        <p:tgtEl>
                                          <p:spTgt spid="1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fade">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5"/>
                                        </p:tgtEl>
                                        <p:attrNameLst>
                                          <p:attrName>style.visibility</p:attrName>
                                        </p:attrNameLst>
                                      </p:cBhvr>
                                      <p:to>
                                        <p:strVal val="visible"/>
                                      </p:to>
                                    </p:set>
                                    <p:animEffect transition="in" filter="fade">
                                      <p:cBhvr>
                                        <p:cTn id="22" dur="5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
        <p:nvSpPr>
          <p:cNvPr id="4" name="TextBox 3">
            <a:extLst>
              <a:ext uri="{FF2B5EF4-FFF2-40B4-BE49-F238E27FC236}">
                <a16:creationId xmlns:a16="http://schemas.microsoft.com/office/drawing/2014/main" id="{B0F635B7-A06F-4CA3-4BD7-305AA07C7F23}"/>
              </a:ext>
            </a:extLst>
          </p:cNvPr>
          <p:cNvSpPr txBox="1"/>
          <p:nvPr/>
        </p:nvSpPr>
        <p:spPr>
          <a:xfrm>
            <a:off x="432619" y="244795"/>
            <a:ext cx="7836311" cy="651709"/>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Help Finder (Agentic) AI</a:t>
            </a:r>
          </a:p>
        </p:txBody>
      </p:sp>
      <p:pic>
        <p:nvPicPr>
          <p:cNvPr id="5" name="Picture 4">
            <a:extLst>
              <a:ext uri="{FF2B5EF4-FFF2-40B4-BE49-F238E27FC236}">
                <a16:creationId xmlns:a16="http://schemas.microsoft.com/office/drawing/2014/main" id="{0433A751-73A5-A092-EA33-DD0473E3BA41}"/>
              </a:ext>
            </a:extLst>
          </p:cNvPr>
          <p:cNvPicPr>
            <a:picLocks noChangeAspect="1"/>
          </p:cNvPicPr>
          <p:nvPr/>
        </p:nvPicPr>
        <p:blipFill>
          <a:blip r:embed="rId4"/>
          <a:stretch>
            <a:fillRect/>
          </a:stretch>
        </p:blipFill>
        <p:spPr>
          <a:xfrm>
            <a:off x="88490" y="4686462"/>
            <a:ext cx="1960117" cy="461808"/>
          </a:xfrm>
          <a:prstGeom prst="rect">
            <a:avLst/>
          </a:prstGeom>
        </p:spPr>
      </p:pic>
      <p:pic>
        <p:nvPicPr>
          <p:cNvPr id="6" name="Picture 5" descr="A rabbit wearing sunglasses and a suit and briefcase with money&#10;&#10;AI-generated content may be incorrect.">
            <a:extLst>
              <a:ext uri="{FF2B5EF4-FFF2-40B4-BE49-F238E27FC236}">
                <a16:creationId xmlns:a16="http://schemas.microsoft.com/office/drawing/2014/main" id="{26462461-4D44-2B06-A096-A216D2C4AE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6268" y="1024360"/>
            <a:ext cx="3743486" cy="3743486"/>
          </a:xfrm>
          <a:prstGeom prst="rect">
            <a:avLst/>
          </a:prstGeom>
        </p:spPr>
      </p:pic>
    </p:spTree>
    <p:extLst>
      <p:ext uri="{BB962C8B-B14F-4D97-AF65-F5344CB8AC3E}">
        <p14:creationId xmlns:p14="http://schemas.microsoft.com/office/powerpoint/2010/main" val="20753547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039CEED7-C39B-4DD9-EDDF-CBB6835CAF2B}"/>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F7330ECB-9006-88A8-4101-260B4695FA98}"/>
              </a:ext>
            </a:extLst>
          </p:cNvPr>
          <p:cNvSpPr txBox="1"/>
          <p:nvPr/>
        </p:nvSpPr>
        <p:spPr>
          <a:xfrm>
            <a:off x="1013444" y="466401"/>
            <a:ext cx="8368368" cy="4184214"/>
          </a:xfrm>
          <a:prstGeom prst="rect">
            <a:avLst/>
          </a:prstGeom>
          <a:noFill/>
        </p:spPr>
        <p:txBody>
          <a:bodyPr wrap="square" lIns="0" tIns="68703" rIns="137407" bIns="68703" rtlCol="0">
            <a:spAutoFit/>
          </a:bodyPr>
          <a:lstStyle/>
          <a:p>
            <a:pPr marL="0" marR="0" lvl="0" indent="0" algn="l" defTabSz="457200" rtl="0" eaLnBrk="1" fontAlgn="auto" latinLnBrk="0" hangingPunct="1">
              <a:lnSpc>
                <a:spcPts val="4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charset="0"/>
                <a:ea typeface="Arial" charset="0"/>
                <a:cs typeface="Arial" charset="0"/>
              </a:rPr>
              <a:t>His Main Roles </a:t>
            </a:r>
          </a:p>
          <a:p>
            <a:pPr marL="0" marR="0" lvl="0" indent="0" algn="l" defTabSz="457200" rtl="0" eaLnBrk="1" fontAlgn="auto" latinLnBrk="0" hangingPunct="1">
              <a:lnSpc>
                <a:spcPts val="4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endParaRP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Finding funding, free help and support</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Drafting and reviewing funding bids and fundraising contents</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lang="en-US" sz="2400" dirty="0">
                <a:solidFill>
                  <a:prstClr val="white"/>
                </a:solidFill>
                <a:latin typeface="Arial" charset="0"/>
                <a:ea typeface="Arial" charset="0"/>
                <a:cs typeface="Arial" charset="0"/>
              </a:rPr>
              <a:t>Answering questions and writing guides/briefs</a:t>
            </a:r>
          </a:p>
          <a:p>
            <a:pPr marL="342900" marR="0" lvl="0" indent="-342900" algn="l" defTabSz="457200" rtl="0" eaLnBrk="1" fontAlgn="auto" latinLnBrk="0" hangingPunct="1">
              <a:lnSpc>
                <a:spcPts val="4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prstClr val="white"/>
                </a:solidFill>
                <a:effectLst/>
                <a:uLnTx/>
                <a:uFillTx/>
                <a:latin typeface="Arial" charset="0"/>
                <a:ea typeface="Arial" charset="0"/>
                <a:cs typeface="Arial" charset="0"/>
              </a:rPr>
              <a:t>Analysing</a:t>
            </a:r>
            <a:r>
              <a:rPr kumimoji="0" lang="en-US" sz="2400" b="0" i="0" u="none" strike="noStrike" kern="1200" cap="none" spc="0" normalizeH="0" baseline="0" noProof="0" dirty="0">
                <a:ln>
                  <a:noFill/>
                </a:ln>
                <a:solidFill>
                  <a:prstClr val="white"/>
                </a:solidFill>
                <a:effectLst/>
                <a:uLnTx/>
                <a:uFillTx/>
                <a:latin typeface="Arial" charset="0"/>
                <a:ea typeface="Arial" charset="0"/>
                <a:cs typeface="Arial" charset="0"/>
              </a:rPr>
              <a:t> corporate and related data, except when he tells me to ‘Hop off!’</a:t>
            </a:r>
          </a:p>
        </p:txBody>
      </p:sp>
      <p:pic>
        <p:nvPicPr>
          <p:cNvPr id="8" name="Picture 7">
            <a:hlinkClick r:id="rId3"/>
            <a:extLst>
              <a:ext uri="{FF2B5EF4-FFF2-40B4-BE49-F238E27FC236}">
                <a16:creationId xmlns:a16="http://schemas.microsoft.com/office/drawing/2014/main" id="{0C92BA1D-0E2F-CA02-D321-B57FCA976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spTree>
    <p:extLst>
      <p:ext uri="{BB962C8B-B14F-4D97-AF65-F5344CB8AC3E}">
        <p14:creationId xmlns:p14="http://schemas.microsoft.com/office/powerpoint/2010/main" val="4188281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27AAD"/>
        </a:solidFill>
        <a:effectLst/>
      </p:bgPr>
    </p:bg>
    <p:spTree>
      <p:nvGrpSpPr>
        <p:cNvPr id="1" name="">
          <a:extLst>
            <a:ext uri="{FF2B5EF4-FFF2-40B4-BE49-F238E27FC236}">
              <a16:creationId xmlns:a16="http://schemas.microsoft.com/office/drawing/2014/main" id="{365C90DF-C178-9333-3988-22DCF00C66A2}"/>
            </a:ext>
          </a:extLst>
        </p:cNvPr>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E0D090E7-4A45-5F61-957A-BA40F6F165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8398" y="4279393"/>
            <a:ext cx="1147273" cy="937874"/>
          </a:xfrm>
          <a:prstGeom prst="rect">
            <a:avLst/>
          </a:prstGeom>
        </p:spPr>
      </p:pic>
      <p:pic>
        <p:nvPicPr>
          <p:cNvPr id="3" name="Picture 2">
            <a:extLst>
              <a:ext uri="{FF2B5EF4-FFF2-40B4-BE49-F238E27FC236}">
                <a16:creationId xmlns:a16="http://schemas.microsoft.com/office/drawing/2014/main" id="{F08CF502-6D04-6343-92E6-C1D0E8AC8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5508625" cy="5508625"/>
          </a:xfrm>
          <a:prstGeom prst="rect">
            <a:avLst/>
          </a:prstGeom>
        </p:spPr>
      </p:pic>
      <p:sp>
        <p:nvSpPr>
          <p:cNvPr id="4" name="TextBox 3">
            <a:extLst>
              <a:ext uri="{FF2B5EF4-FFF2-40B4-BE49-F238E27FC236}">
                <a16:creationId xmlns:a16="http://schemas.microsoft.com/office/drawing/2014/main" id="{E1F96234-DEF0-672B-8EA8-1500C6238CF8}"/>
              </a:ext>
            </a:extLst>
          </p:cNvPr>
          <p:cNvSpPr txBox="1"/>
          <p:nvPr/>
        </p:nvSpPr>
        <p:spPr>
          <a:xfrm>
            <a:off x="5981700" y="1633415"/>
            <a:ext cx="3667125" cy="2031325"/>
          </a:xfrm>
          <a:prstGeom prst="rect">
            <a:avLst/>
          </a:prstGeom>
          <a:noFill/>
        </p:spPr>
        <p:txBody>
          <a:bodyPr wrap="square" rtlCol="0">
            <a:spAutoFit/>
          </a:bodyPr>
          <a:lstStyle/>
          <a:p>
            <a:pPr algn="ctr"/>
            <a:r>
              <a:rPr lang="en-GB" sz="4200" b="1" dirty="0">
                <a:solidFill>
                  <a:schemeClr val="bg1"/>
                </a:solidFill>
                <a:latin typeface="Arial" charset="0"/>
                <a:ea typeface="Arial" charset="0"/>
                <a:cs typeface="Arial" charset="0"/>
              </a:rPr>
              <a:t>This winter will be even harder</a:t>
            </a:r>
          </a:p>
        </p:txBody>
      </p:sp>
    </p:spTree>
    <p:extLst>
      <p:ext uri="{BB962C8B-B14F-4D97-AF65-F5344CB8AC3E}">
        <p14:creationId xmlns:p14="http://schemas.microsoft.com/office/powerpoint/2010/main" val="178304045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1_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txDef>
      <a:spPr>
        <a:noFill/>
      </a:spPr>
      <a:bodyPr wrap="square" rtlCol="0">
        <a:spAutoFit/>
      </a:bodyPr>
      <a:lstStyle>
        <a:defPPr algn="ctr">
          <a:defRPr sz="4200" b="1" dirty="0" smtClean="0">
            <a:solidFill>
              <a:schemeClr val="bg1"/>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15b452-af0a-46cc-808c-c9f2f6b6fb2f">
      <Terms xmlns="http://schemas.microsoft.com/office/infopath/2007/PartnerControls"/>
    </lcf76f155ced4ddcb4097134ff3c332f>
    <TaxCatchAll xmlns="f0077c53-0d8f-4f8d-bd9d-e92f5253f08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F14797E9494A4B94FAB0C24E64EEC3" ma:contentTypeVersion="15" ma:contentTypeDescription="Create a new document." ma:contentTypeScope="" ma:versionID="094bb425718c82ae5cc3d4d174f49be1">
  <xsd:schema xmlns:xsd="http://www.w3.org/2001/XMLSchema" xmlns:xs="http://www.w3.org/2001/XMLSchema" xmlns:p="http://schemas.microsoft.com/office/2006/metadata/properties" xmlns:ns2="3f15b452-af0a-46cc-808c-c9f2f6b6fb2f" xmlns:ns3="f0077c53-0d8f-4f8d-bd9d-e92f5253f08d" targetNamespace="http://schemas.microsoft.com/office/2006/metadata/properties" ma:root="true" ma:fieldsID="5f216671064b4e1f2be7c3547e10ef7d" ns2:_="" ns3:_="">
    <xsd:import namespace="3f15b452-af0a-46cc-808c-c9f2f6b6fb2f"/>
    <xsd:import namespace="f0077c53-0d8f-4f8d-bd9d-e92f5253f0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15b452-af0a-46cc-808c-c9f2f6b6f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4143ca1-cd85-42f9-957e-24abd21ace7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077c53-0d8f-4f8d-bd9d-e92f5253f08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0be9494-fbda-4080-a2fa-a7fcb75e695c}" ma:internalName="TaxCatchAll" ma:showField="CatchAllData" ma:web="f0077c53-0d8f-4f8d-bd9d-e92f5253f08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81B350-94EF-4973-91AC-358B0B94CBBB}">
  <ds:schemaRefs>
    <ds:schemaRef ds:uri="http://schemas.microsoft.com/sharepoint/v3/contenttype/forms"/>
  </ds:schemaRefs>
</ds:datastoreItem>
</file>

<file path=customXml/itemProps2.xml><?xml version="1.0" encoding="utf-8"?>
<ds:datastoreItem xmlns:ds="http://schemas.openxmlformats.org/officeDocument/2006/customXml" ds:itemID="{DC19614D-C93A-402C-8460-EF4ACAF96A50}">
  <ds:schemaRefs>
    <ds:schemaRef ds:uri="3f15b452-af0a-46cc-808c-c9f2f6b6fb2f"/>
    <ds:schemaRef ds:uri="http://purl.org/dc/elements/1.1/"/>
    <ds:schemaRef ds:uri="f0077c53-0d8f-4f8d-bd9d-e92f5253f08d"/>
    <ds:schemaRef ds:uri="http://schemas.microsoft.com/office/2006/metadata/properties"/>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3FE97283-5A8D-428D-9C79-B3703D83F6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15b452-af0a-46cc-808c-c9f2f6b6fb2f"/>
    <ds:schemaRef ds:uri="f0077c53-0d8f-4f8d-bd9d-e92f5253f0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14503</TotalTime>
  <Words>1697</Words>
  <Application>Microsoft Office PowerPoint</Application>
  <PresentationFormat>Custom</PresentationFormat>
  <Paragraphs>143</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Aptos</vt:lpstr>
      <vt:lpstr>Arial</vt:lpstr>
      <vt:lpstr>Calibri</vt:lpstr>
      <vt:lpstr>Calibri Light</vt:lpstr>
      <vt:lpstr>Open Sans</vt:lpstr>
      <vt:lpstr>Symbol</vt:lpstr>
      <vt:lpstr>Metropolitan</vt:lpstr>
      <vt:lpstr>1_Metropolitan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New Way to Support Charities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Charity Excellence Framework</dc:title>
  <dc:creator>Ian McLintock</dc:creator>
  <cp:lastModifiedBy>Camilla Wheal</cp:lastModifiedBy>
  <cp:revision>230</cp:revision>
  <dcterms:created xsi:type="dcterms:W3CDTF">2019-10-28T14:36:47Z</dcterms:created>
  <dcterms:modified xsi:type="dcterms:W3CDTF">2026-09-09T08:48:28Z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0x0101008AF14797E9494A4B94FAB0C24E64EEC3</vt:lpwstr>
  </property>
  <property fmtid="{D5CDD505-2E9C-101B-9397-08002B2CF9AE}" pid="3" name="MediaServiceImageTags">
    <vt:lpwstr/>
  </property>
</Properties>
</file>