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7"/>
  </p:notesMasterIdLst>
  <p:sldIdLst>
    <p:sldId id="256" r:id="rId6"/>
    <p:sldId id="290" r:id="rId7"/>
    <p:sldId id="285" r:id="rId8"/>
    <p:sldId id="293" r:id="rId9"/>
    <p:sldId id="286" r:id="rId10"/>
    <p:sldId id="277" r:id="rId11"/>
    <p:sldId id="288" r:id="rId12"/>
    <p:sldId id="287" r:id="rId13"/>
    <p:sldId id="282" r:id="rId14"/>
    <p:sldId id="294" r:id="rId15"/>
    <p:sldId id="289" r:id="rId16"/>
    <p:sldId id="280" r:id="rId17"/>
    <p:sldId id="279" r:id="rId18"/>
    <p:sldId id="278" r:id="rId19"/>
    <p:sldId id="267" r:id="rId20"/>
    <p:sldId id="276" r:id="rId21"/>
    <p:sldId id="292" r:id="rId22"/>
    <p:sldId id="291" r:id="rId23"/>
    <p:sldId id="272" r:id="rId24"/>
    <p:sldId id="397" r:id="rId25"/>
    <p:sldId id="39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1" d="100"/>
          <a:sy n="51" d="100"/>
        </p:scale>
        <p:origin x="898"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31A4DA-E909-4E15-95B0-805A99EB7E85}" type="datetimeFigureOut">
              <a:rPr lang="en-GB" smtClean="0"/>
              <a:t>23/01/2024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E7A0E4-87C2-4676-80D8-2ECB4DC83337}" type="slidenum">
              <a:rPr lang="en-GB" smtClean="0"/>
              <a:t>‹#›</a:t>
            </a:fld>
            <a:endParaRPr lang="en-GB"/>
          </a:p>
        </p:txBody>
      </p:sp>
    </p:spTree>
    <p:extLst>
      <p:ext uri="{BB962C8B-B14F-4D97-AF65-F5344CB8AC3E}">
        <p14:creationId xmlns:p14="http://schemas.microsoft.com/office/powerpoint/2010/main" val="372158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B31408-C9F9-03FD-61E6-AD6D4FC6FB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337F83-F3F9-E08C-1BAD-1F8AA42CD1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CA01D6-6459-3DD8-F3CB-F3F9120AACF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0ED6CCD-C1B3-B54A-63D9-26D972CA2F76}"/>
              </a:ext>
            </a:extLst>
          </p:cNvPr>
          <p:cNvSpPr>
            <a:spLocks noGrp="1"/>
          </p:cNvSpPr>
          <p:nvPr>
            <p:ph type="sldNum" sz="quarter" idx="10"/>
          </p:nvPr>
        </p:nvSpPr>
        <p:spPr/>
        <p:txBody>
          <a:bodyPr/>
          <a:lstStyle/>
          <a:p>
            <a:fld id="{26E7A0E4-87C2-4676-80D8-2ECB4DC83337}" type="slidenum">
              <a:rPr lang="en-GB" smtClean="0"/>
              <a:t>9</a:t>
            </a:fld>
            <a:endParaRPr lang="en-GB"/>
          </a:p>
        </p:txBody>
      </p:sp>
    </p:spTree>
    <p:extLst>
      <p:ext uri="{BB962C8B-B14F-4D97-AF65-F5344CB8AC3E}">
        <p14:creationId xmlns:p14="http://schemas.microsoft.com/office/powerpoint/2010/main" val="90811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D47B9B-1342-1656-73D1-22D795DAA9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48646C-1485-4BB3-0B5F-DD92E96C04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1CA6DD-A0B1-460D-E429-B1E55BCB4B0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2496569-A23C-9ECB-0CE8-913FAE1801F3}"/>
              </a:ext>
            </a:extLst>
          </p:cNvPr>
          <p:cNvSpPr>
            <a:spLocks noGrp="1"/>
          </p:cNvSpPr>
          <p:nvPr>
            <p:ph type="sldNum" sz="quarter" idx="10"/>
          </p:nvPr>
        </p:nvSpPr>
        <p:spPr/>
        <p:txBody>
          <a:bodyPr/>
          <a:lstStyle/>
          <a:p>
            <a:fld id="{26E7A0E4-87C2-4676-80D8-2ECB4DC83337}" type="slidenum">
              <a:rPr lang="en-GB" smtClean="0"/>
              <a:t>12</a:t>
            </a:fld>
            <a:endParaRPr lang="en-GB"/>
          </a:p>
        </p:txBody>
      </p:sp>
    </p:spTree>
    <p:extLst>
      <p:ext uri="{BB962C8B-B14F-4D97-AF65-F5344CB8AC3E}">
        <p14:creationId xmlns:p14="http://schemas.microsoft.com/office/powerpoint/2010/main" val="636690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D39234-4FB2-C8FE-1F6B-F1E8EB8972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DCAD87-B8D2-E0A7-5472-F57F931723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FE39C8-2EEA-E7E7-65A0-D4994615675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1162273-183B-B9C4-DBDD-CD343BE39FA2}"/>
              </a:ext>
            </a:extLst>
          </p:cNvPr>
          <p:cNvSpPr>
            <a:spLocks noGrp="1"/>
          </p:cNvSpPr>
          <p:nvPr>
            <p:ph type="sldNum" sz="quarter" idx="10"/>
          </p:nvPr>
        </p:nvSpPr>
        <p:spPr/>
        <p:txBody>
          <a:bodyPr/>
          <a:lstStyle/>
          <a:p>
            <a:fld id="{26E7A0E4-87C2-4676-80D8-2ECB4DC83337}" type="slidenum">
              <a:rPr lang="en-GB" smtClean="0"/>
              <a:t>13</a:t>
            </a:fld>
            <a:endParaRPr lang="en-GB"/>
          </a:p>
        </p:txBody>
      </p:sp>
    </p:spTree>
    <p:extLst>
      <p:ext uri="{BB962C8B-B14F-4D97-AF65-F5344CB8AC3E}">
        <p14:creationId xmlns:p14="http://schemas.microsoft.com/office/powerpoint/2010/main" val="3124716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068869-2069-AB31-85DF-58AE00ECEF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46B04B-3104-77BD-B87D-FFFECC693D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95AC2A-9734-6704-F18D-DFB4348400E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50EF89F-D6F2-4B5D-7167-4D0F8B7B9012}"/>
              </a:ext>
            </a:extLst>
          </p:cNvPr>
          <p:cNvSpPr>
            <a:spLocks noGrp="1"/>
          </p:cNvSpPr>
          <p:nvPr>
            <p:ph type="sldNum" sz="quarter" idx="10"/>
          </p:nvPr>
        </p:nvSpPr>
        <p:spPr/>
        <p:txBody>
          <a:bodyPr/>
          <a:lstStyle/>
          <a:p>
            <a:fld id="{26E7A0E4-87C2-4676-80D8-2ECB4DC83337}" type="slidenum">
              <a:rPr lang="en-GB" smtClean="0"/>
              <a:t>14</a:t>
            </a:fld>
            <a:endParaRPr lang="en-GB"/>
          </a:p>
        </p:txBody>
      </p:sp>
    </p:spTree>
    <p:extLst>
      <p:ext uri="{BB962C8B-B14F-4D97-AF65-F5344CB8AC3E}">
        <p14:creationId xmlns:p14="http://schemas.microsoft.com/office/powerpoint/2010/main" val="1481916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887526-EF35-FF4F-FED7-230022B749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F95AD7-A6AC-DC04-DCF4-8187D147C5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9DAB02-85D3-8659-81D1-EF4B3902078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4E5C4CB-36D4-7166-4841-DEB55729E575}"/>
              </a:ext>
            </a:extLst>
          </p:cNvPr>
          <p:cNvSpPr>
            <a:spLocks noGrp="1"/>
          </p:cNvSpPr>
          <p:nvPr>
            <p:ph type="sldNum" sz="quarter" idx="10"/>
          </p:nvPr>
        </p:nvSpPr>
        <p:spPr/>
        <p:txBody>
          <a:bodyPr/>
          <a:lstStyle/>
          <a:p>
            <a:fld id="{26E7A0E4-87C2-4676-80D8-2ECB4DC83337}" type="slidenum">
              <a:rPr lang="en-GB" smtClean="0"/>
              <a:t>16</a:t>
            </a:fld>
            <a:endParaRPr lang="en-GB"/>
          </a:p>
        </p:txBody>
      </p:sp>
    </p:spTree>
    <p:extLst>
      <p:ext uri="{BB962C8B-B14F-4D97-AF65-F5344CB8AC3E}">
        <p14:creationId xmlns:p14="http://schemas.microsoft.com/office/powerpoint/2010/main" val="4059687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A8E7E90-AD8F-4569-BDC3-6D3C6B0D5C8E}" type="datetimeFigureOut">
              <a:rPr lang="en-GB" smtClean="0"/>
              <a:t>23/01/2024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F10890-C4FC-4B25-98E7-3255875F9271}" type="slidenum">
              <a:rPr lang="en-GB" smtClean="0"/>
              <a:t>‹#›</a:t>
            </a:fld>
            <a:endParaRPr lang="en-GB"/>
          </a:p>
        </p:txBody>
      </p:sp>
    </p:spTree>
    <p:extLst>
      <p:ext uri="{BB962C8B-B14F-4D97-AF65-F5344CB8AC3E}">
        <p14:creationId xmlns:p14="http://schemas.microsoft.com/office/powerpoint/2010/main" val="3772432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A8E7E90-AD8F-4569-BDC3-6D3C6B0D5C8E}" type="datetimeFigureOut">
              <a:rPr lang="en-GB" smtClean="0"/>
              <a:t>23/01/2024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F10890-C4FC-4B25-98E7-3255875F9271}" type="slidenum">
              <a:rPr lang="en-GB" smtClean="0"/>
              <a:t>‹#›</a:t>
            </a:fld>
            <a:endParaRPr lang="en-GB"/>
          </a:p>
        </p:txBody>
      </p:sp>
    </p:spTree>
    <p:extLst>
      <p:ext uri="{BB962C8B-B14F-4D97-AF65-F5344CB8AC3E}">
        <p14:creationId xmlns:p14="http://schemas.microsoft.com/office/powerpoint/2010/main" val="1577169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A8E7E90-AD8F-4569-BDC3-6D3C6B0D5C8E}" type="datetimeFigureOut">
              <a:rPr lang="en-GB" smtClean="0"/>
              <a:t>23/01/2024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F10890-C4FC-4B25-98E7-3255875F9271}" type="slidenum">
              <a:rPr lang="en-GB" smtClean="0"/>
              <a:t>‹#›</a:t>
            </a:fld>
            <a:endParaRPr lang="en-GB"/>
          </a:p>
        </p:txBody>
      </p:sp>
    </p:spTree>
    <p:extLst>
      <p:ext uri="{BB962C8B-B14F-4D97-AF65-F5344CB8AC3E}">
        <p14:creationId xmlns:p14="http://schemas.microsoft.com/office/powerpoint/2010/main" val="36073564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365700" tIns="365700" rIns="365700" bIns="365700" anchor="b" anchorCtr="0">
            <a:noAutofit/>
          </a:bodyPr>
          <a:lstStyle>
            <a:lvl1pPr lvl="0" algn="ctr">
              <a:spcBef>
                <a:spcPts val="0"/>
              </a:spcBef>
              <a:spcAft>
                <a:spcPts val="0"/>
              </a:spcAft>
              <a:buSzPts val="20800"/>
              <a:buNone/>
              <a:defRPr sz="6933"/>
            </a:lvl1pPr>
            <a:lvl2pPr lvl="1" algn="ctr">
              <a:spcBef>
                <a:spcPts val="0"/>
              </a:spcBef>
              <a:spcAft>
                <a:spcPts val="0"/>
              </a:spcAft>
              <a:buSzPts val="20800"/>
              <a:buNone/>
              <a:defRPr sz="6933"/>
            </a:lvl2pPr>
            <a:lvl3pPr lvl="2" algn="ctr">
              <a:spcBef>
                <a:spcPts val="0"/>
              </a:spcBef>
              <a:spcAft>
                <a:spcPts val="0"/>
              </a:spcAft>
              <a:buSzPts val="20800"/>
              <a:buNone/>
              <a:defRPr sz="6933"/>
            </a:lvl3pPr>
            <a:lvl4pPr lvl="3" algn="ctr">
              <a:spcBef>
                <a:spcPts val="0"/>
              </a:spcBef>
              <a:spcAft>
                <a:spcPts val="0"/>
              </a:spcAft>
              <a:buSzPts val="20800"/>
              <a:buNone/>
              <a:defRPr sz="6933"/>
            </a:lvl4pPr>
            <a:lvl5pPr lvl="4" algn="ctr">
              <a:spcBef>
                <a:spcPts val="0"/>
              </a:spcBef>
              <a:spcAft>
                <a:spcPts val="0"/>
              </a:spcAft>
              <a:buSzPts val="20800"/>
              <a:buNone/>
              <a:defRPr sz="6933"/>
            </a:lvl5pPr>
            <a:lvl6pPr lvl="5" algn="ctr">
              <a:spcBef>
                <a:spcPts val="0"/>
              </a:spcBef>
              <a:spcAft>
                <a:spcPts val="0"/>
              </a:spcAft>
              <a:buSzPts val="20800"/>
              <a:buNone/>
              <a:defRPr sz="6933"/>
            </a:lvl6pPr>
            <a:lvl7pPr lvl="6" algn="ctr">
              <a:spcBef>
                <a:spcPts val="0"/>
              </a:spcBef>
              <a:spcAft>
                <a:spcPts val="0"/>
              </a:spcAft>
              <a:buSzPts val="20800"/>
              <a:buNone/>
              <a:defRPr sz="6933"/>
            </a:lvl7pPr>
            <a:lvl8pPr lvl="7" algn="ctr">
              <a:spcBef>
                <a:spcPts val="0"/>
              </a:spcBef>
              <a:spcAft>
                <a:spcPts val="0"/>
              </a:spcAft>
              <a:buSzPts val="20800"/>
              <a:buNone/>
              <a:defRPr sz="6933"/>
            </a:lvl8pPr>
            <a:lvl9pPr lvl="8" algn="ctr">
              <a:spcBef>
                <a:spcPts val="0"/>
              </a:spcBef>
              <a:spcAft>
                <a:spcPts val="0"/>
              </a:spcAft>
              <a:buSzPts val="208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365700" tIns="365700" rIns="365700" bIns="365700" anchor="t" anchorCtr="0">
            <a:noAutofit/>
          </a:bodyPr>
          <a:lstStyle>
            <a:lvl1pPr lvl="0" algn="ctr">
              <a:lnSpc>
                <a:spcPct val="100000"/>
              </a:lnSpc>
              <a:spcBef>
                <a:spcPts val="0"/>
              </a:spcBef>
              <a:spcAft>
                <a:spcPts val="0"/>
              </a:spcAft>
              <a:buSzPts val="11200"/>
              <a:buNone/>
              <a:defRPr sz="3733"/>
            </a:lvl1pPr>
            <a:lvl2pPr lvl="1" algn="ctr">
              <a:lnSpc>
                <a:spcPct val="100000"/>
              </a:lnSpc>
              <a:spcBef>
                <a:spcPts val="0"/>
              </a:spcBef>
              <a:spcAft>
                <a:spcPts val="0"/>
              </a:spcAft>
              <a:buSzPts val="11200"/>
              <a:buNone/>
              <a:defRPr sz="3733"/>
            </a:lvl2pPr>
            <a:lvl3pPr lvl="2" algn="ctr">
              <a:lnSpc>
                <a:spcPct val="100000"/>
              </a:lnSpc>
              <a:spcBef>
                <a:spcPts val="0"/>
              </a:spcBef>
              <a:spcAft>
                <a:spcPts val="0"/>
              </a:spcAft>
              <a:buSzPts val="11200"/>
              <a:buNone/>
              <a:defRPr sz="3733"/>
            </a:lvl3pPr>
            <a:lvl4pPr lvl="3" algn="ctr">
              <a:lnSpc>
                <a:spcPct val="100000"/>
              </a:lnSpc>
              <a:spcBef>
                <a:spcPts val="0"/>
              </a:spcBef>
              <a:spcAft>
                <a:spcPts val="0"/>
              </a:spcAft>
              <a:buSzPts val="11200"/>
              <a:buNone/>
              <a:defRPr sz="3733"/>
            </a:lvl4pPr>
            <a:lvl5pPr lvl="4" algn="ctr">
              <a:lnSpc>
                <a:spcPct val="100000"/>
              </a:lnSpc>
              <a:spcBef>
                <a:spcPts val="0"/>
              </a:spcBef>
              <a:spcAft>
                <a:spcPts val="0"/>
              </a:spcAft>
              <a:buSzPts val="11200"/>
              <a:buNone/>
              <a:defRPr sz="3733"/>
            </a:lvl5pPr>
            <a:lvl6pPr lvl="5" algn="ctr">
              <a:lnSpc>
                <a:spcPct val="100000"/>
              </a:lnSpc>
              <a:spcBef>
                <a:spcPts val="0"/>
              </a:spcBef>
              <a:spcAft>
                <a:spcPts val="0"/>
              </a:spcAft>
              <a:buSzPts val="11200"/>
              <a:buNone/>
              <a:defRPr sz="3733"/>
            </a:lvl6pPr>
            <a:lvl7pPr lvl="6" algn="ctr">
              <a:lnSpc>
                <a:spcPct val="100000"/>
              </a:lnSpc>
              <a:spcBef>
                <a:spcPts val="0"/>
              </a:spcBef>
              <a:spcAft>
                <a:spcPts val="0"/>
              </a:spcAft>
              <a:buSzPts val="11200"/>
              <a:buNone/>
              <a:defRPr sz="3733"/>
            </a:lvl7pPr>
            <a:lvl8pPr lvl="7" algn="ctr">
              <a:lnSpc>
                <a:spcPct val="100000"/>
              </a:lnSpc>
              <a:spcBef>
                <a:spcPts val="0"/>
              </a:spcBef>
              <a:spcAft>
                <a:spcPts val="0"/>
              </a:spcAft>
              <a:buSzPts val="11200"/>
              <a:buNone/>
              <a:defRPr sz="3733"/>
            </a:lvl8pPr>
            <a:lvl9pPr lvl="8" algn="ctr">
              <a:lnSpc>
                <a:spcPct val="100000"/>
              </a:lnSpc>
              <a:spcBef>
                <a:spcPts val="0"/>
              </a:spcBef>
              <a:spcAft>
                <a:spcPts val="0"/>
              </a:spcAft>
              <a:buSzPts val="11200"/>
              <a:buNone/>
              <a:defRPr sz="3733"/>
            </a:lvl9pPr>
          </a:lstStyle>
          <a:p>
            <a:endParaRPr/>
          </a:p>
        </p:txBody>
      </p:sp>
      <p:sp>
        <p:nvSpPr>
          <p:cNvPr id="12" name="Google Shape;12;p2"/>
          <p:cNvSpPr txBox="1">
            <a:spLocks noGrp="1"/>
          </p:cNvSpPr>
          <p:nvPr>
            <p:ph type="sldNum" idx="12"/>
          </p:nvPr>
        </p:nvSpPr>
        <p:spPr>
          <a:xfrm>
            <a:off x="11296610" y="6217622"/>
            <a:ext cx="731600" cy="524800"/>
          </a:xfrm>
          <a:prstGeom prst="rect">
            <a:avLst/>
          </a:prstGeom>
        </p:spPr>
        <p:txBody>
          <a:bodyPr spcFirstLastPara="1" wrap="square" lIns="365700" tIns="365700" rIns="365700" bIns="3657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1092883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365700" tIns="365700" rIns="365700" bIns="365700" anchor="ctr" anchorCtr="0">
            <a:noAutofit/>
          </a:bodyPr>
          <a:lstStyle>
            <a:lvl1pPr lvl="0" algn="ctr">
              <a:spcBef>
                <a:spcPts val="0"/>
              </a:spcBef>
              <a:spcAft>
                <a:spcPts val="0"/>
              </a:spcAft>
              <a:buSzPts val="14400"/>
              <a:buNone/>
              <a:defRPr sz="4800"/>
            </a:lvl1pPr>
            <a:lvl2pPr lvl="1" algn="ctr">
              <a:spcBef>
                <a:spcPts val="0"/>
              </a:spcBef>
              <a:spcAft>
                <a:spcPts val="0"/>
              </a:spcAft>
              <a:buSzPts val="14400"/>
              <a:buNone/>
              <a:defRPr sz="4800"/>
            </a:lvl2pPr>
            <a:lvl3pPr lvl="2" algn="ctr">
              <a:spcBef>
                <a:spcPts val="0"/>
              </a:spcBef>
              <a:spcAft>
                <a:spcPts val="0"/>
              </a:spcAft>
              <a:buSzPts val="14400"/>
              <a:buNone/>
              <a:defRPr sz="4800"/>
            </a:lvl3pPr>
            <a:lvl4pPr lvl="3" algn="ctr">
              <a:spcBef>
                <a:spcPts val="0"/>
              </a:spcBef>
              <a:spcAft>
                <a:spcPts val="0"/>
              </a:spcAft>
              <a:buSzPts val="14400"/>
              <a:buNone/>
              <a:defRPr sz="4800"/>
            </a:lvl4pPr>
            <a:lvl5pPr lvl="4" algn="ctr">
              <a:spcBef>
                <a:spcPts val="0"/>
              </a:spcBef>
              <a:spcAft>
                <a:spcPts val="0"/>
              </a:spcAft>
              <a:buSzPts val="14400"/>
              <a:buNone/>
              <a:defRPr sz="4800"/>
            </a:lvl5pPr>
            <a:lvl6pPr lvl="5" algn="ctr">
              <a:spcBef>
                <a:spcPts val="0"/>
              </a:spcBef>
              <a:spcAft>
                <a:spcPts val="0"/>
              </a:spcAft>
              <a:buSzPts val="14400"/>
              <a:buNone/>
              <a:defRPr sz="4800"/>
            </a:lvl6pPr>
            <a:lvl7pPr lvl="6" algn="ctr">
              <a:spcBef>
                <a:spcPts val="0"/>
              </a:spcBef>
              <a:spcAft>
                <a:spcPts val="0"/>
              </a:spcAft>
              <a:buSzPts val="14400"/>
              <a:buNone/>
              <a:defRPr sz="4800"/>
            </a:lvl7pPr>
            <a:lvl8pPr lvl="7" algn="ctr">
              <a:spcBef>
                <a:spcPts val="0"/>
              </a:spcBef>
              <a:spcAft>
                <a:spcPts val="0"/>
              </a:spcAft>
              <a:buSzPts val="14400"/>
              <a:buNone/>
              <a:defRPr sz="4800"/>
            </a:lvl8pPr>
            <a:lvl9pPr lvl="8" algn="ctr">
              <a:spcBef>
                <a:spcPts val="0"/>
              </a:spcBef>
              <a:spcAft>
                <a:spcPts val="0"/>
              </a:spcAft>
              <a:buSzPts val="14400"/>
              <a:buNone/>
              <a:defRPr sz="4800"/>
            </a:lvl9pPr>
          </a:lstStyle>
          <a:p>
            <a:endParaRPr/>
          </a:p>
        </p:txBody>
      </p:sp>
      <p:sp>
        <p:nvSpPr>
          <p:cNvPr id="15" name="Google Shape;15;p3"/>
          <p:cNvSpPr txBox="1">
            <a:spLocks noGrp="1"/>
          </p:cNvSpPr>
          <p:nvPr>
            <p:ph type="sldNum" idx="12"/>
          </p:nvPr>
        </p:nvSpPr>
        <p:spPr>
          <a:xfrm>
            <a:off x="11296610" y="6217622"/>
            <a:ext cx="731600" cy="524800"/>
          </a:xfrm>
          <a:prstGeom prst="rect">
            <a:avLst/>
          </a:prstGeom>
        </p:spPr>
        <p:txBody>
          <a:bodyPr spcFirstLastPara="1" wrap="square" lIns="365700" tIns="365700" rIns="365700" bIns="3657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7729808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365700" tIns="365700" rIns="365700" bIns="365700" anchor="t" anchorCtr="0">
            <a:noAutofit/>
          </a:bodyPr>
          <a:lstStyle>
            <a:lvl1pPr lvl="0">
              <a:spcBef>
                <a:spcPts val="0"/>
              </a:spcBef>
              <a:spcAft>
                <a:spcPts val="0"/>
              </a:spcAft>
              <a:buSzPts val="11200"/>
              <a:buNone/>
              <a:defRPr/>
            </a:lvl1pPr>
            <a:lvl2pPr lvl="1">
              <a:spcBef>
                <a:spcPts val="0"/>
              </a:spcBef>
              <a:spcAft>
                <a:spcPts val="0"/>
              </a:spcAft>
              <a:buSzPts val="11200"/>
              <a:buNone/>
              <a:defRPr/>
            </a:lvl2pPr>
            <a:lvl3pPr lvl="2">
              <a:spcBef>
                <a:spcPts val="0"/>
              </a:spcBef>
              <a:spcAft>
                <a:spcPts val="0"/>
              </a:spcAft>
              <a:buSzPts val="11200"/>
              <a:buNone/>
              <a:defRPr/>
            </a:lvl3pPr>
            <a:lvl4pPr lvl="3">
              <a:spcBef>
                <a:spcPts val="0"/>
              </a:spcBef>
              <a:spcAft>
                <a:spcPts val="0"/>
              </a:spcAft>
              <a:buSzPts val="11200"/>
              <a:buNone/>
              <a:defRPr/>
            </a:lvl4pPr>
            <a:lvl5pPr lvl="4">
              <a:spcBef>
                <a:spcPts val="0"/>
              </a:spcBef>
              <a:spcAft>
                <a:spcPts val="0"/>
              </a:spcAft>
              <a:buSzPts val="11200"/>
              <a:buNone/>
              <a:defRPr/>
            </a:lvl5pPr>
            <a:lvl6pPr lvl="5">
              <a:spcBef>
                <a:spcPts val="0"/>
              </a:spcBef>
              <a:spcAft>
                <a:spcPts val="0"/>
              </a:spcAft>
              <a:buSzPts val="11200"/>
              <a:buNone/>
              <a:defRPr/>
            </a:lvl6pPr>
            <a:lvl7pPr lvl="6">
              <a:spcBef>
                <a:spcPts val="0"/>
              </a:spcBef>
              <a:spcAft>
                <a:spcPts val="0"/>
              </a:spcAft>
              <a:buSzPts val="11200"/>
              <a:buNone/>
              <a:defRPr/>
            </a:lvl7pPr>
            <a:lvl8pPr lvl="7">
              <a:spcBef>
                <a:spcPts val="0"/>
              </a:spcBef>
              <a:spcAft>
                <a:spcPts val="0"/>
              </a:spcAft>
              <a:buSzPts val="11200"/>
              <a:buNone/>
              <a:defRPr/>
            </a:lvl8pPr>
            <a:lvl9pPr lvl="8">
              <a:spcBef>
                <a:spcPts val="0"/>
              </a:spcBef>
              <a:spcAft>
                <a:spcPts val="0"/>
              </a:spcAft>
              <a:buSzPts val="112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365700" tIns="365700" rIns="365700" bIns="365700" anchor="t" anchorCtr="0">
            <a:noAutofit/>
          </a:bodyPr>
          <a:lstStyle>
            <a:lvl1pPr marL="152385" lvl="0" indent="-228577">
              <a:spcBef>
                <a:spcPts val="0"/>
              </a:spcBef>
              <a:spcAft>
                <a:spcPts val="0"/>
              </a:spcAft>
              <a:buSzPts val="7200"/>
              <a:buChar char="●"/>
              <a:defRPr/>
            </a:lvl1pPr>
            <a:lvl2pPr marL="304770" lvl="1" indent="-194714">
              <a:spcBef>
                <a:spcPts val="2133"/>
              </a:spcBef>
              <a:spcAft>
                <a:spcPts val="0"/>
              </a:spcAft>
              <a:buSzPts val="5600"/>
              <a:buChar char="○"/>
              <a:defRPr/>
            </a:lvl2pPr>
            <a:lvl3pPr marL="457154" lvl="2" indent="-194714">
              <a:spcBef>
                <a:spcPts val="2133"/>
              </a:spcBef>
              <a:spcAft>
                <a:spcPts val="0"/>
              </a:spcAft>
              <a:buSzPts val="5600"/>
              <a:buChar char="■"/>
              <a:defRPr/>
            </a:lvl3pPr>
            <a:lvl4pPr marL="609539" lvl="3" indent="-194714">
              <a:spcBef>
                <a:spcPts val="2133"/>
              </a:spcBef>
              <a:spcAft>
                <a:spcPts val="0"/>
              </a:spcAft>
              <a:buSzPts val="5600"/>
              <a:buChar char="●"/>
              <a:defRPr/>
            </a:lvl4pPr>
            <a:lvl5pPr marL="761924" lvl="4" indent="-194714">
              <a:spcBef>
                <a:spcPts val="2133"/>
              </a:spcBef>
              <a:spcAft>
                <a:spcPts val="0"/>
              </a:spcAft>
              <a:buSzPts val="5600"/>
              <a:buChar char="○"/>
              <a:defRPr/>
            </a:lvl5pPr>
            <a:lvl6pPr marL="914309" lvl="5" indent="-194714">
              <a:spcBef>
                <a:spcPts val="2133"/>
              </a:spcBef>
              <a:spcAft>
                <a:spcPts val="0"/>
              </a:spcAft>
              <a:buSzPts val="5600"/>
              <a:buChar char="■"/>
              <a:defRPr/>
            </a:lvl6pPr>
            <a:lvl7pPr marL="1066693" lvl="6" indent="-194714">
              <a:spcBef>
                <a:spcPts val="2133"/>
              </a:spcBef>
              <a:spcAft>
                <a:spcPts val="0"/>
              </a:spcAft>
              <a:buSzPts val="5600"/>
              <a:buChar char="●"/>
              <a:defRPr/>
            </a:lvl7pPr>
            <a:lvl8pPr marL="1219078" lvl="7" indent="-194714">
              <a:spcBef>
                <a:spcPts val="2133"/>
              </a:spcBef>
              <a:spcAft>
                <a:spcPts val="0"/>
              </a:spcAft>
              <a:buSzPts val="5600"/>
              <a:buChar char="○"/>
              <a:defRPr/>
            </a:lvl8pPr>
            <a:lvl9pPr marL="1371463" lvl="8" indent="-194714">
              <a:spcBef>
                <a:spcPts val="2133"/>
              </a:spcBef>
              <a:spcAft>
                <a:spcPts val="2133"/>
              </a:spcAft>
              <a:buSzPts val="5600"/>
              <a:buChar char="■"/>
              <a:defRPr/>
            </a:lvl9pPr>
          </a:lstStyle>
          <a:p>
            <a:endParaRPr/>
          </a:p>
        </p:txBody>
      </p:sp>
      <p:sp>
        <p:nvSpPr>
          <p:cNvPr id="19" name="Google Shape;19;p4"/>
          <p:cNvSpPr txBox="1">
            <a:spLocks noGrp="1"/>
          </p:cNvSpPr>
          <p:nvPr>
            <p:ph type="sldNum" idx="12"/>
          </p:nvPr>
        </p:nvSpPr>
        <p:spPr>
          <a:xfrm>
            <a:off x="11296610" y="6217622"/>
            <a:ext cx="731600" cy="524800"/>
          </a:xfrm>
          <a:prstGeom prst="rect">
            <a:avLst/>
          </a:prstGeom>
        </p:spPr>
        <p:txBody>
          <a:bodyPr spcFirstLastPara="1" wrap="square" lIns="365700" tIns="365700" rIns="365700" bIns="3657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208185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365700" tIns="365700" rIns="365700" bIns="365700" anchor="t" anchorCtr="0">
            <a:noAutofit/>
          </a:bodyPr>
          <a:lstStyle>
            <a:lvl1pPr lvl="0">
              <a:spcBef>
                <a:spcPts val="0"/>
              </a:spcBef>
              <a:spcAft>
                <a:spcPts val="0"/>
              </a:spcAft>
              <a:buSzPts val="11200"/>
              <a:buNone/>
              <a:defRPr/>
            </a:lvl1pPr>
            <a:lvl2pPr lvl="1">
              <a:spcBef>
                <a:spcPts val="0"/>
              </a:spcBef>
              <a:spcAft>
                <a:spcPts val="0"/>
              </a:spcAft>
              <a:buSzPts val="11200"/>
              <a:buNone/>
              <a:defRPr/>
            </a:lvl2pPr>
            <a:lvl3pPr lvl="2">
              <a:spcBef>
                <a:spcPts val="0"/>
              </a:spcBef>
              <a:spcAft>
                <a:spcPts val="0"/>
              </a:spcAft>
              <a:buSzPts val="11200"/>
              <a:buNone/>
              <a:defRPr/>
            </a:lvl3pPr>
            <a:lvl4pPr lvl="3">
              <a:spcBef>
                <a:spcPts val="0"/>
              </a:spcBef>
              <a:spcAft>
                <a:spcPts val="0"/>
              </a:spcAft>
              <a:buSzPts val="11200"/>
              <a:buNone/>
              <a:defRPr/>
            </a:lvl4pPr>
            <a:lvl5pPr lvl="4">
              <a:spcBef>
                <a:spcPts val="0"/>
              </a:spcBef>
              <a:spcAft>
                <a:spcPts val="0"/>
              </a:spcAft>
              <a:buSzPts val="11200"/>
              <a:buNone/>
              <a:defRPr/>
            </a:lvl5pPr>
            <a:lvl6pPr lvl="5">
              <a:spcBef>
                <a:spcPts val="0"/>
              </a:spcBef>
              <a:spcAft>
                <a:spcPts val="0"/>
              </a:spcAft>
              <a:buSzPts val="11200"/>
              <a:buNone/>
              <a:defRPr/>
            </a:lvl6pPr>
            <a:lvl7pPr lvl="6">
              <a:spcBef>
                <a:spcPts val="0"/>
              </a:spcBef>
              <a:spcAft>
                <a:spcPts val="0"/>
              </a:spcAft>
              <a:buSzPts val="11200"/>
              <a:buNone/>
              <a:defRPr/>
            </a:lvl7pPr>
            <a:lvl8pPr lvl="7">
              <a:spcBef>
                <a:spcPts val="0"/>
              </a:spcBef>
              <a:spcAft>
                <a:spcPts val="0"/>
              </a:spcAft>
              <a:buSzPts val="11200"/>
              <a:buNone/>
              <a:defRPr/>
            </a:lvl8pPr>
            <a:lvl9pPr lvl="8">
              <a:spcBef>
                <a:spcPts val="0"/>
              </a:spcBef>
              <a:spcAft>
                <a:spcPts val="0"/>
              </a:spcAft>
              <a:buSzPts val="112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365700" tIns="365700" rIns="365700" bIns="365700" anchor="t" anchorCtr="0">
            <a:noAutofit/>
          </a:bodyPr>
          <a:lstStyle>
            <a:lvl1pPr marL="152385" lvl="0" indent="-194714">
              <a:spcBef>
                <a:spcPts val="0"/>
              </a:spcBef>
              <a:spcAft>
                <a:spcPts val="0"/>
              </a:spcAft>
              <a:buSzPts val="5600"/>
              <a:buChar char="●"/>
              <a:defRPr sz="1866"/>
            </a:lvl1pPr>
            <a:lvl2pPr marL="304770" lvl="1" indent="-177782">
              <a:spcBef>
                <a:spcPts val="2133"/>
              </a:spcBef>
              <a:spcAft>
                <a:spcPts val="0"/>
              </a:spcAft>
              <a:buSzPts val="4800"/>
              <a:buChar char="○"/>
              <a:defRPr sz="1600"/>
            </a:lvl2pPr>
            <a:lvl3pPr marL="457154" lvl="2" indent="-177782">
              <a:spcBef>
                <a:spcPts val="2133"/>
              </a:spcBef>
              <a:spcAft>
                <a:spcPts val="0"/>
              </a:spcAft>
              <a:buSzPts val="4800"/>
              <a:buChar char="■"/>
              <a:defRPr sz="1600"/>
            </a:lvl3pPr>
            <a:lvl4pPr marL="609539" lvl="3" indent="-177782">
              <a:spcBef>
                <a:spcPts val="2133"/>
              </a:spcBef>
              <a:spcAft>
                <a:spcPts val="0"/>
              </a:spcAft>
              <a:buSzPts val="4800"/>
              <a:buChar char="●"/>
              <a:defRPr sz="1600"/>
            </a:lvl4pPr>
            <a:lvl5pPr marL="761924" lvl="4" indent="-177782">
              <a:spcBef>
                <a:spcPts val="2133"/>
              </a:spcBef>
              <a:spcAft>
                <a:spcPts val="0"/>
              </a:spcAft>
              <a:buSzPts val="4800"/>
              <a:buChar char="○"/>
              <a:defRPr sz="1600"/>
            </a:lvl5pPr>
            <a:lvl6pPr marL="914309" lvl="5" indent="-177782">
              <a:spcBef>
                <a:spcPts val="2133"/>
              </a:spcBef>
              <a:spcAft>
                <a:spcPts val="0"/>
              </a:spcAft>
              <a:buSzPts val="4800"/>
              <a:buChar char="■"/>
              <a:defRPr sz="1600"/>
            </a:lvl6pPr>
            <a:lvl7pPr marL="1066693" lvl="6" indent="-177782">
              <a:spcBef>
                <a:spcPts val="2133"/>
              </a:spcBef>
              <a:spcAft>
                <a:spcPts val="0"/>
              </a:spcAft>
              <a:buSzPts val="4800"/>
              <a:buChar char="●"/>
              <a:defRPr sz="1600"/>
            </a:lvl7pPr>
            <a:lvl8pPr marL="1219078" lvl="7" indent="-177782">
              <a:spcBef>
                <a:spcPts val="2133"/>
              </a:spcBef>
              <a:spcAft>
                <a:spcPts val="0"/>
              </a:spcAft>
              <a:buSzPts val="4800"/>
              <a:buChar char="○"/>
              <a:defRPr sz="1600"/>
            </a:lvl8pPr>
            <a:lvl9pPr marL="1371463" lvl="8" indent="-177782">
              <a:spcBef>
                <a:spcPts val="2133"/>
              </a:spcBef>
              <a:spcAft>
                <a:spcPts val="2133"/>
              </a:spcAft>
              <a:buSzPts val="48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365700" tIns="365700" rIns="365700" bIns="365700" anchor="t" anchorCtr="0">
            <a:noAutofit/>
          </a:bodyPr>
          <a:lstStyle>
            <a:lvl1pPr marL="152385" lvl="0" indent="-194714">
              <a:spcBef>
                <a:spcPts val="0"/>
              </a:spcBef>
              <a:spcAft>
                <a:spcPts val="0"/>
              </a:spcAft>
              <a:buSzPts val="5600"/>
              <a:buChar char="●"/>
              <a:defRPr sz="1866"/>
            </a:lvl1pPr>
            <a:lvl2pPr marL="304770" lvl="1" indent="-177782">
              <a:spcBef>
                <a:spcPts val="2133"/>
              </a:spcBef>
              <a:spcAft>
                <a:spcPts val="0"/>
              </a:spcAft>
              <a:buSzPts val="4800"/>
              <a:buChar char="○"/>
              <a:defRPr sz="1600"/>
            </a:lvl2pPr>
            <a:lvl3pPr marL="457154" lvl="2" indent="-177782">
              <a:spcBef>
                <a:spcPts val="2133"/>
              </a:spcBef>
              <a:spcAft>
                <a:spcPts val="0"/>
              </a:spcAft>
              <a:buSzPts val="4800"/>
              <a:buChar char="■"/>
              <a:defRPr sz="1600"/>
            </a:lvl3pPr>
            <a:lvl4pPr marL="609539" lvl="3" indent="-177782">
              <a:spcBef>
                <a:spcPts val="2133"/>
              </a:spcBef>
              <a:spcAft>
                <a:spcPts val="0"/>
              </a:spcAft>
              <a:buSzPts val="4800"/>
              <a:buChar char="●"/>
              <a:defRPr sz="1600"/>
            </a:lvl4pPr>
            <a:lvl5pPr marL="761924" lvl="4" indent="-177782">
              <a:spcBef>
                <a:spcPts val="2133"/>
              </a:spcBef>
              <a:spcAft>
                <a:spcPts val="0"/>
              </a:spcAft>
              <a:buSzPts val="4800"/>
              <a:buChar char="○"/>
              <a:defRPr sz="1600"/>
            </a:lvl5pPr>
            <a:lvl6pPr marL="914309" lvl="5" indent="-177782">
              <a:spcBef>
                <a:spcPts val="2133"/>
              </a:spcBef>
              <a:spcAft>
                <a:spcPts val="0"/>
              </a:spcAft>
              <a:buSzPts val="4800"/>
              <a:buChar char="■"/>
              <a:defRPr sz="1600"/>
            </a:lvl6pPr>
            <a:lvl7pPr marL="1066693" lvl="6" indent="-177782">
              <a:spcBef>
                <a:spcPts val="2133"/>
              </a:spcBef>
              <a:spcAft>
                <a:spcPts val="0"/>
              </a:spcAft>
              <a:buSzPts val="4800"/>
              <a:buChar char="●"/>
              <a:defRPr sz="1600"/>
            </a:lvl7pPr>
            <a:lvl8pPr marL="1219078" lvl="7" indent="-177782">
              <a:spcBef>
                <a:spcPts val="2133"/>
              </a:spcBef>
              <a:spcAft>
                <a:spcPts val="0"/>
              </a:spcAft>
              <a:buSzPts val="4800"/>
              <a:buChar char="○"/>
              <a:defRPr sz="1600"/>
            </a:lvl8pPr>
            <a:lvl9pPr marL="1371463" lvl="8" indent="-177782">
              <a:spcBef>
                <a:spcPts val="2133"/>
              </a:spcBef>
              <a:spcAft>
                <a:spcPts val="2133"/>
              </a:spcAft>
              <a:buSzPts val="4800"/>
              <a:buChar char="■"/>
              <a:defRPr sz="1600"/>
            </a:lvl9pPr>
          </a:lstStyle>
          <a:p>
            <a:endParaRPr/>
          </a:p>
        </p:txBody>
      </p:sp>
      <p:sp>
        <p:nvSpPr>
          <p:cNvPr id="24" name="Google Shape;24;p5"/>
          <p:cNvSpPr txBox="1">
            <a:spLocks noGrp="1"/>
          </p:cNvSpPr>
          <p:nvPr>
            <p:ph type="sldNum" idx="12"/>
          </p:nvPr>
        </p:nvSpPr>
        <p:spPr>
          <a:xfrm>
            <a:off x="11296610" y="6217622"/>
            <a:ext cx="731600" cy="524800"/>
          </a:xfrm>
          <a:prstGeom prst="rect">
            <a:avLst/>
          </a:prstGeom>
        </p:spPr>
        <p:txBody>
          <a:bodyPr spcFirstLastPara="1" wrap="square" lIns="365700" tIns="365700" rIns="365700" bIns="3657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41349103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365700" tIns="365700" rIns="365700" bIns="365700" anchor="t" anchorCtr="0">
            <a:noAutofit/>
          </a:bodyPr>
          <a:lstStyle>
            <a:lvl1pPr lvl="0">
              <a:spcBef>
                <a:spcPts val="0"/>
              </a:spcBef>
              <a:spcAft>
                <a:spcPts val="0"/>
              </a:spcAft>
              <a:buSzPts val="11200"/>
              <a:buNone/>
              <a:defRPr/>
            </a:lvl1pPr>
            <a:lvl2pPr lvl="1">
              <a:spcBef>
                <a:spcPts val="0"/>
              </a:spcBef>
              <a:spcAft>
                <a:spcPts val="0"/>
              </a:spcAft>
              <a:buSzPts val="11200"/>
              <a:buNone/>
              <a:defRPr/>
            </a:lvl2pPr>
            <a:lvl3pPr lvl="2">
              <a:spcBef>
                <a:spcPts val="0"/>
              </a:spcBef>
              <a:spcAft>
                <a:spcPts val="0"/>
              </a:spcAft>
              <a:buSzPts val="11200"/>
              <a:buNone/>
              <a:defRPr/>
            </a:lvl3pPr>
            <a:lvl4pPr lvl="3">
              <a:spcBef>
                <a:spcPts val="0"/>
              </a:spcBef>
              <a:spcAft>
                <a:spcPts val="0"/>
              </a:spcAft>
              <a:buSzPts val="11200"/>
              <a:buNone/>
              <a:defRPr/>
            </a:lvl4pPr>
            <a:lvl5pPr lvl="4">
              <a:spcBef>
                <a:spcPts val="0"/>
              </a:spcBef>
              <a:spcAft>
                <a:spcPts val="0"/>
              </a:spcAft>
              <a:buSzPts val="11200"/>
              <a:buNone/>
              <a:defRPr/>
            </a:lvl5pPr>
            <a:lvl6pPr lvl="5">
              <a:spcBef>
                <a:spcPts val="0"/>
              </a:spcBef>
              <a:spcAft>
                <a:spcPts val="0"/>
              </a:spcAft>
              <a:buSzPts val="11200"/>
              <a:buNone/>
              <a:defRPr/>
            </a:lvl6pPr>
            <a:lvl7pPr lvl="6">
              <a:spcBef>
                <a:spcPts val="0"/>
              </a:spcBef>
              <a:spcAft>
                <a:spcPts val="0"/>
              </a:spcAft>
              <a:buSzPts val="11200"/>
              <a:buNone/>
              <a:defRPr/>
            </a:lvl7pPr>
            <a:lvl8pPr lvl="7">
              <a:spcBef>
                <a:spcPts val="0"/>
              </a:spcBef>
              <a:spcAft>
                <a:spcPts val="0"/>
              </a:spcAft>
              <a:buSzPts val="11200"/>
              <a:buNone/>
              <a:defRPr/>
            </a:lvl8pPr>
            <a:lvl9pPr lvl="8">
              <a:spcBef>
                <a:spcPts val="0"/>
              </a:spcBef>
              <a:spcAft>
                <a:spcPts val="0"/>
              </a:spcAft>
              <a:buSzPts val="11200"/>
              <a:buNone/>
              <a:defRPr/>
            </a:lvl9pPr>
          </a:lstStyle>
          <a:p>
            <a:endParaRPr/>
          </a:p>
        </p:txBody>
      </p:sp>
      <p:sp>
        <p:nvSpPr>
          <p:cNvPr id="27" name="Google Shape;27;p6"/>
          <p:cNvSpPr txBox="1">
            <a:spLocks noGrp="1"/>
          </p:cNvSpPr>
          <p:nvPr>
            <p:ph type="sldNum" idx="12"/>
          </p:nvPr>
        </p:nvSpPr>
        <p:spPr>
          <a:xfrm>
            <a:off x="11296610" y="6217622"/>
            <a:ext cx="731600" cy="524800"/>
          </a:xfrm>
          <a:prstGeom prst="rect">
            <a:avLst/>
          </a:prstGeom>
        </p:spPr>
        <p:txBody>
          <a:bodyPr spcFirstLastPara="1" wrap="square" lIns="365700" tIns="365700" rIns="365700" bIns="3657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6107977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365700" tIns="365700" rIns="365700" bIns="365700" anchor="b" anchorCtr="0">
            <a:noAutofit/>
          </a:bodyPr>
          <a:lstStyle>
            <a:lvl1pPr lvl="0">
              <a:spcBef>
                <a:spcPts val="0"/>
              </a:spcBef>
              <a:spcAft>
                <a:spcPts val="0"/>
              </a:spcAft>
              <a:buSzPts val="9600"/>
              <a:buNone/>
              <a:defRPr sz="3200"/>
            </a:lvl1pPr>
            <a:lvl2pPr lvl="1">
              <a:spcBef>
                <a:spcPts val="0"/>
              </a:spcBef>
              <a:spcAft>
                <a:spcPts val="0"/>
              </a:spcAft>
              <a:buSzPts val="9600"/>
              <a:buNone/>
              <a:defRPr sz="3200"/>
            </a:lvl2pPr>
            <a:lvl3pPr lvl="2">
              <a:spcBef>
                <a:spcPts val="0"/>
              </a:spcBef>
              <a:spcAft>
                <a:spcPts val="0"/>
              </a:spcAft>
              <a:buSzPts val="9600"/>
              <a:buNone/>
              <a:defRPr sz="3200"/>
            </a:lvl3pPr>
            <a:lvl4pPr lvl="3">
              <a:spcBef>
                <a:spcPts val="0"/>
              </a:spcBef>
              <a:spcAft>
                <a:spcPts val="0"/>
              </a:spcAft>
              <a:buSzPts val="9600"/>
              <a:buNone/>
              <a:defRPr sz="3200"/>
            </a:lvl4pPr>
            <a:lvl5pPr lvl="4">
              <a:spcBef>
                <a:spcPts val="0"/>
              </a:spcBef>
              <a:spcAft>
                <a:spcPts val="0"/>
              </a:spcAft>
              <a:buSzPts val="9600"/>
              <a:buNone/>
              <a:defRPr sz="3200"/>
            </a:lvl5pPr>
            <a:lvl6pPr lvl="5">
              <a:spcBef>
                <a:spcPts val="0"/>
              </a:spcBef>
              <a:spcAft>
                <a:spcPts val="0"/>
              </a:spcAft>
              <a:buSzPts val="9600"/>
              <a:buNone/>
              <a:defRPr sz="3200"/>
            </a:lvl6pPr>
            <a:lvl7pPr lvl="6">
              <a:spcBef>
                <a:spcPts val="0"/>
              </a:spcBef>
              <a:spcAft>
                <a:spcPts val="0"/>
              </a:spcAft>
              <a:buSzPts val="9600"/>
              <a:buNone/>
              <a:defRPr sz="3200"/>
            </a:lvl7pPr>
            <a:lvl8pPr lvl="7">
              <a:spcBef>
                <a:spcPts val="0"/>
              </a:spcBef>
              <a:spcAft>
                <a:spcPts val="0"/>
              </a:spcAft>
              <a:buSzPts val="9600"/>
              <a:buNone/>
              <a:defRPr sz="3200"/>
            </a:lvl8pPr>
            <a:lvl9pPr lvl="8">
              <a:spcBef>
                <a:spcPts val="0"/>
              </a:spcBef>
              <a:spcAft>
                <a:spcPts val="0"/>
              </a:spcAft>
              <a:buSzPts val="96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365700" tIns="365700" rIns="365700" bIns="365700" anchor="t" anchorCtr="0">
            <a:noAutofit/>
          </a:bodyPr>
          <a:lstStyle>
            <a:lvl1pPr marL="152385" lvl="0" indent="-177782">
              <a:spcBef>
                <a:spcPts val="0"/>
              </a:spcBef>
              <a:spcAft>
                <a:spcPts val="0"/>
              </a:spcAft>
              <a:buSzPts val="4800"/>
              <a:buChar char="●"/>
              <a:defRPr sz="1600"/>
            </a:lvl1pPr>
            <a:lvl2pPr marL="304770" lvl="1" indent="-177782">
              <a:spcBef>
                <a:spcPts val="2133"/>
              </a:spcBef>
              <a:spcAft>
                <a:spcPts val="0"/>
              </a:spcAft>
              <a:buSzPts val="4800"/>
              <a:buChar char="○"/>
              <a:defRPr sz="1600"/>
            </a:lvl2pPr>
            <a:lvl3pPr marL="457154" lvl="2" indent="-177782">
              <a:spcBef>
                <a:spcPts val="2133"/>
              </a:spcBef>
              <a:spcAft>
                <a:spcPts val="0"/>
              </a:spcAft>
              <a:buSzPts val="4800"/>
              <a:buChar char="■"/>
              <a:defRPr sz="1600"/>
            </a:lvl3pPr>
            <a:lvl4pPr marL="609539" lvl="3" indent="-177782">
              <a:spcBef>
                <a:spcPts val="2133"/>
              </a:spcBef>
              <a:spcAft>
                <a:spcPts val="0"/>
              </a:spcAft>
              <a:buSzPts val="4800"/>
              <a:buChar char="●"/>
              <a:defRPr sz="1600"/>
            </a:lvl4pPr>
            <a:lvl5pPr marL="761924" lvl="4" indent="-177782">
              <a:spcBef>
                <a:spcPts val="2133"/>
              </a:spcBef>
              <a:spcAft>
                <a:spcPts val="0"/>
              </a:spcAft>
              <a:buSzPts val="4800"/>
              <a:buChar char="○"/>
              <a:defRPr sz="1600"/>
            </a:lvl5pPr>
            <a:lvl6pPr marL="914309" lvl="5" indent="-177782">
              <a:spcBef>
                <a:spcPts val="2133"/>
              </a:spcBef>
              <a:spcAft>
                <a:spcPts val="0"/>
              </a:spcAft>
              <a:buSzPts val="4800"/>
              <a:buChar char="■"/>
              <a:defRPr sz="1600"/>
            </a:lvl6pPr>
            <a:lvl7pPr marL="1066693" lvl="6" indent="-177782">
              <a:spcBef>
                <a:spcPts val="2133"/>
              </a:spcBef>
              <a:spcAft>
                <a:spcPts val="0"/>
              </a:spcAft>
              <a:buSzPts val="4800"/>
              <a:buChar char="●"/>
              <a:defRPr sz="1600"/>
            </a:lvl7pPr>
            <a:lvl8pPr marL="1219078" lvl="7" indent="-177782">
              <a:spcBef>
                <a:spcPts val="2133"/>
              </a:spcBef>
              <a:spcAft>
                <a:spcPts val="0"/>
              </a:spcAft>
              <a:buSzPts val="4800"/>
              <a:buChar char="○"/>
              <a:defRPr sz="1600"/>
            </a:lvl8pPr>
            <a:lvl9pPr marL="1371463" lvl="8" indent="-177782">
              <a:spcBef>
                <a:spcPts val="2133"/>
              </a:spcBef>
              <a:spcAft>
                <a:spcPts val="2133"/>
              </a:spcAft>
              <a:buSzPts val="4800"/>
              <a:buChar char="■"/>
              <a:defRPr sz="1600"/>
            </a:lvl9pPr>
          </a:lstStyle>
          <a:p>
            <a:endParaRPr/>
          </a:p>
        </p:txBody>
      </p:sp>
      <p:sp>
        <p:nvSpPr>
          <p:cNvPr id="31" name="Google Shape;31;p7"/>
          <p:cNvSpPr txBox="1">
            <a:spLocks noGrp="1"/>
          </p:cNvSpPr>
          <p:nvPr>
            <p:ph type="sldNum" idx="12"/>
          </p:nvPr>
        </p:nvSpPr>
        <p:spPr>
          <a:xfrm>
            <a:off x="11296610" y="6217622"/>
            <a:ext cx="731600" cy="524800"/>
          </a:xfrm>
          <a:prstGeom prst="rect">
            <a:avLst/>
          </a:prstGeom>
        </p:spPr>
        <p:txBody>
          <a:bodyPr spcFirstLastPara="1" wrap="square" lIns="365700" tIns="365700" rIns="365700" bIns="3657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9009691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365700" tIns="365700" rIns="365700" bIns="365700" anchor="ctr" anchorCtr="0">
            <a:noAutofit/>
          </a:bodyPr>
          <a:lstStyle>
            <a:lvl1pPr lvl="0">
              <a:spcBef>
                <a:spcPts val="0"/>
              </a:spcBef>
              <a:spcAft>
                <a:spcPts val="0"/>
              </a:spcAft>
              <a:buSzPts val="19200"/>
              <a:buNone/>
              <a:defRPr sz="6399"/>
            </a:lvl1pPr>
            <a:lvl2pPr lvl="1">
              <a:spcBef>
                <a:spcPts val="0"/>
              </a:spcBef>
              <a:spcAft>
                <a:spcPts val="0"/>
              </a:spcAft>
              <a:buSzPts val="19200"/>
              <a:buNone/>
              <a:defRPr sz="6399"/>
            </a:lvl2pPr>
            <a:lvl3pPr lvl="2">
              <a:spcBef>
                <a:spcPts val="0"/>
              </a:spcBef>
              <a:spcAft>
                <a:spcPts val="0"/>
              </a:spcAft>
              <a:buSzPts val="19200"/>
              <a:buNone/>
              <a:defRPr sz="6399"/>
            </a:lvl3pPr>
            <a:lvl4pPr lvl="3">
              <a:spcBef>
                <a:spcPts val="0"/>
              </a:spcBef>
              <a:spcAft>
                <a:spcPts val="0"/>
              </a:spcAft>
              <a:buSzPts val="19200"/>
              <a:buNone/>
              <a:defRPr sz="6399"/>
            </a:lvl4pPr>
            <a:lvl5pPr lvl="4">
              <a:spcBef>
                <a:spcPts val="0"/>
              </a:spcBef>
              <a:spcAft>
                <a:spcPts val="0"/>
              </a:spcAft>
              <a:buSzPts val="19200"/>
              <a:buNone/>
              <a:defRPr sz="6399"/>
            </a:lvl5pPr>
            <a:lvl6pPr lvl="5">
              <a:spcBef>
                <a:spcPts val="0"/>
              </a:spcBef>
              <a:spcAft>
                <a:spcPts val="0"/>
              </a:spcAft>
              <a:buSzPts val="19200"/>
              <a:buNone/>
              <a:defRPr sz="6399"/>
            </a:lvl6pPr>
            <a:lvl7pPr lvl="6">
              <a:spcBef>
                <a:spcPts val="0"/>
              </a:spcBef>
              <a:spcAft>
                <a:spcPts val="0"/>
              </a:spcAft>
              <a:buSzPts val="19200"/>
              <a:buNone/>
              <a:defRPr sz="6399"/>
            </a:lvl7pPr>
            <a:lvl8pPr lvl="7">
              <a:spcBef>
                <a:spcPts val="0"/>
              </a:spcBef>
              <a:spcAft>
                <a:spcPts val="0"/>
              </a:spcAft>
              <a:buSzPts val="19200"/>
              <a:buNone/>
              <a:defRPr sz="6399"/>
            </a:lvl8pPr>
            <a:lvl9pPr lvl="8">
              <a:spcBef>
                <a:spcPts val="0"/>
              </a:spcBef>
              <a:spcAft>
                <a:spcPts val="0"/>
              </a:spcAft>
              <a:buSzPts val="19200"/>
              <a:buNone/>
              <a:defRPr sz="6399"/>
            </a:lvl9pPr>
          </a:lstStyle>
          <a:p>
            <a:endParaRPr/>
          </a:p>
        </p:txBody>
      </p:sp>
      <p:sp>
        <p:nvSpPr>
          <p:cNvPr id="34" name="Google Shape;34;p8"/>
          <p:cNvSpPr txBox="1">
            <a:spLocks noGrp="1"/>
          </p:cNvSpPr>
          <p:nvPr>
            <p:ph type="sldNum" idx="12"/>
          </p:nvPr>
        </p:nvSpPr>
        <p:spPr>
          <a:xfrm>
            <a:off x="11296610" y="6217622"/>
            <a:ext cx="731600" cy="524800"/>
          </a:xfrm>
          <a:prstGeom prst="rect">
            <a:avLst/>
          </a:prstGeom>
        </p:spPr>
        <p:txBody>
          <a:bodyPr spcFirstLastPara="1" wrap="square" lIns="365700" tIns="365700" rIns="365700" bIns="3657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7692461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600"/>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365700" tIns="365700" rIns="365700" bIns="365700" anchor="b" anchorCtr="0">
            <a:noAutofit/>
          </a:bodyPr>
          <a:lstStyle>
            <a:lvl1pPr lvl="0" algn="ctr">
              <a:spcBef>
                <a:spcPts val="0"/>
              </a:spcBef>
              <a:spcAft>
                <a:spcPts val="0"/>
              </a:spcAft>
              <a:buSzPts val="16800"/>
              <a:buNone/>
              <a:defRPr sz="5599"/>
            </a:lvl1pPr>
            <a:lvl2pPr lvl="1" algn="ctr">
              <a:spcBef>
                <a:spcPts val="0"/>
              </a:spcBef>
              <a:spcAft>
                <a:spcPts val="0"/>
              </a:spcAft>
              <a:buSzPts val="16800"/>
              <a:buNone/>
              <a:defRPr sz="5599"/>
            </a:lvl2pPr>
            <a:lvl3pPr lvl="2" algn="ctr">
              <a:spcBef>
                <a:spcPts val="0"/>
              </a:spcBef>
              <a:spcAft>
                <a:spcPts val="0"/>
              </a:spcAft>
              <a:buSzPts val="16800"/>
              <a:buNone/>
              <a:defRPr sz="5599"/>
            </a:lvl3pPr>
            <a:lvl4pPr lvl="3" algn="ctr">
              <a:spcBef>
                <a:spcPts val="0"/>
              </a:spcBef>
              <a:spcAft>
                <a:spcPts val="0"/>
              </a:spcAft>
              <a:buSzPts val="16800"/>
              <a:buNone/>
              <a:defRPr sz="5599"/>
            </a:lvl4pPr>
            <a:lvl5pPr lvl="4" algn="ctr">
              <a:spcBef>
                <a:spcPts val="0"/>
              </a:spcBef>
              <a:spcAft>
                <a:spcPts val="0"/>
              </a:spcAft>
              <a:buSzPts val="16800"/>
              <a:buNone/>
              <a:defRPr sz="5599"/>
            </a:lvl5pPr>
            <a:lvl6pPr lvl="5" algn="ctr">
              <a:spcBef>
                <a:spcPts val="0"/>
              </a:spcBef>
              <a:spcAft>
                <a:spcPts val="0"/>
              </a:spcAft>
              <a:buSzPts val="16800"/>
              <a:buNone/>
              <a:defRPr sz="5599"/>
            </a:lvl6pPr>
            <a:lvl7pPr lvl="6" algn="ctr">
              <a:spcBef>
                <a:spcPts val="0"/>
              </a:spcBef>
              <a:spcAft>
                <a:spcPts val="0"/>
              </a:spcAft>
              <a:buSzPts val="16800"/>
              <a:buNone/>
              <a:defRPr sz="5599"/>
            </a:lvl7pPr>
            <a:lvl8pPr lvl="7" algn="ctr">
              <a:spcBef>
                <a:spcPts val="0"/>
              </a:spcBef>
              <a:spcAft>
                <a:spcPts val="0"/>
              </a:spcAft>
              <a:buSzPts val="16800"/>
              <a:buNone/>
              <a:defRPr sz="5599"/>
            </a:lvl8pPr>
            <a:lvl9pPr lvl="8" algn="ctr">
              <a:spcBef>
                <a:spcPts val="0"/>
              </a:spcBef>
              <a:spcAft>
                <a:spcPts val="0"/>
              </a:spcAft>
              <a:buSzPts val="16800"/>
              <a:buNone/>
              <a:defRPr sz="5599"/>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365700" tIns="365700" rIns="365700" bIns="365700" anchor="t" anchorCtr="0">
            <a:noAutofit/>
          </a:bodyPr>
          <a:lstStyle>
            <a:lvl1pPr lvl="0" algn="ctr">
              <a:lnSpc>
                <a:spcPct val="100000"/>
              </a:lnSpc>
              <a:spcBef>
                <a:spcPts val="0"/>
              </a:spcBef>
              <a:spcAft>
                <a:spcPts val="0"/>
              </a:spcAft>
              <a:buSzPts val="8400"/>
              <a:buNone/>
              <a:defRPr sz="2800"/>
            </a:lvl1pPr>
            <a:lvl2pPr lvl="1" algn="ctr">
              <a:lnSpc>
                <a:spcPct val="100000"/>
              </a:lnSpc>
              <a:spcBef>
                <a:spcPts val="0"/>
              </a:spcBef>
              <a:spcAft>
                <a:spcPts val="0"/>
              </a:spcAft>
              <a:buSzPts val="8400"/>
              <a:buNone/>
              <a:defRPr sz="2800"/>
            </a:lvl2pPr>
            <a:lvl3pPr lvl="2" algn="ctr">
              <a:lnSpc>
                <a:spcPct val="100000"/>
              </a:lnSpc>
              <a:spcBef>
                <a:spcPts val="0"/>
              </a:spcBef>
              <a:spcAft>
                <a:spcPts val="0"/>
              </a:spcAft>
              <a:buSzPts val="8400"/>
              <a:buNone/>
              <a:defRPr sz="2800"/>
            </a:lvl3pPr>
            <a:lvl4pPr lvl="3" algn="ctr">
              <a:lnSpc>
                <a:spcPct val="100000"/>
              </a:lnSpc>
              <a:spcBef>
                <a:spcPts val="0"/>
              </a:spcBef>
              <a:spcAft>
                <a:spcPts val="0"/>
              </a:spcAft>
              <a:buSzPts val="8400"/>
              <a:buNone/>
              <a:defRPr sz="2800"/>
            </a:lvl4pPr>
            <a:lvl5pPr lvl="4" algn="ctr">
              <a:lnSpc>
                <a:spcPct val="100000"/>
              </a:lnSpc>
              <a:spcBef>
                <a:spcPts val="0"/>
              </a:spcBef>
              <a:spcAft>
                <a:spcPts val="0"/>
              </a:spcAft>
              <a:buSzPts val="8400"/>
              <a:buNone/>
              <a:defRPr sz="2800"/>
            </a:lvl5pPr>
            <a:lvl6pPr lvl="5" algn="ctr">
              <a:lnSpc>
                <a:spcPct val="100000"/>
              </a:lnSpc>
              <a:spcBef>
                <a:spcPts val="0"/>
              </a:spcBef>
              <a:spcAft>
                <a:spcPts val="0"/>
              </a:spcAft>
              <a:buSzPts val="8400"/>
              <a:buNone/>
              <a:defRPr sz="2800"/>
            </a:lvl6pPr>
            <a:lvl7pPr lvl="6" algn="ctr">
              <a:lnSpc>
                <a:spcPct val="100000"/>
              </a:lnSpc>
              <a:spcBef>
                <a:spcPts val="0"/>
              </a:spcBef>
              <a:spcAft>
                <a:spcPts val="0"/>
              </a:spcAft>
              <a:buSzPts val="8400"/>
              <a:buNone/>
              <a:defRPr sz="2800"/>
            </a:lvl7pPr>
            <a:lvl8pPr lvl="7" algn="ctr">
              <a:lnSpc>
                <a:spcPct val="100000"/>
              </a:lnSpc>
              <a:spcBef>
                <a:spcPts val="0"/>
              </a:spcBef>
              <a:spcAft>
                <a:spcPts val="0"/>
              </a:spcAft>
              <a:buSzPts val="8400"/>
              <a:buNone/>
              <a:defRPr sz="2800"/>
            </a:lvl8pPr>
            <a:lvl9pPr lvl="8" algn="ctr">
              <a:lnSpc>
                <a:spcPct val="100000"/>
              </a:lnSpc>
              <a:spcBef>
                <a:spcPts val="0"/>
              </a:spcBef>
              <a:spcAft>
                <a:spcPts val="0"/>
              </a:spcAft>
              <a:buSzPts val="84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365700" tIns="365700" rIns="365700" bIns="365700" anchor="ctr" anchorCtr="0">
            <a:noAutofit/>
          </a:bodyPr>
          <a:lstStyle>
            <a:lvl1pPr marL="152385" lvl="0" indent="-228577">
              <a:spcBef>
                <a:spcPts val="0"/>
              </a:spcBef>
              <a:spcAft>
                <a:spcPts val="0"/>
              </a:spcAft>
              <a:buSzPts val="7200"/>
              <a:buChar char="●"/>
              <a:defRPr/>
            </a:lvl1pPr>
            <a:lvl2pPr marL="304770" lvl="1" indent="-194714">
              <a:spcBef>
                <a:spcPts val="2133"/>
              </a:spcBef>
              <a:spcAft>
                <a:spcPts val="0"/>
              </a:spcAft>
              <a:buSzPts val="5600"/>
              <a:buChar char="○"/>
              <a:defRPr/>
            </a:lvl2pPr>
            <a:lvl3pPr marL="457154" lvl="2" indent="-194714">
              <a:spcBef>
                <a:spcPts val="2133"/>
              </a:spcBef>
              <a:spcAft>
                <a:spcPts val="0"/>
              </a:spcAft>
              <a:buSzPts val="5600"/>
              <a:buChar char="■"/>
              <a:defRPr/>
            </a:lvl3pPr>
            <a:lvl4pPr marL="609539" lvl="3" indent="-194714">
              <a:spcBef>
                <a:spcPts val="2133"/>
              </a:spcBef>
              <a:spcAft>
                <a:spcPts val="0"/>
              </a:spcAft>
              <a:buSzPts val="5600"/>
              <a:buChar char="●"/>
              <a:defRPr/>
            </a:lvl4pPr>
            <a:lvl5pPr marL="761924" lvl="4" indent="-194714">
              <a:spcBef>
                <a:spcPts val="2133"/>
              </a:spcBef>
              <a:spcAft>
                <a:spcPts val="0"/>
              </a:spcAft>
              <a:buSzPts val="5600"/>
              <a:buChar char="○"/>
              <a:defRPr/>
            </a:lvl5pPr>
            <a:lvl6pPr marL="914309" lvl="5" indent="-194714">
              <a:spcBef>
                <a:spcPts val="2133"/>
              </a:spcBef>
              <a:spcAft>
                <a:spcPts val="0"/>
              </a:spcAft>
              <a:buSzPts val="5600"/>
              <a:buChar char="■"/>
              <a:defRPr/>
            </a:lvl6pPr>
            <a:lvl7pPr marL="1066693" lvl="6" indent="-194714">
              <a:spcBef>
                <a:spcPts val="2133"/>
              </a:spcBef>
              <a:spcAft>
                <a:spcPts val="0"/>
              </a:spcAft>
              <a:buSzPts val="5600"/>
              <a:buChar char="●"/>
              <a:defRPr/>
            </a:lvl7pPr>
            <a:lvl8pPr marL="1219078" lvl="7" indent="-194714">
              <a:spcBef>
                <a:spcPts val="2133"/>
              </a:spcBef>
              <a:spcAft>
                <a:spcPts val="0"/>
              </a:spcAft>
              <a:buSzPts val="5600"/>
              <a:buChar char="○"/>
              <a:defRPr/>
            </a:lvl8pPr>
            <a:lvl9pPr marL="1371463" lvl="8" indent="-194714">
              <a:spcBef>
                <a:spcPts val="2133"/>
              </a:spcBef>
              <a:spcAft>
                <a:spcPts val="2133"/>
              </a:spcAft>
              <a:buSzPts val="5600"/>
              <a:buChar char="■"/>
              <a:defRPr/>
            </a:lvl9pPr>
          </a:lstStyle>
          <a:p>
            <a:endParaRPr/>
          </a:p>
        </p:txBody>
      </p:sp>
      <p:sp>
        <p:nvSpPr>
          <p:cNvPr id="40" name="Google Shape;40;p9"/>
          <p:cNvSpPr txBox="1">
            <a:spLocks noGrp="1"/>
          </p:cNvSpPr>
          <p:nvPr>
            <p:ph type="sldNum" idx="12"/>
          </p:nvPr>
        </p:nvSpPr>
        <p:spPr>
          <a:xfrm>
            <a:off x="11296610" y="6217622"/>
            <a:ext cx="731600" cy="524800"/>
          </a:xfrm>
          <a:prstGeom prst="rect">
            <a:avLst/>
          </a:prstGeom>
        </p:spPr>
        <p:txBody>
          <a:bodyPr spcFirstLastPara="1" wrap="square" lIns="365700" tIns="365700" rIns="365700" bIns="3657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961902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A8E7E90-AD8F-4569-BDC3-6D3C6B0D5C8E}" type="datetimeFigureOut">
              <a:rPr lang="en-GB" smtClean="0"/>
              <a:t>23/01/2024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F10890-C4FC-4B25-98E7-3255875F9271}" type="slidenum">
              <a:rPr lang="en-GB" smtClean="0"/>
              <a:t>‹#›</a:t>
            </a:fld>
            <a:endParaRPr lang="en-GB"/>
          </a:p>
        </p:txBody>
      </p:sp>
    </p:spTree>
    <p:extLst>
      <p:ext uri="{BB962C8B-B14F-4D97-AF65-F5344CB8AC3E}">
        <p14:creationId xmlns:p14="http://schemas.microsoft.com/office/powerpoint/2010/main" val="35917590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365700" tIns="365700" rIns="365700" bIns="365700" anchor="ctr" anchorCtr="0">
            <a:noAutofit/>
          </a:bodyPr>
          <a:lstStyle>
            <a:lvl1pPr marL="152385" lvl="0" indent="-76192">
              <a:lnSpc>
                <a:spcPct val="100000"/>
              </a:lnSpc>
              <a:spcBef>
                <a:spcPts val="0"/>
              </a:spcBef>
              <a:spcAft>
                <a:spcPts val="0"/>
              </a:spcAft>
              <a:buSzPts val="7200"/>
              <a:buNone/>
              <a:defRPr/>
            </a:lvl1pPr>
          </a:lstStyle>
          <a:p>
            <a:endParaRPr/>
          </a:p>
        </p:txBody>
      </p:sp>
      <p:sp>
        <p:nvSpPr>
          <p:cNvPr id="43" name="Google Shape;43;p10"/>
          <p:cNvSpPr txBox="1">
            <a:spLocks noGrp="1"/>
          </p:cNvSpPr>
          <p:nvPr>
            <p:ph type="sldNum" idx="12"/>
          </p:nvPr>
        </p:nvSpPr>
        <p:spPr>
          <a:xfrm>
            <a:off x="11296610" y="6217622"/>
            <a:ext cx="731600" cy="524800"/>
          </a:xfrm>
          <a:prstGeom prst="rect">
            <a:avLst/>
          </a:prstGeom>
        </p:spPr>
        <p:txBody>
          <a:bodyPr spcFirstLastPara="1" wrap="square" lIns="365700" tIns="365700" rIns="365700" bIns="3657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8990804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365700" tIns="365700" rIns="365700" bIns="365700" anchor="b" anchorCtr="0">
            <a:noAutofit/>
          </a:bodyPr>
          <a:lstStyle>
            <a:lvl1pPr lvl="0" algn="ctr">
              <a:spcBef>
                <a:spcPts val="0"/>
              </a:spcBef>
              <a:spcAft>
                <a:spcPts val="0"/>
              </a:spcAft>
              <a:buSzPts val="48000"/>
              <a:buNone/>
              <a:defRPr sz="15998"/>
            </a:lvl1pPr>
            <a:lvl2pPr lvl="1" algn="ctr">
              <a:spcBef>
                <a:spcPts val="0"/>
              </a:spcBef>
              <a:spcAft>
                <a:spcPts val="0"/>
              </a:spcAft>
              <a:buSzPts val="48000"/>
              <a:buNone/>
              <a:defRPr sz="15998"/>
            </a:lvl2pPr>
            <a:lvl3pPr lvl="2" algn="ctr">
              <a:spcBef>
                <a:spcPts val="0"/>
              </a:spcBef>
              <a:spcAft>
                <a:spcPts val="0"/>
              </a:spcAft>
              <a:buSzPts val="48000"/>
              <a:buNone/>
              <a:defRPr sz="15998"/>
            </a:lvl3pPr>
            <a:lvl4pPr lvl="3" algn="ctr">
              <a:spcBef>
                <a:spcPts val="0"/>
              </a:spcBef>
              <a:spcAft>
                <a:spcPts val="0"/>
              </a:spcAft>
              <a:buSzPts val="48000"/>
              <a:buNone/>
              <a:defRPr sz="15998"/>
            </a:lvl4pPr>
            <a:lvl5pPr lvl="4" algn="ctr">
              <a:spcBef>
                <a:spcPts val="0"/>
              </a:spcBef>
              <a:spcAft>
                <a:spcPts val="0"/>
              </a:spcAft>
              <a:buSzPts val="48000"/>
              <a:buNone/>
              <a:defRPr sz="15998"/>
            </a:lvl5pPr>
            <a:lvl6pPr lvl="5" algn="ctr">
              <a:spcBef>
                <a:spcPts val="0"/>
              </a:spcBef>
              <a:spcAft>
                <a:spcPts val="0"/>
              </a:spcAft>
              <a:buSzPts val="48000"/>
              <a:buNone/>
              <a:defRPr sz="15998"/>
            </a:lvl6pPr>
            <a:lvl7pPr lvl="6" algn="ctr">
              <a:spcBef>
                <a:spcPts val="0"/>
              </a:spcBef>
              <a:spcAft>
                <a:spcPts val="0"/>
              </a:spcAft>
              <a:buSzPts val="48000"/>
              <a:buNone/>
              <a:defRPr sz="15998"/>
            </a:lvl7pPr>
            <a:lvl8pPr lvl="7" algn="ctr">
              <a:spcBef>
                <a:spcPts val="0"/>
              </a:spcBef>
              <a:spcAft>
                <a:spcPts val="0"/>
              </a:spcAft>
              <a:buSzPts val="48000"/>
              <a:buNone/>
              <a:defRPr sz="15998"/>
            </a:lvl8pPr>
            <a:lvl9pPr lvl="8" algn="ctr">
              <a:spcBef>
                <a:spcPts val="0"/>
              </a:spcBef>
              <a:spcAft>
                <a:spcPts val="0"/>
              </a:spcAft>
              <a:buSzPts val="48000"/>
              <a:buNone/>
              <a:defRPr sz="15998"/>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365700" tIns="365700" rIns="365700" bIns="365700" anchor="t" anchorCtr="0">
            <a:noAutofit/>
          </a:bodyPr>
          <a:lstStyle>
            <a:lvl1pPr marL="152385" lvl="0" indent="-228577" algn="ctr">
              <a:spcBef>
                <a:spcPts val="0"/>
              </a:spcBef>
              <a:spcAft>
                <a:spcPts val="0"/>
              </a:spcAft>
              <a:buSzPts val="7200"/>
              <a:buChar char="●"/>
              <a:defRPr/>
            </a:lvl1pPr>
            <a:lvl2pPr marL="304770" lvl="1" indent="-194714" algn="ctr">
              <a:spcBef>
                <a:spcPts val="2133"/>
              </a:spcBef>
              <a:spcAft>
                <a:spcPts val="0"/>
              </a:spcAft>
              <a:buSzPts val="5600"/>
              <a:buChar char="○"/>
              <a:defRPr/>
            </a:lvl2pPr>
            <a:lvl3pPr marL="457154" lvl="2" indent="-194714" algn="ctr">
              <a:spcBef>
                <a:spcPts val="2133"/>
              </a:spcBef>
              <a:spcAft>
                <a:spcPts val="0"/>
              </a:spcAft>
              <a:buSzPts val="5600"/>
              <a:buChar char="■"/>
              <a:defRPr/>
            </a:lvl3pPr>
            <a:lvl4pPr marL="609539" lvl="3" indent="-194714" algn="ctr">
              <a:spcBef>
                <a:spcPts val="2133"/>
              </a:spcBef>
              <a:spcAft>
                <a:spcPts val="0"/>
              </a:spcAft>
              <a:buSzPts val="5600"/>
              <a:buChar char="●"/>
              <a:defRPr/>
            </a:lvl4pPr>
            <a:lvl5pPr marL="761924" lvl="4" indent="-194714" algn="ctr">
              <a:spcBef>
                <a:spcPts val="2133"/>
              </a:spcBef>
              <a:spcAft>
                <a:spcPts val="0"/>
              </a:spcAft>
              <a:buSzPts val="5600"/>
              <a:buChar char="○"/>
              <a:defRPr/>
            </a:lvl5pPr>
            <a:lvl6pPr marL="914309" lvl="5" indent="-194714" algn="ctr">
              <a:spcBef>
                <a:spcPts val="2133"/>
              </a:spcBef>
              <a:spcAft>
                <a:spcPts val="0"/>
              </a:spcAft>
              <a:buSzPts val="5600"/>
              <a:buChar char="■"/>
              <a:defRPr/>
            </a:lvl6pPr>
            <a:lvl7pPr marL="1066693" lvl="6" indent="-194714" algn="ctr">
              <a:spcBef>
                <a:spcPts val="2133"/>
              </a:spcBef>
              <a:spcAft>
                <a:spcPts val="0"/>
              </a:spcAft>
              <a:buSzPts val="5600"/>
              <a:buChar char="●"/>
              <a:defRPr/>
            </a:lvl7pPr>
            <a:lvl8pPr marL="1219078" lvl="7" indent="-194714" algn="ctr">
              <a:spcBef>
                <a:spcPts val="2133"/>
              </a:spcBef>
              <a:spcAft>
                <a:spcPts val="0"/>
              </a:spcAft>
              <a:buSzPts val="5600"/>
              <a:buChar char="○"/>
              <a:defRPr/>
            </a:lvl8pPr>
            <a:lvl9pPr marL="1371463" lvl="8" indent="-194714" algn="ctr">
              <a:spcBef>
                <a:spcPts val="2133"/>
              </a:spcBef>
              <a:spcAft>
                <a:spcPts val="2133"/>
              </a:spcAft>
              <a:buSzPts val="5600"/>
              <a:buChar char="■"/>
              <a:defRPr/>
            </a:lvl9pPr>
          </a:lstStyle>
          <a:p>
            <a:endParaRPr/>
          </a:p>
        </p:txBody>
      </p:sp>
      <p:sp>
        <p:nvSpPr>
          <p:cNvPr id="47" name="Google Shape;47;p11"/>
          <p:cNvSpPr txBox="1">
            <a:spLocks noGrp="1"/>
          </p:cNvSpPr>
          <p:nvPr>
            <p:ph type="sldNum" idx="12"/>
          </p:nvPr>
        </p:nvSpPr>
        <p:spPr>
          <a:xfrm>
            <a:off x="11296610" y="6217622"/>
            <a:ext cx="731600" cy="524800"/>
          </a:xfrm>
          <a:prstGeom prst="rect">
            <a:avLst/>
          </a:prstGeom>
        </p:spPr>
        <p:txBody>
          <a:bodyPr spcFirstLastPara="1" wrap="square" lIns="365700" tIns="365700" rIns="365700" bIns="3657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5350490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0" y="6217622"/>
            <a:ext cx="731600" cy="524800"/>
          </a:xfrm>
          <a:prstGeom prst="rect">
            <a:avLst/>
          </a:prstGeom>
        </p:spPr>
        <p:txBody>
          <a:bodyPr spcFirstLastPara="1" wrap="square" lIns="365700" tIns="365700" rIns="365700" bIns="3657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9061643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ext content slide">
  <p:cSld name="Text content slide">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286147" y="275167"/>
            <a:ext cx="10972800" cy="11432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dk1"/>
              </a:buClr>
              <a:buSzPts val="1400"/>
              <a:buFont typeface="Open Sans"/>
              <a:buNone/>
              <a:defRPr sz="4267" b="1" i="0" u="none" strike="noStrike" cap="none">
                <a:solidFill>
                  <a:schemeClr val="dk1"/>
                </a:solidFill>
                <a:latin typeface="Open Sans"/>
                <a:ea typeface="Open Sans"/>
                <a:cs typeface="Open Sans"/>
                <a:sym typeface="Open Sans"/>
              </a:defRPr>
            </a:lvl1pPr>
            <a:lvl2pPr lvl="1" indent="0" rtl="0">
              <a:spcBef>
                <a:spcPts val="0"/>
              </a:spcBef>
              <a:spcAft>
                <a:spcPts val="0"/>
              </a:spcAft>
              <a:buSzPts val="1400"/>
              <a:buFont typeface="Arial"/>
              <a:buNone/>
              <a:defRPr sz="2400"/>
            </a:lvl2pPr>
            <a:lvl3pPr lvl="2" indent="0" rtl="0">
              <a:spcBef>
                <a:spcPts val="0"/>
              </a:spcBef>
              <a:spcAft>
                <a:spcPts val="0"/>
              </a:spcAft>
              <a:buSzPts val="1400"/>
              <a:buFont typeface="Arial"/>
              <a:buNone/>
              <a:defRPr sz="2400"/>
            </a:lvl3pPr>
            <a:lvl4pPr lvl="3" indent="0" rtl="0">
              <a:spcBef>
                <a:spcPts val="0"/>
              </a:spcBef>
              <a:spcAft>
                <a:spcPts val="0"/>
              </a:spcAft>
              <a:buSzPts val="1400"/>
              <a:buFont typeface="Arial"/>
              <a:buNone/>
              <a:defRPr sz="2400"/>
            </a:lvl4pPr>
            <a:lvl5pPr lvl="4" indent="0" rtl="0">
              <a:spcBef>
                <a:spcPts val="0"/>
              </a:spcBef>
              <a:spcAft>
                <a:spcPts val="0"/>
              </a:spcAft>
              <a:buSzPts val="1400"/>
              <a:buFont typeface="Arial"/>
              <a:buNone/>
              <a:defRPr sz="2400"/>
            </a:lvl5pPr>
            <a:lvl6pPr lvl="5" indent="0" rtl="0">
              <a:spcBef>
                <a:spcPts val="0"/>
              </a:spcBef>
              <a:spcAft>
                <a:spcPts val="0"/>
              </a:spcAft>
              <a:buSzPts val="1400"/>
              <a:buFont typeface="Arial"/>
              <a:buNone/>
              <a:defRPr sz="2400"/>
            </a:lvl6pPr>
            <a:lvl7pPr lvl="6" indent="0" rtl="0">
              <a:spcBef>
                <a:spcPts val="0"/>
              </a:spcBef>
              <a:spcAft>
                <a:spcPts val="0"/>
              </a:spcAft>
              <a:buSzPts val="1400"/>
              <a:buFont typeface="Arial"/>
              <a:buNone/>
              <a:defRPr sz="2400"/>
            </a:lvl7pPr>
            <a:lvl8pPr lvl="7" indent="0" rtl="0">
              <a:spcBef>
                <a:spcPts val="0"/>
              </a:spcBef>
              <a:spcAft>
                <a:spcPts val="0"/>
              </a:spcAft>
              <a:buSzPts val="1400"/>
              <a:buFont typeface="Arial"/>
              <a:buNone/>
              <a:defRPr sz="2400"/>
            </a:lvl8pPr>
            <a:lvl9pPr lvl="8" indent="0" rtl="0">
              <a:spcBef>
                <a:spcPts val="0"/>
              </a:spcBef>
              <a:spcAft>
                <a:spcPts val="0"/>
              </a:spcAft>
              <a:buSzPts val="1400"/>
              <a:buFont typeface="Arial"/>
              <a:buNone/>
              <a:defRPr sz="2400"/>
            </a:lvl9pPr>
          </a:lstStyle>
          <a:p>
            <a:endParaRPr/>
          </a:p>
        </p:txBody>
      </p:sp>
      <p:sp>
        <p:nvSpPr>
          <p:cNvPr id="20" name="Google Shape;20;p4"/>
          <p:cNvSpPr txBox="1">
            <a:spLocks noGrp="1"/>
          </p:cNvSpPr>
          <p:nvPr>
            <p:ph type="body" idx="1"/>
          </p:nvPr>
        </p:nvSpPr>
        <p:spPr>
          <a:xfrm>
            <a:off x="286147" y="1600200"/>
            <a:ext cx="5478800" cy="4525600"/>
          </a:xfrm>
          <a:prstGeom prst="rect">
            <a:avLst/>
          </a:prstGeom>
          <a:noFill/>
          <a:ln>
            <a:noFill/>
          </a:ln>
        </p:spPr>
        <p:txBody>
          <a:bodyPr spcFirstLastPara="1" wrap="square" lIns="91425" tIns="91425" rIns="91425" bIns="91425" anchor="t" anchorCtr="0"/>
          <a:lstStyle>
            <a:lvl1pPr marL="609585" marR="0" lvl="0" indent="-304792" algn="l" rtl="0">
              <a:lnSpc>
                <a:spcPct val="100000"/>
              </a:lnSpc>
              <a:spcBef>
                <a:spcPts val="533"/>
              </a:spcBef>
              <a:spcAft>
                <a:spcPts val="0"/>
              </a:spcAft>
              <a:buClr>
                <a:schemeClr val="dk1"/>
              </a:buClr>
              <a:buSzPts val="1400"/>
              <a:buFont typeface="Arial"/>
              <a:buNone/>
              <a:defRPr sz="2667" b="0" i="0" u="none" strike="noStrike" cap="none">
                <a:solidFill>
                  <a:schemeClr val="dk1"/>
                </a:solidFill>
                <a:latin typeface="Open Sans"/>
                <a:ea typeface="Open Sans"/>
                <a:cs typeface="Open Sans"/>
                <a:sym typeface="Open Sans"/>
              </a:defRPr>
            </a:lvl1pPr>
            <a:lvl2pPr marL="1219170" marR="0" lvl="1" indent="-304792" algn="l" rtl="0">
              <a:lnSpc>
                <a:spcPct val="100000"/>
              </a:lnSpc>
              <a:spcBef>
                <a:spcPts val="533"/>
              </a:spcBef>
              <a:spcAft>
                <a:spcPts val="0"/>
              </a:spcAft>
              <a:buClr>
                <a:schemeClr val="dk1"/>
              </a:buClr>
              <a:buSzPts val="1400"/>
              <a:buFont typeface="Arial"/>
              <a:buNone/>
              <a:defRPr sz="2667" b="0" i="0" u="none" strike="noStrike" cap="none">
                <a:solidFill>
                  <a:schemeClr val="dk1"/>
                </a:solidFill>
                <a:latin typeface="Open Sans"/>
                <a:ea typeface="Open Sans"/>
                <a:cs typeface="Open Sans"/>
                <a:sym typeface="Open Sans"/>
              </a:defRPr>
            </a:lvl2pPr>
            <a:lvl3pPr marL="1828754" marR="0" lvl="2" indent="-304792" algn="l" rtl="0">
              <a:lnSpc>
                <a:spcPct val="100000"/>
              </a:lnSpc>
              <a:spcBef>
                <a:spcPts val="533"/>
              </a:spcBef>
              <a:spcAft>
                <a:spcPts val="0"/>
              </a:spcAft>
              <a:buClr>
                <a:schemeClr val="dk1"/>
              </a:buClr>
              <a:buSzPts val="1400"/>
              <a:buFont typeface="Arial"/>
              <a:buNone/>
              <a:defRPr sz="2667" b="0" i="0" u="none" strike="noStrike" cap="none">
                <a:solidFill>
                  <a:schemeClr val="dk1"/>
                </a:solidFill>
                <a:latin typeface="Open Sans"/>
                <a:ea typeface="Open Sans"/>
                <a:cs typeface="Open Sans"/>
                <a:sym typeface="Open Sans"/>
              </a:defRPr>
            </a:lvl3pPr>
            <a:lvl4pPr marL="2438339" marR="0" lvl="3" indent="-304792" algn="l" rtl="0">
              <a:lnSpc>
                <a:spcPct val="100000"/>
              </a:lnSpc>
              <a:spcBef>
                <a:spcPts val="533"/>
              </a:spcBef>
              <a:spcAft>
                <a:spcPts val="0"/>
              </a:spcAft>
              <a:buClr>
                <a:schemeClr val="dk1"/>
              </a:buClr>
              <a:buSzPts val="1400"/>
              <a:buFont typeface="Arial"/>
              <a:buNone/>
              <a:defRPr sz="2667" b="0" i="0" u="none" strike="noStrike" cap="none">
                <a:solidFill>
                  <a:schemeClr val="dk1"/>
                </a:solidFill>
                <a:latin typeface="Open Sans"/>
                <a:ea typeface="Open Sans"/>
                <a:cs typeface="Open Sans"/>
                <a:sym typeface="Open Sans"/>
              </a:defRPr>
            </a:lvl4pPr>
            <a:lvl5pPr marL="3047924" marR="0" lvl="4" indent="-304792" algn="l" rtl="0">
              <a:lnSpc>
                <a:spcPct val="100000"/>
              </a:lnSpc>
              <a:spcBef>
                <a:spcPts val="533"/>
              </a:spcBef>
              <a:spcAft>
                <a:spcPts val="0"/>
              </a:spcAft>
              <a:buClr>
                <a:schemeClr val="dk1"/>
              </a:buClr>
              <a:buSzPts val="1400"/>
              <a:buFont typeface="Arial"/>
              <a:buNone/>
              <a:defRPr sz="2667" b="0" i="0" u="none" strike="noStrike" cap="none">
                <a:solidFill>
                  <a:schemeClr val="dk1"/>
                </a:solidFill>
                <a:latin typeface="Open Sans"/>
                <a:ea typeface="Open Sans"/>
                <a:cs typeface="Open Sans"/>
                <a:sym typeface="Open Sans"/>
              </a:defRPr>
            </a:lvl5pPr>
            <a:lvl6pPr marL="3657509" marR="0" lvl="5"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6pPr>
            <a:lvl7pPr marL="4267093" marR="0" lvl="6"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7pPr>
            <a:lvl8pPr marL="4876678" marR="0" lvl="7"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8pPr>
            <a:lvl9pPr marL="5486263" marR="0" lvl="8"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512907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A8E7E90-AD8F-4569-BDC3-6D3C6B0D5C8E}" type="datetimeFigureOut">
              <a:rPr lang="en-GB" smtClean="0"/>
              <a:t>23/01/2024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F10890-C4FC-4B25-98E7-3255875F9271}" type="slidenum">
              <a:rPr lang="en-GB" smtClean="0"/>
              <a:t>‹#›</a:t>
            </a:fld>
            <a:endParaRPr lang="en-GB"/>
          </a:p>
        </p:txBody>
      </p:sp>
    </p:spTree>
    <p:extLst>
      <p:ext uri="{BB962C8B-B14F-4D97-AF65-F5344CB8AC3E}">
        <p14:creationId xmlns:p14="http://schemas.microsoft.com/office/powerpoint/2010/main" val="1141835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A8E7E90-AD8F-4569-BDC3-6D3C6B0D5C8E}" type="datetimeFigureOut">
              <a:rPr lang="en-GB" smtClean="0"/>
              <a:t>23/01/2024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BF10890-C4FC-4B25-98E7-3255875F9271}" type="slidenum">
              <a:rPr lang="en-GB" smtClean="0"/>
              <a:t>‹#›</a:t>
            </a:fld>
            <a:endParaRPr lang="en-GB"/>
          </a:p>
        </p:txBody>
      </p:sp>
    </p:spTree>
    <p:extLst>
      <p:ext uri="{BB962C8B-B14F-4D97-AF65-F5344CB8AC3E}">
        <p14:creationId xmlns:p14="http://schemas.microsoft.com/office/powerpoint/2010/main" val="2941147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A8E7E90-AD8F-4569-BDC3-6D3C6B0D5C8E}" type="datetimeFigureOut">
              <a:rPr lang="en-GB" smtClean="0"/>
              <a:t>23/01/2024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BF10890-C4FC-4B25-98E7-3255875F9271}" type="slidenum">
              <a:rPr lang="en-GB" smtClean="0"/>
              <a:t>‹#›</a:t>
            </a:fld>
            <a:endParaRPr lang="en-GB"/>
          </a:p>
        </p:txBody>
      </p:sp>
    </p:spTree>
    <p:extLst>
      <p:ext uri="{BB962C8B-B14F-4D97-AF65-F5344CB8AC3E}">
        <p14:creationId xmlns:p14="http://schemas.microsoft.com/office/powerpoint/2010/main" val="1268097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A8E7E90-AD8F-4569-BDC3-6D3C6B0D5C8E}" type="datetimeFigureOut">
              <a:rPr lang="en-GB" smtClean="0"/>
              <a:t>23/01/2024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BF10890-C4FC-4B25-98E7-3255875F9271}" type="slidenum">
              <a:rPr lang="en-GB" smtClean="0"/>
              <a:t>‹#›</a:t>
            </a:fld>
            <a:endParaRPr lang="en-GB"/>
          </a:p>
        </p:txBody>
      </p:sp>
    </p:spTree>
    <p:extLst>
      <p:ext uri="{BB962C8B-B14F-4D97-AF65-F5344CB8AC3E}">
        <p14:creationId xmlns:p14="http://schemas.microsoft.com/office/powerpoint/2010/main" val="1587189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8E7E90-AD8F-4569-BDC3-6D3C6B0D5C8E}" type="datetimeFigureOut">
              <a:rPr lang="en-GB" smtClean="0"/>
              <a:t>23/01/2024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BF10890-C4FC-4B25-98E7-3255875F9271}" type="slidenum">
              <a:rPr lang="en-GB" smtClean="0"/>
              <a:t>‹#›</a:t>
            </a:fld>
            <a:endParaRPr lang="en-GB"/>
          </a:p>
        </p:txBody>
      </p:sp>
    </p:spTree>
    <p:extLst>
      <p:ext uri="{BB962C8B-B14F-4D97-AF65-F5344CB8AC3E}">
        <p14:creationId xmlns:p14="http://schemas.microsoft.com/office/powerpoint/2010/main" val="2566221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8E7E90-AD8F-4569-BDC3-6D3C6B0D5C8E}" type="datetimeFigureOut">
              <a:rPr lang="en-GB" smtClean="0"/>
              <a:t>23/01/2024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BF10890-C4FC-4B25-98E7-3255875F9271}" type="slidenum">
              <a:rPr lang="en-GB" smtClean="0"/>
              <a:t>‹#›</a:t>
            </a:fld>
            <a:endParaRPr lang="en-GB"/>
          </a:p>
        </p:txBody>
      </p:sp>
    </p:spTree>
    <p:extLst>
      <p:ext uri="{BB962C8B-B14F-4D97-AF65-F5344CB8AC3E}">
        <p14:creationId xmlns:p14="http://schemas.microsoft.com/office/powerpoint/2010/main" val="3593538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8E7E90-AD8F-4569-BDC3-6D3C6B0D5C8E}" type="datetimeFigureOut">
              <a:rPr lang="en-GB" smtClean="0"/>
              <a:t>23/01/2024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BF10890-C4FC-4B25-98E7-3255875F9271}" type="slidenum">
              <a:rPr lang="en-GB" smtClean="0"/>
              <a:t>‹#›</a:t>
            </a:fld>
            <a:endParaRPr lang="en-GB"/>
          </a:p>
        </p:txBody>
      </p:sp>
    </p:spTree>
    <p:extLst>
      <p:ext uri="{BB962C8B-B14F-4D97-AF65-F5344CB8AC3E}">
        <p14:creationId xmlns:p14="http://schemas.microsoft.com/office/powerpoint/2010/main" val="1148709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8E7E90-AD8F-4569-BDC3-6D3C6B0D5C8E}" type="datetimeFigureOut">
              <a:rPr lang="en-GB" smtClean="0"/>
              <a:t>23/01/2024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F10890-C4FC-4B25-98E7-3255875F9271}" type="slidenum">
              <a:rPr lang="en-GB" smtClean="0"/>
              <a:t>‹#›</a:t>
            </a:fld>
            <a:endParaRPr lang="en-GB"/>
          </a:p>
        </p:txBody>
      </p:sp>
    </p:spTree>
    <p:extLst>
      <p:ext uri="{BB962C8B-B14F-4D97-AF65-F5344CB8AC3E}">
        <p14:creationId xmlns:p14="http://schemas.microsoft.com/office/powerpoint/2010/main" val="4006027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365700" tIns="365700" rIns="365700" bIns="365700" anchor="t" anchorCtr="0">
            <a:noAutofit/>
          </a:bodyPr>
          <a:lstStyle>
            <a:lvl1pPr lvl="0">
              <a:spcBef>
                <a:spcPts val="0"/>
              </a:spcBef>
              <a:spcAft>
                <a:spcPts val="0"/>
              </a:spcAft>
              <a:buClr>
                <a:schemeClr val="dk1"/>
              </a:buClr>
              <a:buSzPts val="11200"/>
              <a:buNone/>
              <a:defRPr sz="11200">
                <a:solidFill>
                  <a:schemeClr val="dk1"/>
                </a:solidFill>
              </a:defRPr>
            </a:lvl1pPr>
            <a:lvl2pPr lvl="1">
              <a:spcBef>
                <a:spcPts val="0"/>
              </a:spcBef>
              <a:spcAft>
                <a:spcPts val="0"/>
              </a:spcAft>
              <a:buClr>
                <a:schemeClr val="dk1"/>
              </a:buClr>
              <a:buSzPts val="11200"/>
              <a:buNone/>
              <a:defRPr sz="11200">
                <a:solidFill>
                  <a:schemeClr val="dk1"/>
                </a:solidFill>
              </a:defRPr>
            </a:lvl2pPr>
            <a:lvl3pPr lvl="2">
              <a:spcBef>
                <a:spcPts val="0"/>
              </a:spcBef>
              <a:spcAft>
                <a:spcPts val="0"/>
              </a:spcAft>
              <a:buClr>
                <a:schemeClr val="dk1"/>
              </a:buClr>
              <a:buSzPts val="11200"/>
              <a:buNone/>
              <a:defRPr sz="11200">
                <a:solidFill>
                  <a:schemeClr val="dk1"/>
                </a:solidFill>
              </a:defRPr>
            </a:lvl3pPr>
            <a:lvl4pPr lvl="3">
              <a:spcBef>
                <a:spcPts val="0"/>
              </a:spcBef>
              <a:spcAft>
                <a:spcPts val="0"/>
              </a:spcAft>
              <a:buClr>
                <a:schemeClr val="dk1"/>
              </a:buClr>
              <a:buSzPts val="11200"/>
              <a:buNone/>
              <a:defRPr sz="11200">
                <a:solidFill>
                  <a:schemeClr val="dk1"/>
                </a:solidFill>
              </a:defRPr>
            </a:lvl4pPr>
            <a:lvl5pPr lvl="4">
              <a:spcBef>
                <a:spcPts val="0"/>
              </a:spcBef>
              <a:spcAft>
                <a:spcPts val="0"/>
              </a:spcAft>
              <a:buClr>
                <a:schemeClr val="dk1"/>
              </a:buClr>
              <a:buSzPts val="11200"/>
              <a:buNone/>
              <a:defRPr sz="11200">
                <a:solidFill>
                  <a:schemeClr val="dk1"/>
                </a:solidFill>
              </a:defRPr>
            </a:lvl5pPr>
            <a:lvl6pPr lvl="5">
              <a:spcBef>
                <a:spcPts val="0"/>
              </a:spcBef>
              <a:spcAft>
                <a:spcPts val="0"/>
              </a:spcAft>
              <a:buClr>
                <a:schemeClr val="dk1"/>
              </a:buClr>
              <a:buSzPts val="11200"/>
              <a:buNone/>
              <a:defRPr sz="11200">
                <a:solidFill>
                  <a:schemeClr val="dk1"/>
                </a:solidFill>
              </a:defRPr>
            </a:lvl6pPr>
            <a:lvl7pPr lvl="6">
              <a:spcBef>
                <a:spcPts val="0"/>
              </a:spcBef>
              <a:spcAft>
                <a:spcPts val="0"/>
              </a:spcAft>
              <a:buClr>
                <a:schemeClr val="dk1"/>
              </a:buClr>
              <a:buSzPts val="11200"/>
              <a:buNone/>
              <a:defRPr sz="11200">
                <a:solidFill>
                  <a:schemeClr val="dk1"/>
                </a:solidFill>
              </a:defRPr>
            </a:lvl7pPr>
            <a:lvl8pPr lvl="7">
              <a:spcBef>
                <a:spcPts val="0"/>
              </a:spcBef>
              <a:spcAft>
                <a:spcPts val="0"/>
              </a:spcAft>
              <a:buClr>
                <a:schemeClr val="dk1"/>
              </a:buClr>
              <a:buSzPts val="11200"/>
              <a:buNone/>
              <a:defRPr sz="11200">
                <a:solidFill>
                  <a:schemeClr val="dk1"/>
                </a:solidFill>
              </a:defRPr>
            </a:lvl8pPr>
            <a:lvl9pPr lvl="8">
              <a:spcBef>
                <a:spcPts val="0"/>
              </a:spcBef>
              <a:spcAft>
                <a:spcPts val="0"/>
              </a:spcAft>
              <a:buClr>
                <a:schemeClr val="dk1"/>
              </a:buClr>
              <a:buSzPts val="11200"/>
              <a:buNone/>
              <a:defRPr sz="112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365700" tIns="365700" rIns="365700" bIns="365700" anchor="t" anchorCtr="0">
            <a:noAutofit/>
          </a:bodyPr>
          <a:lstStyle>
            <a:lvl1pPr marL="457200" lvl="0" indent="-685800">
              <a:lnSpc>
                <a:spcPct val="115000"/>
              </a:lnSpc>
              <a:spcBef>
                <a:spcPts val="0"/>
              </a:spcBef>
              <a:spcAft>
                <a:spcPts val="0"/>
              </a:spcAft>
              <a:buClr>
                <a:schemeClr val="dk2"/>
              </a:buClr>
              <a:buSzPts val="7200"/>
              <a:buChar char="●"/>
              <a:defRPr sz="7200">
                <a:solidFill>
                  <a:schemeClr val="dk2"/>
                </a:solidFill>
              </a:defRPr>
            </a:lvl1pPr>
            <a:lvl2pPr marL="914400" lvl="1" indent="-584200">
              <a:lnSpc>
                <a:spcPct val="115000"/>
              </a:lnSpc>
              <a:spcBef>
                <a:spcPts val="6400"/>
              </a:spcBef>
              <a:spcAft>
                <a:spcPts val="0"/>
              </a:spcAft>
              <a:buClr>
                <a:schemeClr val="dk2"/>
              </a:buClr>
              <a:buSzPts val="5600"/>
              <a:buChar char="○"/>
              <a:defRPr sz="5600">
                <a:solidFill>
                  <a:schemeClr val="dk2"/>
                </a:solidFill>
              </a:defRPr>
            </a:lvl2pPr>
            <a:lvl3pPr marL="1371600" lvl="2" indent="-584200">
              <a:lnSpc>
                <a:spcPct val="115000"/>
              </a:lnSpc>
              <a:spcBef>
                <a:spcPts val="6400"/>
              </a:spcBef>
              <a:spcAft>
                <a:spcPts val="0"/>
              </a:spcAft>
              <a:buClr>
                <a:schemeClr val="dk2"/>
              </a:buClr>
              <a:buSzPts val="5600"/>
              <a:buChar char="■"/>
              <a:defRPr sz="5600">
                <a:solidFill>
                  <a:schemeClr val="dk2"/>
                </a:solidFill>
              </a:defRPr>
            </a:lvl3pPr>
            <a:lvl4pPr marL="1828800" lvl="3" indent="-584200">
              <a:lnSpc>
                <a:spcPct val="115000"/>
              </a:lnSpc>
              <a:spcBef>
                <a:spcPts val="6400"/>
              </a:spcBef>
              <a:spcAft>
                <a:spcPts val="0"/>
              </a:spcAft>
              <a:buClr>
                <a:schemeClr val="dk2"/>
              </a:buClr>
              <a:buSzPts val="5600"/>
              <a:buChar char="●"/>
              <a:defRPr sz="5600">
                <a:solidFill>
                  <a:schemeClr val="dk2"/>
                </a:solidFill>
              </a:defRPr>
            </a:lvl4pPr>
            <a:lvl5pPr marL="2286000" lvl="4" indent="-584200">
              <a:lnSpc>
                <a:spcPct val="115000"/>
              </a:lnSpc>
              <a:spcBef>
                <a:spcPts val="6400"/>
              </a:spcBef>
              <a:spcAft>
                <a:spcPts val="0"/>
              </a:spcAft>
              <a:buClr>
                <a:schemeClr val="dk2"/>
              </a:buClr>
              <a:buSzPts val="5600"/>
              <a:buChar char="○"/>
              <a:defRPr sz="5600">
                <a:solidFill>
                  <a:schemeClr val="dk2"/>
                </a:solidFill>
              </a:defRPr>
            </a:lvl5pPr>
            <a:lvl6pPr marL="2743200" lvl="5" indent="-584200">
              <a:lnSpc>
                <a:spcPct val="115000"/>
              </a:lnSpc>
              <a:spcBef>
                <a:spcPts val="6400"/>
              </a:spcBef>
              <a:spcAft>
                <a:spcPts val="0"/>
              </a:spcAft>
              <a:buClr>
                <a:schemeClr val="dk2"/>
              </a:buClr>
              <a:buSzPts val="5600"/>
              <a:buChar char="■"/>
              <a:defRPr sz="5600">
                <a:solidFill>
                  <a:schemeClr val="dk2"/>
                </a:solidFill>
              </a:defRPr>
            </a:lvl6pPr>
            <a:lvl7pPr marL="3200400" lvl="6" indent="-584200">
              <a:lnSpc>
                <a:spcPct val="115000"/>
              </a:lnSpc>
              <a:spcBef>
                <a:spcPts val="6400"/>
              </a:spcBef>
              <a:spcAft>
                <a:spcPts val="0"/>
              </a:spcAft>
              <a:buClr>
                <a:schemeClr val="dk2"/>
              </a:buClr>
              <a:buSzPts val="5600"/>
              <a:buChar char="●"/>
              <a:defRPr sz="5600">
                <a:solidFill>
                  <a:schemeClr val="dk2"/>
                </a:solidFill>
              </a:defRPr>
            </a:lvl7pPr>
            <a:lvl8pPr marL="3657600" lvl="7" indent="-584200">
              <a:lnSpc>
                <a:spcPct val="115000"/>
              </a:lnSpc>
              <a:spcBef>
                <a:spcPts val="6400"/>
              </a:spcBef>
              <a:spcAft>
                <a:spcPts val="0"/>
              </a:spcAft>
              <a:buClr>
                <a:schemeClr val="dk2"/>
              </a:buClr>
              <a:buSzPts val="5600"/>
              <a:buChar char="○"/>
              <a:defRPr sz="5600">
                <a:solidFill>
                  <a:schemeClr val="dk2"/>
                </a:solidFill>
              </a:defRPr>
            </a:lvl8pPr>
            <a:lvl9pPr marL="4114800" lvl="8" indent="-584200">
              <a:lnSpc>
                <a:spcPct val="115000"/>
              </a:lnSpc>
              <a:spcBef>
                <a:spcPts val="6400"/>
              </a:spcBef>
              <a:spcAft>
                <a:spcPts val="6400"/>
              </a:spcAft>
              <a:buClr>
                <a:schemeClr val="dk2"/>
              </a:buClr>
              <a:buSzPts val="5600"/>
              <a:buChar char="■"/>
              <a:defRPr sz="5600">
                <a:solidFill>
                  <a:schemeClr val="dk2"/>
                </a:solidFill>
              </a:defRPr>
            </a:lvl9pPr>
          </a:lstStyle>
          <a:p>
            <a:endParaRPr/>
          </a:p>
        </p:txBody>
      </p:sp>
      <p:sp>
        <p:nvSpPr>
          <p:cNvPr id="8" name="Google Shape;8;p1"/>
          <p:cNvSpPr txBox="1">
            <a:spLocks noGrp="1"/>
          </p:cNvSpPr>
          <p:nvPr>
            <p:ph type="sldNum" idx="12"/>
          </p:nvPr>
        </p:nvSpPr>
        <p:spPr>
          <a:xfrm>
            <a:off x="11296610" y="6217622"/>
            <a:ext cx="731600" cy="524800"/>
          </a:xfrm>
          <a:prstGeom prst="rect">
            <a:avLst/>
          </a:prstGeom>
          <a:noFill/>
          <a:ln>
            <a:noFill/>
          </a:ln>
        </p:spPr>
        <p:txBody>
          <a:bodyPr spcFirstLastPara="1" wrap="square" lIns="365700" tIns="365700" rIns="365700" bIns="365700"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618402426"/>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4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4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4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4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4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4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4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4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4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4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4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4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4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4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4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4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4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4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4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4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4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4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4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4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4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4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4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cawandsworth.org/our-projects/macmillan/"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65208" y="203200"/>
            <a:ext cx="9402792" cy="1340492"/>
          </a:xfrm>
        </p:spPr>
        <p:txBody>
          <a:bodyPr>
            <a:normAutofit fontScale="90000"/>
          </a:bodyPr>
          <a:lstStyle/>
          <a:p>
            <a:br>
              <a:rPr lang="en-GB" altLang="en-US" sz="4400" b="1" dirty="0"/>
            </a:br>
            <a:br>
              <a:rPr lang="en-GB" altLang="en-US" sz="4400" b="1" dirty="0"/>
            </a:br>
            <a:r>
              <a:rPr lang="en-GB" altLang="en-US" sz="3200" b="1" dirty="0">
                <a:solidFill>
                  <a:srgbClr val="3366FF"/>
                </a:solidFill>
                <a:latin typeface="Open Sans"/>
                <a:ea typeface="Open Sans"/>
                <a:cs typeface="Open Sans"/>
              </a:rPr>
              <a:t>Macmillan Welfare Benefit Advice Service for South West London</a:t>
            </a:r>
            <a:endParaRPr lang="en-GB" sz="3200" dirty="0">
              <a:latin typeface="Open Sans"/>
              <a:ea typeface="Open Sans"/>
              <a:cs typeface="Open Sans"/>
            </a:endParaRPr>
          </a:p>
        </p:txBody>
      </p:sp>
      <p:sp>
        <p:nvSpPr>
          <p:cNvPr id="3" name="Subtitle 2"/>
          <p:cNvSpPr>
            <a:spLocks noGrp="1"/>
          </p:cNvSpPr>
          <p:nvPr>
            <p:ph type="subTitle" idx="1"/>
          </p:nvPr>
        </p:nvSpPr>
        <p:spPr/>
        <p:txBody>
          <a:bodyPr>
            <a:normAutofit fontScale="25000" lnSpcReduction="20000"/>
          </a:bodyPr>
          <a:lstStyle/>
          <a:p>
            <a:endParaRPr lang="en-US"/>
          </a:p>
          <a:p>
            <a:endParaRPr lang="en-US"/>
          </a:p>
          <a:p>
            <a:endParaRPr lang="en-US"/>
          </a:p>
          <a:p>
            <a:endParaRPr lang="en-US"/>
          </a:p>
          <a:p>
            <a:endParaRPr lang="en-US"/>
          </a:p>
          <a:p>
            <a:pPr algn="l"/>
            <a:r>
              <a:rPr lang="en-US"/>
              <a:t>                                                         </a:t>
            </a:r>
          </a:p>
          <a:p>
            <a:pPr algn="l"/>
            <a:endParaRPr lang="en-US"/>
          </a:p>
          <a:p>
            <a:pPr algn="l"/>
            <a:endParaRPr lang="en-US"/>
          </a:p>
          <a:p>
            <a:pPr algn="l"/>
            <a:endParaRPr lang="en-US"/>
          </a:p>
          <a:p>
            <a:pPr algn="l"/>
            <a:endParaRPr lang="en-US"/>
          </a:p>
          <a:p>
            <a:pPr algn="l"/>
            <a:endParaRPr lang="en-US"/>
          </a:p>
          <a:p>
            <a:pPr algn="l"/>
            <a:r>
              <a:rPr lang="en-US"/>
              <a:t>                         </a:t>
            </a:r>
          </a:p>
          <a:p>
            <a:pPr algn="l"/>
            <a:endParaRPr lang="en-US"/>
          </a:p>
          <a:p>
            <a:pPr algn="l"/>
            <a:endParaRPr lang="en-US"/>
          </a:p>
          <a:p>
            <a:pPr algn="l"/>
            <a:r>
              <a:rPr lang="en-US"/>
              <a:t>                                                                                                                                                                                                                                                                                                  </a:t>
            </a:r>
            <a:endParaRPr lang="en-GB"/>
          </a:p>
        </p:txBody>
      </p:sp>
      <p:pic>
        <p:nvPicPr>
          <p:cNvPr id="5" name="Content Placeholder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873760" y="2439744"/>
            <a:ext cx="5218142" cy="2637586"/>
          </a:xfrm>
          <a:prstGeom prst="rect">
            <a:avLst/>
          </a:prstGeom>
        </p:spPr>
      </p:pic>
      <p:pic>
        <p:nvPicPr>
          <p:cNvPr id="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36623" y="3164392"/>
            <a:ext cx="338455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52054" y="4985230"/>
            <a:ext cx="1564033" cy="1758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774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07D2CC2-D7EA-49CA-62A4-974F168798F2}"/>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white text on a blue background&#10;&#10;Description automatically generated">
            <a:extLst>
              <a:ext uri="{FF2B5EF4-FFF2-40B4-BE49-F238E27FC236}">
                <a16:creationId xmlns:a16="http://schemas.microsoft.com/office/drawing/2014/main" id="{0E6589A5-2C44-DCA6-601F-36F468C3177D}"/>
              </a:ext>
            </a:extLst>
          </p:cNvPr>
          <p:cNvPicPr>
            <a:picLocks noChangeAspect="1"/>
          </p:cNvPicPr>
          <p:nvPr/>
        </p:nvPicPr>
        <p:blipFill>
          <a:blip r:embed="rId2"/>
          <a:stretch>
            <a:fillRect/>
          </a:stretch>
        </p:blipFill>
        <p:spPr>
          <a:xfrm>
            <a:off x="643467" y="1270057"/>
            <a:ext cx="5294716" cy="4317883"/>
          </a:xfrm>
          <a:prstGeom prst="rect">
            <a:avLst/>
          </a:prstGeom>
        </p:spPr>
      </p:pic>
      <p:cxnSp>
        <p:nvCxnSpPr>
          <p:cNvPr id="16" name="Straight Connector 15">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D6360306-E4B0-8674-4CBB-9709D28EE900}"/>
              </a:ext>
            </a:extLst>
          </p:cNvPr>
          <p:cNvPicPr>
            <a:picLocks noChangeAspect="1"/>
          </p:cNvPicPr>
          <p:nvPr/>
        </p:nvPicPr>
        <p:blipFill>
          <a:blip r:embed="rId3"/>
          <a:stretch>
            <a:fillRect/>
          </a:stretch>
        </p:blipFill>
        <p:spPr>
          <a:xfrm>
            <a:off x="7160217" y="643467"/>
            <a:ext cx="3481915" cy="5571066"/>
          </a:xfrm>
          <a:prstGeom prst="rect">
            <a:avLst/>
          </a:prstGeom>
        </p:spPr>
      </p:pic>
    </p:spTree>
    <p:extLst>
      <p:ext uri="{BB962C8B-B14F-4D97-AF65-F5344CB8AC3E}">
        <p14:creationId xmlns:p14="http://schemas.microsoft.com/office/powerpoint/2010/main" val="2534095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9FADEC-E908-B63F-B02B-FE14EAE0C55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2B543D9-CC83-A6C3-A3A6-6417641DC66F}"/>
              </a:ext>
            </a:extLst>
          </p:cNvPr>
          <p:cNvSpPr txBox="1"/>
          <p:nvPr/>
        </p:nvSpPr>
        <p:spPr>
          <a:xfrm>
            <a:off x="60960" y="152400"/>
            <a:ext cx="12088222" cy="59093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dirty="0">
              <a:solidFill>
                <a:srgbClr val="0070C0"/>
              </a:solidFill>
              <a:latin typeface="Open Sans"/>
              <a:ea typeface="Open Sans"/>
              <a:cs typeface="Open Sans"/>
            </a:endParaRPr>
          </a:p>
          <a:p>
            <a:r>
              <a:rPr lang="en-GB" dirty="0">
                <a:solidFill>
                  <a:srgbClr val="0070C0"/>
                </a:solidFill>
                <a:latin typeface="Open Sans"/>
                <a:ea typeface="Open Sans"/>
                <a:cs typeface="Open Sans"/>
              </a:rPr>
              <a:t>In 2023, we opened 825 new cases​.</a:t>
            </a:r>
            <a:br>
              <a:rPr lang="en-GB" dirty="0">
                <a:solidFill>
                  <a:srgbClr val="0070C0"/>
                </a:solidFill>
                <a:latin typeface="Open Sans"/>
                <a:ea typeface="Open Sans"/>
                <a:cs typeface="Open Sans"/>
              </a:rPr>
            </a:br>
            <a:r>
              <a:rPr lang="en-GB" dirty="0">
                <a:solidFill>
                  <a:srgbClr val="0070C0"/>
                </a:solidFill>
                <a:latin typeface="Open Sans"/>
                <a:ea typeface="Open Sans"/>
                <a:cs typeface="Open Sans"/>
              </a:rPr>
              <a:t>In 2024, we`re aiming to open 1000 new cases ​</a:t>
            </a:r>
            <a:br>
              <a:rPr lang="en-GB" dirty="0">
                <a:solidFill>
                  <a:srgbClr val="0070C0"/>
                </a:solidFill>
                <a:latin typeface="Open Sans"/>
                <a:ea typeface="Open Sans"/>
                <a:cs typeface="Open Sans"/>
              </a:rPr>
            </a:br>
            <a:r>
              <a:rPr lang="en-GB" dirty="0">
                <a:solidFill>
                  <a:srgbClr val="0070C0"/>
                </a:solidFill>
                <a:latin typeface="Open Sans"/>
                <a:ea typeface="Open Sans"/>
                <a:cs typeface="Open Sans"/>
              </a:rPr>
              <a:t>​</a:t>
            </a:r>
            <a:br>
              <a:rPr lang="en-GB" dirty="0">
                <a:solidFill>
                  <a:srgbClr val="0070C0"/>
                </a:solidFill>
                <a:latin typeface="Open Sans"/>
                <a:ea typeface="Open Sans"/>
                <a:cs typeface="Open Sans"/>
              </a:rPr>
            </a:br>
            <a:endParaRPr lang="en-GB">
              <a:solidFill>
                <a:srgbClr val="0070C0"/>
              </a:solidFill>
              <a:latin typeface="Open Sans"/>
              <a:ea typeface="Open Sans"/>
              <a:cs typeface="Open Sans"/>
            </a:endParaRPr>
          </a:p>
          <a:p>
            <a:r>
              <a:rPr lang="en-US" b="1" dirty="0">
                <a:solidFill>
                  <a:srgbClr val="0070C0"/>
                </a:solidFill>
                <a:latin typeface="Open Sans"/>
                <a:ea typeface="Open Sans"/>
                <a:cs typeface="Open Sans"/>
              </a:rPr>
              <a:t>We want you to refer more Kingston residents to us. </a:t>
            </a:r>
            <a:r>
              <a:rPr lang="en-GB" dirty="0">
                <a:solidFill>
                  <a:srgbClr val="0070C0"/>
                </a:solidFill>
                <a:latin typeface="Open Sans"/>
                <a:ea typeface="Open Sans"/>
                <a:cs typeface="Open Sans"/>
              </a:rPr>
              <a:t>​</a:t>
            </a:r>
            <a:br>
              <a:rPr lang="en-GB" dirty="0">
                <a:solidFill>
                  <a:srgbClr val="0070C0"/>
                </a:solidFill>
                <a:latin typeface="Open Sans"/>
                <a:ea typeface="Open Sans"/>
                <a:cs typeface="Open Sans"/>
              </a:rPr>
            </a:br>
            <a:r>
              <a:rPr lang="en-GB" dirty="0">
                <a:solidFill>
                  <a:srgbClr val="0070C0"/>
                </a:solidFill>
                <a:latin typeface="Arial"/>
                <a:cs typeface="Arial"/>
              </a:rPr>
              <a:t>​</a:t>
            </a:r>
            <a:r>
              <a:rPr lang="en-GB" dirty="0">
                <a:solidFill>
                  <a:srgbClr val="0070C0"/>
                </a:solidFill>
                <a:latin typeface="Open Sans"/>
                <a:ea typeface="Open Sans"/>
                <a:cs typeface="Open Sans"/>
              </a:rPr>
              <a:t>​</a:t>
            </a:r>
            <a:r>
              <a:rPr lang="en-US" dirty="0">
                <a:solidFill>
                  <a:srgbClr val="0070C0"/>
                </a:solidFill>
                <a:latin typeface="Open Sans"/>
                <a:ea typeface="Open Sans"/>
                <a:cs typeface="Open Sans"/>
              </a:rPr>
              <a:t>Citizens Advice Kingston </a:t>
            </a:r>
            <a:r>
              <a:rPr lang="en-US" b="1" dirty="0">
                <a:solidFill>
                  <a:srgbClr val="0070C0"/>
                </a:solidFill>
                <a:latin typeface="Open Sans"/>
                <a:ea typeface="Open Sans"/>
                <a:cs typeface="Open Sans"/>
              </a:rPr>
              <a:t>encourage</a:t>
            </a:r>
            <a:r>
              <a:rPr lang="en-US" dirty="0">
                <a:solidFill>
                  <a:srgbClr val="0070C0"/>
                </a:solidFill>
                <a:latin typeface="Open Sans"/>
                <a:ea typeface="Open Sans"/>
                <a:cs typeface="Open Sans"/>
              </a:rPr>
              <a:t> you to refer a person living with cancer in need of </a:t>
            </a:r>
            <a:r>
              <a:rPr lang="en-US" u="sng" dirty="0">
                <a:solidFill>
                  <a:srgbClr val="0070C0"/>
                </a:solidFill>
                <a:latin typeface="Open Sans"/>
                <a:ea typeface="Open Sans"/>
                <a:cs typeface="Open Sans"/>
              </a:rPr>
              <a:t>benefit and money advice</a:t>
            </a:r>
            <a:r>
              <a:rPr lang="en-US" dirty="0">
                <a:solidFill>
                  <a:srgbClr val="0070C0"/>
                </a:solidFill>
                <a:latin typeface="Open Sans"/>
                <a:ea typeface="Open Sans"/>
                <a:cs typeface="Open Sans"/>
              </a:rPr>
              <a:t> to us.  </a:t>
            </a:r>
            <a:r>
              <a:rPr lang="en-GB" dirty="0">
                <a:solidFill>
                  <a:srgbClr val="0070C0"/>
                </a:solidFill>
                <a:latin typeface="Open Sans"/>
                <a:ea typeface="Open Sans"/>
                <a:cs typeface="Open Sans"/>
              </a:rPr>
              <a:t>​</a:t>
            </a:r>
            <a:br>
              <a:rPr lang="en-GB" dirty="0">
                <a:solidFill>
                  <a:srgbClr val="0070C0"/>
                </a:solidFill>
                <a:latin typeface="Open Sans"/>
                <a:ea typeface="Open Sans"/>
                <a:cs typeface="Open Sans"/>
              </a:rPr>
            </a:br>
            <a:r>
              <a:rPr lang="en-GB" dirty="0">
                <a:solidFill>
                  <a:srgbClr val="0070C0"/>
                </a:solidFill>
                <a:latin typeface="Open Sans"/>
                <a:ea typeface="Open Sans"/>
                <a:cs typeface="Open Sans"/>
              </a:rPr>
              <a:t>​</a:t>
            </a:r>
            <a:endParaRPr lang="en-GB" dirty="0">
              <a:solidFill>
                <a:srgbClr val="0070C0"/>
              </a:solidFill>
              <a:latin typeface="Calibri" panose="020F0502020204030204"/>
              <a:ea typeface="Open Sans"/>
              <a:cs typeface="Calibri"/>
            </a:endParaRPr>
          </a:p>
          <a:p>
            <a:endParaRPr lang="en-GB" dirty="0">
              <a:solidFill>
                <a:srgbClr val="0070C0"/>
              </a:solidFill>
              <a:latin typeface="Open Sans"/>
              <a:ea typeface="Open Sans"/>
              <a:cs typeface="Open Sans"/>
            </a:endParaRPr>
          </a:p>
          <a:p>
            <a:endParaRPr lang="en-GB" dirty="0">
              <a:solidFill>
                <a:srgbClr val="0070C0"/>
              </a:solidFill>
              <a:latin typeface="Open Sans"/>
              <a:ea typeface="Open Sans"/>
              <a:cs typeface="Open Sans"/>
            </a:endParaRPr>
          </a:p>
          <a:p>
            <a:r>
              <a:rPr lang="en-US" dirty="0">
                <a:solidFill>
                  <a:srgbClr val="0070C0"/>
                </a:solidFill>
                <a:latin typeface="Open Sans"/>
                <a:ea typeface="Open Sans"/>
                <a:cs typeface="Open Sans"/>
              </a:rPr>
              <a:t>Looking ahead to achieve our objective of healthier lives through social welfare advice</a:t>
            </a:r>
            <a:br>
              <a:rPr lang="en-GB" dirty="0">
                <a:solidFill>
                  <a:srgbClr val="0070C0"/>
                </a:solidFill>
                <a:latin typeface="Open Sans"/>
                <a:ea typeface="Open Sans"/>
                <a:cs typeface="Open Sans"/>
              </a:rPr>
            </a:br>
            <a:endParaRPr lang="en-US" dirty="0">
              <a:solidFill>
                <a:srgbClr val="0070C0"/>
              </a:solidFill>
              <a:latin typeface="Open Sans"/>
              <a:ea typeface="Open Sans"/>
              <a:cs typeface="Open Sans"/>
            </a:endParaRPr>
          </a:p>
          <a:p>
            <a:pPr marL="285750" indent="-285750">
              <a:buFont typeface="Arial"/>
              <a:buChar char="•"/>
            </a:pPr>
            <a:r>
              <a:rPr lang="en-US" dirty="0">
                <a:solidFill>
                  <a:srgbClr val="0070C0"/>
                </a:solidFill>
                <a:latin typeface="Open Sans"/>
                <a:ea typeface="Open Sans"/>
                <a:cs typeface="Open Sans"/>
              </a:rPr>
              <a:t>We want to support more people from black and minority ethnic communities.</a:t>
            </a:r>
            <a:r>
              <a:rPr lang="en-GB" dirty="0">
                <a:solidFill>
                  <a:srgbClr val="0070C0"/>
                </a:solidFill>
                <a:latin typeface="Open Sans"/>
                <a:ea typeface="Open Sans"/>
                <a:cs typeface="Open Sans"/>
              </a:rPr>
              <a:t>​</a:t>
            </a:r>
            <a:endParaRPr lang="en-GB">
              <a:solidFill>
                <a:srgbClr val="0070C0"/>
              </a:solidFill>
              <a:latin typeface="Calibri" panose="020F0502020204030204"/>
              <a:ea typeface="Open Sans"/>
              <a:cs typeface="Calibri"/>
            </a:endParaRPr>
          </a:p>
          <a:p>
            <a:endParaRPr lang="en-GB" dirty="0">
              <a:solidFill>
                <a:srgbClr val="0070C0"/>
              </a:solidFill>
              <a:latin typeface="Open Sans"/>
              <a:ea typeface="Open Sans"/>
              <a:cs typeface="Open Sans"/>
            </a:endParaRPr>
          </a:p>
          <a:p>
            <a:pPr marL="285750" indent="-285750">
              <a:buFont typeface="Arial"/>
              <a:buChar char="•"/>
            </a:pPr>
            <a:r>
              <a:rPr lang="en-US" dirty="0">
                <a:solidFill>
                  <a:srgbClr val="0070C0"/>
                </a:solidFill>
                <a:latin typeface="Open Sans"/>
                <a:ea typeface="Open Sans"/>
                <a:cs typeface="Open Sans"/>
              </a:rPr>
              <a:t>We want to support more Kingston residents from areas of higher index of multiple deprivation. </a:t>
            </a:r>
            <a:r>
              <a:rPr lang="en-GB" dirty="0">
                <a:solidFill>
                  <a:srgbClr val="0070C0"/>
                </a:solidFill>
                <a:latin typeface="Open Sans"/>
                <a:ea typeface="Open Sans"/>
                <a:cs typeface="Open Sans"/>
              </a:rPr>
              <a:t>​</a:t>
            </a:r>
            <a:br>
              <a:rPr lang="en-GB" dirty="0">
                <a:solidFill>
                  <a:srgbClr val="0070C0"/>
                </a:solidFill>
                <a:latin typeface="Open Sans"/>
                <a:ea typeface="Open Sans"/>
                <a:cs typeface="Open Sans"/>
              </a:rPr>
            </a:br>
            <a:r>
              <a:rPr lang="en-GB" dirty="0">
                <a:solidFill>
                  <a:srgbClr val="0070C0"/>
                </a:solidFill>
                <a:latin typeface="Open Sans"/>
                <a:ea typeface="Open Sans"/>
                <a:cs typeface="Open Sans"/>
              </a:rPr>
              <a:t>​</a:t>
            </a:r>
            <a:br>
              <a:rPr lang="en-GB" dirty="0">
                <a:solidFill>
                  <a:srgbClr val="0070C0"/>
                </a:solidFill>
                <a:latin typeface="Open Sans"/>
                <a:ea typeface="Open Sans"/>
                <a:cs typeface="Open Sans"/>
              </a:rPr>
            </a:br>
            <a:r>
              <a:rPr lang="en-GB" dirty="0">
                <a:solidFill>
                  <a:srgbClr val="0070C0"/>
                </a:solidFill>
                <a:latin typeface="Open Sans"/>
                <a:ea typeface="Open Sans"/>
                <a:cs typeface="Open Sans"/>
              </a:rPr>
              <a:t>​</a:t>
            </a:r>
            <a:br>
              <a:rPr lang="en-GB" dirty="0">
                <a:solidFill>
                  <a:srgbClr val="0070C0"/>
                </a:solidFill>
                <a:latin typeface="Open Sans"/>
                <a:ea typeface="Open Sans"/>
                <a:cs typeface="Open Sans"/>
              </a:rPr>
            </a:br>
            <a:r>
              <a:rPr lang="en-US" dirty="0">
                <a:solidFill>
                  <a:srgbClr val="0070C0"/>
                </a:solidFill>
                <a:highlight>
                  <a:srgbClr val="FFFF00"/>
                </a:highlight>
                <a:latin typeface="Open Sans"/>
                <a:ea typeface="Open Sans"/>
                <a:cs typeface="Open Sans"/>
              </a:rPr>
              <a:t>Ideas and suggestions</a:t>
            </a:r>
            <a:r>
              <a:rPr lang="en-US" dirty="0">
                <a:solidFill>
                  <a:srgbClr val="0070C0"/>
                </a:solidFill>
                <a:latin typeface="Open Sans"/>
                <a:ea typeface="Open Sans"/>
                <a:cs typeface="Open Sans"/>
              </a:rPr>
              <a:t> </a:t>
            </a:r>
            <a:endParaRPr lang="en-GB" dirty="0">
              <a:solidFill>
                <a:srgbClr val="0070C0"/>
              </a:solidFill>
              <a:latin typeface="Calibri" panose="020F0502020204030204"/>
              <a:ea typeface="Open Sans"/>
              <a:cs typeface="Calibri"/>
            </a:endParaRPr>
          </a:p>
          <a:p>
            <a:pPr marL="285750" indent="-285750">
              <a:buFont typeface="Arial"/>
              <a:buChar char="•"/>
            </a:pPr>
            <a:r>
              <a:rPr lang="en-US" dirty="0">
                <a:solidFill>
                  <a:srgbClr val="0070C0"/>
                </a:solidFill>
                <a:latin typeface="Open Sans"/>
                <a:ea typeface="Open Sans"/>
                <a:cs typeface="Open Sans"/>
              </a:rPr>
              <a:t>how we can reach more people living with cancer in </a:t>
            </a:r>
            <a:r>
              <a:rPr lang="en-US" dirty="0" err="1">
                <a:solidFill>
                  <a:srgbClr val="0070C0"/>
                </a:solidFill>
                <a:latin typeface="Open Sans"/>
                <a:ea typeface="Open Sans"/>
                <a:cs typeface="Open Sans"/>
              </a:rPr>
              <a:t>Norbiton</a:t>
            </a:r>
            <a:r>
              <a:rPr lang="en-US" dirty="0">
                <a:solidFill>
                  <a:srgbClr val="0070C0"/>
                </a:solidFill>
                <a:latin typeface="Open Sans"/>
                <a:ea typeface="Open Sans"/>
                <a:cs typeface="Open Sans"/>
              </a:rPr>
              <a:t>, </a:t>
            </a:r>
            <a:r>
              <a:rPr lang="en-US" dirty="0" err="1">
                <a:solidFill>
                  <a:srgbClr val="0070C0"/>
                </a:solidFill>
                <a:latin typeface="Open Sans"/>
                <a:ea typeface="Open Sans"/>
                <a:cs typeface="Open Sans"/>
              </a:rPr>
              <a:t>Chessington</a:t>
            </a:r>
            <a:r>
              <a:rPr lang="en-US" dirty="0">
                <a:solidFill>
                  <a:srgbClr val="0070C0"/>
                </a:solidFill>
                <a:latin typeface="Open Sans"/>
                <a:ea typeface="Open Sans"/>
                <a:cs typeface="Open Sans"/>
              </a:rPr>
              <a:t> South, Hook &amp; </a:t>
            </a:r>
            <a:r>
              <a:rPr lang="en-US" dirty="0" err="1">
                <a:solidFill>
                  <a:srgbClr val="0070C0"/>
                </a:solidFill>
                <a:latin typeface="Open Sans"/>
                <a:ea typeface="Open Sans"/>
                <a:cs typeface="Open Sans"/>
              </a:rPr>
              <a:t>Chessington</a:t>
            </a:r>
            <a:r>
              <a:rPr lang="en-US" dirty="0">
                <a:solidFill>
                  <a:srgbClr val="0070C0"/>
                </a:solidFill>
                <a:latin typeface="Open Sans"/>
                <a:ea typeface="Open Sans"/>
                <a:cs typeface="Open Sans"/>
              </a:rPr>
              <a:t> North, Tolworth, Old Malden, Surbiton Hill and Coombe Vale?</a:t>
            </a:r>
            <a:endParaRPr lang="en-GB" dirty="0">
              <a:solidFill>
                <a:srgbClr val="0070C0"/>
              </a:solidFill>
              <a:cs typeface="Calibri"/>
            </a:endParaRPr>
          </a:p>
        </p:txBody>
      </p:sp>
    </p:spTree>
    <p:extLst>
      <p:ext uri="{BB962C8B-B14F-4D97-AF65-F5344CB8AC3E}">
        <p14:creationId xmlns:p14="http://schemas.microsoft.com/office/powerpoint/2010/main" val="2303355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54E80E74-324C-0DB3-04B5-C86EB30E72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8D3210-175E-CF3A-2981-837F14FC6FCF}"/>
              </a:ext>
            </a:extLst>
          </p:cNvPr>
          <p:cNvSpPr>
            <a:spLocks noGrp="1"/>
          </p:cNvSpPr>
          <p:nvPr>
            <p:ph type="title"/>
          </p:nvPr>
        </p:nvSpPr>
        <p:spPr>
          <a:xfrm>
            <a:off x="77552" y="63082"/>
            <a:ext cx="11984598" cy="6735701"/>
          </a:xfrm>
          <a:solidFill>
            <a:schemeClr val="bg1"/>
          </a:solidFill>
        </p:spPr>
        <p:txBody>
          <a:bodyPr/>
          <a:lstStyle/>
          <a:p>
            <a:pPr algn="l"/>
            <a:br>
              <a:rPr lang="en-US" sz="2000" b="1" dirty="0">
                <a:latin typeface="Open Sans"/>
              </a:rPr>
            </a:br>
            <a:br>
              <a:rPr lang="en-US" sz="2000" b="1" dirty="0">
                <a:latin typeface="Open Sans"/>
              </a:rPr>
            </a:br>
            <a:br>
              <a:rPr lang="en-US" sz="2000" b="1" dirty="0">
                <a:latin typeface="Open Sans"/>
              </a:rPr>
            </a:br>
            <a:br>
              <a:rPr lang="en-US" sz="2000" b="1" dirty="0">
                <a:latin typeface="Open Sans"/>
              </a:rPr>
            </a:br>
            <a:br>
              <a:rPr lang="en-US" sz="2000" b="1" dirty="0">
                <a:latin typeface="Open Sans"/>
              </a:rPr>
            </a:br>
            <a:r>
              <a:rPr lang="en-US" sz="2000" b="1" dirty="0">
                <a:latin typeface="Open Sans"/>
              </a:rPr>
              <a:t>Breakdown of 2023 cases by ward </a:t>
            </a:r>
            <a:br>
              <a:rPr lang="en-US" sz="1000" i="1" dirty="0">
                <a:latin typeface="Open Sans"/>
              </a:rPr>
            </a:br>
            <a:br>
              <a:rPr lang="en-US" sz="1000" i="1" dirty="0">
                <a:latin typeface="Open Sans"/>
              </a:rPr>
            </a:br>
            <a:r>
              <a:rPr lang="en-US" sz="2000" dirty="0">
                <a:latin typeface="Open Sans"/>
              </a:rPr>
              <a:t>               </a:t>
            </a:r>
            <a:br>
              <a:rPr lang="en-GB" sz="3200" dirty="0"/>
            </a:br>
            <a:r>
              <a:rPr lang="en-GB" sz="1400" b="1" dirty="0">
                <a:solidFill>
                  <a:srgbClr val="004B88"/>
                </a:solidFill>
                <a:latin typeface="Open Sans"/>
              </a:rPr>
              <a:t>Kingston</a:t>
            </a:r>
            <a:br>
              <a:rPr lang="en-GB" sz="1400" b="1" dirty="0">
                <a:solidFill>
                  <a:srgbClr val="004B88"/>
                </a:solidFill>
                <a:latin typeface="Open Sans"/>
              </a:rPr>
            </a:br>
            <a:r>
              <a:rPr lang="en-GB" sz="1400" dirty="0">
                <a:solidFill>
                  <a:srgbClr val="004B88"/>
                </a:solidFill>
                <a:latin typeface="Open Sans"/>
              </a:rPr>
              <a:t>In order of most clients supported by the project</a:t>
            </a:r>
            <a:br>
              <a:rPr lang="en-GB" sz="1400" dirty="0">
                <a:solidFill>
                  <a:srgbClr val="004B88"/>
                </a:solidFill>
                <a:latin typeface="Open Sans"/>
              </a:rPr>
            </a:br>
            <a:r>
              <a:rPr lang="en-GB" sz="1400" dirty="0">
                <a:solidFill>
                  <a:srgbClr val="004B88"/>
                </a:solidFill>
                <a:latin typeface="Open Sans"/>
              </a:rPr>
              <a:t>Areas with higher levels of deprivation [1-5 IMD] are </a:t>
            </a:r>
            <a:r>
              <a:rPr lang="en-GB" sz="1400" u="sng" dirty="0">
                <a:solidFill>
                  <a:srgbClr val="004B88"/>
                </a:solidFill>
                <a:latin typeface="Open Sans"/>
              </a:rPr>
              <a:t>underlined</a:t>
            </a:r>
            <a:r>
              <a:rPr lang="en-GB" sz="1400" dirty="0">
                <a:solidFill>
                  <a:srgbClr val="004B88"/>
                </a:solidFill>
                <a:latin typeface="Open Sans"/>
              </a:rPr>
              <a:t> </a:t>
            </a:r>
            <a:br>
              <a:rPr lang="en-GB" sz="1400" dirty="0">
                <a:solidFill>
                  <a:srgbClr val="004B88"/>
                </a:solidFill>
                <a:latin typeface="Open Sans"/>
              </a:rPr>
            </a:br>
            <a:br>
              <a:rPr lang="en-GB" sz="1400" u="sng" dirty="0">
                <a:latin typeface="Open Sans"/>
              </a:rPr>
            </a:br>
            <a:br>
              <a:rPr lang="en-GB" sz="1400" dirty="0">
                <a:latin typeface="Open Sans"/>
              </a:rPr>
            </a:br>
            <a:r>
              <a:rPr lang="en-GB" sz="1600" u="sng" dirty="0">
                <a:solidFill>
                  <a:srgbClr val="004B88"/>
                </a:solidFill>
                <a:latin typeface="Open Sans"/>
              </a:rPr>
              <a:t>Hook and Chessington North</a:t>
            </a:r>
            <a:br>
              <a:rPr lang="en-GB" sz="1600" u="sng" dirty="0">
                <a:latin typeface="Open Sans"/>
              </a:rPr>
            </a:br>
            <a:r>
              <a:rPr lang="en-GB" sz="1600" u="sng" dirty="0">
                <a:solidFill>
                  <a:srgbClr val="004B88"/>
                </a:solidFill>
                <a:latin typeface="Open Sans"/>
              </a:rPr>
              <a:t>Tolworth</a:t>
            </a:r>
            <a:br>
              <a:rPr lang="en-GB" sz="1600" u="sng" dirty="0">
                <a:latin typeface="Open Sans"/>
              </a:rPr>
            </a:br>
            <a:r>
              <a:rPr lang="en-GB" sz="1600" dirty="0">
                <a:solidFill>
                  <a:srgbClr val="004B88"/>
                </a:solidFill>
                <a:latin typeface="Open Sans"/>
              </a:rPr>
              <a:t>Hampton</a:t>
            </a:r>
            <a:br>
              <a:rPr lang="en-GB" sz="1600" dirty="0">
                <a:latin typeface="Open Sans"/>
              </a:rPr>
            </a:br>
            <a:r>
              <a:rPr lang="en-GB" sz="1600" dirty="0">
                <a:solidFill>
                  <a:srgbClr val="004B88"/>
                </a:solidFill>
                <a:latin typeface="Open Sans"/>
              </a:rPr>
              <a:t>Alexandra</a:t>
            </a:r>
            <a:br>
              <a:rPr lang="en-GB" sz="1600" dirty="0">
                <a:latin typeface="Open Sans"/>
              </a:rPr>
            </a:br>
            <a:r>
              <a:rPr lang="en-GB" sz="1600" u="sng" dirty="0">
                <a:solidFill>
                  <a:srgbClr val="004B88"/>
                </a:solidFill>
                <a:latin typeface="Open Sans"/>
              </a:rPr>
              <a:t>Old Malden</a:t>
            </a:r>
            <a:br>
              <a:rPr lang="en-GB" sz="1600" dirty="0">
                <a:latin typeface="Open Sans"/>
              </a:rPr>
            </a:br>
            <a:r>
              <a:rPr lang="en-GB" sz="1600" err="1">
                <a:solidFill>
                  <a:srgbClr val="004B88"/>
                </a:solidFill>
                <a:latin typeface="Open Sans"/>
              </a:rPr>
              <a:t>Berrylands</a:t>
            </a:r>
            <a:br>
              <a:rPr lang="en-GB" sz="1600" dirty="0">
                <a:latin typeface="Open Sans"/>
              </a:rPr>
            </a:br>
            <a:r>
              <a:rPr lang="en-GB" sz="1600" u="sng" dirty="0">
                <a:solidFill>
                  <a:srgbClr val="004B88"/>
                </a:solidFill>
                <a:latin typeface="Open Sans"/>
              </a:rPr>
              <a:t>Coombe Vale</a:t>
            </a:r>
            <a:br>
              <a:rPr lang="en-GB" sz="1600" u="sng" dirty="0">
                <a:latin typeface="Open Sans"/>
              </a:rPr>
            </a:br>
            <a:r>
              <a:rPr lang="en-GB" sz="1600" dirty="0">
                <a:solidFill>
                  <a:srgbClr val="004B88"/>
                </a:solidFill>
                <a:latin typeface="Open Sans"/>
              </a:rPr>
              <a:t>King Georges</a:t>
            </a:r>
            <a:br>
              <a:rPr lang="en-GB" sz="1600" dirty="0">
                <a:latin typeface="Open Sans"/>
              </a:rPr>
            </a:br>
            <a:r>
              <a:rPr lang="en-GB" sz="1600" err="1">
                <a:solidFill>
                  <a:srgbClr val="004B88"/>
                </a:solidFill>
                <a:latin typeface="Open Sans"/>
              </a:rPr>
              <a:t>Motspur</a:t>
            </a:r>
            <a:r>
              <a:rPr lang="en-GB" sz="1600" dirty="0">
                <a:solidFill>
                  <a:srgbClr val="004B88"/>
                </a:solidFill>
                <a:latin typeface="Open Sans"/>
              </a:rPr>
              <a:t> Park</a:t>
            </a:r>
            <a:br>
              <a:rPr lang="en-GB" sz="1600" dirty="0">
                <a:latin typeface="Open Sans"/>
              </a:rPr>
            </a:br>
            <a:r>
              <a:rPr lang="en-GB" sz="1600" u="sng" dirty="0">
                <a:solidFill>
                  <a:srgbClr val="004B88"/>
                </a:solidFill>
                <a:latin typeface="Open Sans"/>
              </a:rPr>
              <a:t>Surbiton Hill</a:t>
            </a:r>
            <a:br>
              <a:rPr lang="en-GB" sz="1600" u="sng" dirty="0">
                <a:latin typeface="Open Sans"/>
              </a:rPr>
            </a:br>
            <a:r>
              <a:rPr lang="en-GB" sz="1600" u="sng" err="1">
                <a:solidFill>
                  <a:srgbClr val="004B88"/>
                </a:solidFill>
                <a:latin typeface="Open Sans"/>
              </a:rPr>
              <a:t>Norbiton</a:t>
            </a:r>
            <a:br>
              <a:rPr lang="en-GB" sz="1600" dirty="0">
                <a:latin typeface="Open Sans"/>
              </a:rPr>
            </a:br>
            <a:r>
              <a:rPr lang="en-GB" sz="1600" u="sng" dirty="0">
                <a:solidFill>
                  <a:srgbClr val="004B88"/>
                </a:solidFill>
                <a:latin typeface="Open Sans"/>
              </a:rPr>
              <a:t>Chessington South</a:t>
            </a:r>
            <a:br>
              <a:rPr lang="en-GB" sz="1600" u="sng" dirty="0">
                <a:latin typeface="Open Sans"/>
              </a:rPr>
            </a:br>
            <a:r>
              <a:rPr lang="en-GB" sz="1600" dirty="0">
                <a:solidFill>
                  <a:srgbClr val="004B88"/>
                </a:solidFill>
                <a:latin typeface="Open Sans"/>
              </a:rPr>
              <a:t> Tudor </a:t>
            </a:r>
            <a:br>
              <a:rPr lang="en-GB" sz="1600" dirty="0"/>
            </a:br>
            <a:br>
              <a:rPr lang="en-GB" sz="1600" dirty="0"/>
            </a:br>
            <a:br>
              <a:rPr lang="en-GB" sz="3200" dirty="0"/>
            </a:br>
            <a:endParaRPr lang="en-GB" sz="3200">
              <a:solidFill>
                <a:srgbClr val="004B88"/>
              </a:solidFill>
            </a:endParaRPr>
          </a:p>
        </p:txBody>
      </p:sp>
    </p:spTree>
    <p:extLst>
      <p:ext uri="{BB962C8B-B14F-4D97-AF65-F5344CB8AC3E}">
        <p14:creationId xmlns:p14="http://schemas.microsoft.com/office/powerpoint/2010/main" val="11853857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0C1F1E84-EBE7-4DDC-245A-A79615F3A8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3995B6-06CD-2EF7-9D58-3BB9B82AD623}"/>
              </a:ext>
            </a:extLst>
          </p:cNvPr>
          <p:cNvSpPr>
            <a:spLocks noGrp="1"/>
          </p:cNvSpPr>
          <p:nvPr>
            <p:ph type="title"/>
          </p:nvPr>
        </p:nvSpPr>
        <p:spPr>
          <a:xfrm>
            <a:off x="77552" y="63082"/>
            <a:ext cx="11984598" cy="6735701"/>
          </a:xfrm>
          <a:solidFill>
            <a:schemeClr val="bg1"/>
          </a:solidFill>
        </p:spPr>
        <p:txBody>
          <a:bodyPr/>
          <a:lstStyle/>
          <a:p>
            <a:pPr algn="l"/>
            <a:endParaRPr lang="en-GB" sz="3200" dirty="0"/>
          </a:p>
          <a:p>
            <a:pPr algn="l"/>
            <a:br>
              <a:rPr lang="en-GB" sz="3200" dirty="0"/>
            </a:br>
            <a:br>
              <a:rPr lang="en-GB" sz="3200" dirty="0"/>
            </a:br>
            <a:br>
              <a:rPr lang="en-GB" sz="3200" dirty="0"/>
            </a:br>
            <a:br>
              <a:rPr lang="en-GB" sz="3200" dirty="0"/>
            </a:br>
            <a:br>
              <a:rPr lang="en-GB" sz="3200" dirty="0"/>
            </a:br>
            <a:br>
              <a:rPr lang="en-GB" sz="3200" dirty="0"/>
            </a:br>
            <a:br>
              <a:rPr lang="en-GB" sz="3200" dirty="0"/>
            </a:br>
            <a:br>
              <a:rPr lang="en-GB" sz="3200" dirty="0"/>
            </a:br>
            <a:endParaRPr lang="en-US" sz="2000">
              <a:latin typeface="Open Sans"/>
            </a:endParaRPr>
          </a:p>
          <a:p>
            <a:pPr algn="l"/>
            <a:br>
              <a:rPr lang="en-US" dirty="0"/>
            </a:br>
            <a:endParaRPr lang="en-GB" sz="1600"/>
          </a:p>
          <a:p>
            <a:pPr algn="l"/>
            <a:br>
              <a:rPr lang="en-GB" sz="3200" dirty="0"/>
            </a:br>
            <a:r>
              <a:rPr lang="en-GB" sz="3200" dirty="0">
                <a:solidFill>
                  <a:srgbClr val="004B88"/>
                </a:solidFill>
              </a:rPr>
              <a:t> </a:t>
            </a:r>
            <a:br>
              <a:rPr lang="en-GB" sz="3200" dirty="0"/>
            </a:br>
            <a:br>
              <a:rPr lang="en-GB" sz="3200" dirty="0"/>
            </a:br>
            <a:br>
              <a:rPr lang="en-GB" sz="3200" dirty="0"/>
            </a:br>
            <a:r>
              <a:rPr lang="en-GB" sz="3200" dirty="0">
                <a:solidFill>
                  <a:srgbClr val="004B88"/>
                </a:solidFill>
              </a:rPr>
              <a:t>. </a:t>
            </a:r>
            <a:endParaRPr lang="en-GB" dirty="0"/>
          </a:p>
        </p:txBody>
      </p:sp>
      <p:pic>
        <p:nvPicPr>
          <p:cNvPr id="4" name="Picture 3" descr="A graph with numbers and text&#10;&#10;Description automatically generated">
            <a:extLst>
              <a:ext uri="{FF2B5EF4-FFF2-40B4-BE49-F238E27FC236}">
                <a16:creationId xmlns:a16="http://schemas.microsoft.com/office/drawing/2014/main" id="{D86B510F-034B-0709-0EEF-255EF72DC9FC}"/>
              </a:ext>
            </a:extLst>
          </p:cNvPr>
          <p:cNvPicPr>
            <a:picLocks noChangeAspect="1"/>
          </p:cNvPicPr>
          <p:nvPr/>
        </p:nvPicPr>
        <p:blipFill>
          <a:blip r:embed="rId3"/>
          <a:stretch>
            <a:fillRect/>
          </a:stretch>
        </p:blipFill>
        <p:spPr>
          <a:xfrm>
            <a:off x="234315" y="217488"/>
            <a:ext cx="6724650" cy="6575425"/>
          </a:xfrm>
          <a:prstGeom prst="rect">
            <a:avLst/>
          </a:prstGeom>
        </p:spPr>
      </p:pic>
      <p:pic>
        <p:nvPicPr>
          <p:cNvPr id="5" name="Picture 4">
            <a:extLst>
              <a:ext uri="{FF2B5EF4-FFF2-40B4-BE49-F238E27FC236}">
                <a16:creationId xmlns:a16="http://schemas.microsoft.com/office/drawing/2014/main" id="{CAB18945-BA17-DB8F-8B9F-3234C21681E7}"/>
              </a:ext>
            </a:extLst>
          </p:cNvPr>
          <p:cNvPicPr>
            <a:picLocks noChangeAspect="1"/>
          </p:cNvPicPr>
          <p:nvPr/>
        </p:nvPicPr>
        <p:blipFill>
          <a:blip r:embed="rId4"/>
          <a:stretch>
            <a:fillRect/>
          </a:stretch>
        </p:blipFill>
        <p:spPr>
          <a:xfrm>
            <a:off x="6553200" y="2862580"/>
            <a:ext cx="5506720" cy="2971800"/>
          </a:xfrm>
          <a:prstGeom prst="rect">
            <a:avLst/>
          </a:prstGeom>
        </p:spPr>
      </p:pic>
    </p:spTree>
    <p:extLst>
      <p:ext uri="{BB962C8B-B14F-4D97-AF65-F5344CB8AC3E}">
        <p14:creationId xmlns:p14="http://schemas.microsoft.com/office/powerpoint/2010/main" val="42948001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E9489102-CAED-781A-2217-E202492D42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4F8400-292B-CA12-2DEA-08D41C939A57}"/>
              </a:ext>
            </a:extLst>
          </p:cNvPr>
          <p:cNvSpPr>
            <a:spLocks noGrp="1"/>
          </p:cNvSpPr>
          <p:nvPr>
            <p:ph type="title"/>
          </p:nvPr>
        </p:nvSpPr>
        <p:spPr>
          <a:xfrm>
            <a:off x="77552" y="63082"/>
            <a:ext cx="11984598" cy="6735701"/>
          </a:xfrm>
          <a:solidFill>
            <a:schemeClr val="bg1"/>
          </a:solidFill>
        </p:spPr>
        <p:txBody>
          <a:bodyPr/>
          <a:lstStyle/>
          <a:p>
            <a:pPr algn="l"/>
            <a:endParaRPr lang="en-GB" sz="3200" dirty="0"/>
          </a:p>
          <a:p>
            <a:pPr algn="l"/>
            <a:br>
              <a:rPr lang="en-GB" sz="3200" dirty="0"/>
            </a:br>
            <a:br>
              <a:rPr lang="en-GB" sz="3200" dirty="0"/>
            </a:br>
            <a:br>
              <a:rPr lang="en-GB" sz="3200" dirty="0"/>
            </a:br>
            <a:br>
              <a:rPr lang="en-GB" sz="3200" dirty="0"/>
            </a:br>
            <a:br>
              <a:rPr lang="en-GB" sz="3200" dirty="0"/>
            </a:br>
            <a:br>
              <a:rPr lang="en-GB" sz="3200" dirty="0"/>
            </a:br>
            <a:br>
              <a:rPr lang="en-GB" sz="3200" dirty="0"/>
            </a:br>
            <a:br>
              <a:rPr lang="en-GB" sz="3200" dirty="0"/>
            </a:br>
            <a:endParaRPr lang="en-US" sz="2000">
              <a:latin typeface="Open Sans"/>
            </a:endParaRPr>
          </a:p>
          <a:p>
            <a:pPr algn="l"/>
            <a:br>
              <a:rPr lang="en-US" dirty="0"/>
            </a:br>
            <a:endParaRPr lang="en-GB" sz="1600"/>
          </a:p>
          <a:p>
            <a:pPr algn="l"/>
            <a:br>
              <a:rPr lang="en-GB" sz="3200" dirty="0"/>
            </a:br>
            <a:r>
              <a:rPr lang="en-GB" sz="3200" dirty="0">
                <a:solidFill>
                  <a:srgbClr val="004B88"/>
                </a:solidFill>
              </a:rPr>
              <a:t> </a:t>
            </a:r>
            <a:br>
              <a:rPr lang="en-GB" sz="3200" dirty="0"/>
            </a:br>
            <a:br>
              <a:rPr lang="en-GB" sz="3200" dirty="0"/>
            </a:br>
            <a:br>
              <a:rPr lang="en-GB" sz="3200" dirty="0"/>
            </a:br>
            <a:r>
              <a:rPr lang="en-GB" sz="3200" dirty="0">
                <a:solidFill>
                  <a:srgbClr val="004B88"/>
                </a:solidFill>
              </a:rPr>
              <a:t>. </a:t>
            </a:r>
            <a:endParaRPr lang="en-GB" dirty="0"/>
          </a:p>
        </p:txBody>
      </p:sp>
      <p:pic>
        <p:nvPicPr>
          <p:cNvPr id="3" name="Picture 2" descr="A screenshot of a report&#10;&#10;Description automatically generated">
            <a:extLst>
              <a:ext uri="{FF2B5EF4-FFF2-40B4-BE49-F238E27FC236}">
                <a16:creationId xmlns:a16="http://schemas.microsoft.com/office/drawing/2014/main" id="{8FBBFCBB-A97E-7180-5E5F-3896D528D8C5}"/>
              </a:ext>
            </a:extLst>
          </p:cNvPr>
          <p:cNvPicPr>
            <a:picLocks noChangeAspect="1"/>
          </p:cNvPicPr>
          <p:nvPr/>
        </p:nvPicPr>
        <p:blipFill>
          <a:blip r:embed="rId3"/>
          <a:stretch>
            <a:fillRect/>
          </a:stretch>
        </p:blipFill>
        <p:spPr>
          <a:xfrm>
            <a:off x="1744662" y="62865"/>
            <a:ext cx="8489315" cy="6732270"/>
          </a:xfrm>
          <a:prstGeom prst="rect">
            <a:avLst/>
          </a:prstGeom>
        </p:spPr>
      </p:pic>
    </p:spTree>
    <p:extLst>
      <p:ext uri="{BB962C8B-B14F-4D97-AF65-F5344CB8AC3E}">
        <p14:creationId xmlns:p14="http://schemas.microsoft.com/office/powerpoint/2010/main" val="22053753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7552" y="63082"/>
            <a:ext cx="11984598" cy="6726294"/>
          </a:xfrm>
          <a:solidFill>
            <a:schemeClr val="bg1"/>
          </a:solidFill>
        </p:spPr>
        <p:txBody>
          <a:bodyPr/>
          <a:lstStyle/>
          <a:p>
            <a:pPr algn="l"/>
            <a:endParaRPr lang="en-GB" sz="3200" dirty="0">
              <a:latin typeface="+mj-lt"/>
            </a:endParaRPr>
          </a:p>
          <a:p>
            <a:pPr algn="l"/>
            <a:br>
              <a:rPr lang="en-GB" sz="1400" dirty="0">
                <a:latin typeface="Open Sans"/>
              </a:rPr>
            </a:br>
            <a:br>
              <a:rPr lang="en-GB" sz="1400" dirty="0">
                <a:latin typeface="Open Sans"/>
              </a:rPr>
            </a:br>
            <a:r>
              <a:rPr lang="en-GB" sz="1600" dirty="0">
                <a:solidFill>
                  <a:srgbClr val="0070C0"/>
                </a:solidFill>
                <a:latin typeface="Open Sans"/>
              </a:rPr>
              <a:t>We hold an Advice Quality Standard in Benefits advice at casework level. </a:t>
            </a:r>
            <a:br>
              <a:rPr lang="en-GB" sz="1600" dirty="0">
                <a:latin typeface="Open Sans"/>
              </a:rPr>
            </a:br>
            <a:br>
              <a:rPr lang="en-GB" sz="1600" dirty="0">
                <a:latin typeface="Open Sans"/>
              </a:rPr>
            </a:br>
            <a:r>
              <a:rPr lang="en-GB" sz="1600" dirty="0">
                <a:solidFill>
                  <a:srgbClr val="0070C0"/>
                </a:solidFill>
                <a:latin typeface="Open Sans"/>
              </a:rPr>
              <a:t>Quality assurance scores awarded by national Citizens Advice tell us our advice is of a high standard.   </a:t>
            </a:r>
          </a:p>
          <a:p>
            <a:pPr algn="l"/>
            <a:br>
              <a:rPr lang="en-GB" sz="1600" dirty="0">
                <a:latin typeface="Open Sans"/>
              </a:rPr>
            </a:br>
            <a:r>
              <a:rPr lang="en-GB" sz="1600" b="1" dirty="0">
                <a:solidFill>
                  <a:srgbClr val="0070C0"/>
                </a:solidFill>
                <a:latin typeface="Open Sans"/>
              </a:rPr>
              <a:t>Feedback from clients</a:t>
            </a:r>
            <a:r>
              <a:rPr lang="en-GB" sz="1600" dirty="0">
                <a:solidFill>
                  <a:srgbClr val="0070C0"/>
                </a:solidFill>
                <a:latin typeface="Open Sans"/>
              </a:rPr>
              <a:t> is consistently very positive. </a:t>
            </a:r>
            <a:br>
              <a:rPr lang="en-GB" sz="1400" dirty="0">
                <a:latin typeface="Open Sans"/>
              </a:rPr>
            </a:br>
            <a:br>
              <a:rPr lang="en-GB" sz="1400" dirty="0">
                <a:latin typeface="Open Sans"/>
              </a:rPr>
            </a:br>
            <a:br>
              <a:rPr lang="en-GB" sz="1400" dirty="0">
                <a:latin typeface="Open Sans"/>
              </a:rPr>
            </a:br>
            <a:endParaRPr lang="en-GB" sz="1400" dirty="0">
              <a:latin typeface="Open Sans"/>
            </a:endParaRPr>
          </a:p>
          <a:p>
            <a:pPr algn="just"/>
            <a:br>
              <a:rPr lang="en-GB" sz="3200" dirty="0"/>
            </a:br>
            <a:br>
              <a:rPr lang="en-GB" sz="3200" dirty="0"/>
            </a:br>
            <a:endParaRPr lang="en-GB" sz="1400" b="1" dirty="0">
              <a:solidFill>
                <a:srgbClr val="5B9BD5"/>
              </a:solidFill>
              <a:latin typeface="Open Sans"/>
              <a:ea typeface="Open Sans"/>
              <a:cs typeface="Open Sans"/>
            </a:endParaRPr>
          </a:p>
          <a:p>
            <a:pPr algn="just"/>
            <a:br>
              <a:rPr lang="en-GB" sz="2000" dirty="0">
                <a:latin typeface="Open Sans"/>
              </a:rPr>
            </a:br>
            <a:endParaRPr lang="en-GB" sz="2000" b="1" dirty="0">
              <a:latin typeface="Open Sans"/>
            </a:endParaRPr>
          </a:p>
          <a:p>
            <a:pPr algn="l"/>
            <a:br>
              <a:rPr lang="en-US" dirty="0"/>
            </a:br>
            <a:endParaRPr lang="en-GB" sz="1600" dirty="0"/>
          </a:p>
          <a:p>
            <a:pPr algn="l"/>
            <a:br>
              <a:rPr lang="en-GB" sz="3200" dirty="0"/>
            </a:br>
            <a:endParaRPr lang="en-GB" sz="1400" dirty="0">
              <a:latin typeface="Open Sans"/>
              <a:ea typeface="Open Sans"/>
              <a:cs typeface="Open Sans"/>
            </a:endParaRPr>
          </a:p>
          <a:p>
            <a:pPr algn="l"/>
            <a:br>
              <a:rPr lang="en-GB" sz="3200" dirty="0"/>
            </a:br>
            <a:br>
              <a:rPr lang="en-GB" sz="3200" dirty="0"/>
            </a:br>
            <a:r>
              <a:rPr lang="en-GB" sz="3200" dirty="0">
                <a:solidFill>
                  <a:srgbClr val="004B88"/>
                </a:solidFill>
              </a:rPr>
              <a:t>. </a:t>
            </a:r>
            <a:endParaRPr lang="en-GB" dirty="0"/>
          </a:p>
        </p:txBody>
      </p:sp>
      <p:sp>
        <p:nvSpPr>
          <p:cNvPr id="3" name="Speech Bubble: Rectangle 2">
            <a:extLst>
              <a:ext uri="{FF2B5EF4-FFF2-40B4-BE49-F238E27FC236}">
                <a16:creationId xmlns:a16="http://schemas.microsoft.com/office/drawing/2014/main" id="{1D611626-D2FE-B34F-6C94-877B8C8C5789}"/>
              </a:ext>
            </a:extLst>
          </p:cNvPr>
          <p:cNvSpPr/>
          <p:nvPr/>
        </p:nvSpPr>
        <p:spPr>
          <a:xfrm>
            <a:off x="682037" y="1981620"/>
            <a:ext cx="4651220" cy="3575537"/>
          </a:xfrm>
          <a:prstGeom prst="wedgeRect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endParaRPr lang="en-GB" sz="1600" b="1" i="1" dirty="0">
              <a:solidFill>
                <a:srgbClr val="0070C0"/>
              </a:solidFill>
              <a:latin typeface="Open Sans"/>
              <a:ea typeface="Segoe UI"/>
              <a:cs typeface="Segoe UI"/>
            </a:endParaRPr>
          </a:p>
          <a:p>
            <a:r>
              <a:rPr lang="en-GB" sz="1600" b="1" i="1" u="none" strike="noStrike" dirty="0">
                <a:solidFill>
                  <a:srgbClr val="0070C0"/>
                </a:solidFill>
                <a:latin typeface="Open Sans"/>
                <a:ea typeface="Segoe UI"/>
                <a:cs typeface="Segoe UI"/>
              </a:rPr>
              <a:t>THANK YOU</a:t>
            </a:r>
            <a:r>
              <a:rPr lang="en-GB" sz="1600" b="1" i="1" dirty="0">
                <a:solidFill>
                  <a:srgbClr val="0070C0"/>
                </a:solidFill>
                <a:latin typeface="Open Sans"/>
                <a:ea typeface="Segoe UI"/>
                <a:cs typeface="Segoe UI"/>
              </a:rPr>
              <a:t> </a:t>
            </a:r>
            <a:endParaRPr lang="en-US" sz="1600" b="1" dirty="0">
              <a:latin typeface="Open Sans"/>
              <a:ea typeface="Open Sans"/>
              <a:cs typeface="Open Sans"/>
            </a:endParaRPr>
          </a:p>
          <a:p>
            <a:endParaRPr lang="en-GB" sz="1600" b="1" i="1" dirty="0">
              <a:solidFill>
                <a:srgbClr val="0070C0"/>
              </a:solidFill>
              <a:latin typeface="Open Sans"/>
              <a:ea typeface="Segoe UI"/>
              <a:cs typeface="Segoe UI"/>
            </a:endParaRPr>
          </a:p>
          <a:p>
            <a:r>
              <a:rPr lang="en-GB" sz="1600" b="1" i="1" u="none" strike="noStrike" dirty="0">
                <a:solidFill>
                  <a:srgbClr val="0070C0"/>
                </a:solidFill>
                <a:latin typeface="Open Sans"/>
                <a:ea typeface="Segoe UI"/>
                <a:cs typeface="Segoe UI"/>
              </a:rPr>
              <a:t>I </a:t>
            </a:r>
            <a:r>
              <a:rPr lang="en-GB" sz="1600" b="1" i="1" dirty="0">
                <a:solidFill>
                  <a:srgbClr val="0070C0"/>
                </a:solidFill>
                <a:latin typeface="Open Sans"/>
                <a:ea typeface="Segoe UI"/>
                <a:cs typeface="Segoe UI"/>
              </a:rPr>
              <a:t>appreciate </a:t>
            </a:r>
            <a:r>
              <a:rPr lang="en-GB" sz="1600" b="1" i="1" u="none" strike="noStrike" dirty="0">
                <a:solidFill>
                  <a:srgbClr val="0070C0"/>
                </a:solidFill>
                <a:latin typeface="Open Sans"/>
                <a:ea typeface="Segoe UI"/>
                <a:cs typeface="Segoe UI"/>
              </a:rPr>
              <a:t>the help and kindness</a:t>
            </a:r>
            <a:endParaRPr lang="en-GB" sz="1600" b="1">
              <a:solidFill>
                <a:srgbClr val="0070C0"/>
              </a:solidFill>
              <a:latin typeface="Open Sans"/>
              <a:ea typeface="Open Sans"/>
              <a:cs typeface="Segoe UI"/>
            </a:endParaRPr>
          </a:p>
          <a:p>
            <a:endParaRPr lang="en-GB" sz="1600" b="1" i="1" dirty="0">
              <a:solidFill>
                <a:srgbClr val="0070C0"/>
              </a:solidFill>
              <a:latin typeface="Open Sans"/>
              <a:ea typeface="Open Sans"/>
              <a:cs typeface="Segoe UI"/>
            </a:endParaRPr>
          </a:p>
          <a:p>
            <a:pPr algn="l" rtl="0"/>
            <a:r>
              <a:rPr lang="en-GB" sz="1600" b="1" i="1" u="none" strike="noStrike" dirty="0">
                <a:solidFill>
                  <a:srgbClr val="0070C0"/>
                </a:solidFill>
                <a:latin typeface="Open Sans"/>
                <a:ea typeface="Segoe UI"/>
                <a:cs typeface="Segoe UI"/>
              </a:rPr>
              <a:t>You were superb</a:t>
            </a:r>
            <a:r>
              <a:rPr lang="en-GB" sz="1600" b="1" i="0" dirty="0">
                <a:solidFill>
                  <a:srgbClr val="0070C0"/>
                </a:solidFill>
                <a:latin typeface="Open Sans"/>
                <a:ea typeface="Segoe UI"/>
                <a:cs typeface="Segoe UI"/>
              </a:rPr>
              <a:t>​</a:t>
            </a:r>
          </a:p>
          <a:p>
            <a:endParaRPr lang="en-GB" sz="1600" b="1" dirty="0">
              <a:solidFill>
                <a:srgbClr val="0070C0"/>
              </a:solidFill>
              <a:latin typeface="Open Sans"/>
              <a:ea typeface="Segoe UI"/>
              <a:cs typeface="Segoe UI"/>
            </a:endParaRPr>
          </a:p>
          <a:p>
            <a:r>
              <a:rPr lang="en-GB" sz="1600" b="1" i="1" u="none" strike="noStrike" dirty="0">
                <a:solidFill>
                  <a:srgbClr val="0070C0"/>
                </a:solidFill>
                <a:latin typeface="Open Sans"/>
                <a:ea typeface="Segoe UI"/>
                <a:cs typeface="Segoe UI"/>
              </a:rPr>
              <a:t>Thank you. The adviser who handled my case was very helpful and accommodating with a friendly approach</a:t>
            </a:r>
            <a:endParaRPr lang="en-GB" sz="1600" b="1">
              <a:solidFill>
                <a:srgbClr val="FFFFFF"/>
              </a:solidFill>
              <a:latin typeface="Open Sans"/>
              <a:ea typeface="Segoe UI"/>
              <a:cs typeface="Arial"/>
            </a:endParaRPr>
          </a:p>
          <a:p>
            <a:endParaRPr lang="en-GB" sz="1600" b="1" i="1" dirty="0">
              <a:solidFill>
                <a:srgbClr val="0070C0"/>
              </a:solidFill>
              <a:latin typeface="Open Sans"/>
              <a:ea typeface="Segoe UI"/>
              <a:cs typeface="Segoe UI"/>
            </a:endParaRPr>
          </a:p>
          <a:p>
            <a:r>
              <a:rPr lang="en-GB" sz="1600" b="1" i="1" dirty="0">
                <a:solidFill>
                  <a:srgbClr val="0070C0"/>
                </a:solidFill>
                <a:latin typeface="Open Sans"/>
                <a:ea typeface="Segoe UI"/>
                <a:cs typeface="Segoe UI"/>
              </a:rPr>
              <a:t>You seemed</a:t>
            </a:r>
            <a:r>
              <a:rPr lang="en-GB" sz="1600" b="1" i="1" u="none" strike="noStrike" dirty="0">
                <a:solidFill>
                  <a:srgbClr val="0070C0"/>
                </a:solidFill>
                <a:latin typeface="Open Sans"/>
                <a:ea typeface="Segoe UI"/>
                <a:cs typeface="Segoe UI"/>
              </a:rPr>
              <a:t> to care</a:t>
            </a:r>
            <a:r>
              <a:rPr lang="en-GB" sz="1600" b="1" i="1" dirty="0">
                <a:solidFill>
                  <a:srgbClr val="0070C0"/>
                </a:solidFill>
                <a:latin typeface="Open Sans"/>
                <a:ea typeface="Segoe UI"/>
                <a:cs typeface="Segoe UI"/>
              </a:rPr>
              <a:t>, for which </a:t>
            </a:r>
            <a:r>
              <a:rPr lang="en-GB" sz="1600" b="1" i="1" u="none" strike="noStrike" dirty="0">
                <a:solidFill>
                  <a:srgbClr val="0070C0"/>
                </a:solidFill>
                <a:latin typeface="Open Sans"/>
                <a:ea typeface="Segoe UI"/>
                <a:cs typeface="Segoe UI"/>
              </a:rPr>
              <a:t>I</a:t>
            </a:r>
            <a:r>
              <a:rPr lang="en-GB" sz="1600" b="1" i="1" dirty="0">
                <a:solidFill>
                  <a:srgbClr val="0070C0"/>
                </a:solidFill>
                <a:latin typeface="Open Sans"/>
                <a:ea typeface="Segoe UI"/>
                <a:cs typeface="Segoe UI"/>
              </a:rPr>
              <a:t> </a:t>
            </a:r>
            <a:r>
              <a:rPr lang="en-GB" sz="1600" b="1" i="1" u="none" strike="noStrike" dirty="0">
                <a:solidFill>
                  <a:srgbClr val="0070C0"/>
                </a:solidFill>
                <a:latin typeface="Open Sans"/>
                <a:ea typeface="Segoe UI"/>
                <a:cs typeface="Segoe UI"/>
              </a:rPr>
              <a:t>was very grateful since I was highly stressed during the time</a:t>
            </a:r>
            <a:r>
              <a:rPr lang="en-GB" sz="1600" b="1" i="1" dirty="0">
                <a:solidFill>
                  <a:srgbClr val="0070C0"/>
                </a:solidFill>
                <a:latin typeface="Open Sans"/>
                <a:ea typeface="Segoe UI"/>
                <a:cs typeface="Segoe UI"/>
              </a:rPr>
              <a:t> </a:t>
            </a:r>
            <a:endParaRPr lang="en-GB" sz="1600" b="1">
              <a:solidFill>
                <a:srgbClr val="FFFFFF"/>
              </a:solidFill>
              <a:latin typeface="Open Sans"/>
              <a:ea typeface="Segoe UI"/>
              <a:cs typeface="Arial"/>
            </a:endParaRPr>
          </a:p>
          <a:p>
            <a:endParaRPr lang="en-GB" sz="2400" i="1" dirty="0">
              <a:solidFill>
                <a:srgbClr val="0070C0"/>
              </a:solidFill>
              <a:latin typeface="Open Sans"/>
              <a:cs typeface="Segoe UI"/>
            </a:endParaRPr>
          </a:p>
        </p:txBody>
      </p:sp>
      <p:sp>
        <p:nvSpPr>
          <p:cNvPr id="4" name="Speech Bubble: Rectangle 3">
            <a:extLst>
              <a:ext uri="{FF2B5EF4-FFF2-40B4-BE49-F238E27FC236}">
                <a16:creationId xmlns:a16="http://schemas.microsoft.com/office/drawing/2014/main" id="{C396A1C8-5864-5DAF-3B6D-244DD952C276}"/>
              </a:ext>
            </a:extLst>
          </p:cNvPr>
          <p:cNvSpPr/>
          <p:nvPr/>
        </p:nvSpPr>
        <p:spPr>
          <a:xfrm>
            <a:off x="6381751" y="1985534"/>
            <a:ext cx="5051369" cy="3569941"/>
          </a:xfrm>
          <a:prstGeom prst="wedgeRectCallout">
            <a:avLst/>
          </a:prstGeom>
          <a:solidFill>
            <a:srgbClr val="ED7D3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r>
              <a:rPr lang="en-GB" sz="1600" b="1" dirty="0">
                <a:solidFill>
                  <a:srgbClr val="002060"/>
                </a:solidFill>
                <a:latin typeface="Segoe UI"/>
                <a:cs typeface="Segoe UI"/>
              </a:rPr>
              <a:t>Dear ,</a:t>
            </a:r>
            <a:br>
              <a:rPr lang="en-GB" sz="1600" b="1" dirty="0">
                <a:latin typeface="Segoe UI"/>
                <a:cs typeface="Segoe UI"/>
              </a:rPr>
            </a:br>
            <a:r>
              <a:rPr lang="en-GB" sz="1600" b="1" dirty="0">
                <a:solidFill>
                  <a:srgbClr val="002060"/>
                </a:solidFill>
                <a:latin typeface="Segoe UI"/>
                <a:cs typeface="Segoe UI"/>
              </a:rPr>
              <a:t>Thank you enormously for everything. I am forever grateful for your listening ear, steer, support and guidance. I wouldn’t have got this far if it weren’t for your help. Please keep being fair, just and sincere it is a more precious than silver and gold. </a:t>
            </a:r>
            <a:endParaRPr lang="en-US" sz="1600" b="1">
              <a:solidFill>
                <a:srgbClr val="002060"/>
              </a:solidFill>
              <a:latin typeface="Arial"/>
              <a:cs typeface="Arial"/>
            </a:endParaRPr>
          </a:p>
          <a:p>
            <a:r>
              <a:rPr lang="en-GB" sz="1600" b="1" dirty="0">
                <a:solidFill>
                  <a:srgbClr val="002060"/>
                </a:solidFill>
                <a:latin typeface="Segoe UI"/>
                <a:cs typeface="Segoe UI"/>
              </a:rPr>
              <a:t>Warmest,</a:t>
            </a:r>
            <a:br>
              <a:rPr lang="en-GB" sz="1600" b="1" dirty="0">
                <a:latin typeface="Segoe UI"/>
                <a:cs typeface="Segoe UI"/>
              </a:rPr>
            </a:br>
            <a:r>
              <a:rPr lang="en-GB" sz="1600" b="1" dirty="0">
                <a:solidFill>
                  <a:srgbClr val="002060"/>
                </a:solidFill>
                <a:latin typeface="Segoe UI"/>
                <a:cs typeface="Segoe UI"/>
              </a:rPr>
              <a:t>A</a:t>
            </a:r>
            <a:endParaRPr lang="en-US" sz="1600" b="1" dirty="0">
              <a:solidFill>
                <a:srgbClr val="002060"/>
              </a:solidFill>
              <a:cs typeface="Arial"/>
            </a:endParaRPr>
          </a:p>
        </p:txBody>
      </p:sp>
    </p:spTree>
    <p:extLst>
      <p:ext uri="{BB962C8B-B14F-4D97-AF65-F5344CB8AC3E}">
        <p14:creationId xmlns:p14="http://schemas.microsoft.com/office/powerpoint/2010/main" val="19430126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588B647D-F4D7-1DC2-91FF-56830CEA07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DA00C3-5D04-31F5-EEC2-DA11F566CB05}"/>
              </a:ext>
            </a:extLst>
          </p:cNvPr>
          <p:cNvSpPr>
            <a:spLocks noGrp="1"/>
          </p:cNvSpPr>
          <p:nvPr>
            <p:ph type="title"/>
          </p:nvPr>
        </p:nvSpPr>
        <p:spPr>
          <a:xfrm>
            <a:off x="77552" y="63082"/>
            <a:ext cx="11984598" cy="6735701"/>
          </a:xfrm>
          <a:solidFill>
            <a:schemeClr val="bg1"/>
          </a:solidFill>
        </p:spPr>
        <p:txBody>
          <a:bodyPr/>
          <a:lstStyle/>
          <a:p>
            <a:pPr algn="l"/>
            <a:endParaRPr lang="en-GB" sz="3200" dirty="0"/>
          </a:p>
          <a:p>
            <a:pPr algn="l"/>
            <a:br>
              <a:rPr lang="en-US" sz="1600" dirty="0">
                <a:latin typeface="Open Sans"/>
              </a:rPr>
            </a:br>
            <a:br>
              <a:rPr lang="en-US" sz="1600" dirty="0">
                <a:latin typeface="Open Sans"/>
              </a:rPr>
            </a:br>
            <a:br>
              <a:rPr lang="en-US" sz="1600" dirty="0">
                <a:latin typeface="Open Sans"/>
              </a:rPr>
            </a:br>
            <a:br>
              <a:rPr lang="en-US" sz="1600" dirty="0">
                <a:latin typeface="Open Sans"/>
              </a:rPr>
            </a:br>
            <a:br>
              <a:rPr lang="en-US" sz="1600" dirty="0">
                <a:latin typeface="Open Sans"/>
              </a:rPr>
            </a:br>
            <a:br>
              <a:rPr lang="en-US" sz="1600" dirty="0">
                <a:latin typeface="Open Sans"/>
              </a:rPr>
            </a:br>
            <a:br>
              <a:rPr lang="en-US" sz="1600" dirty="0">
                <a:latin typeface="Open Sans"/>
              </a:rPr>
            </a:br>
            <a:br>
              <a:rPr lang="en-US" sz="1600" dirty="0">
                <a:latin typeface="Open Sans"/>
              </a:rPr>
            </a:br>
            <a:br>
              <a:rPr lang="en-US" sz="1600" dirty="0">
                <a:latin typeface="Open Sans"/>
              </a:rPr>
            </a:br>
            <a:br>
              <a:rPr lang="en-US" sz="1600" dirty="0">
                <a:latin typeface="Open Sans"/>
              </a:rPr>
            </a:br>
            <a:br>
              <a:rPr lang="en-US" sz="1600" dirty="0">
                <a:latin typeface="Open Sans"/>
              </a:rPr>
            </a:br>
            <a:br>
              <a:rPr lang="en-US" sz="1600" dirty="0">
                <a:latin typeface="Open Sans"/>
              </a:rPr>
            </a:br>
            <a:r>
              <a:rPr lang="en-US" sz="1600" dirty="0">
                <a:solidFill>
                  <a:srgbClr val="0070C0"/>
                </a:solidFill>
                <a:latin typeface="Open Sans"/>
              </a:rPr>
              <a:t>Rodrigo, being interviewed by</a:t>
            </a:r>
            <a:br>
              <a:rPr lang="en-US" sz="1600" dirty="0">
                <a:solidFill>
                  <a:srgbClr val="0070C0"/>
                </a:solidFill>
                <a:latin typeface="Open Sans"/>
              </a:rPr>
            </a:br>
            <a:r>
              <a:rPr lang="en-US" sz="1600" dirty="0">
                <a:solidFill>
                  <a:srgbClr val="0070C0"/>
                </a:solidFill>
                <a:latin typeface="Open Sans"/>
              </a:rPr>
              <a:t>BBC London News in the </a:t>
            </a:r>
            <a:br>
              <a:rPr lang="en-US" sz="1600" dirty="0">
                <a:solidFill>
                  <a:srgbClr val="0070C0"/>
                </a:solidFill>
                <a:latin typeface="Open Sans"/>
              </a:rPr>
            </a:br>
            <a:r>
              <a:rPr lang="en-US" sz="1600" dirty="0">
                <a:solidFill>
                  <a:srgbClr val="0070C0"/>
                </a:solidFill>
                <a:latin typeface="Open Sans"/>
              </a:rPr>
              <a:t>Macmillan Information and </a:t>
            </a:r>
            <a:br>
              <a:rPr lang="en-US" sz="1600" dirty="0">
                <a:solidFill>
                  <a:srgbClr val="0070C0"/>
                </a:solidFill>
                <a:latin typeface="Open Sans"/>
              </a:rPr>
            </a:br>
            <a:r>
              <a:rPr lang="en-US" sz="1600" dirty="0">
                <a:solidFill>
                  <a:srgbClr val="0070C0"/>
                </a:solidFill>
                <a:latin typeface="Open Sans"/>
              </a:rPr>
              <a:t>Support Centre</a:t>
            </a:r>
            <a:br>
              <a:rPr lang="en-US" sz="1600" dirty="0">
                <a:solidFill>
                  <a:srgbClr val="0070C0"/>
                </a:solidFill>
                <a:latin typeface="Open Sans"/>
              </a:rPr>
            </a:br>
            <a:r>
              <a:rPr lang="en-US" sz="1600" dirty="0">
                <a:solidFill>
                  <a:srgbClr val="0070C0"/>
                </a:solidFill>
                <a:latin typeface="Open Sans"/>
              </a:rPr>
              <a:t>in St Georges Hospital.</a:t>
            </a:r>
            <a:br>
              <a:rPr lang="en-US" sz="1600" dirty="0">
                <a:solidFill>
                  <a:srgbClr val="0070C0"/>
                </a:solidFill>
                <a:latin typeface="Open Sans"/>
              </a:rPr>
            </a:br>
            <a:br>
              <a:rPr lang="en-US" sz="1600" dirty="0">
                <a:latin typeface="Open Sans"/>
              </a:rPr>
            </a:br>
            <a:r>
              <a:rPr lang="en-US" sz="1600" dirty="0">
                <a:latin typeface="Open Sans"/>
              </a:rPr>
              <a:t>  </a:t>
            </a:r>
            <a:br>
              <a:rPr lang="en-US" sz="1600" dirty="0">
                <a:latin typeface="Open Sans"/>
              </a:rPr>
            </a:br>
            <a:br>
              <a:rPr lang="en-US" sz="1600" dirty="0">
                <a:latin typeface="Open Sans"/>
              </a:rPr>
            </a:br>
            <a:br>
              <a:rPr lang="en-US" dirty="0"/>
            </a:br>
            <a:endParaRPr lang="en-US"/>
          </a:p>
          <a:p>
            <a:pPr algn="l"/>
            <a:br>
              <a:rPr lang="en-GB" sz="3200" dirty="0"/>
            </a:br>
            <a:br>
              <a:rPr lang="en-GB" sz="3200" dirty="0"/>
            </a:br>
            <a:br>
              <a:rPr lang="en-GB" sz="2000" dirty="0">
                <a:latin typeface="Open Sans"/>
              </a:rPr>
            </a:br>
            <a:endParaRPr lang="en-GB" sz="2000" b="1">
              <a:latin typeface="Open Sans"/>
            </a:endParaRPr>
          </a:p>
          <a:p>
            <a:pPr algn="l"/>
            <a:br>
              <a:rPr lang="en-US" dirty="0"/>
            </a:br>
            <a:endParaRPr lang="en-GB" sz="1600"/>
          </a:p>
          <a:p>
            <a:pPr algn="l"/>
            <a:br>
              <a:rPr lang="en-GB" sz="3200" dirty="0"/>
            </a:br>
            <a:r>
              <a:rPr lang="en-GB" sz="3200" dirty="0">
                <a:solidFill>
                  <a:srgbClr val="004B88"/>
                </a:solidFill>
              </a:rPr>
              <a:t> </a:t>
            </a:r>
            <a:br>
              <a:rPr lang="en-GB" sz="3200" dirty="0"/>
            </a:br>
            <a:br>
              <a:rPr lang="en-GB" sz="3200" dirty="0"/>
            </a:br>
            <a:br>
              <a:rPr lang="en-GB" sz="3200" dirty="0"/>
            </a:br>
            <a:r>
              <a:rPr lang="en-GB" sz="3200" dirty="0">
                <a:solidFill>
                  <a:srgbClr val="004B88"/>
                </a:solidFill>
              </a:rPr>
              <a:t>. </a:t>
            </a:r>
            <a:endParaRPr lang="en-GB" dirty="0"/>
          </a:p>
        </p:txBody>
      </p:sp>
      <p:pic>
        <p:nvPicPr>
          <p:cNvPr id="3" name="Picture 2" descr="A person sitting in a chair with a camera&#10;&#10;Description automatically generated">
            <a:extLst>
              <a:ext uri="{FF2B5EF4-FFF2-40B4-BE49-F238E27FC236}">
                <a16:creationId xmlns:a16="http://schemas.microsoft.com/office/drawing/2014/main" id="{9B6EF1F7-ADA9-0467-91FD-B4BE92966F23}"/>
              </a:ext>
            </a:extLst>
          </p:cNvPr>
          <p:cNvPicPr>
            <a:picLocks noChangeAspect="1"/>
          </p:cNvPicPr>
          <p:nvPr/>
        </p:nvPicPr>
        <p:blipFill>
          <a:blip r:embed="rId3"/>
          <a:stretch>
            <a:fillRect/>
          </a:stretch>
        </p:blipFill>
        <p:spPr>
          <a:xfrm>
            <a:off x="3524250" y="416560"/>
            <a:ext cx="5143500" cy="5943600"/>
          </a:xfrm>
          <a:prstGeom prst="rect">
            <a:avLst/>
          </a:prstGeom>
        </p:spPr>
      </p:pic>
    </p:spTree>
    <p:extLst>
      <p:ext uri="{BB962C8B-B14F-4D97-AF65-F5344CB8AC3E}">
        <p14:creationId xmlns:p14="http://schemas.microsoft.com/office/powerpoint/2010/main" val="22074911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C39965F-881F-5FBC-D06A-72A3757ED807}"/>
            </a:ext>
          </a:extLst>
        </p:cNvPr>
        <p:cNvGrpSpPr/>
        <p:nvPr/>
      </p:nvGrpSpPr>
      <p:grpSpPr>
        <a:xfrm>
          <a:off x="0" y="0"/>
          <a:ext cx="0" cy="0"/>
          <a:chOff x="0" y="0"/>
          <a:chExt cx="0" cy="0"/>
        </a:xfrm>
      </p:grpSpPr>
      <p:pic>
        <p:nvPicPr>
          <p:cNvPr id="2" name="Picture 1" descr="A person standing next to a green rectangle&#10;&#10;Description automatically generated">
            <a:extLst>
              <a:ext uri="{FF2B5EF4-FFF2-40B4-BE49-F238E27FC236}">
                <a16:creationId xmlns:a16="http://schemas.microsoft.com/office/drawing/2014/main" id="{E6EE6585-9291-E9C0-094F-A07FD8C0F965}"/>
              </a:ext>
            </a:extLst>
          </p:cNvPr>
          <p:cNvPicPr>
            <a:picLocks noChangeAspect="1"/>
          </p:cNvPicPr>
          <p:nvPr/>
        </p:nvPicPr>
        <p:blipFill>
          <a:blip r:embed="rId2"/>
          <a:stretch>
            <a:fillRect/>
          </a:stretch>
        </p:blipFill>
        <p:spPr>
          <a:xfrm>
            <a:off x="1898354" y="3386"/>
            <a:ext cx="8293692" cy="6851227"/>
          </a:xfrm>
          <a:prstGeom prst="rect">
            <a:avLst/>
          </a:prstGeom>
        </p:spPr>
      </p:pic>
    </p:spTree>
    <p:extLst>
      <p:ext uri="{BB962C8B-B14F-4D97-AF65-F5344CB8AC3E}">
        <p14:creationId xmlns:p14="http://schemas.microsoft.com/office/powerpoint/2010/main" val="22243560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DA291B6-3B19-ACB6-E79F-5A77D689B9A3}"/>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22F6364A-B358-4BEE-B158-0734D2C938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8202" y="1570814"/>
            <a:ext cx="0" cy="3710227"/>
          </a:xfrm>
          <a:prstGeom prst="line">
            <a:avLst/>
          </a:prstGeom>
          <a:ln w="19050">
            <a:solidFill>
              <a:srgbClr val="8AD0A4"/>
            </a:solidFill>
          </a:ln>
        </p:spPr>
        <p:style>
          <a:lnRef idx="1">
            <a:schemeClr val="accent1"/>
          </a:lnRef>
          <a:fillRef idx="0">
            <a:schemeClr val="accent1"/>
          </a:fillRef>
          <a:effectRef idx="0">
            <a:schemeClr val="accent1"/>
          </a:effectRef>
          <a:fontRef idx="minor">
            <a:schemeClr val="tx1"/>
          </a:fontRef>
        </p:style>
      </p:cxnSp>
      <p:pic>
        <p:nvPicPr>
          <p:cNvPr id="3" name="Picture 2" descr="A screenshot of a phone&#10;&#10;Description automatically generated">
            <a:extLst>
              <a:ext uri="{FF2B5EF4-FFF2-40B4-BE49-F238E27FC236}">
                <a16:creationId xmlns:a16="http://schemas.microsoft.com/office/drawing/2014/main" id="{3442A079-67F0-ABDF-1DC4-3F42D1ED1AA6}"/>
              </a:ext>
            </a:extLst>
          </p:cNvPr>
          <p:cNvPicPr>
            <a:picLocks noChangeAspect="1"/>
          </p:cNvPicPr>
          <p:nvPr/>
        </p:nvPicPr>
        <p:blipFill>
          <a:blip r:embed="rId2"/>
          <a:stretch>
            <a:fillRect/>
          </a:stretch>
        </p:blipFill>
        <p:spPr>
          <a:xfrm>
            <a:off x="4061860" y="41846"/>
            <a:ext cx="3772886" cy="6779467"/>
          </a:xfrm>
          <a:prstGeom prst="rect">
            <a:avLst/>
          </a:prstGeom>
        </p:spPr>
      </p:pic>
    </p:spTree>
    <p:extLst>
      <p:ext uri="{BB962C8B-B14F-4D97-AF65-F5344CB8AC3E}">
        <p14:creationId xmlns:p14="http://schemas.microsoft.com/office/powerpoint/2010/main" val="27293498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7552" y="55266"/>
            <a:ext cx="12039026" cy="6743517"/>
          </a:xfrm>
          <a:solidFill>
            <a:schemeClr val="bg1"/>
          </a:solidFill>
        </p:spPr>
        <p:txBody>
          <a:bodyPr/>
          <a:lstStyle/>
          <a:p>
            <a:pPr algn="l"/>
            <a:br>
              <a:rPr lang="en-US" sz="1600" dirty="0">
                <a:latin typeface="Calibri" panose="020F0502020204030204" pitchFamily="34" charset="0"/>
                <a:cs typeface="Calibri" panose="020F0502020204030204" pitchFamily="34" charset="0"/>
              </a:rPr>
            </a:br>
            <a:br>
              <a:rPr lang="en-US" sz="1600" dirty="0">
                <a:latin typeface="Calibri" panose="020F0502020204030204" pitchFamily="34" charset="0"/>
                <a:cs typeface="Calibri" panose="020F0502020204030204" pitchFamily="34" charset="0"/>
              </a:rPr>
            </a:br>
            <a:br>
              <a:rPr lang="en-US" sz="1600" dirty="0">
                <a:latin typeface="Calibri"/>
                <a:cs typeface="Calibri"/>
              </a:rPr>
            </a:br>
            <a:r>
              <a:rPr lang="en-US" sz="1600" b="1" dirty="0">
                <a:latin typeface="Open Sans"/>
                <a:cs typeface="Calibri"/>
              </a:rPr>
              <a:t>Case study  </a:t>
            </a:r>
            <a:br>
              <a:rPr lang="en-US" sz="1600" dirty="0">
                <a:latin typeface="Open Sans"/>
                <a:cs typeface="Calibri" panose="020F0502020204030204" pitchFamily="34" charset="0"/>
              </a:rPr>
            </a:br>
            <a:br>
              <a:rPr lang="en-US" sz="1600" dirty="0">
                <a:latin typeface="Open Sans"/>
                <a:cs typeface="Calibri" panose="020F0502020204030204" pitchFamily="34" charset="0"/>
              </a:rPr>
            </a:br>
            <a:r>
              <a:rPr lang="en-US" sz="1600" dirty="0">
                <a:solidFill>
                  <a:srgbClr val="002060"/>
                </a:solidFill>
                <a:latin typeface="Open Sans"/>
                <a:cs typeface="Calibri"/>
              </a:rPr>
              <a:t>Background</a:t>
            </a:r>
            <a:br>
              <a:rPr lang="en-US" sz="1600" dirty="0">
                <a:latin typeface="Open Sans"/>
                <a:cs typeface="Calibri" panose="020F0502020204030204" pitchFamily="34" charset="0"/>
              </a:rPr>
            </a:br>
            <a:r>
              <a:rPr lang="en-US" sz="1600" dirty="0">
                <a:solidFill>
                  <a:srgbClr val="002060"/>
                </a:solidFill>
                <a:latin typeface="Open Sans"/>
                <a:cs typeface="Calibri"/>
              </a:rPr>
              <a:t>This client (S) is a 66 year old man who lives with his wife in a council property, working as a self-employed taxi driver until he was diagnosed with prostrate cancer. The cancer had spread to his kidneys.</a:t>
            </a:r>
            <a:br>
              <a:rPr lang="en-US" sz="1600" dirty="0">
                <a:latin typeface="Open Sans"/>
                <a:cs typeface="Calibri" panose="020F0502020204030204" pitchFamily="34" charset="0"/>
              </a:rPr>
            </a:br>
            <a:r>
              <a:rPr lang="en-US" sz="1600" dirty="0">
                <a:solidFill>
                  <a:srgbClr val="002060"/>
                </a:solidFill>
                <a:latin typeface="Open Sans"/>
                <a:cs typeface="Calibri"/>
              </a:rPr>
              <a:t>He had not been working for 4-5 weeks and had a corresponding drop in income. His wife claimed no benefits, and earned £40-60 per week from working as a cleaner. S had a £6000 bank loan and had also fallen into council tax arrears. He was worried that he would soon fall into rent arrears. He had £500 savings.</a:t>
            </a:r>
            <a:br>
              <a:rPr lang="en-US" sz="1600" dirty="0">
                <a:latin typeface="Open Sans"/>
                <a:cs typeface="Calibri" panose="020F0502020204030204" pitchFamily="34" charset="0"/>
              </a:rPr>
            </a:br>
            <a:br>
              <a:rPr lang="en-US" sz="1600" dirty="0">
                <a:latin typeface="Open Sans"/>
                <a:cs typeface="Calibri" panose="020F0502020204030204" pitchFamily="34" charset="0"/>
              </a:rPr>
            </a:br>
            <a:br>
              <a:rPr lang="en-US" sz="1600" dirty="0">
                <a:latin typeface="Open Sans"/>
                <a:cs typeface="Calibri" panose="020F0502020204030204" pitchFamily="34" charset="0"/>
              </a:rPr>
            </a:br>
            <a:r>
              <a:rPr lang="en-US" sz="1600" dirty="0">
                <a:solidFill>
                  <a:srgbClr val="002060"/>
                </a:solidFill>
                <a:latin typeface="Open Sans"/>
                <a:cs typeface="Calibri"/>
              </a:rPr>
              <a:t>What we did:</a:t>
            </a:r>
            <a:br>
              <a:rPr lang="en-US" sz="1600" dirty="0">
                <a:latin typeface="Open Sans"/>
                <a:cs typeface="Calibri" panose="020F0502020204030204" pitchFamily="34" charset="0"/>
              </a:rPr>
            </a:br>
            <a:r>
              <a:rPr lang="en-US" sz="1600" dirty="0">
                <a:solidFill>
                  <a:srgbClr val="002060"/>
                </a:solidFill>
                <a:latin typeface="Open Sans"/>
                <a:cs typeface="Calibri"/>
              </a:rPr>
              <a:t>Helped client apply for a Macmillan grant. The grant application was successful – cl was awarded £350.</a:t>
            </a:r>
            <a:br>
              <a:rPr lang="en-US" sz="1600" dirty="0">
                <a:latin typeface="Open Sans"/>
                <a:cs typeface="Calibri" panose="020F0502020204030204" pitchFamily="34" charset="0"/>
              </a:rPr>
            </a:br>
            <a:r>
              <a:rPr lang="en-US" sz="1600" dirty="0">
                <a:solidFill>
                  <a:srgbClr val="002060"/>
                </a:solidFill>
                <a:latin typeface="Open Sans"/>
                <a:cs typeface="Calibri"/>
              </a:rPr>
              <a:t>Council Tax Support claim was successful, including request to backdate to when S was admitted to hospital. </a:t>
            </a:r>
            <a:br>
              <a:rPr lang="en-US" sz="1600" dirty="0">
                <a:latin typeface="Open Sans"/>
                <a:cs typeface="Calibri" panose="020F0502020204030204" pitchFamily="34" charset="0"/>
              </a:rPr>
            </a:br>
            <a:r>
              <a:rPr lang="en-US" sz="1600" dirty="0">
                <a:solidFill>
                  <a:srgbClr val="002060"/>
                </a:solidFill>
                <a:latin typeface="Open Sans"/>
                <a:cs typeface="Calibri"/>
              </a:rPr>
              <a:t>Referred the client to the Law Centre for debt advice. </a:t>
            </a:r>
            <a:br>
              <a:rPr lang="en-US" sz="1600" dirty="0">
                <a:latin typeface="Open Sans"/>
                <a:cs typeface="Calibri" panose="020F0502020204030204" pitchFamily="34" charset="0"/>
              </a:rPr>
            </a:br>
            <a:r>
              <a:rPr lang="en-US" sz="1600" dirty="0">
                <a:solidFill>
                  <a:srgbClr val="002060"/>
                </a:solidFill>
                <a:latin typeface="Open Sans"/>
                <a:cs typeface="Calibri"/>
              </a:rPr>
              <a:t>Discussed client’s benefits options, and explained that he may be eligible for Universal Credit, new style Employment Support Allowance and Personal Independence Payment. We explained the application process for each benefit. We helped him make a successful claim for UC.</a:t>
            </a:r>
            <a:br>
              <a:rPr lang="en-US" sz="1600" dirty="0">
                <a:latin typeface="Open Sans"/>
                <a:cs typeface="Calibri" panose="020F0502020204030204" pitchFamily="34" charset="0"/>
              </a:rPr>
            </a:br>
            <a:r>
              <a:rPr lang="en-US" sz="1600" dirty="0">
                <a:solidFill>
                  <a:srgbClr val="002060"/>
                </a:solidFill>
                <a:latin typeface="Open Sans"/>
                <a:cs typeface="Calibri"/>
              </a:rPr>
              <a:t>We also helped S to apply for NHS Low Income Scheme, Taxi Card and Blue Badge. </a:t>
            </a:r>
            <a:br>
              <a:rPr lang="en-US" sz="1600" dirty="0">
                <a:latin typeface="Open Sans"/>
                <a:cs typeface="Calibri" panose="020F0502020204030204" pitchFamily="34" charset="0"/>
              </a:rPr>
            </a:br>
            <a:br>
              <a:rPr lang="en-US" sz="1600" dirty="0">
                <a:latin typeface="Open Sans"/>
                <a:cs typeface="Calibri" panose="020F0502020204030204" pitchFamily="34" charset="0"/>
              </a:rPr>
            </a:br>
            <a:br>
              <a:rPr lang="en-US" sz="1600" dirty="0">
                <a:latin typeface="Open Sans"/>
                <a:cs typeface="Calibri" panose="020F0502020204030204" pitchFamily="34" charset="0"/>
              </a:rPr>
            </a:br>
            <a:r>
              <a:rPr lang="en-US" sz="1600" dirty="0">
                <a:solidFill>
                  <a:srgbClr val="002060"/>
                </a:solidFill>
                <a:latin typeface="Open Sans"/>
                <a:cs typeface="Calibri"/>
              </a:rPr>
              <a:t>How we helped </a:t>
            </a:r>
            <a:br>
              <a:rPr lang="en-US" sz="1600" dirty="0">
                <a:latin typeface="Open Sans"/>
                <a:cs typeface="Calibri" panose="020F0502020204030204" pitchFamily="34" charset="0"/>
              </a:rPr>
            </a:br>
            <a:r>
              <a:rPr lang="en-US" sz="1600" dirty="0">
                <a:solidFill>
                  <a:srgbClr val="002060"/>
                </a:solidFill>
                <a:latin typeface="Open Sans"/>
                <a:cs typeface="Calibri"/>
              </a:rPr>
              <a:t>Over a number of months, the adviser corresponded with S by email and phone. S knew that he could contact the adviser at any time.  The medical treatment meant that S struggled to take action to make progress, so the adviser provided practical support. </a:t>
            </a:r>
            <a:br>
              <a:rPr lang="en-US" sz="1600" dirty="0">
                <a:latin typeface="Open Sans"/>
                <a:cs typeface="Calibri" panose="020F0502020204030204" pitchFamily="34" charset="0"/>
              </a:rPr>
            </a:br>
            <a:br>
              <a:rPr lang="en-US" sz="1600" dirty="0">
                <a:latin typeface="Open Sans"/>
                <a:cs typeface="Calibri" panose="020F0502020204030204" pitchFamily="34" charset="0"/>
              </a:rPr>
            </a:br>
            <a:r>
              <a:rPr lang="en-US" sz="1600" dirty="0">
                <a:solidFill>
                  <a:srgbClr val="002060"/>
                </a:solidFill>
                <a:latin typeface="Open Sans"/>
                <a:cs typeface="Calibri"/>
              </a:rPr>
              <a:t>When S returned to work we provided further advice and support with UC and CTS re-assessments. </a:t>
            </a:r>
            <a:br>
              <a:rPr lang="en-US" sz="1600" dirty="0">
                <a:latin typeface="Calibri" panose="020F0502020204030204" pitchFamily="34" charset="0"/>
                <a:cs typeface="Calibri" panose="020F0502020204030204" pitchFamily="34" charset="0"/>
              </a:rPr>
            </a:br>
            <a:br>
              <a:rPr lang="en-US" sz="1600" dirty="0">
                <a:latin typeface="Calibri" panose="020F0502020204030204" pitchFamily="34" charset="0"/>
                <a:cs typeface="Calibri" panose="020F0502020204030204" pitchFamily="34" charset="0"/>
              </a:rPr>
            </a:br>
            <a:br>
              <a:rPr lang="en-US" sz="1600" dirty="0">
                <a:latin typeface="Calibri" panose="020F0502020204030204" pitchFamily="34" charset="0"/>
                <a:cs typeface="Calibri" panose="020F0502020204030204" pitchFamily="34" charset="0"/>
              </a:rPr>
            </a:br>
            <a:endParaRPr lang="en-GB"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57574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16395F-F44C-46EA-1F7E-E2B86263C8A9}"/>
            </a:ext>
          </a:extLst>
        </p:cNvPr>
        <p:cNvGrpSpPr/>
        <p:nvPr/>
      </p:nvGrpSpPr>
      <p:grpSpPr>
        <a:xfrm>
          <a:off x="0" y="0"/>
          <a:ext cx="0" cy="0"/>
          <a:chOff x="0" y="0"/>
          <a:chExt cx="0" cy="0"/>
        </a:xfrm>
      </p:grpSpPr>
      <p:pic>
        <p:nvPicPr>
          <p:cNvPr id="4" name="Picture 3" descr="A collage of two people&#10;&#10;Description automatically generated">
            <a:extLst>
              <a:ext uri="{FF2B5EF4-FFF2-40B4-BE49-F238E27FC236}">
                <a16:creationId xmlns:a16="http://schemas.microsoft.com/office/drawing/2014/main" id="{92FB4C83-63BB-2D39-EE3B-13B1E85B0813}"/>
              </a:ext>
            </a:extLst>
          </p:cNvPr>
          <p:cNvPicPr>
            <a:picLocks noChangeAspect="1"/>
          </p:cNvPicPr>
          <p:nvPr/>
        </p:nvPicPr>
        <p:blipFill>
          <a:blip r:embed="rId2"/>
          <a:stretch>
            <a:fillRect/>
          </a:stretch>
        </p:blipFill>
        <p:spPr>
          <a:xfrm>
            <a:off x="3044475" y="91440"/>
            <a:ext cx="6204650" cy="6685280"/>
          </a:xfrm>
          <a:prstGeom prst="rect">
            <a:avLst/>
          </a:prstGeom>
        </p:spPr>
      </p:pic>
    </p:spTree>
    <p:extLst>
      <p:ext uri="{BB962C8B-B14F-4D97-AF65-F5344CB8AC3E}">
        <p14:creationId xmlns:p14="http://schemas.microsoft.com/office/powerpoint/2010/main" val="17166958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2FAB93-E3AE-A695-7371-BB76172ACC1F}"/>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C7A5C0E6-295C-5CE9-4E09-88A758049D05}"/>
              </a:ext>
            </a:extLst>
          </p:cNvPr>
          <p:cNvSpPr>
            <a:spLocks noGrp="1"/>
          </p:cNvSpPr>
          <p:nvPr>
            <p:ph type="body" idx="1"/>
          </p:nvPr>
        </p:nvSpPr>
        <p:spPr>
          <a:xfrm>
            <a:off x="286147" y="203457"/>
            <a:ext cx="11432941" cy="6450753"/>
          </a:xfr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indent="0"/>
            <a:r>
              <a:rPr lang="en-US" sz="1867" dirty="0"/>
              <a:t>Client feedback survey</a:t>
            </a:r>
            <a:r>
              <a:rPr lang="en-US" sz="1600" dirty="0"/>
              <a:t> 2023 </a:t>
            </a:r>
            <a:endParaRPr lang="en-US" u="sng" dirty="0"/>
          </a:p>
          <a:p>
            <a:pPr indent="0"/>
            <a:endParaRPr lang="en-US" sz="1600" dirty="0"/>
          </a:p>
          <a:p>
            <a:pPr indent="0"/>
            <a:endParaRPr lang="en-US" sz="1600" dirty="0"/>
          </a:p>
          <a:p>
            <a:pPr indent="0"/>
            <a:endParaRPr lang="en-US" sz="1600" dirty="0"/>
          </a:p>
          <a:p>
            <a:pPr indent="0"/>
            <a:endParaRPr lang="en-US" sz="1600" dirty="0"/>
          </a:p>
          <a:p>
            <a:pPr indent="0"/>
            <a:endParaRPr lang="en-US" sz="1600" dirty="0"/>
          </a:p>
          <a:p>
            <a:pPr indent="0"/>
            <a:endParaRPr lang="en-US" sz="1600" dirty="0"/>
          </a:p>
          <a:p>
            <a:pPr indent="0"/>
            <a:endParaRPr lang="en-US" sz="1600" dirty="0"/>
          </a:p>
          <a:p>
            <a:pPr indent="0"/>
            <a:endParaRPr lang="en-US" sz="1600" dirty="0"/>
          </a:p>
          <a:p>
            <a:pPr indent="0"/>
            <a:endParaRPr lang="en-US" sz="1600" dirty="0"/>
          </a:p>
          <a:p>
            <a:pPr indent="0"/>
            <a:endParaRPr lang="en-US" sz="1600" u="sng" dirty="0"/>
          </a:p>
          <a:p>
            <a:endParaRPr lang="en-US" sz="1600" dirty="0"/>
          </a:p>
          <a:p>
            <a:pPr marL="0" indent="0">
              <a:spcBef>
                <a:spcPts val="0"/>
              </a:spcBef>
            </a:pPr>
            <a:endParaRPr lang="en-US" sz="2400" dirty="0"/>
          </a:p>
          <a:p>
            <a:pPr marL="0" indent="0">
              <a:spcBef>
                <a:spcPts val="0"/>
              </a:spcBef>
            </a:pPr>
            <a:endParaRPr lang="en-US" sz="2400" dirty="0"/>
          </a:p>
        </p:txBody>
      </p:sp>
      <p:pic>
        <p:nvPicPr>
          <p:cNvPr id="2" name="Picture 1" descr="A screenshot of a computer&#10;&#10;Description automatically generated">
            <a:extLst>
              <a:ext uri="{FF2B5EF4-FFF2-40B4-BE49-F238E27FC236}">
                <a16:creationId xmlns:a16="http://schemas.microsoft.com/office/drawing/2014/main" id="{E817CE1F-38F2-FB55-D5EE-019983A7D213}"/>
              </a:ext>
            </a:extLst>
          </p:cNvPr>
          <p:cNvPicPr>
            <a:picLocks noChangeAspect="1"/>
          </p:cNvPicPr>
          <p:nvPr/>
        </p:nvPicPr>
        <p:blipFill>
          <a:blip r:embed="rId2"/>
          <a:stretch>
            <a:fillRect/>
          </a:stretch>
        </p:blipFill>
        <p:spPr>
          <a:xfrm>
            <a:off x="1778000" y="1752600"/>
            <a:ext cx="8636000" cy="3352800"/>
          </a:xfrm>
          <a:prstGeom prst="rect">
            <a:avLst/>
          </a:prstGeom>
        </p:spPr>
      </p:pic>
    </p:spTree>
    <p:extLst>
      <p:ext uri="{BB962C8B-B14F-4D97-AF65-F5344CB8AC3E}">
        <p14:creationId xmlns:p14="http://schemas.microsoft.com/office/powerpoint/2010/main" val="36423847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F057ED-2415-1DEA-8FE0-50A352E0DBE5}"/>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AF1142C2-7E91-C00F-66BA-EF27150A44B9}"/>
              </a:ext>
            </a:extLst>
          </p:cNvPr>
          <p:cNvSpPr>
            <a:spLocks noGrp="1"/>
          </p:cNvSpPr>
          <p:nvPr>
            <p:ph type="body" idx="1"/>
          </p:nvPr>
        </p:nvSpPr>
        <p:spPr>
          <a:xfrm>
            <a:off x="286147" y="203457"/>
            <a:ext cx="11432941" cy="6450753"/>
          </a:xfr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indent="0"/>
            <a:r>
              <a:rPr lang="en-US" sz="1867" dirty="0"/>
              <a:t>Client feedback survey</a:t>
            </a:r>
            <a:r>
              <a:rPr lang="en-US" sz="1600" dirty="0"/>
              <a:t> 2023 </a:t>
            </a:r>
            <a:endParaRPr lang="en-US" u="sng" dirty="0"/>
          </a:p>
          <a:p>
            <a:pPr indent="0"/>
            <a:endParaRPr lang="en-US" sz="1600" dirty="0"/>
          </a:p>
          <a:p>
            <a:pPr indent="0"/>
            <a:endParaRPr lang="en-US" sz="1600" dirty="0"/>
          </a:p>
          <a:p>
            <a:pPr indent="0"/>
            <a:endParaRPr lang="en-US" sz="1600" dirty="0"/>
          </a:p>
          <a:p>
            <a:pPr indent="0"/>
            <a:endParaRPr lang="en-US" sz="1600" dirty="0"/>
          </a:p>
          <a:p>
            <a:pPr indent="0"/>
            <a:endParaRPr lang="en-US" sz="1600" dirty="0"/>
          </a:p>
          <a:p>
            <a:pPr indent="0"/>
            <a:endParaRPr lang="en-US" sz="1600" dirty="0"/>
          </a:p>
          <a:p>
            <a:pPr indent="0"/>
            <a:endParaRPr lang="en-US" sz="1600" dirty="0"/>
          </a:p>
          <a:p>
            <a:pPr indent="0"/>
            <a:endParaRPr lang="en-US" sz="1600" dirty="0"/>
          </a:p>
          <a:p>
            <a:pPr indent="0"/>
            <a:endParaRPr lang="en-US" sz="1600" dirty="0"/>
          </a:p>
          <a:p>
            <a:endParaRPr lang="en-US" sz="1600" dirty="0"/>
          </a:p>
          <a:p>
            <a:pPr marL="0" indent="0">
              <a:spcBef>
                <a:spcPts val="0"/>
              </a:spcBef>
            </a:pPr>
            <a:endParaRPr lang="en-US" sz="2400" dirty="0"/>
          </a:p>
          <a:p>
            <a:pPr marL="0" indent="0">
              <a:spcBef>
                <a:spcPts val="0"/>
              </a:spcBef>
            </a:pPr>
            <a:endParaRPr lang="en-US" sz="2400" dirty="0"/>
          </a:p>
        </p:txBody>
      </p:sp>
      <p:pic>
        <p:nvPicPr>
          <p:cNvPr id="4" name="Picture 3" descr="A screenshot of a graph&#10;&#10;Description automatically generated">
            <a:extLst>
              <a:ext uri="{FF2B5EF4-FFF2-40B4-BE49-F238E27FC236}">
                <a16:creationId xmlns:a16="http://schemas.microsoft.com/office/drawing/2014/main" id="{FF8EB18F-10F8-5FE6-0155-E5CC1928E711}"/>
              </a:ext>
            </a:extLst>
          </p:cNvPr>
          <p:cNvPicPr>
            <a:picLocks noChangeAspect="1"/>
          </p:cNvPicPr>
          <p:nvPr/>
        </p:nvPicPr>
        <p:blipFill>
          <a:blip r:embed="rId2"/>
          <a:stretch>
            <a:fillRect/>
          </a:stretch>
        </p:blipFill>
        <p:spPr>
          <a:xfrm>
            <a:off x="1654145" y="822960"/>
            <a:ext cx="8883713" cy="5669280"/>
          </a:xfrm>
          <a:prstGeom prst="rect">
            <a:avLst/>
          </a:prstGeom>
        </p:spPr>
      </p:pic>
    </p:spTree>
    <p:extLst>
      <p:ext uri="{BB962C8B-B14F-4D97-AF65-F5344CB8AC3E}">
        <p14:creationId xmlns:p14="http://schemas.microsoft.com/office/powerpoint/2010/main" val="656467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4C9B9-7857-632A-6ABD-8A293C41F5B3}"/>
            </a:ext>
          </a:extLst>
        </p:cNvPr>
        <p:cNvGrpSpPr/>
        <p:nvPr/>
      </p:nvGrpSpPr>
      <p:grpSpPr>
        <a:xfrm>
          <a:off x="0" y="0"/>
          <a:ext cx="0" cy="0"/>
          <a:chOff x="0" y="0"/>
          <a:chExt cx="0" cy="0"/>
        </a:xfrm>
      </p:grpSpPr>
      <p:pic>
        <p:nvPicPr>
          <p:cNvPr id="9" name="Picture 8" descr="A poster with people silhouettes&#10;&#10;Description automatically generated">
            <a:extLst>
              <a:ext uri="{FF2B5EF4-FFF2-40B4-BE49-F238E27FC236}">
                <a16:creationId xmlns:a16="http://schemas.microsoft.com/office/drawing/2014/main" id="{1E4C0F66-AFC6-21B0-7B7E-E938AC65FEAD}"/>
              </a:ext>
            </a:extLst>
          </p:cNvPr>
          <p:cNvPicPr>
            <a:picLocks noChangeAspect="1"/>
          </p:cNvPicPr>
          <p:nvPr/>
        </p:nvPicPr>
        <p:blipFill>
          <a:blip r:embed="rId2"/>
          <a:stretch>
            <a:fillRect/>
          </a:stretch>
        </p:blipFill>
        <p:spPr>
          <a:xfrm>
            <a:off x="1708972" y="0"/>
            <a:ext cx="8570856" cy="6858000"/>
          </a:xfrm>
          <a:prstGeom prst="rect">
            <a:avLst/>
          </a:prstGeom>
        </p:spPr>
      </p:pic>
    </p:spTree>
    <p:extLst>
      <p:ext uri="{BB962C8B-B14F-4D97-AF65-F5344CB8AC3E}">
        <p14:creationId xmlns:p14="http://schemas.microsoft.com/office/powerpoint/2010/main" val="1449127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818BFA2-96CA-4477-25DB-E0B99DDDE8C8}"/>
            </a:ext>
          </a:extLst>
        </p:cNvPr>
        <p:cNvGrpSpPr/>
        <p:nvPr/>
      </p:nvGrpSpPr>
      <p:grpSpPr>
        <a:xfrm>
          <a:off x="0" y="0"/>
          <a:ext cx="0" cy="0"/>
          <a:chOff x="0" y="0"/>
          <a:chExt cx="0" cy="0"/>
        </a:xfrm>
      </p:grpSpPr>
      <p:sp>
        <p:nvSpPr>
          <p:cNvPr id="21" name="Rectangle 2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purple and green background with text and images&#10;&#10;Description automatically generated">
            <a:extLst>
              <a:ext uri="{FF2B5EF4-FFF2-40B4-BE49-F238E27FC236}">
                <a16:creationId xmlns:a16="http://schemas.microsoft.com/office/drawing/2014/main" id="{6F4F240E-BAEB-7BB5-4E9E-882C22928CC4}"/>
              </a:ext>
            </a:extLst>
          </p:cNvPr>
          <p:cNvPicPr>
            <a:picLocks noChangeAspect="1"/>
          </p:cNvPicPr>
          <p:nvPr/>
        </p:nvPicPr>
        <p:blipFill>
          <a:blip r:embed="rId2"/>
          <a:stretch>
            <a:fillRect/>
          </a:stretch>
        </p:blipFill>
        <p:spPr>
          <a:xfrm>
            <a:off x="3324395" y="643467"/>
            <a:ext cx="5543210" cy="5571066"/>
          </a:xfrm>
          <a:prstGeom prst="rect">
            <a:avLst/>
          </a:prstGeom>
        </p:spPr>
      </p:pic>
      <p:graphicFrame>
        <p:nvGraphicFramePr>
          <p:cNvPr id="3" name="Table 2">
            <a:extLst>
              <a:ext uri="{FF2B5EF4-FFF2-40B4-BE49-F238E27FC236}">
                <a16:creationId xmlns:a16="http://schemas.microsoft.com/office/drawing/2014/main" id="{A7A78139-0A25-4656-6023-72CB78F18842}"/>
              </a:ext>
            </a:extLst>
          </p:cNvPr>
          <p:cNvGraphicFramePr>
            <a:graphicFrameLocks noGrp="1"/>
          </p:cNvGraphicFramePr>
          <p:nvPr>
            <p:extLst>
              <p:ext uri="{D42A27DB-BD31-4B8C-83A1-F6EECF244321}">
                <p14:modId xmlns:p14="http://schemas.microsoft.com/office/powerpoint/2010/main" val="2736001525"/>
              </p:ext>
            </p:extLst>
          </p:nvPr>
        </p:nvGraphicFramePr>
        <p:xfrm>
          <a:off x="772160" y="721360"/>
          <a:ext cx="647699" cy="640080"/>
        </p:xfrm>
        <a:graphic>
          <a:graphicData uri="http://schemas.openxmlformats.org/drawingml/2006/table">
            <a:tbl>
              <a:tblPr firstRow="1" bandRow="1">
                <a:tableStyleId>{5C22544A-7EE6-4342-B048-85BDC9FD1C3A}</a:tableStyleId>
              </a:tblPr>
              <a:tblGrid>
                <a:gridCol w="647699">
                  <a:extLst>
                    <a:ext uri="{9D8B030D-6E8A-4147-A177-3AD203B41FA5}">
                      <a16:colId xmlns:a16="http://schemas.microsoft.com/office/drawing/2014/main" val="4247827902"/>
                    </a:ext>
                  </a:extLst>
                </a:gridCol>
              </a:tblGrid>
              <a:tr h="370840">
                <a:tc>
                  <a:txBody>
                    <a:bodyPr/>
                    <a:lstStyle/>
                    <a:p>
                      <a:r>
                        <a:rPr lang="en-GB" dirty="0"/>
                        <a:t>20202222</a:t>
                      </a:r>
                    </a:p>
                  </a:txBody>
                  <a:tcPr>
                    <a:solidFill>
                      <a:schemeClr val="bg1"/>
                    </a:solidFill>
                  </a:tcPr>
                </a:tc>
                <a:extLst>
                  <a:ext uri="{0D108BD9-81ED-4DB2-BD59-A6C34878D82A}">
                    <a16:rowId xmlns:a16="http://schemas.microsoft.com/office/drawing/2014/main" val="1464976172"/>
                  </a:ext>
                </a:extLst>
              </a:tr>
            </a:tbl>
          </a:graphicData>
        </a:graphic>
      </p:graphicFrame>
      <p:sp>
        <p:nvSpPr>
          <p:cNvPr id="4" name="Rectangle 3">
            <a:extLst>
              <a:ext uri="{FF2B5EF4-FFF2-40B4-BE49-F238E27FC236}">
                <a16:creationId xmlns:a16="http://schemas.microsoft.com/office/drawing/2014/main" id="{6B613C2F-D43F-A12F-ABFB-009A86D9ABDE}"/>
              </a:ext>
            </a:extLst>
          </p:cNvPr>
          <p:cNvSpPr/>
          <p:nvPr/>
        </p:nvSpPr>
        <p:spPr>
          <a:xfrm>
            <a:off x="838200" y="815340"/>
            <a:ext cx="772160" cy="477520"/>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cs typeface="Calibri"/>
              </a:rPr>
              <a:t>2022</a:t>
            </a:r>
            <a:endParaRPr lang="en-GB" dirty="0"/>
          </a:p>
        </p:txBody>
      </p:sp>
    </p:spTree>
    <p:extLst>
      <p:ext uri="{BB962C8B-B14F-4D97-AF65-F5344CB8AC3E}">
        <p14:creationId xmlns:p14="http://schemas.microsoft.com/office/powerpoint/2010/main" val="4203581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F6E39C-17ED-661C-1805-1FB5DBAAF68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EA19724-9475-40EE-0F37-F6AE1026E3E8}"/>
              </a:ext>
            </a:extLst>
          </p:cNvPr>
          <p:cNvSpPr txBox="1"/>
          <p:nvPr/>
        </p:nvSpPr>
        <p:spPr>
          <a:xfrm>
            <a:off x="436880" y="162560"/>
            <a:ext cx="11562080" cy="62478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latin typeface="Open Sans"/>
                <a:ea typeface="Open Sans"/>
                <a:cs typeface="Open Sans"/>
              </a:rPr>
              <a:t>Who we are </a:t>
            </a:r>
            <a:r>
              <a:rPr lang="en-GB" sz="2000">
                <a:latin typeface="Open Sans"/>
                <a:ea typeface="Open Sans"/>
                <a:cs typeface="Open Sans"/>
              </a:rPr>
              <a:t>​</a:t>
            </a:r>
            <a:br>
              <a:rPr lang="en-GB" sz="2000">
                <a:latin typeface="Open Sans"/>
                <a:ea typeface="Open Sans"/>
                <a:cs typeface="Open Sans"/>
              </a:rPr>
            </a:br>
            <a:r>
              <a:rPr lang="en-US" sz="2000">
                <a:solidFill>
                  <a:srgbClr val="002060"/>
                </a:solidFill>
                <a:latin typeface="Open Sans"/>
                <a:ea typeface="Open Sans"/>
                <a:cs typeface="Open Sans"/>
              </a:rPr>
              <a:t>The </a:t>
            </a:r>
            <a:r>
              <a:rPr lang="en-US" sz="2000" u="sng">
                <a:solidFill>
                  <a:srgbClr val="002060"/>
                </a:solidFill>
                <a:latin typeface="Open Sans"/>
                <a:ea typeface="Open Sans"/>
                <a:cs typeface="Open Sans"/>
              </a:rPr>
              <a:t>South-West London</a:t>
            </a:r>
            <a:r>
              <a:rPr lang="en-US" sz="2000">
                <a:solidFill>
                  <a:srgbClr val="002060"/>
                </a:solidFill>
                <a:latin typeface="Open Sans"/>
                <a:ea typeface="Open Sans"/>
                <a:cs typeface="Open Sans"/>
              </a:rPr>
              <a:t> Macmillan Benefits and Money service started in January 2007. </a:t>
            </a:r>
            <a:r>
              <a:rPr lang="en-GB" sz="2000">
                <a:solidFill>
                  <a:srgbClr val="002060"/>
                </a:solidFill>
                <a:latin typeface="Open Sans"/>
                <a:ea typeface="Open Sans"/>
                <a:cs typeface="Open Sans"/>
              </a:rPr>
              <a:t>​</a:t>
            </a:r>
            <a:br>
              <a:rPr lang="en-GB" sz="2000">
                <a:solidFill>
                  <a:srgbClr val="002060"/>
                </a:solidFill>
                <a:latin typeface="Open Sans"/>
                <a:ea typeface="Open Sans"/>
                <a:cs typeface="Open Sans"/>
              </a:rPr>
            </a:br>
            <a:r>
              <a:rPr lang="en-GB" sz="2000">
                <a:latin typeface="Open Sans"/>
                <a:ea typeface="Open Sans"/>
                <a:cs typeface="Open Sans"/>
              </a:rPr>
              <a:t>​</a:t>
            </a:r>
            <a:br>
              <a:rPr lang="en-GB" sz="2000">
                <a:latin typeface="Open Sans"/>
                <a:ea typeface="Open Sans"/>
                <a:cs typeface="Open Sans"/>
              </a:rPr>
            </a:br>
            <a:r>
              <a:rPr lang="en-GB" sz="2000">
                <a:solidFill>
                  <a:srgbClr val="002060"/>
                </a:solidFill>
                <a:latin typeface="Open Sans"/>
                <a:ea typeface="Open Sans"/>
                <a:cs typeface="Open Sans"/>
              </a:rPr>
              <a:t>We are a partnership between Citizens Advice Wandsworth, Citizens Advice Croydon and   Macmillan Cancer Support to support people affected by cancer. ​</a:t>
            </a:r>
            <a:br>
              <a:rPr lang="en-GB" sz="2000">
                <a:solidFill>
                  <a:srgbClr val="002060"/>
                </a:solidFill>
                <a:latin typeface="Open Sans"/>
                <a:ea typeface="Open Sans"/>
                <a:cs typeface="Open Sans"/>
              </a:rPr>
            </a:br>
            <a:r>
              <a:rPr lang="en-GB" sz="2000">
                <a:latin typeface="Open Sans"/>
                <a:ea typeface="Open Sans"/>
                <a:cs typeface="Open Sans"/>
              </a:rPr>
              <a:t>​</a:t>
            </a:r>
            <a:br>
              <a:rPr lang="en-GB" sz="2000">
                <a:latin typeface="Open Sans"/>
                <a:ea typeface="Open Sans"/>
                <a:cs typeface="Open Sans"/>
              </a:rPr>
            </a:br>
            <a:r>
              <a:rPr lang="en-GB" sz="2000" b="1">
                <a:latin typeface="Open Sans"/>
                <a:ea typeface="Open Sans"/>
                <a:cs typeface="Open Sans"/>
              </a:rPr>
              <a:t>Who we help</a:t>
            </a:r>
            <a:r>
              <a:rPr lang="en-GB" sz="2000">
                <a:latin typeface="Open Sans"/>
                <a:ea typeface="Open Sans"/>
                <a:cs typeface="Open Sans"/>
              </a:rPr>
              <a:t>​</a:t>
            </a:r>
            <a:br>
              <a:rPr lang="en-GB" sz="2000">
                <a:latin typeface="Open Sans"/>
                <a:ea typeface="Open Sans"/>
                <a:cs typeface="Open Sans"/>
              </a:rPr>
            </a:br>
            <a:r>
              <a:rPr lang="en-GB" sz="2000">
                <a:solidFill>
                  <a:srgbClr val="002060"/>
                </a:solidFill>
                <a:latin typeface="Open Sans"/>
                <a:ea typeface="Open Sans"/>
                <a:cs typeface="Open Sans"/>
              </a:rPr>
              <a:t>Anyone living with cancer with </a:t>
            </a:r>
            <a:r>
              <a:rPr lang="en-GB" sz="2000" i="1">
                <a:solidFill>
                  <a:srgbClr val="002060"/>
                </a:solidFill>
                <a:latin typeface="Open Sans"/>
                <a:ea typeface="Open Sans"/>
                <a:cs typeface="Open Sans"/>
              </a:rPr>
              <a:t>a connection</a:t>
            </a:r>
            <a:r>
              <a:rPr lang="en-GB" sz="2000">
                <a:solidFill>
                  <a:srgbClr val="002060"/>
                </a:solidFill>
                <a:latin typeface="Open Sans"/>
                <a:ea typeface="Open Sans"/>
                <a:cs typeface="Open Sans"/>
              </a:rPr>
              <a:t> to Epsom &amp; St Helier, Croydon University, St Georges or </a:t>
            </a:r>
            <a:r>
              <a:rPr lang="en-GB" sz="2000" b="1">
                <a:solidFill>
                  <a:srgbClr val="002060"/>
                </a:solidFill>
                <a:latin typeface="Open Sans"/>
                <a:ea typeface="Open Sans"/>
                <a:cs typeface="Open Sans"/>
              </a:rPr>
              <a:t>Kingston </a:t>
            </a:r>
            <a:r>
              <a:rPr lang="en-GB" sz="2000">
                <a:solidFill>
                  <a:srgbClr val="002060"/>
                </a:solidFill>
                <a:latin typeface="Open Sans"/>
                <a:ea typeface="Open Sans"/>
                <a:cs typeface="Open Sans"/>
              </a:rPr>
              <a:t>hospital. We would also support a Wandsworth and Croydon resident living with cancer who doesn`t have a connection to one of those hospitals.  ​</a:t>
            </a:r>
            <a:br>
              <a:rPr lang="en-GB" sz="2000">
                <a:solidFill>
                  <a:srgbClr val="002060"/>
                </a:solidFill>
                <a:latin typeface="Open Sans"/>
                <a:ea typeface="Open Sans"/>
                <a:cs typeface="Open Sans"/>
              </a:rPr>
            </a:br>
            <a:r>
              <a:rPr lang="en-GB" sz="2000">
                <a:latin typeface="Open Sans"/>
                <a:ea typeface="Open Sans"/>
                <a:cs typeface="Open Sans"/>
              </a:rPr>
              <a:t>​</a:t>
            </a:r>
            <a:br>
              <a:rPr lang="en-GB" sz="2000">
                <a:latin typeface="Open Sans"/>
                <a:ea typeface="Open Sans"/>
                <a:cs typeface="Open Sans"/>
              </a:rPr>
            </a:br>
            <a:r>
              <a:rPr lang="en-GB" sz="2000" b="1">
                <a:latin typeface="Open Sans"/>
                <a:ea typeface="Open Sans"/>
                <a:cs typeface="Open Sans"/>
              </a:rPr>
              <a:t>What we do </a:t>
            </a:r>
            <a:r>
              <a:rPr lang="en-GB" sz="2000">
                <a:latin typeface="Open Sans"/>
                <a:ea typeface="Open Sans"/>
                <a:cs typeface="Open Sans"/>
              </a:rPr>
              <a:t>​</a:t>
            </a:r>
            <a:br>
              <a:rPr lang="en-GB" sz="2000">
                <a:latin typeface="Open Sans"/>
                <a:ea typeface="Open Sans"/>
                <a:cs typeface="Open Sans"/>
              </a:rPr>
            </a:br>
            <a:r>
              <a:rPr lang="en-GB" sz="2000">
                <a:solidFill>
                  <a:srgbClr val="002060"/>
                </a:solidFill>
                <a:latin typeface="Open Sans"/>
                <a:ea typeface="Open Sans"/>
                <a:cs typeface="Open Sans"/>
              </a:rPr>
              <a:t>Free, specialist, confidential and impartial </a:t>
            </a:r>
            <a:r>
              <a:rPr lang="en-GB" sz="2000" u="sng">
                <a:solidFill>
                  <a:srgbClr val="002060"/>
                </a:solidFill>
                <a:latin typeface="Open Sans"/>
                <a:ea typeface="Open Sans"/>
                <a:cs typeface="Open Sans"/>
              </a:rPr>
              <a:t>benefits, money and financial advice</a:t>
            </a:r>
            <a:r>
              <a:rPr lang="en-GB" sz="2000">
                <a:solidFill>
                  <a:srgbClr val="002060"/>
                </a:solidFill>
                <a:latin typeface="Open Sans"/>
                <a:ea typeface="Open Sans"/>
                <a:cs typeface="Open Sans"/>
              </a:rPr>
              <a:t> to people living with cancer. ​</a:t>
            </a:r>
            <a:br>
              <a:rPr lang="en-GB" sz="2000">
                <a:solidFill>
                  <a:srgbClr val="002060"/>
                </a:solidFill>
                <a:latin typeface="Open Sans"/>
                <a:ea typeface="Open Sans"/>
                <a:cs typeface="Open Sans"/>
              </a:rPr>
            </a:br>
            <a:r>
              <a:rPr lang="en-GB" sz="2000">
                <a:latin typeface="Open Sans"/>
                <a:ea typeface="Open Sans"/>
                <a:cs typeface="Open Sans"/>
              </a:rPr>
              <a:t>​</a:t>
            </a:r>
            <a:br>
              <a:rPr lang="en-GB" sz="2000">
                <a:latin typeface="Open Sans"/>
                <a:ea typeface="Open Sans"/>
                <a:cs typeface="Open Sans"/>
              </a:rPr>
            </a:br>
            <a:r>
              <a:rPr lang="en-GB" sz="2000">
                <a:solidFill>
                  <a:srgbClr val="002060"/>
                </a:solidFill>
                <a:latin typeface="Open Sans"/>
                <a:ea typeface="Open Sans"/>
                <a:cs typeface="Open Sans"/>
              </a:rPr>
              <a:t>Advisors are available to help individuals to understand what support is available to them to help pay the bills or meet extra expenses. ​</a:t>
            </a:r>
            <a:br>
              <a:rPr lang="en-GB" sz="2000">
                <a:solidFill>
                  <a:srgbClr val="002060"/>
                </a:solidFill>
                <a:latin typeface="Open Sans"/>
                <a:ea typeface="Open Sans"/>
                <a:cs typeface="Open Sans"/>
              </a:rPr>
            </a:br>
            <a:r>
              <a:rPr lang="en-GB" sz="2000">
                <a:latin typeface="Open Sans"/>
                <a:ea typeface="Open Sans"/>
                <a:cs typeface="Open Sans"/>
              </a:rPr>
              <a:t>​</a:t>
            </a:r>
            <a:br>
              <a:rPr lang="en-GB" sz="2000">
                <a:latin typeface="Open Sans"/>
                <a:ea typeface="Open Sans"/>
                <a:cs typeface="Open Sans"/>
              </a:rPr>
            </a:br>
            <a:r>
              <a:rPr lang="en-GB" sz="2000">
                <a:solidFill>
                  <a:srgbClr val="002060"/>
                </a:solidFill>
                <a:latin typeface="Open Sans"/>
                <a:ea typeface="Open Sans"/>
                <a:cs typeface="Open Sans"/>
              </a:rPr>
              <a:t>If more help is needed the advisers can help complete applications for benefits and grants and will continue to support a person until they are receiving everything they`re entitled to.</a:t>
            </a:r>
            <a:endParaRPr lang="en-GB"/>
          </a:p>
        </p:txBody>
      </p:sp>
    </p:spTree>
    <p:extLst>
      <p:ext uri="{BB962C8B-B14F-4D97-AF65-F5344CB8AC3E}">
        <p14:creationId xmlns:p14="http://schemas.microsoft.com/office/powerpoint/2010/main" val="534905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23929D2D-F9EB-FE29-C908-3BE5152CAA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16E066-DC65-8C75-ABF2-BEDAF646C94F}"/>
              </a:ext>
            </a:extLst>
          </p:cNvPr>
          <p:cNvSpPr>
            <a:spLocks noGrp="1"/>
          </p:cNvSpPr>
          <p:nvPr>
            <p:ph type="title"/>
          </p:nvPr>
        </p:nvSpPr>
        <p:spPr>
          <a:xfrm>
            <a:off x="77552" y="63082"/>
            <a:ext cx="11984598" cy="6735701"/>
          </a:xfrm>
          <a:solidFill>
            <a:schemeClr val="bg1"/>
          </a:solidFill>
        </p:spPr>
        <p:txBody>
          <a:bodyPr spcFirstLastPara="1" wrap="square" lIns="365699" tIns="365699" rIns="365699" bIns="365699" anchor="ctr" anchorCtr="0">
            <a:noAutofit/>
          </a:bodyPr>
          <a:lstStyle/>
          <a:p>
            <a:pPr algn="l"/>
            <a:br>
              <a:rPr lang="en-GB" sz="3200" dirty="0"/>
            </a:br>
            <a:br>
              <a:rPr lang="en-GB" sz="3200" dirty="0"/>
            </a:br>
            <a:br>
              <a:rPr lang="en-GB" sz="3200" dirty="0"/>
            </a:br>
            <a:r>
              <a:rPr lang="en-GB" sz="2000" b="1" dirty="0">
                <a:solidFill>
                  <a:srgbClr val="002060"/>
                </a:solidFill>
                <a:latin typeface="Open Sans"/>
              </a:rPr>
              <a:t>What we do </a:t>
            </a:r>
            <a:br>
              <a:rPr lang="en-GB" sz="2000" b="1" dirty="0">
                <a:solidFill>
                  <a:srgbClr val="002060"/>
                </a:solidFill>
                <a:latin typeface="Open Sans"/>
              </a:rPr>
            </a:br>
            <a:endParaRPr lang="en-GB" sz="2000">
              <a:solidFill>
                <a:srgbClr val="002060"/>
              </a:solidFill>
              <a:latin typeface="Open Sans"/>
            </a:endParaRPr>
          </a:p>
          <a:p>
            <a:pPr algn="l"/>
            <a:br>
              <a:rPr lang="en-GB" sz="1600" dirty="0">
                <a:solidFill>
                  <a:srgbClr val="002060"/>
                </a:solidFill>
              </a:rPr>
            </a:br>
            <a:r>
              <a:rPr lang="en-GB" sz="1600" dirty="0">
                <a:solidFill>
                  <a:srgbClr val="002060"/>
                </a:solidFill>
              </a:rPr>
              <a:t>Outreach advice clinic at </a:t>
            </a:r>
            <a:br>
              <a:rPr lang="en-GB" sz="1600" dirty="0">
                <a:solidFill>
                  <a:srgbClr val="002060"/>
                </a:solidFill>
              </a:rPr>
            </a:br>
            <a:r>
              <a:rPr lang="en-GB" sz="1600" dirty="0">
                <a:solidFill>
                  <a:srgbClr val="002060"/>
                </a:solidFill>
              </a:rPr>
              <a:t>Kingston Hospital</a:t>
            </a:r>
            <a:r>
              <a:rPr lang="en-GB" sz="1600" dirty="0"/>
              <a:t> </a:t>
            </a:r>
          </a:p>
          <a:p>
            <a:pPr algn="l"/>
            <a:br>
              <a:rPr lang="en-GB" sz="3200" dirty="0"/>
            </a:br>
            <a:r>
              <a:rPr lang="en-GB" sz="3200" dirty="0">
                <a:solidFill>
                  <a:srgbClr val="004B88"/>
                </a:solidFill>
              </a:rPr>
              <a:t> </a:t>
            </a:r>
            <a:br>
              <a:rPr lang="en-GB" sz="3200" dirty="0"/>
            </a:br>
            <a:br>
              <a:rPr lang="en-GB" sz="3200" dirty="0"/>
            </a:br>
            <a:br>
              <a:rPr lang="en-GB" sz="3200" dirty="0"/>
            </a:br>
            <a:br>
              <a:rPr lang="en-GB" sz="3200" dirty="0"/>
            </a:br>
            <a:br>
              <a:rPr lang="en-GB" sz="3200" dirty="0"/>
            </a:br>
            <a:r>
              <a:rPr lang="en-GB" sz="1400" dirty="0">
                <a:solidFill>
                  <a:srgbClr val="004B88"/>
                </a:solidFill>
                <a:latin typeface="Open Sans"/>
              </a:rPr>
              <a:t>We want to help </a:t>
            </a:r>
            <a:r>
              <a:rPr lang="en-GB" sz="1400" b="1" dirty="0">
                <a:solidFill>
                  <a:srgbClr val="004B88"/>
                </a:solidFill>
                <a:latin typeface="Open Sans"/>
              </a:rPr>
              <a:t>more</a:t>
            </a:r>
            <a:r>
              <a:rPr lang="en-GB" sz="1400" dirty="0">
                <a:solidFill>
                  <a:srgbClr val="004B88"/>
                </a:solidFill>
                <a:latin typeface="Open Sans"/>
              </a:rPr>
              <a:t> people in need of benefit and money advice who have a connection to Kingston Hospital; many of whom will be Kingston residents. </a:t>
            </a:r>
          </a:p>
        </p:txBody>
      </p:sp>
      <p:pic>
        <p:nvPicPr>
          <p:cNvPr id="3" name="Picture 2">
            <a:extLst>
              <a:ext uri="{FF2B5EF4-FFF2-40B4-BE49-F238E27FC236}">
                <a16:creationId xmlns:a16="http://schemas.microsoft.com/office/drawing/2014/main" id="{4AD7A3D4-070B-2C3C-8D7E-173B751EE163}"/>
              </a:ext>
            </a:extLst>
          </p:cNvPr>
          <p:cNvPicPr>
            <a:picLocks noChangeAspect="1"/>
          </p:cNvPicPr>
          <p:nvPr/>
        </p:nvPicPr>
        <p:blipFill>
          <a:blip r:embed="rId2"/>
          <a:stretch>
            <a:fillRect/>
          </a:stretch>
        </p:blipFill>
        <p:spPr>
          <a:xfrm rot="5400000">
            <a:off x="3373120" y="506730"/>
            <a:ext cx="5445760" cy="5143500"/>
          </a:xfrm>
          <a:prstGeom prst="rect">
            <a:avLst/>
          </a:prstGeom>
        </p:spPr>
      </p:pic>
    </p:spTree>
    <p:extLst>
      <p:ext uri="{BB962C8B-B14F-4D97-AF65-F5344CB8AC3E}">
        <p14:creationId xmlns:p14="http://schemas.microsoft.com/office/powerpoint/2010/main" val="1719824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169BA4-14D1-AD57-946E-B2BB65317D7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0E27B4B-52EF-51FB-1A38-FF540073DE3B}"/>
              </a:ext>
            </a:extLst>
          </p:cNvPr>
          <p:cNvSpPr txBox="1"/>
          <p:nvPr/>
        </p:nvSpPr>
        <p:spPr>
          <a:xfrm>
            <a:off x="142240" y="111760"/>
            <a:ext cx="11846560" cy="62478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dirty="0">
                <a:latin typeface="Open Sans"/>
                <a:ea typeface="Open Sans"/>
                <a:cs typeface="Open Sans"/>
              </a:rPr>
              <a:t>How to access the service </a:t>
            </a:r>
            <a:r>
              <a:rPr lang="en-GB" sz="2000" dirty="0">
                <a:latin typeface="Open Sans"/>
                <a:ea typeface="Open Sans"/>
                <a:cs typeface="Open Sans"/>
              </a:rPr>
              <a:t>​</a:t>
            </a:r>
            <a:br>
              <a:rPr lang="en-GB" sz="2000" dirty="0">
                <a:latin typeface="Open Sans"/>
                <a:ea typeface="Open Sans"/>
                <a:cs typeface="Open Sans"/>
              </a:rPr>
            </a:br>
            <a:r>
              <a:rPr lang="en-GB" sz="2000" dirty="0">
                <a:latin typeface="Open Sans"/>
                <a:ea typeface="Open Sans"/>
                <a:cs typeface="Open Sans"/>
              </a:rPr>
              <a:t>Individuals can telephone advice call 020 7042 0332 Monday to Friday, 9.30am - 5pm (excluding public holidays).​</a:t>
            </a:r>
            <a:br>
              <a:rPr lang="en-GB" sz="2000" dirty="0">
                <a:latin typeface="Open Sans"/>
                <a:ea typeface="Open Sans"/>
                <a:cs typeface="Open Sans"/>
              </a:rPr>
            </a:br>
            <a:r>
              <a:rPr lang="en-GB" sz="2000" dirty="0">
                <a:latin typeface="Open Sans"/>
                <a:ea typeface="Open Sans"/>
                <a:cs typeface="Open Sans"/>
              </a:rPr>
              <a:t>​</a:t>
            </a:r>
            <a:br>
              <a:rPr lang="en-GB" sz="2000" dirty="0">
                <a:latin typeface="Open Sans"/>
                <a:ea typeface="Open Sans"/>
                <a:cs typeface="Open Sans"/>
              </a:rPr>
            </a:br>
            <a:r>
              <a:rPr lang="en-GB" sz="2000" dirty="0">
                <a:latin typeface="Open Sans"/>
                <a:ea typeface="Open Sans"/>
                <a:cs typeface="Open Sans"/>
              </a:rPr>
              <a:t>Individuals can complete the webform found on the CAW website  ​</a:t>
            </a:r>
            <a:br>
              <a:rPr lang="en-GB" sz="2000" dirty="0">
                <a:latin typeface="Open Sans"/>
                <a:ea typeface="Open Sans"/>
                <a:cs typeface="Open Sans"/>
              </a:rPr>
            </a:br>
            <a:r>
              <a:rPr lang="en-GB" sz="2000" u="sng" dirty="0">
                <a:solidFill>
                  <a:srgbClr val="0097A7"/>
                </a:solidFill>
                <a:latin typeface="Arial"/>
                <a:cs typeface="Arial"/>
                <a:hlinkClick r:id="rId2"/>
              </a:rPr>
              <a:t>https://cawandsworth.org/our-projects/macmillan/</a:t>
            </a:r>
            <a:r>
              <a:rPr lang="en-GB" sz="2000" dirty="0">
                <a:latin typeface="Arial"/>
                <a:cs typeface="Arial"/>
              </a:rPr>
              <a:t>​</a:t>
            </a:r>
            <a:br>
              <a:rPr lang="en-GB" sz="2000" dirty="0">
                <a:latin typeface="Arial"/>
                <a:cs typeface="Arial"/>
              </a:rPr>
            </a:br>
            <a:r>
              <a:rPr lang="en-GB" sz="2000" dirty="0">
                <a:latin typeface="Arial"/>
                <a:cs typeface="Arial"/>
              </a:rPr>
              <a:t>​</a:t>
            </a:r>
            <a:br>
              <a:rPr lang="en-GB" sz="2000" dirty="0">
                <a:latin typeface="Arial"/>
                <a:cs typeface="Arial"/>
              </a:rPr>
            </a:br>
            <a:r>
              <a:rPr lang="en-GB" sz="2000" dirty="0">
                <a:latin typeface="Arial"/>
                <a:cs typeface="Arial"/>
              </a:rPr>
              <a:t>​</a:t>
            </a:r>
            <a:br>
              <a:rPr lang="en-GB" sz="2000" dirty="0">
                <a:latin typeface="Arial"/>
                <a:cs typeface="Arial"/>
              </a:rPr>
            </a:br>
            <a:r>
              <a:rPr lang="en-GB" sz="2000" dirty="0">
                <a:latin typeface="Arial"/>
                <a:cs typeface="Arial"/>
              </a:rPr>
              <a:t>​</a:t>
            </a:r>
            <a:br>
              <a:rPr lang="en-GB" sz="2000" dirty="0">
                <a:latin typeface="Arial"/>
                <a:cs typeface="Arial"/>
              </a:rPr>
            </a:br>
            <a:r>
              <a:rPr lang="en-GB" sz="2000" dirty="0">
                <a:latin typeface="Open Sans"/>
                <a:ea typeface="Open Sans"/>
                <a:cs typeface="Open Sans"/>
              </a:rPr>
              <a:t>​</a:t>
            </a:r>
            <a:br>
              <a:rPr lang="en-GB" sz="2000" dirty="0">
                <a:latin typeface="Open Sans"/>
                <a:ea typeface="Open Sans"/>
                <a:cs typeface="Open Sans"/>
              </a:rPr>
            </a:br>
            <a:r>
              <a:rPr lang="en-GB" sz="2000" dirty="0">
                <a:latin typeface="Open Sans"/>
                <a:ea typeface="Open Sans"/>
                <a:cs typeface="Open Sans"/>
              </a:rPr>
              <a:t>​</a:t>
            </a:r>
            <a:br>
              <a:rPr lang="en-GB" sz="2000" dirty="0">
                <a:latin typeface="Open Sans"/>
                <a:ea typeface="Open Sans"/>
                <a:cs typeface="Open Sans"/>
              </a:rPr>
            </a:br>
            <a:r>
              <a:rPr lang="en-GB" sz="2000" dirty="0">
                <a:latin typeface="Open Sans"/>
                <a:ea typeface="Open Sans"/>
                <a:cs typeface="Open Sans"/>
              </a:rPr>
              <a:t>​</a:t>
            </a:r>
            <a:br>
              <a:rPr lang="en-GB" sz="2000" dirty="0">
                <a:latin typeface="Open Sans"/>
                <a:ea typeface="Open Sans"/>
                <a:cs typeface="Open Sans"/>
              </a:rPr>
            </a:br>
            <a:r>
              <a:rPr lang="en-GB" sz="2000" dirty="0">
                <a:latin typeface="Open Sans"/>
                <a:ea typeface="Open Sans"/>
                <a:cs typeface="Open Sans"/>
              </a:rPr>
              <a:t>​</a:t>
            </a:r>
            <a:br>
              <a:rPr lang="en-GB" sz="2000" dirty="0">
                <a:latin typeface="Open Sans"/>
                <a:ea typeface="Open Sans"/>
                <a:cs typeface="Open Sans"/>
              </a:rPr>
            </a:br>
            <a:r>
              <a:rPr lang="en-GB" sz="2000" dirty="0">
                <a:latin typeface="Open Sans"/>
                <a:ea typeface="Open Sans"/>
                <a:cs typeface="Open Sans"/>
              </a:rPr>
              <a:t>​</a:t>
            </a:r>
            <a:br>
              <a:rPr lang="en-GB" sz="2000" dirty="0">
                <a:latin typeface="Open Sans"/>
                <a:ea typeface="Open Sans"/>
                <a:cs typeface="Open Sans"/>
              </a:rPr>
            </a:br>
            <a:endParaRPr lang="en-GB" sz="2000" dirty="0">
              <a:latin typeface="Open Sans"/>
              <a:ea typeface="Open Sans"/>
              <a:cs typeface="Open Sans"/>
            </a:endParaRPr>
          </a:p>
          <a:p>
            <a:endParaRPr lang="en-GB" sz="2000" dirty="0">
              <a:latin typeface="Open Sans"/>
              <a:ea typeface="Open Sans"/>
              <a:cs typeface="Open Sans"/>
            </a:endParaRPr>
          </a:p>
          <a:p>
            <a:r>
              <a:rPr lang="en-GB" sz="2000" dirty="0">
                <a:latin typeface="Open Sans"/>
                <a:ea typeface="Open Sans"/>
                <a:cs typeface="Open Sans"/>
              </a:rPr>
              <a:t>Webform referrals can, of course, also be completed by medical, social care and health professionals, including GPs and social prescribers working in primary care. ​</a:t>
            </a:r>
            <a:br>
              <a:rPr lang="en-GB" sz="2000" dirty="0">
                <a:latin typeface="Open Sans"/>
                <a:ea typeface="Open Sans"/>
                <a:cs typeface="Open Sans"/>
              </a:rPr>
            </a:br>
            <a:r>
              <a:rPr lang="en-GB" sz="2000" dirty="0">
                <a:latin typeface="Open Sans"/>
                <a:ea typeface="Open Sans"/>
                <a:cs typeface="Open Sans"/>
              </a:rPr>
              <a:t>​We aim to respond to enquiries through the webform within 3 working days. Please tell us if there`s anything extremely urgent – we’ll try and call you as soon as possible.</a:t>
            </a:r>
            <a:endParaRPr lang="en-GB">
              <a:cs typeface="Calibri"/>
            </a:endParaRPr>
          </a:p>
        </p:txBody>
      </p:sp>
      <p:pic>
        <p:nvPicPr>
          <p:cNvPr id="5" name="Picture 4" descr="A screenshot of a medical assistance form&#10;&#10;Description automatically generated">
            <a:extLst>
              <a:ext uri="{FF2B5EF4-FFF2-40B4-BE49-F238E27FC236}">
                <a16:creationId xmlns:a16="http://schemas.microsoft.com/office/drawing/2014/main" id="{BF1427F5-9201-A6F7-CD3D-9461976FE5DF}"/>
              </a:ext>
            </a:extLst>
          </p:cNvPr>
          <p:cNvPicPr>
            <a:picLocks noChangeAspect="1"/>
          </p:cNvPicPr>
          <p:nvPr/>
        </p:nvPicPr>
        <p:blipFill>
          <a:blip r:embed="rId3"/>
          <a:stretch>
            <a:fillRect/>
          </a:stretch>
        </p:blipFill>
        <p:spPr>
          <a:xfrm>
            <a:off x="6321669" y="1778977"/>
            <a:ext cx="4136488" cy="3342640"/>
          </a:xfrm>
          <a:prstGeom prst="rect">
            <a:avLst/>
          </a:prstGeom>
        </p:spPr>
      </p:pic>
    </p:spTree>
    <p:extLst>
      <p:ext uri="{BB962C8B-B14F-4D97-AF65-F5344CB8AC3E}">
        <p14:creationId xmlns:p14="http://schemas.microsoft.com/office/powerpoint/2010/main" val="2830439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8C84B-7656-3B84-97B5-7138C4A9149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52249D9-5BE1-B4DE-34F6-218F8186BF2F}"/>
              </a:ext>
            </a:extLst>
          </p:cNvPr>
          <p:cNvSpPr txBox="1"/>
          <p:nvPr/>
        </p:nvSpPr>
        <p:spPr>
          <a:xfrm>
            <a:off x="172720" y="60960"/>
            <a:ext cx="11866880" cy="62478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Open Sans"/>
                <a:cs typeface="Segoe UI"/>
              </a:rPr>
              <a:t>​</a:t>
            </a:r>
            <a:r>
              <a:rPr lang="en-GB" sz="2000" b="1" dirty="0">
                <a:latin typeface="Open Sans"/>
                <a:cs typeface="Segoe UI"/>
              </a:rPr>
              <a:t>What we achieve </a:t>
            </a:r>
            <a:r>
              <a:rPr lang="en-US" dirty="0">
                <a:latin typeface="Open Sans"/>
                <a:cs typeface="Segoe UI"/>
              </a:rPr>
              <a:t>​</a:t>
            </a:r>
            <a:br>
              <a:rPr lang="en-US" dirty="0">
                <a:latin typeface="Open Sans"/>
                <a:cs typeface="Segoe UI"/>
              </a:rPr>
            </a:br>
            <a:endParaRPr lang="en-US">
              <a:latin typeface="Open Sans"/>
              <a:cs typeface="Segoe UI"/>
            </a:endParaRPr>
          </a:p>
          <a:p>
            <a:r>
              <a:rPr lang="en-GB" dirty="0">
                <a:latin typeface="Open Sans"/>
                <a:cs typeface="Segoe UI"/>
              </a:rPr>
              <a:t>We`re very good at supporting our clients to improve their financial circumstances. </a:t>
            </a:r>
            <a:endParaRPr lang="en-US" dirty="0">
              <a:latin typeface="Calibri" panose="020F0502020204030204"/>
              <a:cs typeface="Calibri" panose="020F0502020204030204"/>
            </a:endParaRPr>
          </a:p>
          <a:p>
            <a:r>
              <a:rPr lang="en-GB" dirty="0">
                <a:latin typeface="Open Sans"/>
                <a:cs typeface="Segoe UI"/>
              </a:rPr>
              <a:t>In 2023, we helped them secure </a:t>
            </a:r>
            <a:r>
              <a:rPr lang="en-GB" u="sng" dirty="0">
                <a:latin typeface="Open Sans"/>
                <a:cs typeface="Segoe UI"/>
              </a:rPr>
              <a:t>£2,038,411.85</a:t>
            </a:r>
            <a:r>
              <a:rPr lang="en-GB" dirty="0">
                <a:latin typeface="Open Sans"/>
                <a:cs typeface="Segoe UI"/>
              </a:rPr>
              <a:t> in benefits, grants, passes and more. </a:t>
            </a:r>
            <a:endParaRPr lang="en-US">
              <a:latin typeface="Calibri" panose="020F0502020204030204"/>
              <a:cs typeface="Calibri" panose="020F0502020204030204"/>
            </a:endParaRPr>
          </a:p>
          <a:p>
            <a:r>
              <a:rPr lang="en-GB" sz="1200" dirty="0">
                <a:latin typeface="Open Sans"/>
                <a:cs typeface="Segoe UI"/>
              </a:rPr>
              <a:t> </a:t>
            </a:r>
            <a:br>
              <a:rPr lang="en-US" dirty="0">
                <a:latin typeface="Open Sans"/>
                <a:cs typeface="Segoe UI"/>
              </a:rPr>
            </a:br>
            <a:r>
              <a:rPr lang="en-US" sz="1200" dirty="0">
                <a:latin typeface="Open Sans"/>
                <a:cs typeface="Segoe UI"/>
              </a:rPr>
              <a:t>​</a:t>
            </a:r>
            <a:br>
              <a:rPr lang="en-US" sz="1200" dirty="0">
                <a:latin typeface="Open Sans"/>
                <a:cs typeface="Segoe UI"/>
              </a:rPr>
            </a:br>
            <a:r>
              <a:rPr lang="en-GB" dirty="0">
                <a:solidFill>
                  <a:srgbClr val="202124"/>
                </a:solidFill>
                <a:latin typeface="Open Sans"/>
                <a:cs typeface="Segoe UI"/>
              </a:rPr>
              <a:t>BBC London News ran a feature on our work, and Kingston Courier carried an article. Our message:</a:t>
            </a:r>
            <a:endParaRPr lang="en-US" sz="1400" dirty="0">
              <a:solidFill>
                <a:srgbClr val="202124"/>
              </a:solidFill>
              <a:latin typeface="Open Sans"/>
              <a:ea typeface="Open Sans"/>
              <a:cs typeface="Segoe UI"/>
            </a:endParaRPr>
          </a:p>
          <a:p>
            <a:r>
              <a:rPr lang="en-US" sz="1400" dirty="0">
                <a:solidFill>
                  <a:srgbClr val="004B88"/>
                </a:solidFill>
                <a:latin typeface="Open Sans"/>
                <a:cs typeface="Segoe UI"/>
              </a:rPr>
              <a:t>​</a:t>
            </a:r>
            <a:br>
              <a:rPr lang="en-US" sz="1400" dirty="0">
                <a:latin typeface="Open Sans"/>
                <a:cs typeface="Segoe UI"/>
              </a:rPr>
            </a:br>
            <a:r>
              <a:rPr lang="en-GB" b="1" dirty="0">
                <a:solidFill>
                  <a:srgbClr val="0070C0"/>
                </a:solidFill>
                <a:latin typeface="Open Sans"/>
                <a:cs typeface="Segoe UI"/>
              </a:rPr>
              <a:t>“many people need to access benefits for the first time in their lives following a cancer diagnosis, but don’t know where to turn for help. </a:t>
            </a:r>
            <a:endParaRPr lang="en-US" b="1">
              <a:solidFill>
                <a:srgbClr val="000000"/>
              </a:solidFill>
              <a:latin typeface="Open Sans"/>
              <a:ea typeface="Open Sans"/>
              <a:cs typeface="Calibri"/>
            </a:endParaRPr>
          </a:p>
          <a:p>
            <a:endParaRPr lang="en-GB" b="1" dirty="0">
              <a:solidFill>
                <a:srgbClr val="0070C0"/>
              </a:solidFill>
              <a:latin typeface="Open Sans"/>
              <a:ea typeface="Open Sans"/>
              <a:cs typeface="Segoe UI"/>
            </a:endParaRPr>
          </a:p>
          <a:p>
            <a:r>
              <a:rPr lang="en-GB" b="1" dirty="0">
                <a:solidFill>
                  <a:srgbClr val="0070C0"/>
                </a:solidFill>
                <a:latin typeface="Open Sans"/>
                <a:cs typeface="Segoe UI"/>
              </a:rPr>
              <a:t>It’s a complicated system to understand, particularly at a time when they should be focussed on their health, rather than their finances. </a:t>
            </a:r>
            <a:endParaRPr lang="en-US" b="1">
              <a:solidFill>
                <a:srgbClr val="000000"/>
              </a:solidFill>
              <a:latin typeface="Open Sans"/>
              <a:ea typeface="Open Sans"/>
              <a:cs typeface="Calibri"/>
            </a:endParaRPr>
          </a:p>
          <a:p>
            <a:endParaRPr lang="en-GB" b="1" dirty="0">
              <a:solidFill>
                <a:srgbClr val="0070C0"/>
              </a:solidFill>
              <a:latin typeface="Open Sans"/>
              <a:cs typeface="Segoe UI"/>
            </a:endParaRPr>
          </a:p>
          <a:p>
            <a:r>
              <a:rPr lang="en-GB" b="1" dirty="0">
                <a:solidFill>
                  <a:srgbClr val="0070C0"/>
                </a:solidFill>
                <a:latin typeface="Open Sans"/>
                <a:cs typeface="Segoe UI"/>
              </a:rPr>
              <a:t>Cancer patients often tell us that the application process can feel like having to jump one hurdle after another, which can cause a good deal of unnecessary additional stress. </a:t>
            </a:r>
            <a:endParaRPr lang="en-US" b="1">
              <a:solidFill>
                <a:srgbClr val="000000"/>
              </a:solidFill>
              <a:latin typeface="Open Sans"/>
              <a:ea typeface="Open Sans"/>
              <a:cs typeface="Calibri"/>
            </a:endParaRPr>
          </a:p>
          <a:p>
            <a:endParaRPr lang="en-GB" b="1" dirty="0">
              <a:solidFill>
                <a:srgbClr val="0070C0"/>
              </a:solidFill>
              <a:latin typeface="Open Sans"/>
              <a:ea typeface="Open Sans"/>
              <a:cs typeface="Segoe UI"/>
            </a:endParaRPr>
          </a:p>
          <a:p>
            <a:r>
              <a:rPr lang="en-GB" b="1" dirty="0">
                <a:solidFill>
                  <a:srgbClr val="0070C0"/>
                </a:solidFill>
                <a:latin typeface="Open Sans"/>
                <a:cs typeface="Segoe UI"/>
              </a:rPr>
              <a:t>We’re here to help people navigate that process. We provide a high quality and comprehensive advice service for the most vulnerable cancer patients, who are struggling badly with money worries.</a:t>
            </a:r>
            <a:r>
              <a:rPr lang="en-US" b="1" dirty="0">
                <a:solidFill>
                  <a:srgbClr val="0070C0"/>
                </a:solidFill>
                <a:latin typeface="Open Sans"/>
                <a:cs typeface="Segoe UI"/>
              </a:rPr>
              <a:t>​</a:t>
            </a:r>
            <a:endParaRPr lang="en-US" b="1">
              <a:latin typeface="Open Sans"/>
              <a:ea typeface="Open Sans"/>
              <a:cs typeface="Calibri"/>
            </a:endParaRPr>
          </a:p>
          <a:p>
            <a:r>
              <a:rPr lang="en-GB" b="1" dirty="0">
                <a:latin typeface="Open Sans"/>
                <a:cs typeface="Segoe UI"/>
              </a:rPr>
              <a:t>​</a:t>
            </a:r>
            <a:br>
              <a:rPr lang="en-GB" b="1" dirty="0">
                <a:latin typeface="Open Sans"/>
                <a:cs typeface="Segoe UI"/>
              </a:rPr>
            </a:br>
            <a:r>
              <a:rPr lang="en-GB" b="1" dirty="0">
                <a:solidFill>
                  <a:srgbClr val="0070C0"/>
                </a:solidFill>
                <a:latin typeface="Open Sans"/>
                <a:cs typeface="Segoe UI"/>
              </a:rPr>
              <a:t>We know, aside from the physical and emotional impact of being told you have the disease, it can also bring unexpected costs such as a loss of income if you’re too unwell to work, rising household bills and mounting transport costs to and from frequent hospital appointments.​</a:t>
            </a:r>
            <a:endParaRPr lang="en-GB" b="1">
              <a:solidFill>
                <a:srgbClr val="0070C0"/>
              </a:solidFill>
              <a:latin typeface="Open Sans"/>
              <a:ea typeface="Open Sans"/>
              <a:cs typeface="Segoe UI"/>
            </a:endParaRPr>
          </a:p>
        </p:txBody>
      </p:sp>
    </p:spTree>
    <p:extLst>
      <p:ext uri="{BB962C8B-B14F-4D97-AF65-F5344CB8AC3E}">
        <p14:creationId xmlns:p14="http://schemas.microsoft.com/office/powerpoint/2010/main" val="3629184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B0FC1DAF-C7F1-F6E7-11AB-4F2FB57CC9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834B77-25FB-C8A3-3C06-64A70144BE70}"/>
              </a:ext>
            </a:extLst>
          </p:cNvPr>
          <p:cNvSpPr>
            <a:spLocks noGrp="1"/>
          </p:cNvSpPr>
          <p:nvPr>
            <p:ph type="title"/>
          </p:nvPr>
        </p:nvSpPr>
        <p:spPr>
          <a:xfrm>
            <a:off x="77552" y="63082"/>
            <a:ext cx="12039026" cy="6746587"/>
          </a:xfrm>
          <a:solidFill>
            <a:schemeClr val="bg1"/>
          </a:solidFill>
        </p:spPr>
        <p:txBody>
          <a:bodyPr/>
          <a:lstStyle/>
          <a:p>
            <a:pPr algn="l"/>
            <a:br>
              <a:rPr lang="en-US" sz="1600" dirty="0">
                <a:latin typeface="Open Sans"/>
              </a:rPr>
            </a:br>
            <a:br>
              <a:rPr lang="en-US" sz="1600" dirty="0">
                <a:latin typeface="Open Sans"/>
              </a:rPr>
            </a:br>
            <a:r>
              <a:rPr lang="en-US" sz="1600" dirty="0">
                <a:solidFill>
                  <a:srgbClr val="0070C0"/>
                </a:solidFill>
                <a:latin typeface="Open Sans"/>
              </a:rPr>
              <a:t>REPORT </a:t>
            </a:r>
          </a:p>
          <a:p>
            <a:pPr algn="l"/>
            <a:r>
              <a:rPr lang="en-GB" sz="1000" dirty="0">
                <a:solidFill>
                  <a:srgbClr val="0070C0"/>
                </a:solidFill>
                <a:latin typeface="Open Sans"/>
              </a:rPr>
              <a:t>Kingston</a:t>
            </a:r>
            <a:br>
              <a:rPr lang="en-GB" sz="1000" dirty="0">
                <a:solidFill>
                  <a:srgbClr val="0070C0"/>
                </a:solidFill>
                <a:latin typeface="Open Sans"/>
              </a:rPr>
            </a:br>
            <a:r>
              <a:rPr lang="en-GB" sz="1000" dirty="0">
                <a:solidFill>
                  <a:srgbClr val="0070C0"/>
                </a:solidFill>
                <a:latin typeface="Open Sans"/>
              </a:rPr>
              <a:t>Joint Strategic Needs Assessment</a:t>
            </a:r>
            <a:br>
              <a:rPr lang="en-GB" sz="1000" dirty="0">
                <a:solidFill>
                  <a:srgbClr val="0070C0"/>
                </a:solidFill>
                <a:latin typeface="Open Sans"/>
              </a:rPr>
            </a:br>
            <a:r>
              <a:rPr lang="en-GB" sz="1000" dirty="0">
                <a:solidFill>
                  <a:srgbClr val="0070C0"/>
                </a:solidFill>
                <a:latin typeface="Open Sans"/>
              </a:rPr>
              <a:t>2023</a:t>
            </a:r>
            <a:br>
              <a:rPr lang="en-GB" sz="1000" dirty="0">
                <a:latin typeface="Open Sans"/>
              </a:rPr>
            </a:br>
            <a:br>
              <a:rPr lang="en-GB" sz="1000" dirty="0">
                <a:latin typeface="Open Sans"/>
              </a:rPr>
            </a:br>
            <a:br>
              <a:rPr lang="en-GB" sz="1000" dirty="0">
                <a:latin typeface="Open Sans"/>
              </a:rPr>
            </a:br>
            <a:br>
              <a:rPr lang="en-GB" sz="1000" dirty="0">
                <a:latin typeface="Open Sans"/>
              </a:rPr>
            </a:br>
            <a:br>
              <a:rPr lang="en-GB" sz="1000" dirty="0">
                <a:latin typeface="Open Sans"/>
              </a:rPr>
            </a:br>
            <a:br>
              <a:rPr lang="en-GB" sz="1000" dirty="0">
                <a:latin typeface="Open Sans"/>
              </a:rPr>
            </a:br>
            <a:br>
              <a:rPr lang="en-GB" sz="1000" dirty="0">
                <a:latin typeface="Open Sans"/>
              </a:rPr>
            </a:br>
            <a:br>
              <a:rPr lang="en-GB" sz="1000" dirty="0">
                <a:latin typeface="Open Sans"/>
              </a:rPr>
            </a:br>
            <a:br>
              <a:rPr lang="en-GB" sz="1000" dirty="0">
                <a:latin typeface="Open Sans"/>
              </a:rPr>
            </a:br>
            <a:br>
              <a:rPr lang="en-GB" sz="1000" dirty="0">
                <a:latin typeface="Open Sans"/>
              </a:rPr>
            </a:br>
            <a:br>
              <a:rPr lang="en-GB" sz="1000" dirty="0">
                <a:latin typeface="Open Sans"/>
              </a:rPr>
            </a:br>
            <a:br>
              <a:rPr lang="en-GB" sz="1000" dirty="0">
                <a:latin typeface="Open Sans"/>
              </a:rPr>
            </a:br>
            <a:br>
              <a:rPr lang="en-GB" sz="1000" dirty="0">
                <a:solidFill>
                  <a:srgbClr val="0070C0"/>
                </a:solidFill>
                <a:latin typeface="Open Sans"/>
              </a:rPr>
            </a:br>
            <a:br>
              <a:rPr lang="en-GB" sz="1000" dirty="0">
                <a:latin typeface="Open Sans"/>
              </a:rPr>
            </a:br>
            <a:r>
              <a:rPr lang="en-GB" sz="1800" b="1" dirty="0">
                <a:solidFill>
                  <a:srgbClr val="0070C0"/>
                </a:solidFill>
                <a:latin typeface="Open Sans"/>
              </a:rPr>
              <a:t>2023 Report, "Reducing health inequities in London by improving access to social welfare advice" produced by Bromley by Bow Centre, funded by Mayor of London, focused on: </a:t>
            </a:r>
            <a:br>
              <a:rPr lang="en-GB" sz="1800" b="1" dirty="0">
                <a:solidFill>
                  <a:srgbClr val="0070C0"/>
                </a:solidFill>
                <a:latin typeface="Open Sans"/>
              </a:rPr>
            </a:br>
            <a:endParaRPr lang="en-GB" sz="1800" b="1" dirty="0">
              <a:solidFill>
                <a:srgbClr val="0070C0"/>
              </a:solidFill>
              <a:latin typeface="Open Sans"/>
            </a:endParaRPr>
          </a:p>
          <a:p>
            <a:pPr marL="457200" indent="-457200" algn="l">
              <a:buChar char="•"/>
            </a:pPr>
            <a:r>
              <a:rPr lang="en-GB" sz="1700" b="1" dirty="0">
                <a:solidFill>
                  <a:srgbClr val="0070C0"/>
                </a:solidFill>
              </a:rPr>
              <a:t>the effects on people’s health of the issues supported by social welfare advice, such as lack of income, overcrowded and substandard housing etc and the health benefits of people accessing timely, professional advice in their communities</a:t>
            </a:r>
            <a:br>
              <a:rPr lang="en-GB" sz="1700" b="1" dirty="0">
                <a:solidFill>
                  <a:srgbClr val="0070C0"/>
                </a:solidFill>
              </a:rPr>
            </a:br>
            <a:endParaRPr lang="en-GB" sz="3200">
              <a:solidFill>
                <a:srgbClr val="0070C0"/>
              </a:solidFill>
            </a:endParaRPr>
          </a:p>
          <a:p>
            <a:pPr marL="285750" indent="-285750" algn="l">
              <a:buChar char="•"/>
            </a:pPr>
            <a:r>
              <a:rPr lang="en-GB" sz="1700" b="1" dirty="0">
                <a:solidFill>
                  <a:srgbClr val="0070C0"/>
                </a:solidFill>
              </a:rPr>
              <a:t>  the opportunity presented by the development of Integrated Care Partnerships and </a:t>
            </a:r>
            <a:br>
              <a:rPr lang="en-GB" sz="1700" b="1" dirty="0">
                <a:solidFill>
                  <a:srgbClr val="0070C0"/>
                </a:solidFill>
              </a:rPr>
            </a:br>
            <a:r>
              <a:rPr lang="en-GB" sz="1700" b="1" dirty="0">
                <a:solidFill>
                  <a:srgbClr val="0070C0"/>
                </a:solidFill>
              </a:rPr>
              <a:t>  Integrated Neighbourhoods to better co-ordinate approaches to increase access to advice provision in </a:t>
            </a:r>
            <a:br>
              <a:rPr lang="en-GB" sz="1700" b="1" dirty="0">
                <a:solidFill>
                  <a:srgbClr val="0070C0"/>
                </a:solidFill>
              </a:rPr>
            </a:br>
            <a:r>
              <a:rPr lang="en-GB" sz="1700" b="1" dirty="0">
                <a:solidFill>
                  <a:srgbClr val="0070C0"/>
                </a:solidFill>
              </a:rPr>
              <a:t>  the Capital</a:t>
            </a:r>
            <a:br>
              <a:rPr lang="en-GB" sz="1700" b="1" dirty="0">
                <a:solidFill>
                  <a:srgbClr val="0070C0"/>
                </a:solidFill>
              </a:rPr>
            </a:br>
            <a:br>
              <a:rPr lang="en-GB" sz="1700" b="1" dirty="0">
                <a:solidFill>
                  <a:srgbClr val="0070C0"/>
                </a:solidFill>
              </a:rPr>
            </a:br>
            <a:r>
              <a:rPr lang="en-GB" sz="1200" dirty="0">
                <a:latin typeface="Open Sans"/>
              </a:rPr>
              <a:t>https://www.bbbc.org.uk/insights/news-and-resources/news-and-resources-reducing-health-inequalities-in-london-by-improving-access-to-social-welfare-advice/</a:t>
            </a:r>
            <a:endParaRPr lang="en-GB" sz="1200" dirty="0">
              <a:solidFill>
                <a:srgbClr val="004B88"/>
              </a:solidFill>
              <a:latin typeface="Open Sans"/>
            </a:endParaRPr>
          </a:p>
        </p:txBody>
      </p:sp>
      <p:pic>
        <p:nvPicPr>
          <p:cNvPr id="3" name="Picture 2" descr="A close up of a text&#10;&#10;Description automatically generated">
            <a:extLst>
              <a:ext uri="{FF2B5EF4-FFF2-40B4-BE49-F238E27FC236}">
                <a16:creationId xmlns:a16="http://schemas.microsoft.com/office/drawing/2014/main" id="{178BD75F-6732-41DE-BC5B-DBE49F293579}"/>
              </a:ext>
            </a:extLst>
          </p:cNvPr>
          <p:cNvPicPr>
            <a:picLocks noChangeAspect="1"/>
          </p:cNvPicPr>
          <p:nvPr/>
        </p:nvPicPr>
        <p:blipFill>
          <a:blip r:embed="rId3"/>
          <a:stretch>
            <a:fillRect/>
          </a:stretch>
        </p:blipFill>
        <p:spPr>
          <a:xfrm>
            <a:off x="2807841" y="353189"/>
            <a:ext cx="6511243" cy="2043896"/>
          </a:xfrm>
          <a:prstGeom prst="rect">
            <a:avLst/>
          </a:prstGeom>
        </p:spPr>
      </p:pic>
    </p:spTree>
    <p:extLst>
      <p:ext uri="{BB962C8B-B14F-4D97-AF65-F5344CB8AC3E}">
        <p14:creationId xmlns:p14="http://schemas.microsoft.com/office/powerpoint/2010/main" val="31187781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33e64dad-92f2-4c3d-b8e6-7f8c8a2530d4">
      <UserInfo>
        <DisplayName/>
        <AccountId xsi:nil="true"/>
        <AccountType/>
      </UserInfo>
    </SharedWithUsers>
    <TaxCatchAll xmlns="33e64dad-92f2-4c3d-b8e6-7f8c8a2530d4" xsi:nil="true"/>
    <lcf76f155ced4ddcb4097134ff3c332f xmlns="4520aca0-c040-4e7c-8925-f9894a8c167f">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06B36C1F9F0ED4380110010BD68DD27" ma:contentTypeVersion="16" ma:contentTypeDescription="Create a new document." ma:contentTypeScope="" ma:versionID="00e7817fd44960ae1e74967aba3d6407">
  <xsd:schema xmlns:xsd="http://www.w3.org/2001/XMLSchema" xmlns:xs="http://www.w3.org/2001/XMLSchema" xmlns:p="http://schemas.microsoft.com/office/2006/metadata/properties" xmlns:ns2="4520aca0-c040-4e7c-8925-f9894a8c167f" xmlns:ns3="33e64dad-92f2-4c3d-b8e6-7f8c8a2530d4" targetNamespace="http://schemas.microsoft.com/office/2006/metadata/properties" ma:root="true" ma:fieldsID="c5398f81b9f6c6b84ecac2bbfd5dab8d" ns2:_="" ns3:_="">
    <xsd:import namespace="4520aca0-c040-4e7c-8925-f9894a8c167f"/>
    <xsd:import namespace="33e64dad-92f2-4c3d-b8e6-7f8c8a2530d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bjectDetectorVersion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DateTaken"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20aca0-c040-4e7c-8925-f9894a8c16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b6c5f2c2-09aa-4925-8f3e-4531c5e88ac3"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3e64dad-92f2-4c3d-b8e6-7f8c8a2530d4"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edeec0f8-0379-4878-bc47-59d5cde54f89}" ma:internalName="TaxCatchAll" ma:showField="CatchAllData" ma:web="33e64dad-92f2-4c3d-b8e6-7f8c8a2530d4">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3E565E9-3411-4D64-AB9B-4623BD278997}">
  <ds:schemaRefs>
    <ds:schemaRef ds:uri="http://schemas.microsoft.com/sharepoint/v3/contenttype/forms"/>
  </ds:schemaRefs>
</ds:datastoreItem>
</file>

<file path=customXml/itemProps2.xml><?xml version="1.0" encoding="utf-8"?>
<ds:datastoreItem xmlns:ds="http://schemas.openxmlformats.org/officeDocument/2006/customXml" ds:itemID="{6256ACB9-D65C-407A-9A1E-A9A85FF16D63}">
  <ds:schemaRefs>
    <ds:schemaRef ds:uri="http://schemas.microsoft.com/office/infopath/2007/PartnerControls"/>
    <ds:schemaRef ds:uri="fa3217b7-54d1-4729-9f29-79051f971f85"/>
    <ds:schemaRef ds:uri="http://schemas.microsoft.com/office/2006/metadata/properties"/>
    <ds:schemaRef ds:uri="http://purl.org/dc/terms/"/>
    <ds:schemaRef ds:uri="http://schemas.microsoft.com/office/2006/documentManagement/types"/>
    <ds:schemaRef ds:uri="http://schemas.openxmlformats.org/package/2006/metadata/core-properties"/>
    <ds:schemaRef ds:uri="http://purl.org/dc/elements/1.1/"/>
    <ds:schemaRef ds:uri="1262ff01-654c-440a-8fc0-a92151655632"/>
    <ds:schemaRef ds:uri="http://www.w3.org/XML/1998/namespace"/>
    <ds:schemaRef ds:uri="http://purl.org/dc/dcmitype/"/>
    <ds:schemaRef ds:uri="33e64dad-92f2-4c3d-b8e6-7f8c8a2530d4"/>
    <ds:schemaRef ds:uri="4520aca0-c040-4e7c-8925-f9894a8c167f"/>
  </ds:schemaRefs>
</ds:datastoreItem>
</file>

<file path=customXml/itemProps3.xml><?xml version="1.0" encoding="utf-8"?>
<ds:datastoreItem xmlns:ds="http://schemas.openxmlformats.org/officeDocument/2006/customXml" ds:itemID="{1F2A9C85-0065-4227-AFD8-664835A338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20aca0-c040-4e7c-8925-f9894a8c167f"/>
    <ds:schemaRef ds:uri="33e64dad-92f2-4c3d-b8e6-7f8c8a2530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38</TotalTime>
  <Words>1596</Words>
  <Application>Microsoft Office PowerPoint</Application>
  <PresentationFormat>Widescreen</PresentationFormat>
  <Paragraphs>114</Paragraphs>
  <Slides>21</Slides>
  <Notes>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Arial</vt:lpstr>
      <vt:lpstr>Calibri</vt:lpstr>
      <vt:lpstr>Calibri Light</vt:lpstr>
      <vt:lpstr>Open Sans</vt:lpstr>
      <vt:lpstr>Segoe UI</vt:lpstr>
      <vt:lpstr>Office Theme</vt:lpstr>
      <vt:lpstr>Simple Light</vt:lpstr>
      <vt:lpstr>  Macmillan Welfare Benefit Advice Service for South West London</vt:lpstr>
      <vt:lpstr>PowerPoint Presentation</vt:lpstr>
      <vt:lpstr>PowerPoint Presentation</vt:lpstr>
      <vt:lpstr>PowerPoint Presentation</vt:lpstr>
      <vt:lpstr>PowerPoint Presentation</vt:lpstr>
      <vt:lpstr>   What we do    Outreach advice clinic at  Kingston Hospital         We want to help more people in need of benefit and money advice who have a connection to Kingston Hospital; many of whom will be Kingston residents. </vt:lpstr>
      <vt:lpstr>PowerPoint Presentation</vt:lpstr>
      <vt:lpstr>PowerPoint Presentation</vt:lpstr>
      <vt:lpstr>  REPORT  Kingston Joint Strategic Needs Assessment 2023              2023 Report, "Reducing health inequities in London by improving access to social welfare advice" produced by Bromley by Bow Centre, funded by Mayor of London, focused on:   the effects on people’s health of the issues supported by social welfare advice, such as lack of income, overcrowded and substandard housing etc and the health benefits of people accessing timely, professional advice in their communities    the opportunity presented by the development of Integrated Care Partnerships and    Integrated Neighbourhoods to better co-ordinate approaches to increase access to advice provision in    the Capital  https://www.bbbc.org.uk/insights/news-and-resources/news-and-resources-reducing-health-inequalities-in-london-by-improving-access-to-social-welfare-advice/</vt:lpstr>
      <vt:lpstr>PowerPoint Presentation</vt:lpstr>
      <vt:lpstr>PowerPoint Presentation</vt:lpstr>
      <vt:lpstr>     Breakdown of 2023 cases by ward                   Kingston In order of most clients supported by the project Areas with higher levels of deprivation [1-5 IMD] are underlined    Hook and Chessington North Tolworth Hampton Alexandra Old Malden Berrylands Coombe Vale King Georges Motspur Park Surbiton Hill Norbiton Chessington South  Tudor    </vt:lpstr>
      <vt:lpstr>                 . </vt:lpstr>
      <vt:lpstr>                 . </vt:lpstr>
      <vt:lpstr>   We hold an Advice Quality Standard in Benefits advice at casework level.   Quality assurance scores awarded by national Citizens Advice tell us our advice is of a high standard.     Feedback from clients is consistently very positive.                . </vt:lpstr>
      <vt:lpstr>             Rodrigo, being interviewed by BBC London News in the  Macmillan Information and  Support Centre in St Georges Hospital.                   . </vt:lpstr>
      <vt:lpstr>PowerPoint Presentation</vt:lpstr>
      <vt:lpstr>PowerPoint Presentation</vt:lpstr>
      <vt:lpstr>   Case study    Background This client (S) is a 66 year old man who lives with his wife in a council property, working as a self-employed taxi driver until he was diagnosed with prostrate cancer. The cancer had spread to his kidneys. He had not been working for 4-5 weeks and had a corresponding drop in income. His wife claimed no benefits, and earned £40-60 per week from working as a cleaner. S had a £6000 bank loan and had also fallen into council tax arrears. He was worried that he would soon fall into rent arrears. He had £500 savings.   What we did: Helped client apply for a Macmillan grant. The grant application was successful – cl was awarded £350. Council Tax Support claim was successful, including request to backdate to when S was admitted to hospital.  Referred the client to the Law Centre for debt advice.  Discussed client’s benefits options, and explained that he may be eligible for Universal Credit, new style Employment Support Allowance and Personal Independence Payment. We explained the application process for each benefit. We helped him make a successful claim for UC. We also helped S to apply for NHS Low Income Scheme, Taxi Card and Blue Badge.    How we helped  Over a number of months, the adviser corresponded with S by email and phone. S knew that he could contact the adviser at any time.  The medical treatment meant that S struggled to take action to make progress, so the adviser provided practical support.   When S returned to work we provided further advice and support with UC and CTS re-assessments.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Macmillan CAB Advice Service for South West London</dc:title>
  <dc:creator>Rodrigo Fenick</dc:creator>
  <cp:lastModifiedBy>Camilla Wheal</cp:lastModifiedBy>
  <cp:revision>1773</cp:revision>
  <dcterms:created xsi:type="dcterms:W3CDTF">2021-05-13T09:48:55Z</dcterms:created>
  <dcterms:modified xsi:type="dcterms:W3CDTF">2024-01-23T15:15:49Z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0x0101001E7931CBFD98774193548D16A7B50955</vt:lpwstr>
  </property>
  <property fmtid="{D5CDD505-2E9C-101B-9397-08002B2CF9AE}" pid="3" name="Order">
    <vt:r8>1060600</vt:r8>
  </property>
  <property fmtid="{D5CDD505-2E9C-101B-9397-08002B2CF9AE}" pid="4" name="_ExtendedDescription">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MediaServiceImageTags">
    <vt:lpwstr/>
  </property>
</Properties>
</file>