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Arial Narrow" panose="020B0606020202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Time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dcffa30c7e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dcffa30c7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019e2ae7e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019e2ae7e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3f6dfa8243_0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3f6dfa8243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GB"/>
              <a:t>KR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0822ad5ff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0822ad5ff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t>NW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0822ad5ff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0822ad5ff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0822ad5ff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0822ad5ff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en-GB"/>
              <a:t>KR</a:t>
            </a:r>
            <a:endParaRPr/>
          </a:p>
          <a:p>
            <a:pPr marL="914400" lvl="0" indent="0" algn="l" rtl="0">
              <a:spcBef>
                <a:spcPts val="0"/>
              </a:spcBef>
              <a:spcAft>
                <a:spcPts val="0"/>
              </a:spcAft>
              <a:buNone/>
            </a:pPr>
            <a:endParaRPr/>
          </a:p>
          <a:p>
            <a:pPr marL="914400" lvl="0" indent="0" algn="l" rtl="0">
              <a:spcBef>
                <a:spcPts val="0"/>
              </a:spcBef>
              <a:spcAft>
                <a:spcPts val="0"/>
              </a:spcAft>
              <a:buNone/>
            </a:pPr>
            <a:r>
              <a:rPr lang="en-GB"/>
              <a:t>The children and young people objective includes a number of key commitments around specialist support for child victims of domestic abuse, ensuring voices of young people are embedded in our interventions, continue the work with schools, colleges and universities to tackle the root cause of VAWG and review our training offer to AfC Staff.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50822ad5ff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50822ad5ff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KR</a:t>
            </a:r>
            <a:endParaRPr/>
          </a:p>
          <a:p>
            <a:pPr marL="0" lvl="0" indent="0" algn="l" rtl="0">
              <a:spcBef>
                <a:spcPts val="0"/>
              </a:spcBef>
              <a:spcAft>
                <a:spcPts val="0"/>
              </a:spcAft>
              <a:buNone/>
            </a:pPr>
            <a:endParaRPr/>
          </a:p>
          <a:p>
            <a:pPr marL="0" lvl="0" indent="0" algn="l" rtl="0">
              <a:spcBef>
                <a:spcPts val="0"/>
              </a:spcBef>
              <a:spcAft>
                <a:spcPts val="0"/>
              </a:spcAft>
              <a:buNone/>
            </a:pPr>
            <a:r>
              <a:rPr lang="en-GB"/>
              <a:t>It also includes looking at our response to girls and young women impacted by serious violence, approaching public space VAWG through a contextual safeguarding lens and look at the support offer for young people with neurodiversity needs and how this support is put in place at an earlier stage to prevent harm and abuse.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0822ad5ff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0822ad5f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en-GB"/>
              <a:t>NW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50822ad5ff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50822ad5ff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0822ad5ff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0822ad5ff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r>
              <a:rPr lang="en-GB"/>
              <a:t>KR</a:t>
            </a:r>
            <a:endParaRPr/>
          </a:p>
          <a:p>
            <a:pPr marL="914400" lvl="0" indent="0" algn="l" rtl="0">
              <a:spcBef>
                <a:spcPts val="0"/>
              </a:spcBef>
              <a:spcAft>
                <a:spcPts val="0"/>
              </a:spcAft>
              <a:buNone/>
            </a:pPr>
            <a:endParaRPr/>
          </a:p>
          <a:p>
            <a:pPr marL="914400" lvl="0" indent="0" algn="l" rtl="0">
              <a:spcBef>
                <a:spcPts val="0"/>
              </a:spcBef>
              <a:spcAft>
                <a:spcPts val="0"/>
              </a:spcAft>
              <a:buNone/>
            </a:pPr>
            <a:r>
              <a:rPr lang="en-GB"/>
              <a:t>VAWG is everyone’s business will include a range of commitments including</a:t>
            </a:r>
            <a:endParaRPr/>
          </a:p>
          <a:p>
            <a:pPr marL="457200" lvl="0" indent="-298450" algn="l" rtl="0">
              <a:spcBef>
                <a:spcPts val="0"/>
              </a:spcBef>
              <a:spcAft>
                <a:spcPts val="0"/>
              </a:spcAft>
              <a:buSzPts val="1100"/>
              <a:buChar char="-"/>
            </a:pPr>
            <a:r>
              <a:rPr lang="en-GB"/>
              <a:t>Working with our night time economy</a:t>
            </a:r>
            <a:endParaRPr/>
          </a:p>
          <a:p>
            <a:pPr marL="457200" lvl="0" indent="-298450" algn="l" rtl="0">
              <a:spcBef>
                <a:spcPts val="0"/>
              </a:spcBef>
              <a:spcAft>
                <a:spcPts val="0"/>
              </a:spcAft>
              <a:buSzPts val="1100"/>
              <a:buChar char="-"/>
            </a:pPr>
            <a:r>
              <a:rPr lang="en-GB"/>
              <a:t>Move forward a night time economy strategy and recommendations</a:t>
            </a:r>
            <a:endParaRPr/>
          </a:p>
          <a:p>
            <a:pPr marL="457200" lvl="0" indent="-298450" algn="l" rtl="0">
              <a:spcBef>
                <a:spcPts val="0"/>
              </a:spcBef>
              <a:spcAft>
                <a:spcPts val="0"/>
              </a:spcAft>
              <a:buSzPts val="1100"/>
              <a:buChar char="-"/>
            </a:pPr>
            <a:r>
              <a:rPr lang="en-GB"/>
              <a:t>Working more effectively with the police, local businesses, Kingston First and the voluntary sector to improve our response tackling public space vawg</a:t>
            </a:r>
            <a:endParaRPr/>
          </a:p>
          <a:p>
            <a:pPr marL="457200" lvl="0" indent="-298450" algn="l" rtl="0">
              <a:spcBef>
                <a:spcPts val="0"/>
              </a:spcBef>
              <a:spcAft>
                <a:spcPts val="0"/>
              </a:spcAft>
              <a:buSzPts val="1100"/>
              <a:buChar char="-"/>
            </a:pPr>
            <a:r>
              <a:rPr lang="en-GB"/>
              <a:t>Continue to keep the survivors voice front and centre and ensuring our services are being led by local needs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0822ad5ff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0822ad5ff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GB"/>
              <a:t>Expand our community based work in relation to tackling VAWG keeping in mind our diverse communities in Kingston</a:t>
            </a:r>
            <a:endParaRPr/>
          </a:p>
          <a:p>
            <a:pPr marL="457200" lvl="0" indent="-298450" algn="l" rtl="0">
              <a:spcBef>
                <a:spcPts val="0"/>
              </a:spcBef>
              <a:spcAft>
                <a:spcPts val="0"/>
              </a:spcAft>
              <a:buSzPts val="1100"/>
              <a:buChar char="-"/>
            </a:pPr>
            <a:r>
              <a:rPr lang="en-GB"/>
              <a:t>Ensure that our partnership approach is strong including strong information sharing, co-location of specialist roles and detailed training packages for professional across the borough.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dcffa30c7e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dcffa30c7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50822ad5ff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50822ad5ff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GB"/>
              <a:t>We commit to supporting the partnership with their response to serious youth violence/contextual harm and modern slavery and links to VAWG.  We will continue to coordinated DHRs and link in with other reviews to share learning and ensure systemic and long-term change.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50822ad5ff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50822ad5ff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dcffa30c7e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dcffa30c7e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3dc45bcfa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3dc45bcf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0822ad5ff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0822ad5f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cffa30c7e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dcffa30c7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dcffa30c7e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dcffa30c7e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GB"/>
              <a:t>KR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dcffa30c7e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dcffa30c7e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GB"/>
              <a:t>KR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019e2ae7e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5019e2ae7e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2806094"/>
            <a:ext cx="9144000" cy="2337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3"/>
          <p:cNvSpPr txBox="1">
            <a:spLocks noGrp="1"/>
          </p:cNvSpPr>
          <p:nvPr>
            <p:ph type="sldNum" idx="12"/>
          </p:nvPr>
        </p:nvSpPr>
        <p:spPr>
          <a:xfrm>
            <a:off x="6067183" y="4706562"/>
            <a:ext cx="1771200" cy="273900"/>
          </a:xfrm>
          <a:prstGeom prst="rect">
            <a:avLst/>
          </a:prstGeom>
          <a:noFill/>
          <a:ln>
            <a:noFill/>
          </a:ln>
        </p:spPr>
        <p:txBody>
          <a:bodyPr spcFirstLastPara="1" wrap="square" lIns="91425" tIns="45700" rIns="91425" bIns="45700" anchor="t" anchorCtr="0">
            <a:normAutofit/>
          </a:bodyPr>
          <a:lstStyle>
            <a:lvl1pPr marL="0" marR="0" lvl="0"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1pPr>
            <a:lvl2pPr marL="0" marR="0" lvl="1"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2pPr>
            <a:lvl3pPr marL="0" marR="0" lvl="2"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3pPr>
            <a:lvl4pPr marL="0" marR="0" lvl="3"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4pPr>
            <a:lvl5pPr marL="0" marR="0" lvl="4"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5pPr>
            <a:lvl6pPr marL="0" marR="0" lvl="5"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6pPr>
            <a:lvl7pPr marL="0" marR="0" lvl="6"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7pPr>
            <a:lvl8pPr marL="0" marR="0" lvl="7"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8pPr>
            <a:lvl9pPr marL="0" marR="0" lvl="8"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3" name="Google Shape;53;p13"/>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rmAutofit/>
          </a:bodyPr>
          <a:lstStyle>
            <a:lvl1pPr marR="0" lvl="0" algn="ctr">
              <a:lnSpc>
                <a:spcPct val="100000"/>
              </a:lnSpc>
              <a:spcBef>
                <a:spcPts val="0"/>
              </a:spcBef>
              <a:spcAft>
                <a:spcPts val="0"/>
              </a:spcAft>
              <a:buClr>
                <a:srgbClr val="000090"/>
              </a:buClr>
              <a:buSzPts val="2800"/>
              <a:buFont typeface="Arial"/>
              <a:buNone/>
              <a:defRPr sz="4200" b="0" i="0" u="none" strike="noStrike" cap="none">
                <a:solidFill>
                  <a:srgbClr val="162655"/>
                </a:solidFill>
                <a:latin typeface="Arial"/>
                <a:ea typeface="Arial"/>
                <a:cs typeface="Arial"/>
                <a:sym typeface="Arial"/>
              </a:defRPr>
            </a:lvl1pPr>
            <a:lvl2pPr lvl="1" algn="l">
              <a:lnSpc>
                <a:spcPct val="100000"/>
              </a:lnSpc>
              <a:spcBef>
                <a:spcPts val="0"/>
              </a:spcBef>
              <a:spcAft>
                <a:spcPts val="0"/>
              </a:spcAft>
              <a:buSzPts val="2800"/>
              <a:buFont typeface="Arial"/>
              <a:buNone/>
              <a:defRPr sz="1800"/>
            </a:lvl2pPr>
            <a:lvl3pPr lvl="2" algn="l">
              <a:lnSpc>
                <a:spcPct val="100000"/>
              </a:lnSpc>
              <a:spcBef>
                <a:spcPts val="0"/>
              </a:spcBef>
              <a:spcAft>
                <a:spcPts val="0"/>
              </a:spcAft>
              <a:buSzPts val="2800"/>
              <a:buFont typeface="Arial"/>
              <a:buNone/>
              <a:defRPr sz="1800"/>
            </a:lvl3pPr>
            <a:lvl4pPr lvl="3" algn="l">
              <a:lnSpc>
                <a:spcPct val="100000"/>
              </a:lnSpc>
              <a:spcBef>
                <a:spcPts val="0"/>
              </a:spcBef>
              <a:spcAft>
                <a:spcPts val="0"/>
              </a:spcAft>
              <a:buSzPts val="2800"/>
              <a:buFont typeface="Arial"/>
              <a:buNone/>
              <a:defRPr sz="1800"/>
            </a:lvl4pPr>
            <a:lvl5pPr lvl="4" algn="l">
              <a:lnSpc>
                <a:spcPct val="100000"/>
              </a:lnSpc>
              <a:spcBef>
                <a:spcPts val="0"/>
              </a:spcBef>
              <a:spcAft>
                <a:spcPts val="0"/>
              </a:spcAft>
              <a:buSzPts val="2800"/>
              <a:buFont typeface="Arial"/>
              <a:buNone/>
              <a:defRPr sz="1800"/>
            </a:lvl5pPr>
            <a:lvl6pPr lvl="5" algn="l">
              <a:lnSpc>
                <a:spcPct val="100000"/>
              </a:lnSpc>
              <a:spcBef>
                <a:spcPts val="0"/>
              </a:spcBef>
              <a:spcAft>
                <a:spcPts val="0"/>
              </a:spcAft>
              <a:buSzPts val="2800"/>
              <a:buFont typeface="Arial"/>
              <a:buNone/>
              <a:defRPr sz="1800"/>
            </a:lvl6pPr>
            <a:lvl7pPr lvl="6" algn="l">
              <a:lnSpc>
                <a:spcPct val="100000"/>
              </a:lnSpc>
              <a:spcBef>
                <a:spcPts val="0"/>
              </a:spcBef>
              <a:spcAft>
                <a:spcPts val="0"/>
              </a:spcAft>
              <a:buSzPts val="2800"/>
              <a:buFont typeface="Arial"/>
              <a:buNone/>
              <a:defRPr sz="1800"/>
            </a:lvl7pPr>
            <a:lvl8pPr lvl="7" algn="l">
              <a:lnSpc>
                <a:spcPct val="100000"/>
              </a:lnSpc>
              <a:spcBef>
                <a:spcPts val="0"/>
              </a:spcBef>
              <a:spcAft>
                <a:spcPts val="0"/>
              </a:spcAft>
              <a:buSzPts val="2800"/>
              <a:buFont typeface="Arial"/>
              <a:buNone/>
              <a:defRPr sz="1800"/>
            </a:lvl8pPr>
            <a:lvl9pPr lvl="8" algn="l">
              <a:lnSpc>
                <a:spcPct val="100000"/>
              </a:lnSpc>
              <a:spcBef>
                <a:spcPts val="0"/>
              </a:spcBef>
              <a:spcAft>
                <a:spcPts val="0"/>
              </a:spcAft>
              <a:buSzPts val="2800"/>
              <a:buFont typeface="Arial"/>
              <a:buNone/>
              <a:defRPr sz="1800"/>
            </a:lvl9pPr>
          </a:lstStyle>
          <a:p>
            <a:endParaRPr/>
          </a:p>
        </p:txBody>
      </p:sp>
      <p:sp>
        <p:nvSpPr>
          <p:cNvPr id="54" name="Google Shape;54;p13"/>
          <p:cNvSpPr txBox="1">
            <a:spLocks noGrp="1"/>
          </p:cNvSpPr>
          <p:nvPr>
            <p:ph type="body" idx="1"/>
          </p:nvPr>
        </p:nvSpPr>
        <p:spPr>
          <a:xfrm>
            <a:off x="457200" y="1200150"/>
            <a:ext cx="8229600" cy="2983800"/>
          </a:xfrm>
          <a:prstGeom prst="rect">
            <a:avLst/>
          </a:prstGeom>
          <a:noFill/>
          <a:ln>
            <a:noFill/>
          </a:ln>
        </p:spPr>
        <p:txBody>
          <a:bodyPr spcFirstLastPara="1" wrap="square" lIns="91425" tIns="91425" rIns="91425" bIns="91425" anchor="t" anchorCtr="0">
            <a:normAutofit/>
          </a:bodyPr>
          <a:lstStyle>
            <a:lvl1pPr marL="457200" marR="0" lvl="0" indent="-228600" algn="l">
              <a:lnSpc>
                <a:spcPct val="100000"/>
              </a:lnSpc>
              <a:spcBef>
                <a:spcPts val="500"/>
              </a:spcBef>
              <a:spcAft>
                <a:spcPts val="0"/>
              </a:spcAft>
              <a:buClr>
                <a:srgbClr val="000090"/>
              </a:buClr>
              <a:buSzPts val="1800"/>
              <a:buFont typeface="Arial"/>
              <a:buNone/>
              <a:defRPr sz="2800" b="0" i="0" u="none" strike="noStrike" cap="none">
                <a:solidFill>
                  <a:srgbClr val="162655"/>
                </a:solidFill>
                <a:latin typeface="Arial"/>
                <a:ea typeface="Arial"/>
                <a:cs typeface="Arial"/>
                <a:sym typeface="Arial"/>
              </a:defRPr>
            </a:lvl1pPr>
            <a:lvl2pPr marL="914400" marR="0" lvl="1" indent="-381000" algn="l">
              <a:lnSpc>
                <a:spcPct val="100000"/>
              </a:lnSpc>
              <a:spcBef>
                <a:spcPts val="50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2pPr>
            <a:lvl3pPr marL="1371600" marR="0" lvl="2" indent="-355600" algn="l">
              <a:lnSpc>
                <a:spcPct val="100000"/>
              </a:lnSpc>
              <a:spcBef>
                <a:spcPts val="400"/>
              </a:spcBef>
              <a:spcAft>
                <a:spcPts val="0"/>
              </a:spcAft>
              <a:buClr>
                <a:srgbClr val="400080"/>
              </a:buClr>
              <a:buSzPts val="2000"/>
              <a:buFont typeface="Arial"/>
              <a:buChar char="•"/>
              <a:defRPr sz="2000" b="0" i="0" u="none" strike="noStrike" cap="none">
                <a:solidFill>
                  <a:srgbClr val="400080"/>
                </a:solidFill>
                <a:latin typeface="Arial"/>
                <a:ea typeface="Arial"/>
                <a:cs typeface="Arial"/>
                <a:sym typeface="Arial"/>
              </a:defRPr>
            </a:lvl3pPr>
            <a:lvl4pPr marL="1828800" marR="0" lvl="3" indent="-342900" algn="l">
              <a:lnSpc>
                <a:spcPct val="100000"/>
              </a:lnSpc>
              <a:spcBef>
                <a:spcPts val="40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4pPr>
            <a:lvl5pPr marL="2286000" marR="0" lvl="4" indent="-342900" algn="l">
              <a:lnSpc>
                <a:spcPct val="100000"/>
              </a:lnSpc>
              <a:spcBef>
                <a:spcPts val="40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5pPr>
            <a:lvl6pPr marL="2743200" marR="0" lvl="5"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1886989" y="4720219"/>
            <a:ext cx="38898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2060"/>
              </a:buClr>
              <a:buSzPts val="1400"/>
              <a:buFont typeface="Arial"/>
              <a:buNone/>
              <a:defRPr sz="900" b="0" i="0" u="none" strike="noStrike" cap="none">
                <a:solidFill>
                  <a:srgbClr val="002060"/>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56" name="Google Shape;56;p13" descr="RBK Twit_darkblue.png"/>
          <p:cNvPicPr preferRelativeResize="0"/>
          <p:nvPr/>
        </p:nvPicPr>
        <p:blipFill rotWithShape="1">
          <a:blip r:embed="rId2">
            <a:alphaModFix/>
          </a:blip>
          <a:srcRect/>
          <a:stretch/>
        </p:blipFill>
        <p:spPr>
          <a:xfrm>
            <a:off x="544550" y="4632925"/>
            <a:ext cx="1164400" cy="347475"/>
          </a:xfrm>
          <a:prstGeom prst="rect">
            <a:avLst/>
          </a:prstGeom>
          <a:noFill/>
          <a:ln>
            <a:noFill/>
          </a:ln>
        </p:spPr>
      </p:pic>
      <p:pic>
        <p:nvPicPr>
          <p:cNvPr id="57" name="Google Shape;57;p13"/>
          <p:cNvPicPr preferRelativeResize="0"/>
          <p:nvPr/>
        </p:nvPicPr>
        <p:blipFill rotWithShape="1">
          <a:blip r:embed="rId3">
            <a:alphaModFix/>
          </a:blip>
          <a:srcRect/>
          <a:stretch/>
        </p:blipFill>
        <p:spPr>
          <a:xfrm>
            <a:off x="7838350" y="3767281"/>
            <a:ext cx="1305650" cy="1376219"/>
          </a:xfrm>
          <a:prstGeom prst="rect">
            <a:avLst/>
          </a:prstGeom>
          <a:noFill/>
          <a:ln>
            <a:noFill/>
          </a:ln>
        </p:spPr>
      </p:pic>
      <p:pic>
        <p:nvPicPr>
          <p:cNvPr id="58" name="Google Shape;58;p13" descr="Artboard 1.png"/>
          <p:cNvPicPr preferRelativeResize="0"/>
          <p:nvPr/>
        </p:nvPicPr>
        <p:blipFill rotWithShape="1">
          <a:blip r:embed="rId4">
            <a:alphaModFix/>
          </a:blip>
          <a:srcRect/>
          <a:stretch/>
        </p:blipFill>
        <p:spPr>
          <a:xfrm>
            <a:off x="7915325" y="4039450"/>
            <a:ext cx="1322650" cy="11040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a:stretch/>
        </p:blipFill>
        <p:spPr>
          <a:xfrm>
            <a:off x="0" y="0"/>
            <a:ext cx="9144003" cy="5143501"/>
          </a:xfrm>
          <a:prstGeom prst="rect">
            <a:avLst/>
          </a:prstGeom>
          <a:noFill/>
          <a:ln>
            <a:noFill/>
          </a:ln>
        </p:spPr>
      </p:pic>
      <p:pic>
        <p:nvPicPr>
          <p:cNvPr id="64" name="Google Shape;64;p15"/>
          <p:cNvPicPr preferRelativeResize="0"/>
          <p:nvPr/>
        </p:nvPicPr>
        <p:blipFill rotWithShape="1">
          <a:blip r:embed="rId3">
            <a:alphaModFix/>
          </a:blip>
          <a:srcRect/>
          <a:stretch/>
        </p:blipFill>
        <p:spPr>
          <a:xfrm>
            <a:off x="5536945" y="4172150"/>
            <a:ext cx="859848" cy="859837"/>
          </a:xfrm>
          <a:prstGeom prst="rect">
            <a:avLst/>
          </a:prstGeom>
          <a:noFill/>
          <a:ln>
            <a:noFill/>
          </a:ln>
        </p:spPr>
      </p:pic>
      <p:pic>
        <p:nvPicPr>
          <p:cNvPr id="65" name="Google Shape;65;p15"/>
          <p:cNvPicPr preferRelativeResize="0"/>
          <p:nvPr/>
        </p:nvPicPr>
        <p:blipFill rotWithShape="1">
          <a:blip r:embed="rId4">
            <a:alphaModFix/>
          </a:blip>
          <a:srcRect/>
          <a:stretch/>
        </p:blipFill>
        <p:spPr>
          <a:xfrm>
            <a:off x="4516425" y="4172148"/>
            <a:ext cx="859848" cy="859822"/>
          </a:xfrm>
          <a:prstGeom prst="rect">
            <a:avLst/>
          </a:prstGeom>
          <a:noFill/>
          <a:ln>
            <a:noFill/>
          </a:ln>
        </p:spPr>
      </p:pic>
      <p:pic>
        <p:nvPicPr>
          <p:cNvPr id="66" name="Google Shape;66;p15"/>
          <p:cNvPicPr preferRelativeResize="0"/>
          <p:nvPr/>
        </p:nvPicPr>
        <p:blipFill>
          <a:blip r:embed="rId5">
            <a:alphaModFix/>
          </a:blip>
          <a:stretch>
            <a:fillRect/>
          </a:stretch>
        </p:blipFill>
        <p:spPr>
          <a:xfrm>
            <a:off x="7583479" y="4172150"/>
            <a:ext cx="859848" cy="859837"/>
          </a:xfrm>
          <a:prstGeom prst="rect">
            <a:avLst/>
          </a:prstGeom>
          <a:noFill/>
          <a:ln>
            <a:noFill/>
          </a:ln>
        </p:spPr>
      </p:pic>
      <p:pic>
        <p:nvPicPr>
          <p:cNvPr id="67" name="Google Shape;67;p15"/>
          <p:cNvPicPr preferRelativeResize="0"/>
          <p:nvPr/>
        </p:nvPicPr>
        <p:blipFill rotWithShape="1">
          <a:blip r:embed="rId6">
            <a:alphaModFix/>
          </a:blip>
          <a:srcRect/>
          <a:stretch/>
        </p:blipFill>
        <p:spPr>
          <a:xfrm>
            <a:off x="6557487" y="4172149"/>
            <a:ext cx="859848" cy="859837"/>
          </a:xfrm>
          <a:prstGeom prst="rect">
            <a:avLst/>
          </a:prstGeom>
          <a:noFill/>
          <a:ln>
            <a:noFill/>
          </a:ln>
        </p:spPr>
      </p:pic>
      <p:pic>
        <p:nvPicPr>
          <p:cNvPr id="68" name="Google Shape;68;p15"/>
          <p:cNvPicPr preferRelativeResize="0"/>
          <p:nvPr/>
        </p:nvPicPr>
        <p:blipFill rotWithShape="1">
          <a:blip r:embed="rId7">
            <a:alphaModFix/>
          </a:blip>
          <a:srcRect l="6866" r="6866"/>
          <a:stretch/>
        </p:blipFill>
        <p:spPr>
          <a:xfrm>
            <a:off x="277900" y="135350"/>
            <a:ext cx="861225" cy="998369"/>
          </a:xfrm>
          <a:prstGeom prst="rect">
            <a:avLst/>
          </a:prstGeom>
          <a:noFill/>
          <a:ln>
            <a:noFill/>
          </a:ln>
        </p:spPr>
      </p:pic>
      <p:sp>
        <p:nvSpPr>
          <p:cNvPr id="69" name="Google Shape;69;p15"/>
          <p:cNvSpPr txBox="1">
            <a:spLocks noGrp="1"/>
          </p:cNvSpPr>
          <p:nvPr>
            <p:ph type="ctrTitle"/>
          </p:nvPr>
        </p:nvSpPr>
        <p:spPr>
          <a:xfrm>
            <a:off x="663050" y="1266400"/>
            <a:ext cx="3752700" cy="2518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700"/>
              <a:buNone/>
              <a:defRPr>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70" name="Google Shape;70;p15"/>
          <p:cNvSpPr txBox="1">
            <a:spLocks noGrp="1"/>
          </p:cNvSpPr>
          <p:nvPr>
            <p:ph type="subTitle" idx="1"/>
          </p:nvPr>
        </p:nvSpPr>
        <p:spPr>
          <a:xfrm>
            <a:off x="709425" y="3917575"/>
            <a:ext cx="2485200" cy="733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FFDE59"/>
              </a:buClr>
              <a:buSzPts val="1900"/>
              <a:buNone/>
              <a:defRPr>
                <a:solidFill>
                  <a:srgbClr val="FFDE59"/>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extLst>
    <p:ext uri="{DCECCB84-F9BA-43D5-87BE-67443E8EF086}">
      <p15:sldGuideLst xmlns:p15="http://schemas.microsoft.com/office/powerpoint/2012/main">
        <p15:guide id="1" orient="horz" pos="987">
          <p15:clr>
            <a:srgbClr val="E46962"/>
          </p15:clr>
        </p15:guide>
        <p15:guide id="2" pos="51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73" name="Google Shape;73;p16"/>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74" name="Google Shape;74;p16"/>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75" name="Google Shape;75;p16"/>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76" name="Google Shape;76;p16"/>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77" name="Google Shape;77;p16"/>
          <p:cNvSpPr/>
          <p:nvPr/>
        </p:nvSpPr>
        <p:spPr>
          <a:xfrm>
            <a:off x="-6350" y="-1025"/>
            <a:ext cx="4173887" cy="4269040"/>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pic>
        <p:nvPicPr>
          <p:cNvPr id="78" name="Google Shape;78;p16"/>
          <p:cNvPicPr preferRelativeResize="0"/>
          <p:nvPr/>
        </p:nvPicPr>
        <p:blipFill>
          <a:blip r:embed="rId7">
            <a:alphaModFix/>
          </a:blip>
          <a:stretch>
            <a:fillRect/>
          </a:stretch>
        </p:blipFill>
        <p:spPr>
          <a:xfrm>
            <a:off x="271538" y="134300"/>
            <a:ext cx="663425" cy="769064"/>
          </a:xfrm>
          <a:prstGeom prst="rect">
            <a:avLst/>
          </a:prstGeom>
          <a:noFill/>
          <a:ln>
            <a:noFill/>
          </a:ln>
        </p:spPr>
      </p:pic>
      <p:sp>
        <p:nvSpPr>
          <p:cNvPr id="79" name="Google Shape;79;p16"/>
          <p:cNvSpPr txBox="1">
            <a:spLocks noGrp="1"/>
          </p:cNvSpPr>
          <p:nvPr>
            <p:ph type="title"/>
          </p:nvPr>
        </p:nvSpPr>
        <p:spPr>
          <a:xfrm>
            <a:off x="580725" y="1380900"/>
            <a:ext cx="3194400" cy="2134500"/>
          </a:xfrm>
          <a:prstGeom prst="rect">
            <a:avLst/>
          </a:prstGeom>
        </p:spPr>
        <p:txBody>
          <a:bodyPr spcFirstLastPara="1" wrap="square" lIns="91425" tIns="91425" rIns="91425" bIns="91425" anchor="t" anchorCtr="0">
            <a:noAutofit/>
          </a:bodyPr>
          <a:lstStyle>
            <a:lvl1pPr lvl="0">
              <a:spcBef>
                <a:spcPts val="0"/>
              </a:spcBef>
              <a:spcAft>
                <a:spcPts val="0"/>
              </a:spcAft>
              <a:buSzPts val="43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0" name="Google Shape;80;p16"/>
          <p:cNvSpPr txBox="1">
            <a:spLocks noGrp="1"/>
          </p:cNvSpPr>
          <p:nvPr>
            <p:ph type="body" idx="1"/>
          </p:nvPr>
        </p:nvSpPr>
        <p:spPr>
          <a:xfrm>
            <a:off x="4576550" y="625875"/>
            <a:ext cx="3853500" cy="3064200"/>
          </a:xfrm>
          <a:prstGeom prst="rect">
            <a:avLst/>
          </a:prstGeom>
        </p:spPr>
        <p:txBody>
          <a:bodyPr spcFirstLastPara="1" wrap="square" lIns="91425" tIns="91425" rIns="914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guide id="2" orient="horz" pos="2494">
          <p15:clr>
            <a:srgbClr val="E46962"/>
          </p15:clr>
        </p15:guide>
        <p15:guide id="3" pos="5443">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ing and body" type="tx">
  <p:cSld name="TITLE_AND_BODY">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83" name="Google Shape;83;p17"/>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84" name="Google Shape;84;p17"/>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85" name="Google Shape;85;p17"/>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86" name="Google Shape;86;p17"/>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87" name="Google Shape;87;p17"/>
          <p:cNvSpPr txBox="1">
            <a:spLocks noGrp="1"/>
          </p:cNvSpPr>
          <p:nvPr>
            <p:ph type="title"/>
          </p:nvPr>
        </p:nvSpPr>
        <p:spPr>
          <a:xfrm>
            <a:off x="1592850" y="230450"/>
            <a:ext cx="6672600" cy="58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17"/>
          <p:cNvSpPr txBox="1">
            <a:spLocks noGrp="1"/>
          </p:cNvSpPr>
          <p:nvPr>
            <p:ph type="body" idx="1"/>
          </p:nvPr>
        </p:nvSpPr>
        <p:spPr>
          <a:xfrm>
            <a:off x="1782325" y="1108288"/>
            <a:ext cx="6331500" cy="2851800"/>
          </a:xfrm>
          <a:prstGeom prst="rect">
            <a:avLst/>
          </a:prstGeom>
        </p:spPr>
        <p:txBody>
          <a:bodyPr spcFirstLastPara="1" wrap="square" lIns="91425" tIns="91425" rIns="91425" bIns="91425" anchor="t" anchorCtr="0">
            <a:noAutofit/>
          </a:bodyPr>
          <a:lstStyle>
            <a:lvl1pPr marL="457200" lvl="0" indent="-349250" algn="ctr">
              <a:spcBef>
                <a:spcPts val="0"/>
              </a:spcBef>
              <a:spcAft>
                <a:spcPts val="0"/>
              </a:spcAft>
              <a:buSzPts val="1900"/>
              <a:buChar char="●"/>
              <a:defRPr/>
            </a:lvl1pPr>
            <a:lvl2pPr marL="914400" lvl="1" indent="-501650" algn="ctr">
              <a:spcBef>
                <a:spcPts val="0"/>
              </a:spcBef>
              <a:spcAft>
                <a:spcPts val="0"/>
              </a:spcAft>
              <a:buSzPts val="4300"/>
              <a:buChar char="○"/>
              <a:defRPr/>
            </a:lvl2pPr>
            <a:lvl3pPr marL="1371600" lvl="2" indent="-450850" algn="ctr">
              <a:spcBef>
                <a:spcPts val="0"/>
              </a:spcBef>
              <a:spcAft>
                <a:spcPts val="0"/>
              </a:spcAft>
              <a:buSzPts val="3500"/>
              <a:buChar char="■"/>
              <a:defRPr/>
            </a:lvl3pPr>
            <a:lvl4pPr marL="1828800" lvl="3" indent="-368300" algn="ctr">
              <a:spcBef>
                <a:spcPts val="0"/>
              </a:spcBef>
              <a:spcAft>
                <a:spcPts val="0"/>
              </a:spcAft>
              <a:buSzPts val="2200"/>
              <a:buChar char="●"/>
              <a:defRPr/>
            </a:lvl4pPr>
            <a:lvl5pPr marL="2286000" lvl="4" indent="-323850" algn="ctr">
              <a:spcBef>
                <a:spcPts val="0"/>
              </a:spcBef>
              <a:spcAft>
                <a:spcPts val="0"/>
              </a:spcAft>
              <a:buSzPts val="1500"/>
              <a:buChar char="○"/>
              <a:defRPr/>
            </a:lvl5pPr>
            <a:lvl6pPr marL="2743200" lvl="5" indent="-304800" algn="ctr">
              <a:spcBef>
                <a:spcPts val="0"/>
              </a:spcBef>
              <a:spcAft>
                <a:spcPts val="0"/>
              </a:spcAft>
              <a:buSzPts val="1200"/>
              <a:buChar char="■"/>
              <a:defRPr/>
            </a:lvl6pPr>
            <a:lvl7pPr marL="3200400" lvl="6" indent="-317500" algn="ctr">
              <a:spcBef>
                <a:spcPts val="0"/>
              </a:spcBef>
              <a:spcAft>
                <a:spcPts val="0"/>
              </a:spcAft>
              <a:buSzPts val="14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pic>
        <p:nvPicPr>
          <p:cNvPr id="89" name="Google Shape;89;p17"/>
          <p:cNvPicPr preferRelativeResize="0"/>
          <p:nvPr/>
        </p:nvPicPr>
        <p:blipFill>
          <a:blip r:embed="rId7">
            <a:alphaModFix/>
          </a:blip>
          <a:stretch>
            <a:fillRect/>
          </a:stretch>
        </p:blipFill>
        <p:spPr>
          <a:xfrm>
            <a:off x="271538" y="134300"/>
            <a:ext cx="663425" cy="7690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94">
          <p15:clr>
            <a:srgbClr val="E46962"/>
          </p15:clr>
        </p15:guide>
        <p15:guide id="2" orient="horz" pos="79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ing, body text and image/graph" type="twoColTx">
  <p:cSld name="TITLE_AND_TWO_COLUMNS">
    <p:spTree>
      <p:nvGrpSpPr>
        <p:cNvPr id="1" name="Shape 90"/>
        <p:cNvGrpSpPr/>
        <p:nvPr/>
      </p:nvGrpSpPr>
      <p:grpSpPr>
        <a:xfrm>
          <a:off x="0" y="0"/>
          <a:ext cx="0" cy="0"/>
          <a:chOff x="0" y="0"/>
          <a:chExt cx="0" cy="0"/>
        </a:xfrm>
      </p:grpSpPr>
      <p:pic>
        <p:nvPicPr>
          <p:cNvPr id="91" name="Google Shape;91;p18"/>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92" name="Google Shape;92;p18"/>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93" name="Google Shape;93;p18"/>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94" name="Google Shape;94;p18"/>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95" name="Google Shape;95;p18"/>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96" name="Google Shape;96;p18"/>
          <p:cNvSpPr/>
          <p:nvPr/>
        </p:nvSpPr>
        <p:spPr>
          <a:xfrm>
            <a:off x="5149463" y="1958275"/>
            <a:ext cx="3548920" cy="1950753"/>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pic>
        <p:nvPicPr>
          <p:cNvPr id="97" name="Google Shape;97;p18"/>
          <p:cNvPicPr preferRelativeResize="0"/>
          <p:nvPr/>
        </p:nvPicPr>
        <p:blipFill>
          <a:blip r:embed="rId7">
            <a:alphaModFix/>
          </a:blip>
          <a:stretch>
            <a:fillRect/>
          </a:stretch>
        </p:blipFill>
        <p:spPr>
          <a:xfrm>
            <a:off x="8224238" y="135338"/>
            <a:ext cx="663425" cy="769064"/>
          </a:xfrm>
          <a:prstGeom prst="rect">
            <a:avLst/>
          </a:prstGeom>
          <a:noFill/>
          <a:ln>
            <a:noFill/>
          </a:ln>
        </p:spPr>
      </p:pic>
      <p:sp>
        <p:nvSpPr>
          <p:cNvPr id="98" name="Google Shape;98;p18"/>
          <p:cNvSpPr txBox="1">
            <a:spLocks noGrp="1"/>
          </p:cNvSpPr>
          <p:nvPr>
            <p:ph type="title"/>
          </p:nvPr>
        </p:nvSpPr>
        <p:spPr>
          <a:xfrm>
            <a:off x="24150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18"/>
          <p:cNvSpPr txBox="1">
            <a:spLocks noGrp="1"/>
          </p:cNvSpPr>
          <p:nvPr>
            <p:ph type="subTitle" idx="1"/>
          </p:nvPr>
        </p:nvSpPr>
        <p:spPr>
          <a:xfrm>
            <a:off x="265475" y="993475"/>
            <a:ext cx="4829700" cy="4863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200"/>
            </a:lvl1pPr>
            <a:lvl2pPr lvl="1">
              <a:spcBef>
                <a:spcPts val="0"/>
              </a:spcBef>
              <a:spcAft>
                <a:spcPts val="0"/>
              </a:spcAft>
              <a:buSzPts val="4300"/>
              <a:buNone/>
              <a:defRPr/>
            </a:lvl2pPr>
            <a:lvl3pPr lvl="2">
              <a:spcBef>
                <a:spcPts val="0"/>
              </a:spcBef>
              <a:spcAft>
                <a:spcPts val="0"/>
              </a:spcAft>
              <a:buSzPts val="3500"/>
              <a:buNone/>
              <a:defRPr/>
            </a:lvl3pPr>
            <a:lvl4pPr lvl="3">
              <a:spcBef>
                <a:spcPts val="0"/>
              </a:spcBef>
              <a:spcAft>
                <a:spcPts val="0"/>
              </a:spcAft>
              <a:buSzPts val="2200"/>
              <a:buNone/>
              <a:defRPr/>
            </a:lvl4pPr>
            <a:lvl5pPr lvl="4">
              <a:spcBef>
                <a:spcPts val="0"/>
              </a:spcBef>
              <a:spcAft>
                <a:spcPts val="0"/>
              </a:spcAft>
              <a:buSzPts val="1500"/>
              <a:buNone/>
              <a:defRPr/>
            </a:lvl5pPr>
            <a:lvl6pPr lvl="5">
              <a:spcBef>
                <a:spcPts val="0"/>
              </a:spcBef>
              <a:spcAft>
                <a:spcPts val="0"/>
              </a:spcAft>
              <a:buSzPts val="1200"/>
              <a:buNone/>
              <a:defRPr/>
            </a:lvl6pPr>
            <a:lvl7pPr lvl="6">
              <a:spcBef>
                <a:spcPts val="0"/>
              </a:spcBef>
              <a:spcAft>
                <a:spcPts val="0"/>
              </a:spcAft>
              <a:buSzPts val="14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00" name="Google Shape;100;p18"/>
          <p:cNvSpPr txBox="1">
            <a:spLocks noGrp="1"/>
          </p:cNvSpPr>
          <p:nvPr>
            <p:ph type="body" idx="2"/>
          </p:nvPr>
        </p:nvSpPr>
        <p:spPr>
          <a:xfrm>
            <a:off x="329475" y="1812000"/>
            <a:ext cx="42744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orient="horz" pos="726">
          <p15:clr>
            <a:srgbClr val="E46962"/>
          </p15:clr>
        </p15:guide>
        <p15:guide id="2" orient="horz" pos="2495">
          <p15:clr>
            <a:srgbClr val="E46962"/>
          </p15:clr>
        </p15:guide>
        <p15:guide id="3" orient="horz" pos="1234">
          <p15:clr>
            <a:srgbClr val="E46962"/>
          </p15:clr>
        </p15:guide>
        <p15:guide id="4" pos="325">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column text" type="titleOnly">
  <p:cSld name="TITLE_ONLY">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03" name="Google Shape;103;p19"/>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04" name="Google Shape;104;p19"/>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05" name="Google Shape;105;p19"/>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06" name="Google Shape;106;p19"/>
          <p:cNvPicPr preferRelativeResize="0"/>
          <p:nvPr/>
        </p:nvPicPr>
        <p:blipFill rotWithShape="1">
          <a:blip r:embed="rId6">
            <a:alphaModFix/>
          </a:blip>
          <a:srcRect/>
          <a:stretch/>
        </p:blipFill>
        <p:spPr>
          <a:xfrm>
            <a:off x="6557487" y="4280574"/>
            <a:ext cx="859848" cy="859837"/>
          </a:xfrm>
          <a:prstGeom prst="rect">
            <a:avLst/>
          </a:prstGeom>
          <a:noFill/>
          <a:ln>
            <a:noFill/>
          </a:ln>
        </p:spPr>
      </p:pic>
      <p:pic>
        <p:nvPicPr>
          <p:cNvPr id="107" name="Google Shape;107;p19"/>
          <p:cNvPicPr preferRelativeResize="0"/>
          <p:nvPr/>
        </p:nvPicPr>
        <p:blipFill>
          <a:blip r:embed="rId7">
            <a:alphaModFix/>
          </a:blip>
          <a:stretch>
            <a:fillRect/>
          </a:stretch>
        </p:blipFill>
        <p:spPr>
          <a:xfrm>
            <a:off x="8224238" y="135338"/>
            <a:ext cx="663425" cy="769064"/>
          </a:xfrm>
          <a:prstGeom prst="rect">
            <a:avLst/>
          </a:prstGeom>
          <a:noFill/>
          <a:ln>
            <a:noFill/>
          </a:ln>
        </p:spPr>
      </p:pic>
      <p:sp>
        <p:nvSpPr>
          <p:cNvPr id="108" name="Google Shape;108;p19"/>
          <p:cNvSpPr txBox="1">
            <a:spLocks noGrp="1"/>
          </p:cNvSpPr>
          <p:nvPr>
            <p:ph type="title"/>
          </p:nvPr>
        </p:nvSpPr>
        <p:spPr>
          <a:xfrm>
            <a:off x="24150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1"/>
          </p:nvPr>
        </p:nvSpPr>
        <p:spPr>
          <a:xfrm>
            <a:off x="265475" y="993475"/>
            <a:ext cx="4749600" cy="4863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10" name="Google Shape;110;p19"/>
          <p:cNvSpPr txBox="1">
            <a:spLocks noGrp="1"/>
          </p:cNvSpPr>
          <p:nvPr>
            <p:ph type="body" idx="2"/>
          </p:nvPr>
        </p:nvSpPr>
        <p:spPr>
          <a:xfrm>
            <a:off x="329475" y="1812000"/>
            <a:ext cx="42744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11" name="Google Shape;111;p19"/>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3345">
          <p15:clr>
            <a:srgbClr val="E46962"/>
          </p15:clr>
        </p15:guide>
        <p15:guide id="2" orient="horz" pos="2495">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s on the left, text on the right">
  <p:cSld name="ONE_COLUMN_TEXT">
    <p:spTree>
      <p:nvGrpSpPr>
        <p:cNvPr id="1" name="Shape 112"/>
        <p:cNvGrpSpPr/>
        <p:nvPr/>
      </p:nvGrpSpPr>
      <p:grpSpPr>
        <a:xfrm>
          <a:off x="0" y="0"/>
          <a:ext cx="0" cy="0"/>
          <a:chOff x="0" y="0"/>
          <a:chExt cx="0" cy="0"/>
        </a:xfrm>
      </p:grpSpPr>
      <p:pic>
        <p:nvPicPr>
          <p:cNvPr id="113" name="Google Shape;113;p20"/>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14" name="Google Shape;114;p20"/>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15" name="Google Shape;115;p20"/>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16" name="Google Shape;116;p20"/>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17" name="Google Shape;117;p20"/>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118" name="Google Shape;118;p20"/>
          <p:cNvSpPr/>
          <p:nvPr/>
        </p:nvSpPr>
        <p:spPr>
          <a:xfrm>
            <a:off x="713650" y="2255053"/>
            <a:ext cx="3749802" cy="1809394"/>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sp>
        <p:nvSpPr>
          <p:cNvPr id="119" name="Google Shape;119;p20"/>
          <p:cNvSpPr/>
          <p:nvPr/>
        </p:nvSpPr>
        <p:spPr>
          <a:xfrm>
            <a:off x="713650" y="250500"/>
            <a:ext cx="3749802" cy="1809394"/>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pic>
        <p:nvPicPr>
          <p:cNvPr id="120" name="Google Shape;120;p20"/>
          <p:cNvPicPr preferRelativeResize="0"/>
          <p:nvPr/>
        </p:nvPicPr>
        <p:blipFill>
          <a:blip r:embed="rId7">
            <a:alphaModFix/>
          </a:blip>
          <a:stretch>
            <a:fillRect/>
          </a:stretch>
        </p:blipFill>
        <p:spPr>
          <a:xfrm>
            <a:off x="8217888" y="133263"/>
            <a:ext cx="663425" cy="769064"/>
          </a:xfrm>
          <a:prstGeom prst="rect">
            <a:avLst/>
          </a:prstGeom>
          <a:noFill/>
          <a:ln>
            <a:noFill/>
          </a:ln>
        </p:spPr>
      </p:pic>
      <p:sp>
        <p:nvSpPr>
          <p:cNvPr id="121" name="Google Shape;121;p20"/>
          <p:cNvSpPr txBox="1">
            <a:spLocks noGrp="1"/>
          </p:cNvSpPr>
          <p:nvPr>
            <p:ph type="title"/>
          </p:nvPr>
        </p:nvSpPr>
        <p:spPr>
          <a:xfrm>
            <a:off x="4679300" y="360000"/>
            <a:ext cx="3140100" cy="14058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 name="Google Shape;122;p20"/>
          <p:cNvSpPr txBox="1">
            <a:spLocks noGrp="1"/>
          </p:cNvSpPr>
          <p:nvPr>
            <p:ph type="body" idx="1"/>
          </p:nvPr>
        </p:nvSpPr>
        <p:spPr>
          <a:xfrm>
            <a:off x="4819925" y="1912325"/>
            <a:ext cx="3642600" cy="20481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3036">
          <p15:clr>
            <a:srgbClr val="E46962"/>
          </p15:clr>
        </p15:guide>
        <p15:guide id="2" orient="horz" pos="2495">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images/graphs">
  <p:cSld name="MAIN_POINT">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25" name="Google Shape;125;p21"/>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26" name="Google Shape;126;p21"/>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27" name="Google Shape;127;p21"/>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28" name="Google Shape;128;p21"/>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129" name="Google Shape;129;p21"/>
          <p:cNvSpPr/>
          <p:nvPr/>
        </p:nvSpPr>
        <p:spPr>
          <a:xfrm>
            <a:off x="4714377" y="1956797"/>
            <a:ext cx="3548920" cy="2120384"/>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sp>
        <p:nvSpPr>
          <p:cNvPr id="130" name="Google Shape;130;p21"/>
          <p:cNvSpPr/>
          <p:nvPr/>
        </p:nvSpPr>
        <p:spPr>
          <a:xfrm>
            <a:off x="893413" y="1956797"/>
            <a:ext cx="3548920" cy="2120384"/>
          </a:xfrm>
          <a:custGeom>
            <a:avLst/>
            <a:gdLst/>
            <a:ahLst/>
            <a:cxnLst/>
            <a:rect l="l" t="t" r="r" b="b"/>
            <a:pathLst>
              <a:path w="8928100" h="11308715" extrusionOk="0">
                <a:moveTo>
                  <a:pt x="8927476" y="0"/>
                </a:moveTo>
                <a:lnTo>
                  <a:pt x="0" y="0"/>
                </a:lnTo>
                <a:lnTo>
                  <a:pt x="0" y="11308556"/>
                </a:lnTo>
                <a:lnTo>
                  <a:pt x="8927476" y="11308556"/>
                </a:lnTo>
                <a:lnTo>
                  <a:pt x="8927476" y="0"/>
                </a:lnTo>
                <a:close/>
              </a:path>
            </a:pathLst>
          </a:custGeom>
          <a:solidFill>
            <a:srgbClr val="F2F2F2"/>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pic>
        <p:nvPicPr>
          <p:cNvPr id="131" name="Google Shape;131;p21"/>
          <p:cNvPicPr preferRelativeResize="0"/>
          <p:nvPr/>
        </p:nvPicPr>
        <p:blipFill>
          <a:blip r:embed="rId7">
            <a:alphaModFix/>
          </a:blip>
          <a:stretch>
            <a:fillRect/>
          </a:stretch>
        </p:blipFill>
        <p:spPr>
          <a:xfrm>
            <a:off x="277888" y="135338"/>
            <a:ext cx="663425" cy="769064"/>
          </a:xfrm>
          <a:prstGeom prst="rect">
            <a:avLst/>
          </a:prstGeom>
          <a:noFill/>
          <a:ln>
            <a:noFill/>
          </a:ln>
        </p:spPr>
      </p:pic>
      <p:sp>
        <p:nvSpPr>
          <p:cNvPr id="132" name="Google Shape;132;p21"/>
          <p:cNvSpPr txBox="1">
            <a:spLocks noGrp="1"/>
          </p:cNvSpPr>
          <p:nvPr>
            <p:ph type="title"/>
          </p:nvPr>
        </p:nvSpPr>
        <p:spPr>
          <a:xfrm>
            <a:off x="1250300" y="247625"/>
            <a:ext cx="6656100" cy="54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5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33" name="Google Shape;133;p21"/>
          <p:cNvSpPr txBox="1">
            <a:spLocks noGrp="1"/>
          </p:cNvSpPr>
          <p:nvPr>
            <p:ph type="subTitle" idx="1"/>
          </p:nvPr>
        </p:nvSpPr>
        <p:spPr>
          <a:xfrm>
            <a:off x="2192000" y="993475"/>
            <a:ext cx="4772700" cy="48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er Theme 1">
  <p:cSld name="SECTION_TITLE_AND_DESCRIPTION">
    <p:spTree>
      <p:nvGrpSpPr>
        <p:cNvPr id="1" name="Shape 134"/>
        <p:cNvGrpSpPr/>
        <p:nvPr/>
      </p:nvGrpSpPr>
      <p:grpSpPr>
        <a:xfrm>
          <a:off x="0" y="0"/>
          <a:ext cx="0" cy="0"/>
          <a:chOff x="0" y="0"/>
          <a:chExt cx="0" cy="0"/>
        </a:xfrm>
      </p:grpSpPr>
      <p:sp>
        <p:nvSpPr>
          <p:cNvPr id="135" name="Google Shape;135;p22"/>
          <p:cNvSpPr/>
          <p:nvPr/>
        </p:nvSpPr>
        <p:spPr>
          <a:xfrm>
            <a:off x="0" y="-5575"/>
            <a:ext cx="9144000" cy="5143500"/>
          </a:xfrm>
          <a:prstGeom prst="rect">
            <a:avLst/>
          </a:prstGeom>
          <a:solidFill>
            <a:srgbClr val="0061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6" name="Google Shape;136;p22"/>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37" name="Google Shape;137;p22"/>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38" name="Google Shape;138;p22"/>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39" name="Google Shape;139;p22"/>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40" name="Google Shape;140;p22"/>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141" name="Google Shape;141;p22"/>
          <p:cNvSpPr txBox="1">
            <a:spLocks noGrp="1"/>
          </p:cNvSpPr>
          <p:nvPr>
            <p:ph type="body" idx="1"/>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pic>
        <p:nvPicPr>
          <p:cNvPr id="142" name="Google Shape;142;p22"/>
          <p:cNvPicPr preferRelativeResize="0"/>
          <p:nvPr/>
        </p:nvPicPr>
        <p:blipFill rotWithShape="1">
          <a:blip r:embed="rId7">
            <a:alphaModFix/>
          </a:blip>
          <a:srcRect l="6866" r="6866"/>
          <a:stretch/>
        </p:blipFill>
        <p:spPr>
          <a:xfrm>
            <a:off x="249929" y="89450"/>
            <a:ext cx="742958" cy="861199"/>
          </a:xfrm>
          <a:prstGeom prst="rect">
            <a:avLst/>
          </a:prstGeom>
          <a:noFill/>
          <a:ln>
            <a:noFill/>
          </a:ln>
        </p:spPr>
      </p:pic>
      <p:sp>
        <p:nvSpPr>
          <p:cNvPr id="143" name="Google Shape;143;p22"/>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
        <p:nvSpPr>
          <p:cNvPr id="144" name="Google Shape;144;p22"/>
          <p:cNvSpPr txBox="1">
            <a:spLocks noGrp="1"/>
          </p:cNvSpPr>
          <p:nvPr>
            <p:ph type="title"/>
          </p:nvPr>
        </p:nvSpPr>
        <p:spPr>
          <a:xfrm>
            <a:off x="1326500" y="247625"/>
            <a:ext cx="6656100" cy="544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CCE70B"/>
              </a:buClr>
              <a:buSzPts val="3500"/>
              <a:buNone/>
              <a:defRPr sz="3500">
                <a:solidFill>
                  <a:srgbClr val="CCE70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45" name="Google Shape;145;p22"/>
          <p:cNvSpPr txBox="1">
            <a:spLocks noGrp="1"/>
          </p:cNvSpPr>
          <p:nvPr>
            <p:ph type="subTitle" idx="3"/>
          </p:nvPr>
        </p:nvSpPr>
        <p:spPr>
          <a:xfrm>
            <a:off x="2267600" y="989075"/>
            <a:ext cx="4773900" cy="486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200"/>
              <a:buNone/>
              <a:defRPr sz="2200">
                <a:solidFill>
                  <a:schemeClr val="lt1"/>
                </a:solidFill>
              </a:defRPr>
            </a:lvl1pPr>
            <a:lvl2pPr lvl="1" algn="ctr">
              <a:spcBef>
                <a:spcPts val="0"/>
              </a:spcBef>
              <a:spcAft>
                <a:spcPts val="0"/>
              </a:spcAft>
              <a:buClr>
                <a:schemeClr val="lt1"/>
              </a:buClr>
              <a:buSzPts val="2200"/>
              <a:buNone/>
              <a:defRPr sz="2200">
                <a:solidFill>
                  <a:schemeClr val="lt1"/>
                </a:solidFill>
              </a:defRPr>
            </a:lvl2pPr>
            <a:lvl3pPr lvl="2" algn="ctr">
              <a:spcBef>
                <a:spcPts val="0"/>
              </a:spcBef>
              <a:spcAft>
                <a:spcPts val="0"/>
              </a:spcAft>
              <a:buClr>
                <a:schemeClr val="lt1"/>
              </a:buClr>
              <a:buSzPts val="2200"/>
              <a:buNone/>
              <a:defRPr sz="2200">
                <a:solidFill>
                  <a:schemeClr val="lt1"/>
                </a:solidFill>
              </a:defRPr>
            </a:lvl3pPr>
            <a:lvl4pPr lvl="3" algn="ctr">
              <a:spcBef>
                <a:spcPts val="0"/>
              </a:spcBef>
              <a:spcAft>
                <a:spcPts val="0"/>
              </a:spcAft>
              <a:buClr>
                <a:schemeClr val="lt1"/>
              </a:buClr>
              <a:buSzPts val="2200"/>
              <a:buNone/>
              <a:defRPr>
                <a:solidFill>
                  <a:schemeClr val="lt1"/>
                </a:solidFill>
              </a:defRPr>
            </a:lvl4pPr>
            <a:lvl5pPr lvl="4" algn="ctr">
              <a:spcBef>
                <a:spcPts val="0"/>
              </a:spcBef>
              <a:spcAft>
                <a:spcPts val="0"/>
              </a:spcAft>
              <a:buClr>
                <a:schemeClr val="lt1"/>
              </a:buClr>
              <a:buSzPts val="2200"/>
              <a:buNone/>
              <a:defRPr sz="2200">
                <a:solidFill>
                  <a:schemeClr val="lt1"/>
                </a:solidFill>
              </a:defRPr>
            </a:lvl5pPr>
            <a:lvl6pPr lvl="5" algn="ctr">
              <a:spcBef>
                <a:spcPts val="0"/>
              </a:spcBef>
              <a:spcAft>
                <a:spcPts val="0"/>
              </a:spcAft>
              <a:buClr>
                <a:schemeClr val="lt1"/>
              </a:buClr>
              <a:buSzPts val="2200"/>
              <a:buNone/>
              <a:defRPr sz="2200">
                <a:solidFill>
                  <a:schemeClr val="lt1"/>
                </a:solidFill>
              </a:defRPr>
            </a:lvl6pPr>
            <a:lvl7pPr lvl="6" algn="ctr">
              <a:spcBef>
                <a:spcPts val="0"/>
              </a:spcBef>
              <a:spcAft>
                <a:spcPts val="0"/>
              </a:spcAft>
              <a:buClr>
                <a:schemeClr val="lt1"/>
              </a:buClr>
              <a:buSzPts val="2200"/>
              <a:buNone/>
              <a:defRPr sz="2200">
                <a:solidFill>
                  <a:schemeClr val="lt1"/>
                </a:solidFill>
              </a:defRPr>
            </a:lvl7pPr>
            <a:lvl8pPr lvl="7" algn="ctr">
              <a:spcBef>
                <a:spcPts val="0"/>
              </a:spcBef>
              <a:spcAft>
                <a:spcPts val="0"/>
              </a:spcAft>
              <a:buClr>
                <a:schemeClr val="lt1"/>
              </a:buClr>
              <a:buSzPts val="2200"/>
              <a:buNone/>
              <a:defRPr sz="2200">
                <a:solidFill>
                  <a:schemeClr val="lt1"/>
                </a:solidFill>
              </a:defRPr>
            </a:lvl8pPr>
            <a:lvl9pPr lvl="8" algn="ctr">
              <a:spcBef>
                <a:spcPts val="0"/>
              </a:spcBef>
              <a:spcAft>
                <a:spcPts val="0"/>
              </a:spcAft>
              <a:buClr>
                <a:schemeClr val="lt1"/>
              </a:buClr>
              <a:buSzPts val="2200"/>
              <a:buNone/>
              <a:defRPr sz="2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51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eener Theme 2">
  <p:cSld name="CAPTION_ONLY">
    <p:spTree>
      <p:nvGrpSpPr>
        <p:cNvPr id="1" name="Shape 146"/>
        <p:cNvGrpSpPr/>
        <p:nvPr/>
      </p:nvGrpSpPr>
      <p:grpSpPr>
        <a:xfrm>
          <a:off x="0" y="0"/>
          <a:ext cx="0" cy="0"/>
          <a:chOff x="0" y="0"/>
          <a:chExt cx="0" cy="0"/>
        </a:xfrm>
      </p:grpSpPr>
      <p:pic>
        <p:nvPicPr>
          <p:cNvPr id="147" name="Google Shape;147;p23"/>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48" name="Google Shape;148;p23"/>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49" name="Google Shape;149;p23"/>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50" name="Google Shape;150;p23"/>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51" name="Google Shape;151;p23"/>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152" name="Google Shape;152;p23"/>
          <p:cNvSpPr txBox="1">
            <a:spLocks noGrp="1"/>
          </p:cNvSpPr>
          <p:nvPr>
            <p:ph type="body" idx="1"/>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53" name="Google Shape;153;p23"/>
          <p:cNvSpPr txBox="1">
            <a:spLocks noGrp="1"/>
          </p:cNvSpPr>
          <p:nvPr>
            <p:ph type="body" idx="2"/>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pic>
        <p:nvPicPr>
          <p:cNvPr id="154" name="Google Shape;154;p23"/>
          <p:cNvPicPr preferRelativeResize="0"/>
          <p:nvPr/>
        </p:nvPicPr>
        <p:blipFill>
          <a:blip r:embed="rId7">
            <a:alphaModFix/>
          </a:blip>
          <a:stretch>
            <a:fillRect/>
          </a:stretch>
        </p:blipFill>
        <p:spPr>
          <a:xfrm>
            <a:off x="8224238" y="133263"/>
            <a:ext cx="663425" cy="769064"/>
          </a:xfrm>
          <a:prstGeom prst="rect">
            <a:avLst/>
          </a:prstGeom>
          <a:noFill/>
          <a:ln>
            <a:noFill/>
          </a:ln>
        </p:spPr>
      </p:pic>
      <p:sp>
        <p:nvSpPr>
          <p:cNvPr id="155" name="Google Shape;155;p23"/>
          <p:cNvSpPr txBox="1">
            <a:spLocks noGrp="1"/>
          </p:cNvSpPr>
          <p:nvPr>
            <p:ph type="title"/>
          </p:nvPr>
        </p:nvSpPr>
        <p:spPr>
          <a:xfrm>
            <a:off x="585275"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6151"/>
              </a:buClr>
              <a:buSzPts val="3500"/>
              <a:buNone/>
              <a:defRPr sz="3500">
                <a:solidFill>
                  <a:srgbClr val="00615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56" name="Google Shape;156;p23"/>
          <p:cNvSpPr txBox="1">
            <a:spLocks noGrp="1"/>
          </p:cNvSpPr>
          <p:nvPr>
            <p:ph type="subTitle" idx="3"/>
          </p:nvPr>
        </p:nvSpPr>
        <p:spPr>
          <a:xfrm>
            <a:off x="620350"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3">
  <p:cSld name="CUSTOM_6">
    <p:spTree>
      <p:nvGrpSpPr>
        <p:cNvPr id="1" name="Shape 157"/>
        <p:cNvGrpSpPr/>
        <p:nvPr/>
      </p:nvGrpSpPr>
      <p:grpSpPr>
        <a:xfrm>
          <a:off x="0" y="0"/>
          <a:ext cx="0" cy="0"/>
          <a:chOff x="0" y="0"/>
          <a:chExt cx="0" cy="0"/>
        </a:xfrm>
      </p:grpSpPr>
      <p:pic>
        <p:nvPicPr>
          <p:cNvPr id="158" name="Google Shape;158;p24"/>
          <p:cNvPicPr preferRelativeResize="0"/>
          <p:nvPr/>
        </p:nvPicPr>
        <p:blipFill rotWithShape="1">
          <a:blip r:embed="rId2">
            <a:alphaModFix/>
          </a:blip>
          <a:srcRect t="50500" b="32722"/>
          <a:stretch/>
        </p:blipFill>
        <p:spPr>
          <a:xfrm>
            <a:off x="0" y="4280575"/>
            <a:ext cx="9144003" cy="862926"/>
          </a:xfrm>
          <a:prstGeom prst="rect">
            <a:avLst/>
          </a:prstGeom>
          <a:noFill/>
          <a:ln>
            <a:noFill/>
          </a:ln>
        </p:spPr>
      </p:pic>
      <p:sp>
        <p:nvSpPr>
          <p:cNvPr id="159" name="Google Shape;159;p24"/>
          <p:cNvSpPr txBox="1">
            <a:spLocks noGrp="1"/>
          </p:cNvSpPr>
          <p:nvPr>
            <p:ph type="title"/>
          </p:nvPr>
        </p:nvSpPr>
        <p:spPr>
          <a:xfrm>
            <a:off x="154925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4D5B"/>
              </a:buClr>
              <a:buSzPts val="3500"/>
              <a:buNone/>
              <a:defRPr sz="3500">
                <a:solidFill>
                  <a:srgbClr val="004D5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60" name="Google Shape;160;p24"/>
          <p:cNvSpPr txBox="1">
            <a:spLocks noGrp="1"/>
          </p:cNvSpPr>
          <p:nvPr>
            <p:ph type="subTitle" idx="1"/>
          </p:nvPr>
        </p:nvSpPr>
        <p:spPr>
          <a:xfrm>
            <a:off x="1584325"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796E94"/>
              </a:buClr>
              <a:buSzPts val="2200"/>
              <a:buNone/>
              <a:defRPr sz="2200">
                <a:solidFill>
                  <a:srgbClr val="796E94"/>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161" name="Google Shape;161;p24"/>
          <p:cNvPicPr preferRelativeResize="0"/>
          <p:nvPr/>
        </p:nvPicPr>
        <p:blipFill rotWithShape="1">
          <a:blip r:embed="rId3">
            <a:alphaModFix/>
          </a:blip>
          <a:srcRect/>
          <a:stretch/>
        </p:blipFill>
        <p:spPr>
          <a:xfrm>
            <a:off x="7924150" y="4280582"/>
            <a:ext cx="859848" cy="859822"/>
          </a:xfrm>
          <a:prstGeom prst="rect">
            <a:avLst/>
          </a:prstGeom>
          <a:noFill/>
          <a:ln>
            <a:noFill/>
          </a:ln>
        </p:spPr>
      </p:pic>
      <p:pic>
        <p:nvPicPr>
          <p:cNvPr id="162" name="Google Shape;162;p24"/>
          <p:cNvPicPr preferRelativeResize="0"/>
          <p:nvPr/>
        </p:nvPicPr>
        <p:blipFill>
          <a:blip r:embed="rId4">
            <a:alphaModFix/>
          </a:blip>
          <a:stretch>
            <a:fillRect/>
          </a:stretch>
        </p:blipFill>
        <p:spPr>
          <a:xfrm>
            <a:off x="277888" y="135338"/>
            <a:ext cx="663425" cy="769064"/>
          </a:xfrm>
          <a:prstGeom prst="rect">
            <a:avLst/>
          </a:prstGeom>
          <a:noFill/>
          <a:ln>
            <a:noFill/>
          </a:ln>
        </p:spPr>
      </p:pic>
      <p:sp>
        <p:nvSpPr>
          <p:cNvPr id="163" name="Google Shape;163;p24"/>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64" name="Google Shape;164;p24"/>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ogether Theme 1">
  <p:cSld name="BIG_NUMBER">
    <p:spTree>
      <p:nvGrpSpPr>
        <p:cNvPr id="1" name="Shape 165"/>
        <p:cNvGrpSpPr/>
        <p:nvPr/>
      </p:nvGrpSpPr>
      <p:grpSpPr>
        <a:xfrm>
          <a:off x="0" y="0"/>
          <a:ext cx="0" cy="0"/>
          <a:chOff x="0" y="0"/>
          <a:chExt cx="0" cy="0"/>
        </a:xfrm>
      </p:grpSpPr>
      <p:sp>
        <p:nvSpPr>
          <p:cNvPr id="166" name="Google Shape;166;p25"/>
          <p:cNvSpPr/>
          <p:nvPr/>
        </p:nvSpPr>
        <p:spPr>
          <a:xfrm>
            <a:off x="-6350" y="-3237"/>
            <a:ext cx="9144000" cy="5143500"/>
          </a:xfrm>
          <a:prstGeom prst="rect">
            <a:avLst/>
          </a:prstGeom>
          <a:solidFill>
            <a:srgbClr val="14285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7" name="Google Shape;167;p25"/>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68" name="Google Shape;168;p25"/>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69" name="Google Shape;169;p25"/>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70" name="Google Shape;170;p25"/>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71" name="Google Shape;171;p25"/>
          <p:cNvPicPr preferRelativeResize="0"/>
          <p:nvPr/>
        </p:nvPicPr>
        <p:blipFill rotWithShape="1">
          <a:blip r:embed="rId6">
            <a:alphaModFix/>
          </a:blip>
          <a:srcRect/>
          <a:stretch/>
        </p:blipFill>
        <p:spPr>
          <a:xfrm>
            <a:off x="6557487" y="4280574"/>
            <a:ext cx="859848" cy="859837"/>
          </a:xfrm>
          <a:prstGeom prst="rect">
            <a:avLst/>
          </a:prstGeom>
          <a:noFill/>
          <a:ln>
            <a:noFill/>
          </a:ln>
        </p:spPr>
      </p:pic>
      <p:pic>
        <p:nvPicPr>
          <p:cNvPr id="172" name="Google Shape;172;p25"/>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73" name="Google Shape;173;p25"/>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74" name="Google Shape;174;p25"/>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75" name="Google Shape;175;p25"/>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76" name="Google Shape;176;p25"/>
          <p:cNvPicPr preferRelativeResize="0"/>
          <p:nvPr/>
        </p:nvPicPr>
        <p:blipFill rotWithShape="1">
          <a:blip r:embed="rId6">
            <a:alphaModFix/>
          </a:blip>
          <a:srcRect/>
          <a:stretch/>
        </p:blipFill>
        <p:spPr>
          <a:xfrm>
            <a:off x="6557487" y="4280574"/>
            <a:ext cx="859848" cy="859837"/>
          </a:xfrm>
          <a:prstGeom prst="rect">
            <a:avLst/>
          </a:prstGeom>
          <a:noFill/>
          <a:ln>
            <a:noFill/>
          </a:ln>
        </p:spPr>
      </p:pic>
      <p:pic>
        <p:nvPicPr>
          <p:cNvPr id="177" name="Google Shape;177;p25"/>
          <p:cNvPicPr preferRelativeResize="0"/>
          <p:nvPr/>
        </p:nvPicPr>
        <p:blipFill rotWithShape="1">
          <a:blip r:embed="rId7">
            <a:alphaModFix/>
          </a:blip>
          <a:srcRect l="6866" r="6866"/>
          <a:stretch/>
        </p:blipFill>
        <p:spPr>
          <a:xfrm>
            <a:off x="243579" y="91788"/>
            <a:ext cx="742958" cy="861199"/>
          </a:xfrm>
          <a:prstGeom prst="rect">
            <a:avLst/>
          </a:prstGeom>
          <a:noFill/>
          <a:ln>
            <a:noFill/>
          </a:ln>
        </p:spPr>
      </p:pic>
      <p:sp>
        <p:nvSpPr>
          <p:cNvPr id="178" name="Google Shape;178;p25"/>
          <p:cNvSpPr txBox="1">
            <a:spLocks noGrp="1"/>
          </p:cNvSpPr>
          <p:nvPr>
            <p:ph type="title"/>
          </p:nvPr>
        </p:nvSpPr>
        <p:spPr>
          <a:xfrm>
            <a:off x="1326500" y="247625"/>
            <a:ext cx="6656100" cy="544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5EBEBF"/>
              </a:buClr>
              <a:buSzPts val="3500"/>
              <a:buNone/>
              <a:defRPr sz="3500">
                <a:solidFill>
                  <a:srgbClr val="5EBEBF"/>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79" name="Google Shape;179;p25"/>
          <p:cNvSpPr txBox="1">
            <a:spLocks noGrp="1"/>
          </p:cNvSpPr>
          <p:nvPr>
            <p:ph type="subTitle" idx="1"/>
          </p:nvPr>
        </p:nvSpPr>
        <p:spPr>
          <a:xfrm>
            <a:off x="2267600" y="989075"/>
            <a:ext cx="4773900" cy="486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200"/>
              <a:buNone/>
              <a:defRPr sz="2200">
                <a:solidFill>
                  <a:schemeClr val="lt1"/>
                </a:solidFill>
              </a:defRPr>
            </a:lvl1pPr>
            <a:lvl2pPr lvl="1" algn="ctr">
              <a:spcBef>
                <a:spcPts val="0"/>
              </a:spcBef>
              <a:spcAft>
                <a:spcPts val="0"/>
              </a:spcAft>
              <a:buClr>
                <a:schemeClr val="lt1"/>
              </a:buClr>
              <a:buSzPts val="2200"/>
              <a:buNone/>
              <a:defRPr sz="2200">
                <a:solidFill>
                  <a:schemeClr val="lt1"/>
                </a:solidFill>
              </a:defRPr>
            </a:lvl2pPr>
            <a:lvl3pPr lvl="2" algn="ctr">
              <a:spcBef>
                <a:spcPts val="0"/>
              </a:spcBef>
              <a:spcAft>
                <a:spcPts val="0"/>
              </a:spcAft>
              <a:buClr>
                <a:schemeClr val="lt1"/>
              </a:buClr>
              <a:buSzPts val="2200"/>
              <a:buNone/>
              <a:defRPr sz="2200">
                <a:solidFill>
                  <a:schemeClr val="lt1"/>
                </a:solidFill>
              </a:defRPr>
            </a:lvl3pPr>
            <a:lvl4pPr lvl="3" algn="ctr">
              <a:spcBef>
                <a:spcPts val="0"/>
              </a:spcBef>
              <a:spcAft>
                <a:spcPts val="0"/>
              </a:spcAft>
              <a:buClr>
                <a:schemeClr val="lt1"/>
              </a:buClr>
              <a:buSzPts val="2200"/>
              <a:buNone/>
              <a:defRPr>
                <a:solidFill>
                  <a:schemeClr val="lt1"/>
                </a:solidFill>
              </a:defRPr>
            </a:lvl4pPr>
            <a:lvl5pPr lvl="4" algn="ctr">
              <a:spcBef>
                <a:spcPts val="0"/>
              </a:spcBef>
              <a:spcAft>
                <a:spcPts val="0"/>
              </a:spcAft>
              <a:buClr>
                <a:schemeClr val="lt1"/>
              </a:buClr>
              <a:buSzPts val="2200"/>
              <a:buNone/>
              <a:defRPr sz="2200">
                <a:solidFill>
                  <a:schemeClr val="lt1"/>
                </a:solidFill>
              </a:defRPr>
            </a:lvl5pPr>
            <a:lvl6pPr lvl="5" algn="ctr">
              <a:spcBef>
                <a:spcPts val="0"/>
              </a:spcBef>
              <a:spcAft>
                <a:spcPts val="0"/>
              </a:spcAft>
              <a:buClr>
                <a:schemeClr val="lt1"/>
              </a:buClr>
              <a:buSzPts val="2200"/>
              <a:buNone/>
              <a:defRPr sz="2200">
                <a:solidFill>
                  <a:schemeClr val="lt1"/>
                </a:solidFill>
              </a:defRPr>
            </a:lvl6pPr>
            <a:lvl7pPr lvl="6" algn="ctr">
              <a:spcBef>
                <a:spcPts val="0"/>
              </a:spcBef>
              <a:spcAft>
                <a:spcPts val="0"/>
              </a:spcAft>
              <a:buClr>
                <a:schemeClr val="lt1"/>
              </a:buClr>
              <a:buSzPts val="2200"/>
              <a:buNone/>
              <a:defRPr sz="2200">
                <a:solidFill>
                  <a:schemeClr val="lt1"/>
                </a:solidFill>
              </a:defRPr>
            </a:lvl7pPr>
            <a:lvl8pPr lvl="7" algn="ctr">
              <a:spcBef>
                <a:spcPts val="0"/>
              </a:spcBef>
              <a:spcAft>
                <a:spcPts val="0"/>
              </a:spcAft>
              <a:buClr>
                <a:schemeClr val="lt1"/>
              </a:buClr>
              <a:buSzPts val="2200"/>
              <a:buNone/>
              <a:defRPr sz="2200">
                <a:solidFill>
                  <a:schemeClr val="lt1"/>
                </a:solidFill>
              </a:defRPr>
            </a:lvl8pPr>
            <a:lvl9pPr lvl="8" algn="ctr">
              <a:spcBef>
                <a:spcPts val="0"/>
              </a:spcBef>
              <a:spcAft>
                <a:spcPts val="0"/>
              </a:spcAft>
              <a:buClr>
                <a:schemeClr val="lt1"/>
              </a:buClr>
              <a:buSzPts val="2200"/>
              <a:buNone/>
              <a:defRPr sz="2200">
                <a:solidFill>
                  <a:schemeClr val="lt1"/>
                </a:solidFill>
              </a:defRPr>
            </a:lvl9pPr>
          </a:lstStyle>
          <a:p>
            <a:endParaRPr/>
          </a:p>
        </p:txBody>
      </p:sp>
      <p:sp>
        <p:nvSpPr>
          <p:cNvPr id="180" name="Google Shape;180;p25"/>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
        <p:nvSpPr>
          <p:cNvPr id="181" name="Google Shape;181;p25"/>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gether Theme 2" type="blank">
  <p:cSld name="BLANK">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2">
            <a:alphaModFix/>
          </a:blip>
          <a:srcRect t="81741" b="1481"/>
          <a:stretch/>
        </p:blipFill>
        <p:spPr>
          <a:xfrm>
            <a:off x="0" y="4280575"/>
            <a:ext cx="9144003" cy="862926"/>
          </a:xfrm>
          <a:prstGeom prst="rect">
            <a:avLst/>
          </a:prstGeom>
          <a:noFill/>
          <a:ln>
            <a:noFill/>
          </a:ln>
        </p:spPr>
      </p:pic>
      <p:pic>
        <p:nvPicPr>
          <p:cNvPr id="184" name="Google Shape;184;p26"/>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185" name="Google Shape;185;p26"/>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186" name="Google Shape;186;p26"/>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187" name="Google Shape;187;p26"/>
          <p:cNvPicPr preferRelativeResize="0"/>
          <p:nvPr/>
        </p:nvPicPr>
        <p:blipFill rotWithShape="1">
          <a:blip r:embed="rId6">
            <a:alphaModFix/>
          </a:blip>
          <a:srcRect/>
          <a:stretch/>
        </p:blipFill>
        <p:spPr>
          <a:xfrm>
            <a:off x="6557487" y="4280574"/>
            <a:ext cx="859848" cy="859837"/>
          </a:xfrm>
          <a:prstGeom prst="rect">
            <a:avLst/>
          </a:prstGeom>
          <a:noFill/>
          <a:ln>
            <a:noFill/>
          </a:ln>
        </p:spPr>
      </p:pic>
      <p:pic>
        <p:nvPicPr>
          <p:cNvPr id="188" name="Google Shape;188;p26"/>
          <p:cNvPicPr preferRelativeResize="0"/>
          <p:nvPr/>
        </p:nvPicPr>
        <p:blipFill>
          <a:blip r:embed="rId7">
            <a:alphaModFix/>
          </a:blip>
          <a:stretch>
            <a:fillRect/>
          </a:stretch>
        </p:blipFill>
        <p:spPr>
          <a:xfrm>
            <a:off x="8217888" y="133263"/>
            <a:ext cx="663425" cy="769064"/>
          </a:xfrm>
          <a:prstGeom prst="rect">
            <a:avLst/>
          </a:prstGeom>
          <a:noFill/>
          <a:ln>
            <a:noFill/>
          </a:ln>
        </p:spPr>
      </p:pic>
      <p:sp>
        <p:nvSpPr>
          <p:cNvPr id="189" name="Google Shape;189;p26"/>
          <p:cNvSpPr txBox="1">
            <a:spLocks noGrp="1"/>
          </p:cNvSpPr>
          <p:nvPr>
            <p:ph type="body" idx="1"/>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0" name="Google Shape;190;p26"/>
          <p:cNvSpPr txBox="1">
            <a:spLocks noGrp="1"/>
          </p:cNvSpPr>
          <p:nvPr>
            <p:ph type="body" idx="2"/>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1" name="Google Shape;191;p26"/>
          <p:cNvSpPr txBox="1">
            <a:spLocks noGrp="1"/>
          </p:cNvSpPr>
          <p:nvPr>
            <p:ph type="title"/>
          </p:nvPr>
        </p:nvSpPr>
        <p:spPr>
          <a:xfrm>
            <a:off x="585275"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142856"/>
              </a:buClr>
              <a:buSzPts val="3500"/>
              <a:buNone/>
              <a:defRPr sz="3500">
                <a:solidFill>
                  <a:srgbClr val="142856"/>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92" name="Google Shape;192;p26"/>
          <p:cNvSpPr txBox="1">
            <a:spLocks noGrp="1"/>
          </p:cNvSpPr>
          <p:nvPr>
            <p:ph type="subTitle" idx="3"/>
          </p:nvPr>
        </p:nvSpPr>
        <p:spPr>
          <a:xfrm>
            <a:off x="620350" y="989075"/>
            <a:ext cx="48996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0060AC"/>
              </a:buClr>
              <a:buSzPts val="2200"/>
              <a:buNone/>
              <a:defRPr sz="2200">
                <a:solidFill>
                  <a:srgbClr val="0060AC"/>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p:cSld name="CUSTOM_5">
    <p:spTree>
      <p:nvGrpSpPr>
        <p:cNvPr id="1" name="Shape 193"/>
        <p:cNvGrpSpPr/>
        <p:nvPr/>
      </p:nvGrpSpPr>
      <p:grpSpPr>
        <a:xfrm>
          <a:off x="0" y="0"/>
          <a:ext cx="0" cy="0"/>
          <a:chOff x="0" y="0"/>
          <a:chExt cx="0" cy="0"/>
        </a:xfrm>
      </p:grpSpPr>
      <p:pic>
        <p:nvPicPr>
          <p:cNvPr id="194" name="Google Shape;194;p27"/>
          <p:cNvPicPr preferRelativeResize="0"/>
          <p:nvPr/>
        </p:nvPicPr>
        <p:blipFill rotWithShape="1">
          <a:blip r:embed="rId2">
            <a:alphaModFix/>
          </a:blip>
          <a:srcRect t="50500" b="32722"/>
          <a:stretch/>
        </p:blipFill>
        <p:spPr>
          <a:xfrm>
            <a:off x="0" y="4280575"/>
            <a:ext cx="9144003" cy="862926"/>
          </a:xfrm>
          <a:prstGeom prst="rect">
            <a:avLst/>
          </a:prstGeom>
          <a:noFill/>
          <a:ln>
            <a:noFill/>
          </a:ln>
        </p:spPr>
      </p:pic>
      <p:sp>
        <p:nvSpPr>
          <p:cNvPr id="195" name="Google Shape;195;p27"/>
          <p:cNvSpPr txBox="1">
            <a:spLocks noGrp="1"/>
          </p:cNvSpPr>
          <p:nvPr>
            <p:ph type="title"/>
          </p:nvPr>
        </p:nvSpPr>
        <p:spPr>
          <a:xfrm>
            <a:off x="154925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4D5B"/>
              </a:buClr>
              <a:buSzPts val="3500"/>
              <a:buNone/>
              <a:defRPr sz="3500">
                <a:solidFill>
                  <a:srgbClr val="004D5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96" name="Google Shape;196;p27"/>
          <p:cNvSpPr txBox="1">
            <a:spLocks noGrp="1"/>
          </p:cNvSpPr>
          <p:nvPr>
            <p:ph type="subTitle" idx="1"/>
          </p:nvPr>
        </p:nvSpPr>
        <p:spPr>
          <a:xfrm>
            <a:off x="1584325"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796E94"/>
              </a:buClr>
              <a:buSzPts val="2200"/>
              <a:buNone/>
              <a:defRPr sz="2200">
                <a:solidFill>
                  <a:srgbClr val="796E94"/>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197" name="Google Shape;197;p27"/>
          <p:cNvPicPr preferRelativeResize="0"/>
          <p:nvPr/>
        </p:nvPicPr>
        <p:blipFill rotWithShape="1">
          <a:blip r:embed="rId3">
            <a:alphaModFix/>
          </a:blip>
          <a:srcRect/>
          <a:stretch/>
        </p:blipFill>
        <p:spPr>
          <a:xfrm>
            <a:off x="7924150" y="4280582"/>
            <a:ext cx="859848" cy="859822"/>
          </a:xfrm>
          <a:prstGeom prst="rect">
            <a:avLst/>
          </a:prstGeom>
          <a:noFill/>
          <a:ln>
            <a:noFill/>
          </a:ln>
        </p:spPr>
      </p:pic>
      <p:pic>
        <p:nvPicPr>
          <p:cNvPr id="198" name="Google Shape;198;p27"/>
          <p:cNvPicPr preferRelativeResize="0"/>
          <p:nvPr/>
        </p:nvPicPr>
        <p:blipFill>
          <a:blip r:embed="rId4">
            <a:alphaModFix/>
          </a:blip>
          <a:stretch>
            <a:fillRect/>
          </a:stretch>
        </p:blipFill>
        <p:spPr>
          <a:xfrm>
            <a:off x="277888" y="135338"/>
            <a:ext cx="663425" cy="769064"/>
          </a:xfrm>
          <a:prstGeom prst="rect">
            <a:avLst/>
          </a:prstGeom>
          <a:noFill/>
          <a:ln>
            <a:noFill/>
          </a:ln>
        </p:spPr>
      </p:pic>
      <p:sp>
        <p:nvSpPr>
          <p:cNvPr id="199" name="Google Shape;199;p27"/>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0" name="Google Shape;200;p27"/>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airer Theme 1">
  <p:cSld name="CUSTOM">
    <p:spTree>
      <p:nvGrpSpPr>
        <p:cNvPr id="1" name="Shape 201"/>
        <p:cNvGrpSpPr/>
        <p:nvPr/>
      </p:nvGrpSpPr>
      <p:grpSpPr>
        <a:xfrm>
          <a:off x="0" y="0"/>
          <a:ext cx="0" cy="0"/>
          <a:chOff x="0" y="0"/>
          <a:chExt cx="0" cy="0"/>
        </a:xfrm>
      </p:grpSpPr>
      <p:sp>
        <p:nvSpPr>
          <p:cNvPr id="202" name="Google Shape;202;p28"/>
          <p:cNvSpPr/>
          <p:nvPr/>
        </p:nvSpPr>
        <p:spPr>
          <a:xfrm>
            <a:off x="0" y="-9075"/>
            <a:ext cx="9144000" cy="5143500"/>
          </a:xfrm>
          <a:prstGeom prst="rect">
            <a:avLst/>
          </a:prstGeom>
          <a:solidFill>
            <a:srgbClr val="004D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3" name="Google Shape;203;p28"/>
          <p:cNvPicPr preferRelativeResize="0"/>
          <p:nvPr/>
        </p:nvPicPr>
        <p:blipFill rotWithShape="1">
          <a:blip r:embed="rId2">
            <a:alphaModFix/>
          </a:blip>
          <a:srcRect t="81610" b="1612"/>
          <a:stretch/>
        </p:blipFill>
        <p:spPr>
          <a:xfrm>
            <a:off x="0" y="4280575"/>
            <a:ext cx="9144003" cy="862926"/>
          </a:xfrm>
          <a:prstGeom prst="rect">
            <a:avLst/>
          </a:prstGeom>
          <a:noFill/>
          <a:ln>
            <a:noFill/>
          </a:ln>
        </p:spPr>
      </p:pic>
      <p:pic>
        <p:nvPicPr>
          <p:cNvPr id="204" name="Google Shape;204;p28"/>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205" name="Google Shape;205;p28"/>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206" name="Google Shape;206;p28"/>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207" name="Google Shape;207;p28"/>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208" name="Google Shape;208;p28"/>
          <p:cNvSpPr txBox="1">
            <a:spLocks noGrp="1"/>
          </p:cNvSpPr>
          <p:nvPr>
            <p:ph type="body" idx="1"/>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
        <p:nvSpPr>
          <p:cNvPr id="209" name="Google Shape;209;p28"/>
          <p:cNvSpPr txBox="1">
            <a:spLocks noGrp="1"/>
          </p:cNvSpPr>
          <p:nvPr>
            <p:ph type="body" idx="2"/>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pic>
        <p:nvPicPr>
          <p:cNvPr id="210" name="Google Shape;210;p28"/>
          <p:cNvPicPr preferRelativeResize="0"/>
          <p:nvPr/>
        </p:nvPicPr>
        <p:blipFill rotWithShape="1">
          <a:blip r:embed="rId7">
            <a:alphaModFix/>
          </a:blip>
          <a:srcRect l="6866" r="6866"/>
          <a:stretch/>
        </p:blipFill>
        <p:spPr>
          <a:xfrm>
            <a:off x="243579" y="95025"/>
            <a:ext cx="742958" cy="861199"/>
          </a:xfrm>
          <a:prstGeom prst="rect">
            <a:avLst/>
          </a:prstGeom>
          <a:noFill/>
          <a:ln>
            <a:noFill/>
          </a:ln>
        </p:spPr>
      </p:pic>
      <p:sp>
        <p:nvSpPr>
          <p:cNvPr id="211" name="Google Shape;211;p28"/>
          <p:cNvSpPr txBox="1">
            <a:spLocks noGrp="1"/>
          </p:cNvSpPr>
          <p:nvPr>
            <p:ph type="title"/>
          </p:nvPr>
        </p:nvSpPr>
        <p:spPr>
          <a:xfrm>
            <a:off x="1326500" y="247625"/>
            <a:ext cx="6656100" cy="544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BCE1E2"/>
              </a:buClr>
              <a:buSzPts val="3500"/>
              <a:buNone/>
              <a:defRPr sz="3500">
                <a:solidFill>
                  <a:srgbClr val="BCE1E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12" name="Google Shape;212;p28"/>
          <p:cNvSpPr txBox="1">
            <a:spLocks noGrp="1"/>
          </p:cNvSpPr>
          <p:nvPr>
            <p:ph type="subTitle" idx="3"/>
          </p:nvPr>
        </p:nvSpPr>
        <p:spPr>
          <a:xfrm>
            <a:off x="2267600" y="989075"/>
            <a:ext cx="4773900" cy="486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200"/>
              <a:buNone/>
              <a:defRPr sz="2200">
                <a:solidFill>
                  <a:schemeClr val="lt1"/>
                </a:solidFill>
              </a:defRPr>
            </a:lvl1pPr>
            <a:lvl2pPr lvl="1" algn="ctr">
              <a:spcBef>
                <a:spcPts val="0"/>
              </a:spcBef>
              <a:spcAft>
                <a:spcPts val="0"/>
              </a:spcAft>
              <a:buClr>
                <a:schemeClr val="lt1"/>
              </a:buClr>
              <a:buSzPts val="2200"/>
              <a:buNone/>
              <a:defRPr sz="2200">
                <a:solidFill>
                  <a:schemeClr val="lt1"/>
                </a:solidFill>
              </a:defRPr>
            </a:lvl2pPr>
            <a:lvl3pPr lvl="2" algn="ctr">
              <a:spcBef>
                <a:spcPts val="0"/>
              </a:spcBef>
              <a:spcAft>
                <a:spcPts val="0"/>
              </a:spcAft>
              <a:buClr>
                <a:schemeClr val="lt1"/>
              </a:buClr>
              <a:buSzPts val="2200"/>
              <a:buNone/>
              <a:defRPr sz="2200">
                <a:solidFill>
                  <a:schemeClr val="lt1"/>
                </a:solidFill>
              </a:defRPr>
            </a:lvl3pPr>
            <a:lvl4pPr lvl="3" algn="ctr">
              <a:spcBef>
                <a:spcPts val="0"/>
              </a:spcBef>
              <a:spcAft>
                <a:spcPts val="0"/>
              </a:spcAft>
              <a:buClr>
                <a:schemeClr val="lt1"/>
              </a:buClr>
              <a:buSzPts val="2200"/>
              <a:buNone/>
              <a:defRPr>
                <a:solidFill>
                  <a:schemeClr val="lt1"/>
                </a:solidFill>
              </a:defRPr>
            </a:lvl4pPr>
            <a:lvl5pPr lvl="4" algn="ctr">
              <a:spcBef>
                <a:spcPts val="0"/>
              </a:spcBef>
              <a:spcAft>
                <a:spcPts val="0"/>
              </a:spcAft>
              <a:buClr>
                <a:schemeClr val="lt1"/>
              </a:buClr>
              <a:buSzPts val="2200"/>
              <a:buNone/>
              <a:defRPr sz="2200">
                <a:solidFill>
                  <a:schemeClr val="lt1"/>
                </a:solidFill>
              </a:defRPr>
            </a:lvl5pPr>
            <a:lvl6pPr lvl="5" algn="ctr">
              <a:spcBef>
                <a:spcPts val="0"/>
              </a:spcBef>
              <a:spcAft>
                <a:spcPts val="0"/>
              </a:spcAft>
              <a:buClr>
                <a:schemeClr val="lt1"/>
              </a:buClr>
              <a:buSzPts val="2200"/>
              <a:buNone/>
              <a:defRPr sz="2200">
                <a:solidFill>
                  <a:schemeClr val="lt1"/>
                </a:solidFill>
              </a:defRPr>
            </a:lvl6pPr>
            <a:lvl7pPr lvl="6" algn="ctr">
              <a:spcBef>
                <a:spcPts val="0"/>
              </a:spcBef>
              <a:spcAft>
                <a:spcPts val="0"/>
              </a:spcAft>
              <a:buClr>
                <a:schemeClr val="lt1"/>
              </a:buClr>
              <a:buSzPts val="2200"/>
              <a:buNone/>
              <a:defRPr sz="2200">
                <a:solidFill>
                  <a:schemeClr val="lt1"/>
                </a:solidFill>
              </a:defRPr>
            </a:lvl7pPr>
            <a:lvl8pPr lvl="7" algn="ctr">
              <a:spcBef>
                <a:spcPts val="0"/>
              </a:spcBef>
              <a:spcAft>
                <a:spcPts val="0"/>
              </a:spcAft>
              <a:buClr>
                <a:schemeClr val="lt1"/>
              </a:buClr>
              <a:buSzPts val="2200"/>
              <a:buNone/>
              <a:defRPr sz="2200">
                <a:solidFill>
                  <a:schemeClr val="lt1"/>
                </a:solidFill>
              </a:defRPr>
            </a:lvl8pPr>
            <a:lvl9pPr lvl="8" algn="ctr">
              <a:spcBef>
                <a:spcPts val="0"/>
              </a:spcBef>
              <a:spcAft>
                <a:spcPts val="0"/>
              </a:spcAft>
              <a:buClr>
                <a:schemeClr val="lt1"/>
              </a:buClr>
              <a:buSzPts val="2200"/>
              <a:buNone/>
              <a:defRPr sz="2200">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irer Theme 2">
  <p:cSld name="CUSTOM_1">
    <p:spTree>
      <p:nvGrpSpPr>
        <p:cNvPr id="1" name="Shape 213"/>
        <p:cNvGrpSpPr/>
        <p:nvPr/>
      </p:nvGrpSpPr>
      <p:grpSpPr>
        <a:xfrm>
          <a:off x="0" y="0"/>
          <a:ext cx="0" cy="0"/>
          <a:chOff x="0" y="0"/>
          <a:chExt cx="0" cy="0"/>
        </a:xfrm>
      </p:grpSpPr>
      <p:pic>
        <p:nvPicPr>
          <p:cNvPr id="214" name="Google Shape;214;p29"/>
          <p:cNvPicPr preferRelativeResize="0"/>
          <p:nvPr/>
        </p:nvPicPr>
        <p:blipFill rotWithShape="1">
          <a:blip r:embed="rId2">
            <a:alphaModFix/>
          </a:blip>
          <a:srcRect t="81610" b="1612"/>
          <a:stretch/>
        </p:blipFill>
        <p:spPr>
          <a:xfrm>
            <a:off x="0" y="4280575"/>
            <a:ext cx="9144003" cy="862926"/>
          </a:xfrm>
          <a:prstGeom prst="rect">
            <a:avLst/>
          </a:prstGeom>
          <a:noFill/>
          <a:ln>
            <a:noFill/>
          </a:ln>
        </p:spPr>
      </p:pic>
      <p:pic>
        <p:nvPicPr>
          <p:cNvPr id="215" name="Google Shape;215;p29"/>
          <p:cNvPicPr preferRelativeResize="0"/>
          <p:nvPr/>
        </p:nvPicPr>
        <p:blipFill>
          <a:blip r:embed="rId3">
            <a:alphaModFix/>
          </a:blip>
          <a:stretch>
            <a:fillRect/>
          </a:stretch>
        </p:blipFill>
        <p:spPr>
          <a:xfrm>
            <a:off x="8224238" y="133263"/>
            <a:ext cx="663425" cy="769064"/>
          </a:xfrm>
          <a:prstGeom prst="rect">
            <a:avLst/>
          </a:prstGeom>
          <a:noFill/>
          <a:ln>
            <a:noFill/>
          </a:ln>
        </p:spPr>
      </p:pic>
      <p:sp>
        <p:nvSpPr>
          <p:cNvPr id="216" name="Google Shape;216;p29"/>
          <p:cNvSpPr txBox="1">
            <a:spLocks noGrp="1"/>
          </p:cNvSpPr>
          <p:nvPr>
            <p:ph type="title"/>
          </p:nvPr>
        </p:nvSpPr>
        <p:spPr>
          <a:xfrm>
            <a:off x="585275"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4D5B"/>
              </a:buClr>
              <a:buSzPts val="3500"/>
              <a:buNone/>
              <a:defRPr sz="3500">
                <a:solidFill>
                  <a:srgbClr val="004D5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17" name="Google Shape;217;p29"/>
          <p:cNvSpPr txBox="1">
            <a:spLocks noGrp="1"/>
          </p:cNvSpPr>
          <p:nvPr>
            <p:ph type="subTitle" idx="1"/>
          </p:nvPr>
        </p:nvSpPr>
        <p:spPr>
          <a:xfrm>
            <a:off x="620350"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796E94"/>
              </a:buClr>
              <a:buSzPts val="2200"/>
              <a:buNone/>
              <a:defRPr sz="2200">
                <a:solidFill>
                  <a:srgbClr val="796E94"/>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218" name="Google Shape;218;p29"/>
          <p:cNvPicPr preferRelativeResize="0"/>
          <p:nvPr/>
        </p:nvPicPr>
        <p:blipFill rotWithShape="1">
          <a:blip r:embed="rId4">
            <a:alphaModFix/>
          </a:blip>
          <a:srcRect/>
          <a:stretch/>
        </p:blipFill>
        <p:spPr>
          <a:xfrm>
            <a:off x="5536945" y="4280574"/>
            <a:ext cx="859848" cy="859837"/>
          </a:xfrm>
          <a:prstGeom prst="rect">
            <a:avLst/>
          </a:prstGeom>
          <a:noFill/>
          <a:ln>
            <a:noFill/>
          </a:ln>
        </p:spPr>
      </p:pic>
      <p:pic>
        <p:nvPicPr>
          <p:cNvPr id="219" name="Google Shape;219;p29"/>
          <p:cNvPicPr preferRelativeResize="0"/>
          <p:nvPr/>
        </p:nvPicPr>
        <p:blipFill rotWithShape="1">
          <a:blip r:embed="rId5">
            <a:alphaModFix/>
          </a:blip>
          <a:srcRect/>
          <a:stretch/>
        </p:blipFill>
        <p:spPr>
          <a:xfrm>
            <a:off x="4516425" y="4280582"/>
            <a:ext cx="859848" cy="859822"/>
          </a:xfrm>
          <a:prstGeom prst="rect">
            <a:avLst/>
          </a:prstGeom>
          <a:noFill/>
          <a:ln>
            <a:noFill/>
          </a:ln>
        </p:spPr>
      </p:pic>
      <p:pic>
        <p:nvPicPr>
          <p:cNvPr id="220" name="Google Shape;220;p29"/>
          <p:cNvPicPr preferRelativeResize="0"/>
          <p:nvPr/>
        </p:nvPicPr>
        <p:blipFill>
          <a:blip r:embed="rId6">
            <a:alphaModFix/>
          </a:blip>
          <a:stretch>
            <a:fillRect/>
          </a:stretch>
        </p:blipFill>
        <p:spPr>
          <a:xfrm>
            <a:off x="7583479" y="4280574"/>
            <a:ext cx="859848" cy="859837"/>
          </a:xfrm>
          <a:prstGeom prst="rect">
            <a:avLst/>
          </a:prstGeom>
          <a:noFill/>
          <a:ln>
            <a:noFill/>
          </a:ln>
        </p:spPr>
      </p:pic>
      <p:pic>
        <p:nvPicPr>
          <p:cNvPr id="221" name="Google Shape;221;p29"/>
          <p:cNvPicPr preferRelativeResize="0"/>
          <p:nvPr/>
        </p:nvPicPr>
        <p:blipFill rotWithShape="1">
          <a:blip r:embed="rId7">
            <a:alphaModFix/>
          </a:blip>
          <a:srcRect/>
          <a:stretch/>
        </p:blipFill>
        <p:spPr>
          <a:xfrm>
            <a:off x="6557487" y="4280574"/>
            <a:ext cx="859848" cy="859837"/>
          </a:xfrm>
          <a:prstGeom prst="rect">
            <a:avLst/>
          </a:prstGeom>
          <a:noFill/>
          <a:ln>
            <a:noFill/>
          </a:ln>
        </p:spPr>
      </p:pic>
      <p:sp>
        <p:nvSpPr>
          <p:cNvPr id="222" name="Google Shape;222;p29"/>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3" name="Google Shape;223;p29"/>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airer Theme 2 3">
  <p:cSld name="CUSTOM_1_3">
    <p:spTree>
      <p:nvGrpSpPr>
        <p:cNvPr id="1" name="Shape 224"/>
        <p:cNvGrpSpPr/>
        <p:nvPr/>
      </p:nvGrpSpPr>
      <p:grpSpPr>
        <a:xfrm>
          <a:off x="0" y="0"/>
          <a:ext cx="0" cy="0"/>
          <a:chOff x="0" y="0"/>
          <a:chExt cx="0" cy="0"/>
        </a:xfrm>
      </p:grpSpPr>
      <p:pic>
        <p:nvPicPr>
          <p:cNvPr id="225" name="Google Shape;225;p30"/>
          <p:cNvPicPr preferRelativeResize="0"/>
          <p:nvPr/>
        </p:nvPicPr>
        <p:blipFill rotWithShape="1">
          <a:blip r:embed="rId2">
            <a:alphaModFix/>
          </a:blip>
          <a:srcRect t="50500" b="32722"/>
          <a:stretch/>
        </p:blipFill>
        <p:spPr>
          <a:xfrm>
            <a:off x="0" y="4280575"/>
            <a:ext cx="9144003" cy="862926"/>
          </a:xfrm>
          <a:prstGeom prst="rect">
            <a:avLst/>
          </a:prstGeom>
          <a:noFill/>
          <a:ln>
            <a:noFill/>
          </a:ln>
        </p:spPr>
      </p:pic>
      <p:sp>
        <p:nvSpPr>
          <p:cNvPr id="226" name="Google Shape;226;p30"/>
          <p:cNvSpPr txBox="1">
            <a:spLocks noGrp="1"/>
          </p:cNvSpPr>
          <p:nvPr>
            <p:ph type="title"/>
          </p:nvPr>
        </p:nvSpPr>
        <p:spPr>
          <a:xfrm>
            <a:off x="154925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4D5B"/>
              </a:buClr>
              <a:buSzPts val="3500"/>
              <a:buNone/>
              <a:defRPr sz="3500">
                <a:solidFill>
                  <a:srgbClr val="004D5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27" name="Google Shape;227;p30"/>
          <p:cNvSpPr txBox="1">
            <a:spLocks noGrp="1"/>
          </p:cNvSpPr>
          <p:nvPr>
            <p:ph type="subTitle" idx="1"/>
          </p:nvPr>
        </p:nvSpPr>
        <p:spPr>
          <a:xfrm>
            <a:off x="1584325"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796E94"/>
              </a:buClr>
              <a:buSzPts val="2200"/>
              <a:buNone/>
              <a:defRPr sz="2200">
                <a:solidFill>
                  <a:srgbClr val="796E94"/>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228" name="Google Shape;228;p30"/>
          <p:cNvPicPr preferRelativeResize="0"/>
          <p:nvPr/>
        </p:nvPicPr>
        <p:blipFill rotWithShape="1">
          <a:blip r:embed="rId3">
            <a:alphaModFix/>
          </a:blip>
          <a:srcRect/>
          <a:stretch/>
        </p:blipFill>
        <p:spPr>
          <a:xfrm>
            <a:off x="7924150" y="4280582"/>
            <a:ext cx="859848" cy="859822"/>
          </a:xfrm>
          <a:prstGeom prst="rect">
            <a:avLst/>
          </a:prstGeom>
          <a:noFill/>
          <a:ln>
            <a:noFill/>
          </a:ln>
        </p:spPr>
      </p:pic>
      <p:pic>
        <p:nvPicPr>
          <p:cNvPr id="229" name="Google Shape;229;p30"/>
          <p:cNvPicPr preferRelativeResize="0"/>
          <p:nvPr/>
        </p:nvPicPr>
        <p:blipFill>
          <a:blip r:embed="rId4">
            <a:alphaModFix/>
          </a:blip>
          <a:stretch>
            <a:fillRect/>
          </a:stretch>
        </p:blipFill>
        <p:spPr>
          <a:xfrm>
            <a:off x="277888" y="135338"/>
            <a:ext cx="663425" cy="769064"/>
          </a:xfrm>
          <a:prstGeom prst="rect">
            <a:avLst/>
          </a:prstGeom>
          <a:noFill/>
          <a:ln>
            <a:noFill/>
          </a:ln>
        </p:spPr>
      </p:pic>
      <p:sp>
        <p:nvSpPr>
          <p:cNvPr id="230" name="Google Shape;230;p30"/>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1" name="Google Shape;231;p30"/>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afer Theme 1">
  <p:cSld name="CUSTOM_2">
    <p:spTree>
      <p:nvGrpSpPr>
        <p:cNvPr id="1" name="Shape 232"/>
        <p:cNvGrpSpPr/>
        <p:nvPr/>
      </p:nvGrpSpPr>
      <p:grpSpPr>
        <a:xfrm>
          <a:off x="0" y="0"/>
          <a:ext cx="0" cy="0"/>
          <a:chOff x="0" y="0"/>
          <a:chExt cx="0" cy="0"/>
        </a:xfrm>
      </p:grpSpPr>
      <p:sp>
        <p:nvSpPr>
          <p:cNvPr id="233" name="Google Shape;233;p31"/>
          <p:cNvSpPr/>
          <p:nvPr/>
        </p:nvSpPr>
        <p:spPr>
          <a:xfrm>
            <a:off x="0" y="-5575"/>
            <a:ext cx="9144000" cy="5143500"/>
          </a:xfrm>
          <a:prstGeom prst="rect">
            <a:avLst/>
          </a:prstGeom>
          <a:solidFill>
            <a:srgbClr val="461E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4" name="Google Shape;234;p31"/>
          <p:cNvPicPr preferRelativeResize="0"/>
          <p:nvPr/>
        </p:nvPicPr>
        <p:blipFill rotWithShape="1">
          <a:blip r:embed="rId2">
            <a:alphaModFix/>
          </a:blip>
          <a:srcRect t="81610" b="1612"/>
          <a:stretch/>
        </p:blipFill>
        <p:spPr>
          <a:xfrm>
            <a:off x="0" y="4279025"/>
            <a:ext cx="9144003" cy="862926"/>
          </a:xfrm>
          <a:prstGeom prst="rect">
            <a:avLst/>
          </a:prstGeom>
          <a:noFill/>
          <a:ln>
            <a:noFill/>
          </a:ln>
        </p:spPr>
      </p:pic>
      <p:pic>
        <p:nvPicPr>
          <p:cNvPr id="235" name="Google Shape;235;p31"/>
          <p:cNvPicPr preferRelativeResize="0"/>
          <p:nvPr/>
        </p:nvPicPr>
        <p:blipFill rotWithShape="1">
          <a:blip r:embed="rId3">
            <a:alphaModFix/>
          </a:blip>
          <a:srcRect/>
          <a:stretch/>
        </p:blipFill>
        <p:spPr>
          <a:xfrm>
            <a:off x="5536945" y="4280574"/>
            <a:ext cx="859848" cy="859837"/>
          </a:xfrm>
          <a:prstGeom prst="rect">
            <a:avLst/>
          </a:prstGeom>
          <a:noFill/>
          <a:ln>
            <a:noFill/>
          </a:ln>
        </p:spPr>
      </p:pic>
      <p:pic>
        <p:nvPicPr>
          <p:cNvPr id="236" name="Google Shape;236;p31"/>
          <p:cNvPicPr preferRelativeResize="0"/>
          <p:nvPr/>
        </p:nvPicPr>
        <p:blipFill rotWithShape="1">
          <a:blip r:embed="rId4">
            <a:alphaModFix/>
          </a:blip>
          <a:srcRect/>
          <a:stretch/>
        </p:blipFill>
        <p:spPr>
          <a:xfrm>
            <a:off x="4516425" y="4280582"/>
            <a:ext cx="859848" cy="859822"/>
          </a:xfrm>
          <a:prstGeom prst="rect">
            <a:avLst/>
          </a:prstGeom>
          <a:noFill/>
          <a:ln>
            <a:noFill/>
          </a:ln>
        </p:spPr>
      </p:pic>
      <p:pic>
        <p:nvPicPr>
          <p:cNvPr id="237" name="Google Shape;237;p31"/>
          <p:cNvPicPr preferRelativeResize="0"/>
          <p:nvPr/>
        </p:nvPicPr>
        <p:blipFill>
          <a:blip r:embed="rId5">
            <a:alphaModFix/>
          </a:blip>
          <a:stretch>
            <a:fillRect/>
          </a:stretch>
        </p:blipFill>
        <p:spPr>
          <a:xfrm>
            <a:off x="7583479" y="4280574"/>
            <a:ext cx="859848" cy="859837"/>
          </a:xfrm>
          <a:prstGeom prst="rect">
            <a:avLst/>
          </a:prstGeom>
          <a:noFill/>
          <a:ln>
            <a:noFill/>
          </a:ln>
        </p:spPr>
      </p:pic>
      <p:pic>
        <p:nvPicPr>
          <p:cNvPr id="238" name="Google Shape;238;p31"/>
          <p:cNvPicPr preferRelativeResize="0"/>
          <p:nvPr/>
        </p:nvPicPr>
        <p:blipFill rotWithShape="1">
          <a:blip r:embed="rId6">
            <a:alphaModFix/>
          </a:blip>
          <a:srcRect/>
          <a:stretch/>
        </p:blipFill>
        <p:spPr>
          <a:xfrm>
            <a:off x="6557487" y="4280574"/>
            <a:ext cx="859848" cy="859837"/>
          </a:xfrm>
          <a:prstGeom prst="rect">
            <a:avLst/>
          </a:prstGeom>
          <a:noFill/>
          <a:ln>
            <a:noFill/>
          </a:ln>
        </p:spPr>
      </p:pic>
      <p:sp>
        <p:nvSpPr>
          <p:cNvPr id="239" name="Google Shape;239;p31"/>
          <p:cNvSpPr txBox="1">
            <a:spLocks noGrp="1"/>
          </p:cNvSpPr>
          <p:nvPr>
            <p:ph type="body" idx="1"/>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sp>
        <p:nvSpPr>
          <p:cNvPr id="240" name="Google Shape;240;p31"/>
          <p:cNvSpPr txBox="1">
            <a:spLocks noGrp="1"/>
          </p:cNvSpPr>
          <p:nvPr>
            <p:ph type="body" idx="2"/>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501650">
              <a:spcBef>
                <a:spcPts val="0"/>
              </a:spcBef>
              <a:spcAft>
                <a:spcPts val="0"/>
              </a:spcAft>
              <a:buClr>
                <a:schemeClr val="lt1"/>
              </a:buClr>
              <a:buSzPts val="4300"/>
              <a:buChar char="○"/>
              <a:defRPr>
                <a:solidFill>
                  <a:schemeClr val="lt1"/>
                </a:solidFill>
              </a:defRPr>
            </a:lvl2pPr>
            <a:lvl3pPr marL="1371600" lvl="2" indent="-450850">
              <a:spcBef>
                <a:spcPts val="0"/>
              </a:spcBef>
              <a:spcAft>
                <a:spcPts val="0"/>
              </a:spcAft>
              <a:buClr>
                <a:schemeClr val="lt1"/>
              </a:buClr>
              <a:buSzPts val="35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04800">
              <a:spcBef>
                <a:spcPts val="0"/>
              </a:spcBef>
              <a:spcAft>
                <a:spcPts val="0"/>
              </a:spcAft>
              <a:buClr>
                <a:schemeClr val="lt1"/>
              </a:buClr>
              <a:buSzPts val="12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04800">
              <a:spcBef>
                <a:spcPts val="0"/>
              </a:spcBef>
              <a:spcAft>
                <a:spcPts val="0"/>
              </a:spcAft>
              <a:buClr>
                <a:schemeClr val="lt1"/>
              </a:buClr>
              <a:buSzPts val="1200"/>
              <a:buChar char="○"/>
              <a:defRPr>
                <a:solidFill>
                  <a:schemeClr val="lt1"/>
                </a:solidFill>
              </a:defRPr>
            </a:lvl8pPr>
            <a:lvl9pPr marL="4114800" lvl="8" indent="-304800">
              <a:spcBef>
                <a:spcPts val="0"/>
              </a:spcBef>
              <a:spcAft>
                <a:spcPts val="0"/>
              </a:spcAft>
              <a:buClr>
                <a:schemeClr val="lt1"/>
              </a:buClr>
              <a:buSzPts val="1200"/>
              <a:buChar char="■"/>
              <a:defRPr>
                <a:solidFill>
                  <a:schemeClr val="lt1"/>
                </a:solidFill>
              </a:defRPr>
            </a:lvl9pPr>
          </a:lstStyle>
          <a:p>
            <a:endParaRPr/>
          </a:p>
        </p:txBody>
      </p:sp>
      <p:pic>
        <p:nvPicPr>
          <p:cNvPr id="241" name="Google Shape;241;p31"/>
          <p:cNvPicPr preferRelativeResize="0"/>
          <p:nvPr/>
        </p:nvPicPr>
        <p:blipFill rotWithShape="1">
          <a:blip r:embed="rId7">
            <a:alphaModFix/>
          </a:blip>
          <a:srcRect l="6866" r="6866"/>
          <a:stretch/>
        </p:blipFill>
        <p:spPr>
          <a:xfrm>
            <a:off x="249929" y="89450"/>
            <a:ext cx="742958" cy="861199"/>
          </a:xfrm>
          <a:prstGeom prst="rect">
            <a:avLst/>
          </a:prstGeom>
          <a:noFill/>
          <a:ln>
            <a:noFill/>
          </a:ln>
        </p:spPr>
      </p:pic>
      <p:sp>
        <p:nvSpPr>
          <p:cNvPr id="242" name="Google Shape;242;p31"/>
          <p:cNvSpPr txBox="1">
            <a:spLocks noGrp="1"/>
          </p:cNvSpPr>
          <p:nvPr>
            <p:ph type="title"/>
          </p:nvPr>
        </p:nvSpPr>
        <p:spPr>
          <a:xfrm>
            <a:off x="1326500" y="247625"/>
            <a:ext cx="6656100" cy="544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E571"/>
              </a:buClr>
              <a:buSzPts val="3500"/>
              <a:buNone/>
              <a:defRPr sz="3500">
                <a:solidFill>
                  <a:srgbClr val="FFE57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43" name="Google Shape;243;p31"/>
          <p:cNvSpPr txBox="1">
            <a:spLocks noGrp="1"/>
          </p:cNvSpPr>
          <p:nvPr>
            <p:ph type="subTitle" idx="3"/>
          </p:nvPr>
        </p:nvSpPr>
        <p:spPr>
          <a:xfrm>
            <a:off x="2267600" y="989075"/>
            <a:ext cx="4773900" cy="486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200"/>
              <a:buNone/>
              <a:defRPr sz="2200">
                <a:solidFill>
                  <a:schemeClr val="lt1"/>
                </a:solidFill>
              </a:defRPr>
            </a:lvl1pPr>
            <a:lvl2pPr lvl="1" algn="ctr">
              <a:spcBef>
                <a:spcPts val="0"/>
              </a:spcBef>
              <a:spcAft>
                <a:spcPts val="0"/>
              </a:spcAft>
              <a:buClr>
                <a:schemeClr val="lt1"/>
              </a:buClr>
              <a:buSzPts val="2200"/>
              <a:buNone/>
              <a:defRPr sz="2200">
                <a:solidFill>
                  <a:schemeClr val="lt1"/>
                </a:solidFill>
              </a:defRPr>
            </a:lvl2pPr>
            <a:lvl3pPr lvl="2" algn="ctr">
              <a:spcBef>
                <a:spcPts val="0"/>
              </a:spcBef>
              <a:spcAft>
                <a:spcPts val="0"/>
              </a:spcAft>
              <a:buClr>
                <a:schemeClr val="lt1"/>
              </a:buClr>
              <a:buSzPts val="2200"/>
              <a:buNone/>
              <a:defRPr sz="2200">
                <a:solidFill>
                  <a:schemeClr val="lt1"/>
                </a:solidFill>
              </a:defRPr>
            </a:lvl3pPr>
            <a:lvl4pPr lvl="3" algn="ctr">
              <a:spcBef>
                <a:spcPts val="0"/>
              </a:spcBef>
              <a:spcAft>
                <a:spcPts val="0"/>
              </a:spcAft>
              <a:buClr>
                <a:schemeClr val="lt1"/>
              </a:buClr>
              <a:buSzPts val="2200"/>
              <a:buNone/>
              <a:defRPr>
                <a:solidFill>
                  <a:schemeClr val="lt1"/>
                </a:solidFill>
              </a:defRPr>
            </a:lvl4pPr>
            <a:lvl5pPr lvl="4" algn="ctr">
              <a:spcBef>
                <a:spcPts val="0"/>
              </a:spcBef>
              <a:spcAft>
                <a:spcPts val="0"/>
              </a:spcAft>
              <a:buClr>
                <a:schemeClr val="lt1"/>
              </a:buClr>
              <a:buSzPts val="2200"/>
              <a:buNone/>
              <a:defRPr sz="2200">
                <a:solidFill>
                  <a:schemeClr val="lt1"/>
                </a:solidFill>
              </a:defRPr>
            </a:lvl5pPr>
            <a:lvl6pPr lvl="5" algn="ctr">
              <a:spcBef>
                <a:spcPts val="0"/>
              </a:spcBef>
              <a:spcAft>
                <a:spcPts val="0"/>
              </a:spcAft>
              <a:buClr>
                <a:schemeClr val="lt1"/>
              </a:buClr>
              <a:buSzPts val="2200"/>
              <a:buNone/>
              <a:defRPr sz="2200">
                <a:solidFill>
                  <a:schemeClr val="lt1"/>
                </a:solidFill>
              </a:defRPr>
            </a:lvl6pPr>
            <a:lvl7pPr lvl="6" algn="ctr">
              <a:spcBef>
                <a:spcPts val="0"/>
              </a:spcBef>
              <a:spcAft>
                <a:spcPts val="0"/>
              </a:spcAft>
              <a:buClr>
                <a:schemeClr val="lt1"/>
              </a:buClr>
              <a:buSzPts val="2200"/>
              <a:buNone/>
              <a:defRPr sz="2200">
                <a:solidFill>
                  <a:schemeClr val="lt1"/>
                </a:solidFill>
              </a:defRPr>
            </a:lvl7pPr>
            <a:lvl8pPr lvl="7" algn="ctr">
              <a:spcBef>
                <a:spcPts val="0"/>
              </a:spcBef>
              <a:spcAft>
                <a:spcPts val="0"/>
              </a:spcAft>
              <a:buClr>
                <a:schemeClr val="lt1"/>
              </a:buClr>
              <a:buSzPts val="2200"/>
              <a:buNone/>
              <a:defRPr sz="2200">
                <a:solidFill>
                  <a:schemeClr val="lt1"/>
                </a:solidFill>
              </a:defRPr>
            </a:lvl8pPr>
            <a:lvl9pPr lvl="8" algn="ctr">
              <a:spcBef>
                <a:spcPts val="0"/>
              </a:spcBef>
              <a:spcAft>
                <a:spcPts val="0"/>
              </a:spcAft>
              <a:buClr>
                <a:schemeClr val="lt1"/>
              </a:buClr>
              <a:buSzPts val="2200"/>
              <a:buNone/>
              <a:defRPr sz="22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afer Theme 2">
  <p:cSld name="CUSTOM_3">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2">
            <a:alphaModFix/>
          </a:blip>
          <a:srcRect t="81610" b="1612"/>
          <a:stretch/>
        </p:blipFill>
        <p:spPr>
          <a:xfrm>
            <a:off x="0" y="4279025"/>
            <a:ext cx="9144003" cy="862926"/>
          </a:xfrm>
          <a:prstGeom prst="rect">
            <a:avLst/>
          </a:prstGeom>
          <a:noFill/>
          <a:ln>
            <a:noFill/>
          </a:ln>
        </p:spPr>
      </p:pic>
      <p:pic>
        <p:nvPicPr>
          <p:cNvPr id="246" name="Google Shape;246;p32"/>
          <p:cNvPicPr preferRelativeResize="0"/>
          <p:nvPr/>
        </p:nvPicPr>
        <p:blipFill>
          <a:blip r:embed="rId3">
            <a:alphaModFix/>
          </a:blip>
          <a:stretch>
            <a:fillRect/>
          </a:stretch>
        </p:blipFill>
        <p:spPr>
          <a:xfrm>
            <a:off x="8224238" y="133263"/>
            <a:ext cx="663425" cy="769064"/>
          </a:xfrm>
          <a:prstGeom prst="rect">
            <a:avLst/>
          </a:prstGeom>
          <a:noFill/>
          <a:ln>
            <a:noFill/>
          </a:ln>
        </p:spPr>
      </p:pic>
      <p:sp>
        <p:nvSpPr>
          <p:cNvPr id="247" name="Google Shape;247;p32"/>
          <p:cNvSpPr txBox="1">
            <a:spLocks noGrp="1"/>
          </p:cNvSpPr>
          <p:nvPr>
            <p:ph type="title"/>
          </p:nvPr>
        </p:nvSpPr>
        <p:spPr>
          <a:xfrm>
            <a:off x="585275"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461E01"/>
              </a:buClr>
              <a:buSzPts val="3500"/>
              <a:buNone/>
              <a:defRPr sz="3500">
                <a:solidFill>
                  <a:srgbClr val="461E0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48" name="Google Shape;248;p32"/>
          <p:cNvSpPr txBox="1">
            <a:spLocks noGrp="1"/>
          </p:cNvSpPr>
          <p:nvPr>
            <p:ph type="subTitle" idx="1"/>
          </p:nvPr>
        </p:nvSpPr>
        <p:spPr>
          <a:xfrm>
            <a:off x="620350"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249" name="Google Shape;249;p32"/>
          <p:cNvPicPr preferRelativeResize="0"/>
          <p:nvPr/>
        </p:nvPicPr>
        <p:blipFill rotWithShape="1">
          <a:blip r:embed="rId4">
            <a:alphaModFix/>
          </a:blip>
          <a:srcRect/>
          <a:stretch/>
        </p:blipFill>
        <p:spPr>
          <a:xfrm>
            <a:off x="5536945" y="4280574"/>
            <a:ext cx="859848" cy="859837"/>
          </a:xfrm>
          <a:prstGeom prst="rect">
            <a:avLst/>
          </a:prstGeom>
          <a:noFill/>
          <a:ln>
            <a:noFill/>
          </a:ln>
        </p:spPr>
      </p:pic>
      <p:pic>
        <p:nvPicPr>
          <p:cNvPr id="250" name="Google Shape;250;p32"/>
          <p:cNvPicPr preferRelativeResize="0"/>
          <p:nvPr/>
        </p:nvPicPr>
        <p:blipFill rotWithShape="1">
          <a:blip r:embed="rId5">
            <a:alphaModFix/>
          </a:blip>
          <a:srcRect/>
          <a:stretch/>
        </p:blipFill>
        <p:spPr>
          <a:xfrm>
            <a:off x="4516425" y="4280582"/>
            <a:ext cx="859848" cy="859822"/>
          </a:xfrm>
          <a:prstGeom prst="rect">
            <a:avLst/>
          </a:prstGeom>
          <a:noFill/>
          <a:ln>
            <a:noFill/>
          </a:ln>
        </p:spPr>
      </p:pic>
      <p:pic>
        <p:nvPicPr>
          <p:cNvPr id="251" name="Google Shape;251;p32"/>
          <p:cNvPicPr preferRelativeResize="0"/>
          <p:nvPr/>
        </p:nvPicPr>
        <p:blipFill>
          <a:blip r:embed="rId6">
            <a:alphaModFix/>
          </a:blip>
          <a:stretch>
            <a:fillRect/>
          </a:stretch>
        </p:blipFill>
        <p:spPr>
          <a:xfrm>
            <a:off x="7583479" y="4280574"/>
            <a:ext cx="859848" cy="859837"/>
          </a:xfrm>
          <a:prstGeom prst="rect">
            <a:avLst/>
          </a:prstGeom>
          <a:noFill/>
          <a:ln>
            <a:noFill/>
          </a:ln>
        </p:spPr>
      </p:pic>
      <p:pic>
        <p:nvPicPr>
          <p:cNvPr id="252" name="Google Shape;252;p32"/>
          <p:cNvPicPr preferRelativeResize="0"/>
          <p:nvPr/>
        </p:nvPicPr>
        <p:blipFill rotWithShape="1">
          <a:blip r:embed="rId7">
            <a:alphaModFix/>
          </a:blip>
          <a:srcRect/>
          <a:stretch/>
        </p:blipFill>
        <p:spPr>
          <a:xfrm>
            <a:off x="6557487" y="4280574"/>
            <a:ext cx="859848" cy="859837"/>
          </a:xfrm>
          <a:prstGeom prst="rect">
            <a:avLst/>
          </a:prstGeom>
          <a:noFill/>
          <a:ln>
            <a:noFill/>
          </a:ln>
        </p:spPr>
      </p:pic>
      <p:sp>
        <p:nvSpPr>
          <p:cNvPr id="253" name="Google Shape;253;p32"/>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4" name="Google Shape;254;p32"/>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454">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_4">
    <p:spTree>
      <p:nvGrpSpPr>
        <p:cNvPr id="1" name="Shape 255"/>
        <p:cNvGrpSpPr/>
        <p:nvPr/>
      </p:nvGrpSpPr>
      <p:grpSpPr>
        <a:xfrm>
          <a:off x="0" y="0"/>
          <a:ext cx="0" cy="0"/>
          <a:chOff x="0" y="0"/>
          <a:chExt cx="0" cy="0"/>
        </a:xfrm>
      </p:grpSpPr>
      <p:pic>
        <p:nvPicPr>
          <p:cNvPr id="256" name="Google Shape;256;p33"/>
          <p:cNvPicPr preferRelativeResize="0"/>
          <p:nvPr/>
        </p:nvPicPr>
        <p:blipFill rotWithShape="1">
          <a:blip r:embed="rId2">
            <a:alphaModFix/>
          </a:blip>
          <a:srcRect t="50500" b="32722"/>
          <a:stretch/>
        </p:blipFill>
        <p:spPr>
          <a:xfrm>
            <a:off x="0" y="4280575"/>
            <a:ext cx="9144003" cy="862926"/>
          </a:xfrm>
          <a:prstGeom prst="rect">
            <a:avLst/>
          </a:prstGeom>
          <a:noFill/>
          <a:ln>
            <a:noFill/>
          </a:ln>
        </p:spPr>
      </p:pic>
      <p:sp>
        <p:nvSpPr>
          <p:cNvPr id="257" name="Google Shape;257;p33"/>
          <p:cNvSpPr txBox="1">
            <a:spLocks noGrp="1"/>
          </p:cNvSpPr>
          <p:nvPr>
            <p:ph type="title"/>
          </p:nvPr>
        </p:nvSpPr>
        <p:spPr>
          <a:xfrm>
            <a:off x="1549250" y="247625"/>
            <a:ext cx="6656100" cy="544500"/>
          </a:xfrm>
          <a:prstGeom prst="rect">
            <a:avLst/>
          </a:prstGeom>
        </p:spPr>
        <p:txBody>
          <a:bodyPr spcFirstLastPara="1" wrap="square" lIns="91425" tIns="91425" rIns="91425" bIns="91425" anchor="ctr" anchorCtr="0">
            <a:noAutofit/>
          </a:bodyPr>
          <a:lstStyle>
            <a:lvl1pPr lvl="0">
              <a:spcBef>
                <a:spcPts val="0"/>
              </a:spcBef>
              <a:spcAft>
                <a:spcPts val="0"/>
              </a:spcAft>
              <a:buClr>
                <a:srgbClr val="004D5B"/>
              </a:buClr>
              <a:buSzPts val="3500"/>
              <a:buNone/>
              <a:defRPr sz="3500">
                <a:solidFill>
                  <a:srgbClr val="004D5B"/>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58" name="Google Shape;258;p33"/>
          <p:cNvSpPr txBox="1">
            <a:spLocks noGrp="1"/>
          </p:cNvSpPr>
          <p:nvPr>
            <p:ph type="subTitle" idx="1"/>
          </p:nvPr>
        </p:nvSpPr>
        <p:spPr>
          <a:xfrm>
            <a:off x="1584325" y="989075"/>
            <a:ext cx="4905900" cy="486300"/>
          </a:xfrm>
          <a:prstGeom prst="rect">
            <a:avLst/>
          </a:prstGeom>
        </p:spPr>
        <p:txBody>
          <a:bodyPr spcFirstLastPara="1" wrap="square" lIns="91425" tIns="91425" rIns="91425" bIns="91425" anchor="ctr" anchorCtr="0">
            <a:noAutofit/>
          </a:bodyPr>
          <a:lstStyle>
            <a:lvl1pPr lvl="0">
              <a:spcBef>
                <a:spcPts val="0"/>
              </a:spcBef>
              <a:spcAft>
                <a:spcPts val="0"/>
              </a:spcAft>
              <a:buClr>
                <a:srgbClr val="796E94"/>
              </a:buClr>
              <a:buSzPts val="2200"/>
              <a:buNone/>
              <a:defRPr sz="2200">
                <a:solidFill>
                  <a:srgbClr val="796E94"/>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pic>
        <p:nvPicPr>
          <p:cNvPr id="259" name="Google Shape;259;p33"/>
          <p:cNvPicPr preferRelativeResize="0"/>
          <p:nvPr/>
        </p:nvPicPr>
        <p:blipFill rotWithShape="1">
          <a:blip r:embed="rId3">
            <a:alphaModFix/>
          </a:blip>
          <a:srcRect/>
          <a:stretch/>
        </p:blipFill>
        <p:spPr>
          <a:xfrm>
            <a:off x="7924150" y="4280582"/>
            <a:ext cx="859848" cy="859822"/>
          </a:xfrm>
          <a:prstGeom prst="rect">
            <a:avLst/>
          </a:prstGeom>
          <a:noFill/>
          <a:ln>
            <a:noFill/>
          </a:ln>
        </p:spPr>
      </p:pic>
      <p:pic>
        <p:nvPicPr>
          <p:cNvPr id="260" name="Google Shape;260;p33"/>
          <p:cNvPicPr preferRelativeResize="0"/>
          <p:nvPr/>
        </p:nvPicPr>
        <p:blipFill>
          <a:blip r:embed="rId4">
            <a:alphaModFix/>
          </a:blip>
          <a:stretch>
            <a:fillRect/>
          </a:stretch>
        </p:blipFill>
        <p:spPr>
          <a:xfrm>
            <a:off x="277888" y="135338"/>
            <a:ext cx="663425" cy="769064"/>
          </a:xfrm>
          <a:prstGeom prst="rect">
            <a:avLst/>
          </a:prstGeom>
          <a:noFill/>
          <a:ln>
            <a:noFill/>
          </a:ln>
        </p:spPr>
      </p:pic>
      <p:sp>
        <p:nvSpPr>
          <p:cNvPr id="261" name="Google Shape;261;p33"/>
          <p:cNvSpPr txBox="1">
            <a:spLocks noGrp="1"/>
          </p:cNvSpPr>
          <p:nvPr>
            <p:ph type="body" idx="2"/>
          </p:nvPr>
        </p:nvSpPr>
        <p:spPr>
          <a:xfrm>
            <a:off x="585275" y="1812000"/>
            <a:ext cx="40185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2" name="Google Shape;262;p33"/>
          <p:cNvSpPr txBox="1">
            <a:spLocks noGrp="1"/>
          </p:cNvSpPr>
          <p:nvPr>
            <p:ph type="body" idx="3"/>
          </p:nvPr>
        </p:nvSpPr>
        <p:spPr>
          <a:xfrm>
            <a:off x="5099350" y="1807475"/>
            <a:ext cx="3670800" cy="2148300"/>
          </a:xfrm>
          <a:prstGeom prst="rect">
            <a:avLst/>
          </a:prstGeom>
        </p:spPr>
        <p:txBody>
          <a:bodyPr spcFirstLastPara="1" wrap="square" lIns="91425" tIns="91425" rIns="86925" bIns="91425" anchor="t" anchorCtr="0">
            <a:noAutofit/>
          </a:bodyPr>
          <a:lstStyle>
            <a:lvl1pPr marL="457200" lvl="0" indent="-349250">
              <a:spcBef>
                <a:spcPts val="0"/>
              </a:spcBef>
              <a:spcAft>
                <a:spcPts val="0"/>
              </a:spcAft>
              <a:buSzPts val="1900"/>
              <a:buChar char="●"/>
              <a:defRPr/>
            </a:lvl1pPr>
            <a:lvl2pPr marL="914400" lvl="1" indent="-501650">
              <a:spcBef>
                <a:spcPts val="0"/>
              </a:spcBef>
              <a:spcAft>
                <a:spcPts val="0"/>
              </a:spcAft>
              <a:buSzPts val="4300"/>
              <a:buChar char="○"/>
              <a:defRPr/>
            </a:lvl2pPr>
            <a:lvl3pPr marL="1371600" lvl="2" indent="-450850">
              <a:spcBef>
                <a:spcPts val="0"/>
              </a:spcBef>
              <a:spcAft>
                <a:spcPts val="0"/>
              </a:spcAft>
              <a:buSzPts val="3500"/>
              <a:buChar char="■"/>
              <a:defRPr/>
            </a:lvl3pPr>
            <a:lvl4pPr marL="1828800" lvl="3" indent="-368300">
              <a:spcBef>
                <a:spcPts val="0"/>
              </a:spcBef>
              <a:spcAft>
                <a:spcPts val="0"/>
              </a:spcAft>
              <a:buSzPts val="2200"/>
              <a:buChar char="●"/>
              <a:defRPr/>
            </a:lvl4pPr>
            <a:lvl5pPr marL="2286000" lvl="4" indent="-323850">
              <a:spcBef>
                <a:spcPts val="0"/>
              </a:spcBef>
              <a:spcAft>
                <a:spcPts val="0"/>
              </a:spcAft>
              <a:buSzPts val="1500"/>
              <a:buChar char="○"/>
              <a:defRPr/>
            </a:lvl5pPr>
            <a:lvl6pPr marL="2743200" lvl="5" indent="-304800">
              <a:spcBef>
                <a:spcPts val="0"/>
              </a:spcBef>
              <a:spcAft>
                <a:spcPts val="0"/>
              </a:spcAft>
              <a:buSzPts val="1200"/>
              <a:buChar char="■"/>
              <a:defRPr/>
            </a:lvl6pPr>
            <a:lvl7pPr marL="3200400" lvl="6" indent="-317500">
              <a:spcBef>
                <a:spcPts val="0"/>
              </a:spcBef>
              <a:spcAft>
                <a:spcPts val="0"/>
              </a:spcAft>
              <a:buSzPts val="14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263"/>
        <p:cNvGrpSpPr/>
        <p:nvPr/>
      </p:nvGrpSpPr>
      <p:grpSpPr>
        <a:xfrm>
          <a:off x="0" y="0"/>
          <a:ext cx="0" cy="0"/>
          <a:chOff x="0" y="0"/>
          <a:chExt cx="0" cy="0"/>
        </a:xfrm>
      </p:grpSpPr>
      <p:sp>
        <p:nvSpPr>
          <p:cNvPr id="264" name="Google Shape;264;p34"/>
          <p:cNvSpPr/>
          <p:nvPr/>
        </p:nvSpPr>
        <p:spPr>
          <a:xfrm>
            <a:off x="0" y="2806094"/>
            <a:ext cx="9144000" cy="2337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p34"/>
          <p:cNvSpPr txBox="1">
            <a:spLocks noGrp="1"/>
          </p:cNvSpPr>
          <p:nvPr>
            <p:ph type="sldNum" idx="12"/>
          </p:nvPr>
        </p:nvSpPr>
        <p:spPr>
          <a:xfrm>
            <a:off x="6067183" y="4706562"/>
            <a:ext cx="1771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1pPr>
            <a:lvl2pPr marL="0" marR="0" lvl="1"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2pPr>
            <a:lvl3pPr marL="0" marR="0" lvl="2"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3pPr>
            <a:lvl4pPr marL="0" marR="0" lvl="3"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4pPr>
            <a:lvl5pPr marL="0" marR="0" lvl="4"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5pPr>
            <a:lvl6pPr marL="0" marR="0" lvl="5"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6pPr>
            <a:lvl7pPr marL="0" marR="0" lvl="6"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7pPr>
            <a:lvl8pPr marL="0" marR="0" lvl="7"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8pPr>
            <a:lvl9pPr marL="0" marR="0" lvl="8" indent="0" algn="l">
              <a:lnSpc>
                <a:spcPct val="100000"/>
              </a:lnSpc>
              <a:spcBef>
                <a:spcPts val="0"/>
              </a:spcBef>
              <a:spcAft>
                <a:spcPts val="0"/>
              </a:spcAft>
              <a:buClr>
                <a:srgbClr val="002060"/>
              </a:buClr>
              <a:buSzPts val="1000"/>
              <a:buFont typeface="Arial"/>
              <a:buNone/>
              <a:defRPr sz="1000" b="0" i="0" u="none" strike="noStrike" cap="none">
                <a:solidFill>
                  <a:srgbClr val="0020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66" name="Google Shape;266;p34"/>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90"/>
              </a:buClr>
              <a:buSzPts val="2800"/>
              <a:buFont typeface="Arial"/>
              <a:buNone/>
              <a:defRPr sz="4200" b="0" i="0" u="none" strike="noStrike" cap="none">
                <a:solidFill>
                  <a:srgbClr val="162655"/>
                </a:solidFill>
                <a:latin typeface="Arial"/>
                <a:ea typeface="Arial"/>
                <a:cs typeface="Arial"/>
                <a:sym typeface="Arial"/>
              </a:defRPr>
            </a:lvl1pPr>
            <a:lvl2pPr lvl="1" algn="l">
              <a:lnSpc>
                <a:spcPct val="100000"/>
              </a:lnSpc>
              <a:spcBef>
                <a:spcPts val="0"/>
              </a:spcBef>
              <a:spcAft>
                <a:spcPts val="0"/>
              </a:spcAft>
              <a:buSzPts val="2800"/>
              <a:buFont typeface="Arial"/>
              <a:buNone/>
              <a:defRPr sz="1800"/>
            </a:lvl2pPr>
            <a:lvl3pPr lvl="2" algn="l">
              <a:lnSpc>
                <a:spcPct val="100000"/>
              </a:lnSpc>
              <a:spcBef>
                <a:spcPts val="0"/>
              </a:spcBef>
              <a:spcAft>
                <a:spcPts val="0"/>
              </a:spcAft>
              <a:buSzPts val="2800"/>
              <a:buFont typeface="Arial"/>
              <a:buNone/>
              <a:defRPr sz="1800"/>
            </a:lvl3pPr>
            <a:lvl4pPr lvl="3" algn="l">
              <a:lnSpc>
                <a:spcPct val="100000"/>
              </a:lnSpc>
              <a:spcBef>
                <a:spcPts val="0"/>
              </a:spcBef>
              <a:spcAft>
                <a:spcPts val="0"/>
              </a:spcAft>
              <a:buSzPts val="2800"/>
              <a:buFont typeface="Arial"/>
              <a:buNone/>
              <a:defRPr sz="1800"/>
            </a:lvl4pPr>
            <a:lvl5pPr lvl="4" algn="l">
              <a:lnSpc>
                <a:spcPct val="100000"/>
              </a:lnSpc>
              <a:spcBef>
                <a:spcPts val="0"/>
              </a:spcBef>
              <a:spcAft>
                <a:spcPts val="0"/>
              </a:spcAft>
              <a:buSzPts val="2800"/>
              <a:buFont typeface="Arial"/>
              <a:buNone/>
              <a:defRPr sz="1800"/>
            </a:lvl5pPr>
            <a:lvl6pPr lvl="5" algn="l">
              <a:lnSpc>
                <a:spcPct val="100000"/>
              </a:lnSpc>
              <a:spcBef>
                <a:spcPts val="0"/>
              </a:spcBef>
              <a:spcAft>
                <a:spcPts val="0"/>
              </a:spcAft>
              <a:buSzPts val="2800"/>
              <a:buFont typeface="Arial"/>
              <a:buNone/>
              <a:defRPr sz="1800"/>
            </a:lvl6pPr>
            <a:lvl7pPr lvl="6" algn="l">
              <a:lnSpc>
                <a:spcPct val="100000"/>
              </a:lnSpc>
              <a:spcBef>
                <a:spcPts val="0"/>
              </a:spcBef>
              <a:spcAft>
                <a:spcPts val="0"/>
              </a:spcAft>
              <a:buSzPts val="2800"/>
              <a:buFont typeface="Arial"/>
              <a:buNone/>
              <a:defRPr sz="1800"/>
            </a:lvl7pPr>
            <a:lvl8pPr lvl="7" algn="l">
              <a:lnSpc>
                <a:spcPct val="100000"/>
              </a:lnSpc>
              <a:spcBef>
                <a:spcPts val="0"/>
              </a:spcBef>
              <a:spcAft>
                <a:spcPts val="0"/>
              </a:spcAft>
              <a:buSzPts val="2800"/>
              <a:buFont typeface="Arial"/>
              <a:buNone/>
              <a:defRPr sz="1800"/>
            </a:lvl8pPr>
            <a:lvl9pPr lvl="8" algn="l">
              <a:lnSpc>
                <a:spcPct val="100000"/>
              </a:lnSpc>
              <a:spcBef>
                <a:spcPts val="0"/>
              </a:spcBef>
              <a:spcAft>
                <a:spcPts val="0"/>
              </a:spcAft>
              <a:buSzPts val="2800"/>
              <a:buFont typeface="Arial"/>
              <a:buNone/>
              <a:defRPr sz="1800"/>
            </a:lvl9pPr>
          </a:lstStyle>
          <a:p>
            <a:endParaRPr/>
          </a:p>
        </p:txBody>
      </p:sp>
      <p:sp>
        <p:nvSpPr>
          <p:cNvPr id="267" name="Google Shape;267;p34"/>
          <p:cNvSpPr txBox="1">
            <a:spLocks noGrp="1"/>
          </p:cNvSpPr>
          <p:nvPr>
            <p:ph type="body" idx="1"/>
          </p:nvPr>
        </p:nvSpPr>
        <p:spPr>
          <a:xfrm>
            <a:off x="457200" y="1200150"/>
            <a:ext cx="8229600" cy="2983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500"/>
              </a:spcBef>
              <a:spcAft>
                <a:spcPts val="0"/>
              </a:spcAft>
              <a:buClr>
                <a:srgbClr val="000090"/>
              </a:buClr>
              <a:buSzPts val="1800"/>
              <a:buFont typeface="Arial"/>
              <a:buNone/>
              <a:defRPr sz="2800" b="0" i="0" u="none" strike="noStrike" cap="none">
                <a:solidFill>
                  <a:srgbClr val="162655"/>
                </a:solidFill>
                <a:latin typeface="Arial"/>
                <a:ea typeface="Arial"/>
                <a:cs typeface="Arial"/>
                <a:sym typeface="Arial"/>
              </a:defRPr>
            </a:lvl1pPr>
            <a:lvl2pPr marL="914400" marR="0" lvl="1" indent="-381000" algn="l">
              <a:lnSpc>
                <a:spcPct val="100000"/>
              </a:lnSpc>
              <a:spcBef>
                <a:spcPts val="50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2pPr>
            <a:lvl3pPr marL="1371600" marR="0" lvl="2" indent="-355600" algn="l">
              <a:lnSpc>
                <a:spcPct val="100000"/>
              </a:lnSpc>
              <a:spcBef>
                <a:spcPts val="400"/>
              </a:spcBef>
              <a:spcAft>
                <a:spcPts val="0"/>
              </a:spcAft>
              <a:buClr>
                <a:srgbClr val="400080"/>
              </a:buClr>
              <a:buSzPts val="2000"/>
              <a:buFont typeface="Arial"/>
              <a:buChar char="•"/>
              <a:defRPr sz="2000" b="0" i="0" u="none" strike="noStrike" cap="none">
                <a:solidFill>
                  <a:srgbClr val="400080"/>
                </a:solidFill>
                <a:latin typeface="Arial"/>
                <a:ea typeface="Arial"/>
                <a:cs typeface="Arial"/>
                <a:sym typeface="Arial"/>
              </a:defRPr>
            </a:lvl3pPr>
            <a:lvl4pPr marL="1828800" marR="0" lvl="3" indent="-342900" algn="l">
              <a:lnSpc>
                <a:spcPct val="100000"/>
              </a:lnSpc>
              <a:spcBef>
                <a:spcPts val="40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4pPr>
            <a:lvl5pPr marL="2286000" marR="0" lvl="4" indent="-342900" algn="l">
              <a:lnSpc>
                <a:spcPct val="100000"/>
              </a:lnSpc>
              <a:spcBef>
                <a:spcPts val="40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5pPr>
            <a:lvl6pPr marL="2743200" marR="0" lvl="5"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8" name="Google Shape;268;p34"/>
          <p:cNvSpPr txBox="1">
            <a:spLocks noGrp="1"/>
          </p:cNvSpPr>
          <p:nvPr>
            <p:ph type="ftr" idx="11"/>
          </p:nvPr>
        </p:nvSpPr>
        <p:spPr>
          <a:xfrm>
            <a:off x="1886989" y="4720219"/>
            <a:ext cx="38898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2060"/>
              </a:buClr>
              <a:buSzPts val="1400"/>
              <a:buFont typeface="Arial"/>
              <a:buNone/>
              <a:defRPr sz="900" b="0" i="0" u="none" strike="noStrike" cap="none">
                <a:solidFill>
                  <a:srgbClr val="002060"/>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269" name="Google Shape;269;p34" descr="RBK Twit_darkblue.png"/>
          <p:cNvPicPr preferRelativeResize="0"/>
          <p:nvPr/>
        </p:nvPicPr>
        <p:blipFill rotWithShape="1">
          <a:blip r:embed="rId2">
            <a:alphaModFix/>
          </a:blip>
          <a:srcRect/>
          <a:stretch/>
        </p:blipFill>
        <p:spPr>
          <a:xfrm>
            <a:off x="544550" y="4632925"/>
            <a:ext cx="1164400" cy="347475"/>
          </a:xfrm>
          <a:prstGeom prst="rect">
            <a:avLst/>
          </a:prstGeom>
          <a:noFill/>
          <a:ln>
            <a:noFill/>
          </a:ln>
        </p:spPr>
      </p:pic>
      <p:pic>
        <p:nvPicPr>
          <p:cNvPr id="270" name="Google Shape;270;p34"/>
          <p:cNvPicPr preferRelativeResize="0"/>
          <p:nvPr/>
        </p:nvPicPr>
        <p:blipFill rotWithShape="1">
          <a:blip r:embed="rId3">
            <a:alphaModFix/>
          </a:blip>
          <a:srcRect/>
          <a:stretch/>
        </p:blipFill>
        <p:spPr>
          <a:xfrm>
            <a:off x="7838350" y="3767281"/>
            <a:ext cx="1305650" cy="1376219"/>
          </a:xfrm>
          <a:prstGeom prst="rect">
            <a:avLst/>
          </a:prstGeom>
          <a:noFill/>
          <a:ln>
            <a:noFill/>
          </a:ln>
        </p:spPr>
      </p:pic>
      <p:pic>
        <p:nvPicPr>
          <p:cNvPr id="271" name="Google Shape;271;p34" descr="Artboard 1.png"/>
          <p:cNvPicPr preferRelativeResize="0"/>
          <p:nvPr/>
        </p:nvPicPr>
        <p:blipFill rotWithShape="1">
          <a:blip r:embed="rId4">
            <a:alphaModFix/>
          </a:blip>
          <a:srcRect/>
          <a:stretch/>
        </p:blipFill>
        <p:spPr>
          <a:xfrm>
            <a:off x="7915325" y="4039450"/>
            <a:ext cx="1322650" cy="11040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4" name="Google Shape;274;p3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lnSpc>
                <a:spcPct val="115000"/>
              </a:lnSpc>
              <a:spcBef>
                <a:spcPts val="360"/>
              </a:spcBef>
              <a:spcAft>
                <a:spcPts val="0"/>
              </a:spcAft>
              <a:buSzPts val="1530"/>
              <a:buChar char="●"/>
              <a:defRPr/>
            </a:lvl1pPr>
            <a:lvl2pPr marL="914400" lvl="1" indent="-325755" algn="l">
              <a:lnSpc>
                <a:spcPct val="115000"/>
              </a:lnSpc>
              <a:spcBef>
                <a:spcPts val="360"/>
              </a:spcBef>
              <a:spcAft>
                <a:spcPts val="0"/>
              </a:spcAft>
              <a:buSzPts val="1530"/>
              <a:buChar char="○"/>
              <a:defRPr/>
            </a:lvl2pPr>
            <a:lvl3pPr marL="1371600" lvl="2" indent="-331469" algn="l">
              <a:lnSpc>
                <a:spcPct val="115000"/>
              </a:lnSpc>
              <a:spcBef>
                <a:spcPts val="360"/>
              </a:spcBef>
              <a:spcAft>
                <a:spcPts val="0"/>
              </a:spcAft>
              <a:buSzPts val="162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275" name="Google Shape;275;p35"/>
          <p:cNvSpPr txBox="1">
            <a:spLocks noGrp="1"/>
          </p:cNvSpPr>
          <p:nvPr>
            <p:ph type="dt" idx="10"/>
          </p:nvPr>
        </p:nvSpPr>
        <p:spPr>
          <a:xfrm>
            <a:off x="457200" y="14288"/>
            <a:ext cx="2895600" cy="2463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6" name="Google Shape;276;p35"/>
          <p:cNvSpPr txBox="1">
            <a:spLocks noGrp="1"/>
          </p:cNvSpPr>
          <p:nvPr>
            <p:ph type="ftr" idx="11"/>
          </p:nvPr>
        </p:nvSpPr>
        <p:spPr>
          <a:xfrm>
            <a:off x="3429000" y="14288"/>
            <a:ext cx="4114800" cy="2463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7" name="Google Shape;277;p35"/>
          <p:cNvSpPr txBox="1">
            <a:spLocks noGrp="1"/>
          </p:cNvSpPr>
          <p:nvPr>
            <p:ph type="sldNum" idx="12"/>
          </p:nvPr>
        </p:nvSpPr>
        <p:spPr>
          <a:xfrm>
            <a:off x="7620000" y="14288"/>
            <a:ext cx="1066800" cy="2463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400"/>
              <a:buFont typeface="Times New Roman"/>
              <a:buNone/>
              <a:defRPr sz="1400" b="1"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GB"/>
              <a:t>‹#›</a:t>
            </a:fld>
            <a:endParaRPr sz="1000" b="0">
              <a:solidFill>
                <a:schemeClr val="dk2"/>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0" name="Google Shape;280;p3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1" name="Google Shape;281;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2" name="Google Shape;282;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3" name="Google Shape;283;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1pPr>
            <a:lvl2pPr marL="0" marR="0" lvl="1"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2pPr>
            <a:lvl3pPr marL="0" marR="0" lvl="2"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3pPr>
            <a:lvl4pPr marL="0" marR="0" lvl="3"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4pPr>
            <a:lvl5pPr marL="0" marR="0" lvl="4"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5pPr>
            <a:lvl6pPr marL="0" marR="0" lvl="5"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6pPr>
            <a:lvl7pPr marL="0" marR="0" lvl="6"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7pPr>
            <a:lvl8pPr marL="0" marR="0" lvl="7"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8pPr>
            <a:lvl9pPr marL="0" marR="0" lvl="8" indent="0" algn="r">
              <a:lnSpc>
                <a:spcPct val="100000"/>
              </a:lnSpc>
              <a:spcBef>
                <a:spcPts val="0"/>
              </a:spcBef>
              <a:spcAft>
                <a:spcPts val="0"/>
              </a:spcAft>
              <a:buClr>
                <a:srgbClr val="898989"/>
              </a:buClr>
              <a:buSzPts val="900"/>
              <a:buFont typeface="Times"/>
              <a:buNone/>
              <a:defRPr sz="900" b="0" i="0" u="none" strike="noStrike" cap="none">
                <a:solidFill>
                  <a:srgbClr val="898989"/>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47475" y="230450"/>
            <a:ext cx="8941200" cy="866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700"/>
              <a:buFont typeface="Open Sans"/>
              <a:buNone/>
              <a:defRPr sz="47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61" name="Google Shape;61;p14"/>
          <p:cNvSpPr txBox="1">
            <a:spLocks noGrp="1"/>
          </p:cNvSpPr>
          <p:nvPr>
            <p:ph type="body" idx="1"/>
          </p:nvPr>
        </p:nvSpPr>
        <p:spPr>
          <a:xfrm>
            <a:off x="311700" y="1217825"/>
            <a:ext cx="8520600" cy="3351000"/>
          </a:xfrm>
          <a:prstGeom prst="rect">
            <a:avLst/>
          </a:prstGeom>
          <a:noFill/>
          <a:ln>
            <a:noFill/>
          </a:ln>
        </p:spPr>
        <p:txBody>
          <a:bodyPr spcFirstLastPara="1" wrap="square" lIns="91425" tIns="91425" rIns="91425" bIns="91425" anchor="t" anchorCtr="0">
            <a:noAutofit/>
          </a:bodyPr>
          <a:lstStyle>
            <a:lvl1pPr marL="457200" lvl="0" indent="-349250">
              <a:lnSpc>
                <a:spcPct val="115000"/>
              </a:lnSpc>
              <a:spcBef>
                <a:spcPts val="0"/>
              </a:spcBef>
              <a:spcAft>
                <a:spcPts val="0"/>
              </a:spcAft>
              <a:buClr>
                <a:schemeClr val="dk1"/>
              </a:buClr>
              <a:buSzPts val="1900"/>
              <a:buFont typeface="Open Sans"/>
              <a:buChar char="●"/>
              <a:defRPr sz="1900" b="1">
                <a:solidFill>
                  <a:schemeClr val="dk1"/>
                </a:solidFill>
                <a:latin typeface="Open Sans"/>
                <a:ea typeface="Open Sans"/>
                <a:cs typeface="Open Sans"/>
                <a:sym typeface="Open Sans"/>
              </a:defRPr>
            </a:lvl1pPr>
            <a:lvl2pPr marL="914400" lvl="1" indent="-501650">
              <a:lnSpc>
                <a:spcPct val="115000"/>
              </a:lnSpc>
              <a:spcBef>
                <a:spcPts val="0"/>
              </a:spcBef>
              <a:spcAft>
                <a:spcPts val="0"/>
              </a:spcAft>
              <a:buClr>
                <a:schemeClr val="dk1"/>
              </a:buClr>
              <a:buSzPts val="4300"/>
              <a:buFont typeface="Open Sans"/>
              <a:buChar char="○"/>
              <a:defRPr sz="4300" b="1">
                <a:solidFill>
                  <a:schemeClr val="dk1"/>
                </a:solidFill>
                <a:latin typeface="Open Sans"/>
                <a:ea typeface="Open Sans"/>
                <a:cs typeface="Open Sans"/>
                <a:sym typeface="Open Sans"/>
              </a:defRPr>
            </a:lvl2pPr>
            <a:lvl3pPr marL="1371600" lvl="2" indent="-450850">
              <a:lnSpc>
                <a:spcPct val="115000"/>
              </a:lnSpc>
              <a:spcBef>
                <a:spcPts val="0"/>
              </a:spcBef>
              <a:spcAft>
                <a:spcPts val="0"/>
              </a:spcAft>
              <a:buClr>
                <a:schemeClr val="dk1"/>
              </a:buClr>
              <a:buSzPts val="3500"/>
              <a:buFont typeface="Open Sans"/>
              <a:buChar char="■"/>
              <a:defRPr sz="3500" b="1">
                <a:solidFill>
                  <a:schemeClr val="dk1"/>
                </a:solidFill>
                <a:latin typeface="Open Sans"/>
                <a:ea typeface="Open Sans"/>
                <a:cs typeface="Open Sans"/>
                <a:sym typeface="Open Sans"/>
              </a:defRPr>
            </a:lvl3pPr>
            <a:lvl4pPr marL="1828800" lvl="3" indent="-368300">
              <a:lnSpc>
                <a:spcPct val="115000"/>
              </a:lnSpc>
              <a:spcBef>
                <a:spcPts val="0"/>
              </a:spcBef>
              <a:spcAft>
                <a:spcPts val="0"/>
              </a:spcAft>
              <a:buClr>
                <a:schemeClr val="dk1"/>
              </a:buClr>
              <a:buSzPts val="2200"/>
              <a:buFont typeface="Open Sans"/>
              <a:buChar char="●"/>
              <a:defRPr sz="2200" b="1">
                <a:solidFill>
                  <a:schemeClr val="dk1"/>
                </a:solidFill>
                <a:latin typeface="Open Sans"/>
                <a:ea typeface="Open Sans"/>
                <a:cs typeface="Open Sans"/>
                <a:sym typeface="Open Sans"/>
              </a:defRPr>
            </a:lvl4pPr>
            <a:lvl5pPr marL="2286000" lvl="4" indent="-323850">
              <a:lnSpc>
                <a:spcPct val="115000"/>
              </a:lnSpc>
              <a:spcBef>
                <a:spcPts val="0"/>
              </a:spcBef>
              <a:spcAft>
                <a:spcPts val="0"/>
              </a:spcAft>
              <a:buClr>
                <a:schemeClr val="dk1"/>
              </a:buClr>
              <a:buSzPts val="1500"/>
              <a:buFont typeface="Open Sans"/>
              <a:buChar char="○"/>
              <a:defRPr sz="1500" b="1">
                <a:solidFill>
                  <a:schemeClr val="dk1"/>
                </a:solidFill>
                <a:latin typeface="Open Sans"/>
                <a:ea typeface="Open Sans"/>
                <a:cs typeface="Open Sans"/>
                <a:sym typeface="Open Sans"/>
              </a:defRPr>
            </a:lvl5pPr>
            <a:lvl6pPr marL="2743200" lvl="5" indent="-304800">
              <a:lnSpc>
                <a:spcPct val="115000"/>
              </a:lnSpc>
              <a:spcBef>
                <a:spcPts val="0"/>
              </a:spcBef>
              <a:spcAft>
                <a:spcPts val="0"/>
              </a:spcAft>
              <a:buClr>
                <a:schemeClr val="dk1"/>
              </a:buClr>
              <a:buSzPts val="1200"/>
              <a:buFont typeface="Open Sans"/>
              <a:buChar char="■"/>
              <a:defRPr sz="1200" b="1">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7pPr>
            <a:lvl8pPr marL="3657600" lvl="7" indent="-304800">
              <a:lnSpc>
                <a:spcPct val="115000"/>
              </a:lnSpc>
              <a:spcBef>
                <a:spcPts val="0"/>
              </a:spcBef>
              <a:spcAft>
                <a:spcPts val="0"/>
              </a:spcAft>
              <a:buClr>
                <a:schemeClr val="dk1"/>
              </a:buClr>
              <a:buSzPts val="1200"/>
              <a:buFont typeface="Open Sans SemiBold"/>
              <a:buChar char="○"/>
              <a:defRPr sz="1200">
                <a:solidFill>
                  <a:schemeClr val="dk1"/>
                </a:solidFill>
                <a:latin typeface="Open Sans SemiBold"/>
                <a:ea typeface="Open Sans SemiBold"/>
                <a:cs typeface="Open Sans SemiBold"/>
                <a:sym typeface="Open Sans SemiBold"/>
              </a:defRPr>
            </a:lvl8pPr>
            <a:lvl9pPr marL="4114800" lvl="8" indent="-304800">
              <a:lnSpc>
                <a:spcPct val="11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7">
          <p15:clr>
            <a:srgbClr val="E46962"/>
          </p15:clr>
        </p15:guide>
        <p15:guide id="2" orient="horz" pos="227">
          <p15:clr>
            <a:srgbClr val="E46962"/>
          </p15:clr>
        </p15:guide>
        <p15:guide id="3" pos="5533">
          <p15:clr>
            <a:srgbClr val="E46962"/>
          </p15:clr>
        </p15:guide>
        <p15:guide id="4" orient="horz" pos="3013">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voh.org.uk/pearl-network/"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ctrTitle"/>
          </p:nvPr>
        </p:nvSpPr>
        <p:spPr>
          <a:xfrm>
            <a:off x="663050" y="1266400"/>
            <a:ext cx="5682300" cy="251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Ending Violence Against Women and Girls Strategy 2025-2030 </a:t>
            </a:r>
            <a:endParaRPr/>
          </a:p>
        </p:txBody>
      </p:sp>
      <p:sp>
        <p:nvSpPr>
          <p:cNvPr id="289" name="Google Shape;289;p37"/>
          <p:cNvSpPr txBox="1">
            <a:spLocks noGrp="1"/>
          </p:cNvSpPr>
          <p:nvPr>
            <p:ph type="subTitle" idx="1"/>
          </p:nvPr>
        </p:nvSpPr>
        <p:spPr>
          <a:xfrm>
            <a:off x="709425" y="3917575"/>
            <a:ext cx="2485200" cy="73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title"/>
          </p:nvPr>
        </p:nvSpPr>
        <p:spPr>
          <a:xfrm>
            <a:off x="1096025" y="68700"/>
            <a:ext cx="7845000" cy="10407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GB" sz="3020">
                <a:solidFill>
                  <a:srgbClr val="000090"/>
                </a:solidFill>
              </a:rPr>
              <a:t>Survivors thoughts </a:t>
            </a:r>
            <a:endParaRPr sz="1800">
              <a:solidFill>
                <a:schemeClr val="lt1"/>
              </a:solidFill>
            </a:endParaRPr>
          </a:p>
        </p:txBody>
      </p:sp>
      <p:sp>
        <p:nvSpPr>
          <p:cNvPr id="376" name="Google Shape;376;p46"/>
          <p:cNvSpPr txBox="1">
            <a:spLocks noGrp="1"/>
          </p:cNvSpPr>
          <p:nvPr>
            <p:ph type="body" idx="1"/>
          </p:nvPr>
        </p:nvSpPr>
        <p:spPr>
          <a:xfrm>
            <a:off x="288450" y="926700"/>
            <a:ext cx="8495400" cy="31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1">
                <a:latin typeface="Arial"/>
                <a:ea typeface="Arial"/>
                <a:cs typeface="Arial"/>
                <a:sym typeface="Arial"/>
              </a:rPr>
              <a:t>“I’m really thankful to have been part of this process because to be heard and understood is so validating when our voices have so often been dismissed or even ridiculed. To see our input utilised to make changes in our community almost neutralises the sting of my struggles. I am part of a team, my voice is important, I can make a difference.” </a:t>
            </a:r>
            <a:r>
              <a:rPr lang="en-GB" sz="1100" b="0">
                <a:latin typeface="Arial"/>
                <a:ea typeface="Arial"/>
                <a:cs typeface="Arial"/>
                <a:sym typeface="Arial"/>
              </a:rPr>
              <a:t>- Sara</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GB" sz="1100" b="0" i="1">
                <a:latin typeface="Arial"/>
                <a:ea typeface="Arial"/>
                <a:cs typeface="Arial"/>
                <a:sym typeface="Arial"/>
              </a:rPr>
              <a:t>“Being respected and valued for what I have to contribute where in the past my voice was silenced and shamed has built my self-esteem. It's been emotional, healing, and I am honoured to be part of this strategy; it's history in the making and I feel proud as we strive for greater equality. It's huge. Our blood, sweat and tears have been poured into this. But also lots of love and caring. It takes a level of trust to bare our souls, relive our pain, and it is becoming fuel for change.”</a:t>
            </a:r>
            <a:r>
              <a:rPr lang="en-GB" sz="1100" b="0">
                <a:latin typeface="Arial"/>
                <a:ea typeface="Arial"/>
                <a:cs typeface="Arial"/>
                <a:sym typeface="Arial"/>
              </a:rPr>
              <a:t> - Sara</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GB" sz="1100" b="0" i="1">
                <a:latin typeface="Arial"/>
                <a:ea typeface="Arial"/>
                <a:cs typeface="Arial"/>
                <a:sym typeface="Arial"/>
              </a:rPr>
              <a:t>“I dreamt of making real change like this, it often kept me going to see the bigger picture and I am DOING IT. It's hard to describe how that feels. Its success, a triumph, a victory over abuses of power.”</a:t>
            </a:r>
            <a:endParaRPr sz="1100" b="0" i="1">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GB" sz="1100" b="0" i="1">
                <a:latin typeface="Arial"/>
                <a:ea typeface="Arial"/>
                <a:cs typeface="Arial"/>
                <a:sym typeface="Arial"/>
              </a:rPr>
              <a:t>“Having suffered myself, I want to see a comprehensive service that shows we will be the change we want to see.  It's through talking to girls and women that we shape what they require and feel safe. Being a part of this change makes my own hardships of fighting for accommodation, benefits and safety worth it. Being silent and it being a taboo subject is no longer sustainable.”</a:t>
            </a:r>
            <a:endParaRPr sz="1100" b="0">
              <a:latin typeface="Arial"/>
              <a:ea typeface="Arial"/>
              <a:cs typeface="Arial"/>
              <a:sym typeface="Arial"/>
            </a:endParaRPr>
          </a:p>
          <a:p>
            <a:pPr marL="0" lvl="0" indent="0" algn="l" rtl="0">
              <a:spcBef>
                <a:spcPts val="0"/>
              </a:spcBef>
              <a:spcAft>
                <a:spcPts val="0"/>
              </a:spcAft>
              <a:buNone/>
            </a:pPr>
            <a:endParaRPr sz="1400" b="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p:nvPr/>
        </p:nvSpPr>
        <p:spPr>
          <a:xfrm>
            <a:off x="589875" y="765575"/>
            <a:ext cx="7886700" cy="421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595959"/>
              </a:solidFill>
            </a:endParaRPr>
          </a:p>
        </p:txBody>
      </p:sp>
      <p:sp>
        <p:nvSpPr>
          <p:cNvPr id="382" name="Google Shape;382;p47"/>
          <p:cNvSpPr/>
          <p:nvPr/>
        </p:nvSpPr>
        <p:spPr>
          <a:xfrm>
            <a:off x="1151800" y="139600"/>
            <a:ext cx="7750500" cy="992100"/>
          </a:xfrm>
          <a:prstGeom prst="roundRect">
            <a:avLst>
              <a:gd name="adj" fmla="val 16667"/>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GB" sz="1300" b="1">
                <a:solidFill>
                  <a:schemeClr val="lt1"/>
                </a:solidFill>
                <a:latin typeface="Open Sans"/>
                <a:ea typeface="Open Sans"/>
                <a:cs typeface="Open Sans"/>
                <a:sym typeface="Open Sans"/>
              </a:rPr>
              <a:t>All victims and survivors of VAWG in Kingston are able to live a life free of violence and abuse and that as a borough we have a zero tolerance approach to VAWG</a:t>
            </a:r>
            <a:endParaRPr sz="1600" b="1">
              <a:solidFill>
                <a:schemeClr val="lt1"/>
              </a:solidFill>
              <a:highlight>
                <a:srgbClr val="0097A7"/>
              </a:highlight>
              <a:latin typeface="Open Sans"/>
              <a:ea typeface="Open Sans"/>
              <a:cs typeface="Open Sans"/>
              <a:sym typeface="Open Sans"/>
            </a:endParaRPr>
          </a:p>
        </p:txBody>
      </p:sp>
      <p:sp>
        <p:nvSpPr>
          <p:cNvPr id="383" name="Google Shape;383;p47"/>
          <p:cNvSpPr/>
          <p:nvPr/>
        </p:nvSpPr>
        <p:spPr>
          <a:xfrm>
            <a:off x="134625" y="1260000"/>
            <a:ext cx="4365300" cy="1456800"/>
          </a:xfrm>
          <a:prstGeom prst="roundRect">
            <a:avLst>
              <a:gd name="adj" fmla="val 16667"/>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1:  Support to Survivors</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All victims and survivors of VAWG have access to specialist support with agencies having a trauma-informed response</a:t>
            </a:r>
            <a:endParaRPr sz="1500">
              <a:solidFill>
                <a:schemeClr val="lt1"/>
              </a:solidFill>
              <a:latin typeface="Open Sans"/>
              <a:ea typeface="Open Sans"/>
              <a:cs typeface="Open Sans"/>
              <a:sym typeface="Open Sans"/>
            </a:endParaRPr>
          </a:p>
        </p:txBody>
      </p:sp>
      <p:sp>
        <p:nvSpPr>
          <p:cNvPr id="384" name="Google Shape;384;p47"/>
          <p:cNvSpPr/>
          <p:nvPr/>
        </p:nvSpPr>
        <p:spPr>
          <a:xfrm>
            <a:off x="4572000" y="1260000"/>
            <a:ext cx="4365300" cy="1456800"/>
          </a:xfrm>
          <a:prstGeom prst="roundRect">
            <a:avLst>
              <a:gd name="adj" fmla="val 16667"/>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100" b="1">
                <a:solidFill>
                  <a:srgbClr val="000000"/>
                </a:solidFill>
              </a:rPr>
              <a:t> </a:t>
            </a:r>
            <a:endParaRPr sz="1100" b="1">
              <a:solidFill>
                <a:srgbClr val="000000"/>
              </a:solidFill>
            </a:endParaRPr>
          </a:p>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2: Children and Young People</a:t>
            </a:r>
            <a:r>
              <a:rPr lang="en-GB"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CYP have access to appropriate support and we address the root causes of VAWG by working with our young people and practitioners in education and youth settings</a:t>
            </a:r>
            <a:endParaRPr sz="1500">
              <a:solidFill>
                <a:schemeClr val="lt1"/>
              </a:solidFill>
              <a:latin typeface="Open Sans"/>
              <a:ea typeface="Open Sans"/>
              <a:cs typeface="Open Sans"/>
              <a:sym typeface="Open Sans"/>
            </a:endParaRPr>
          </a:p>
        </p:txBody>
      </p:sp>
      <p:sp>
        <p:nvSpPr>
          <p:cNvPr id="385" name="Google Shape;385;p47"/>
          <p:cNvSpPr/>
          <p:nvPr/>
        </p:nvSpPr>
        <p:spPr>
          <a:xfrm>
            <a:off x="134625" y="2798250"/>
            <a:ext cx="4365300" cy="1456800"/>
          </a:xfrm>
          <a:prstGeom prst="roundRect">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3: Holding Perpetrators to Account</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Those who cause harm are held accountable and professionals are provided with the skills and confidence to support perpetrators of VAWG.</a:t>
            </a:r>
            <a:endParaRPr sz="1500">
              <a:solidFill>
                <a:schemeClr val="lt1"/>
              </a:solidFill>
              <a:latin typeface="Open Sans"/>
              <a:ea typeface="Open Sans"/>
              <a:cs typeface="Open Sans"/>
              <a:sym typeface="Open Sans"/>
            </a:endParaRPr>
          </a:p>
        </p:txBody>
      </p:sp>
      <p:sp>
        <p:nvSpPr>
          <p:cNvPr id="386" name="Google Shape;386;p47"/>
          <p:cNvSpPr/>
          <p:nvPr/>
        </p:nvSpPr>
        <p:spPr>
          <a:xfrm>
            <a:off x="4572000" y="2798250"/>
            <a:ext cx="4365300" cy="1456800"/>
          </a:xfrm>
          <a:prstGeom prst="roundRect">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4: VAWG is Everyone’s business </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Ensure communities, residents, professionals and local businesses work together to deliver a coordinated community response.</a:t>
            </a:r>
            <a:endParaRPr sz="150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a:spLocks noGrp="1"/>
          </p:cNvSpPr>
          <p:nvPr>
            <p:ph type="title"/>
          </p:nvPr>
        </p:nvSpPr>
        <p:spPr>
          <a:xfrm>
            <a:off x="1278450" y="68700"/>
            <a:ext cx="6672600" cy="582600"/>
          </a:xfrm>
          <a:prstGeom prst="rect">
            <a:avLst/>
          </a:prstGeom>
          <a:solidFill>
            <a:srgbClr val="0060AC"/>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p>
          <a:p>
            <a:pPr marL="0" lvl="0" indent="0" algn="l" rtl="0">
              <a:lnSpc>
                <a:spcPct val="115000"/>
              </a:lnSpc>
              <a:spcBef>
                <a:spcPts val="0"/>
              </a:spcBef>
              <a:spcAft>
                <a:spcPts val="0"/>
              </a:spcAft>
              <a:buNone/>
            </a:pPr>
            <a:r>
              <a:rPr lang="en-GB" sz="2100">
                <a:solidFill>
                  <a:schemeClr val="lt1"/>
                </a:solidFill>
              </a:rPr>
              <a:t>Co-Produced Objective 1:  Support to Survivors</a:t>
            </a:r>
            <a:endParaRPr sz="2100">
              <a:solidFill>
                <a:schemeClr val="lt1"/>
              </a:solidFill>
            </a:endParaRPr>
          </a:p>
          <a:p>
            <a:pPr marL="0" lvl="0" indent="0" algn="l" rtl="0">
              <a:spcBef>
                <a:spcPts val="0"/>
              </a:spcBef>
              <a:spcAft>
                <a:spcPts val="0"/>
              </a:spcAft>
              <a:buNone/>
            </a:pPr>
            <a:endParaRPr sz="3000" b="0">
              <a:solidFill>
                <a:srgbClr val="000090"/>
              </a:solidFill>
            </a:endParaRPr>
          </a:p>
        </p:txBody>
      </p:sp>
      <p:sp>
        <p:nvSpPr>
          <p:cNvPr id="392" name="Google Shape;392;p48"/>
          <p:cNvSpPr txBox="1">
            <a:spLocks noGrp="1"/>
          </p:cNvSpPr>
          <p:nvPr>
            <p:ph type="body" idx="1"/>
          </p:nvPr>
        </p:nvSpPr>
        <p:spPr>
          <a:xfrm>
            <a:off x="288450" y="867800"/>
            <a:ext cx="8652600" cy="3234900"/>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Commit to our duty under the Domestic Abuse Act 2021 to create local pathways and provide safe and specialist accommodation to victim survivors of domestic abuse.</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Ensure the newly commissioned VAWG Service is promoted to highlight expansion of support from Domestic Abuse to all forms of VAWG.</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Create and embed a referral pathway between our local night time economy venues, safer neighbourhood team and voluntary sector services and the Kingston VAWG service to ensure victims of VAWG in public spaces have access to specialist support. </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Ensure that all of our awareness raising materials are culturally appropriate and are accessible in a wide range of languages.</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Enhance the community response to longer term holistic support and enable sustainability and further funding opportunities for the Kingston Women’s Hub.</a:t>
            </a:r>
            <a:endParaRPr sz="1500" b="0">
              <a:solidFill>
                <a:srgbClr val="595959"/>
              </a:solidFill>
            </a:endParaRPr>
          </a:p>
          <a:p>
            <a:pPr marL="0" lvl="0" indent="0" algn="l" rtl="0">
              <a:lnSpc>
                <a:spcPct val="100000"/>
              </a:lnSpc>
              <a:spcBef>
                <a:spcPts val="500"/>
              </a:spcBef>
              <a:spcAft>
                <a:spcPts val="0"/>
              </a:spcAft>
              <a:buNone/>
            </a:pPr>
            <a:endParaRPr sz="1600" b="0">
              <a:solidFill>
                <a:srgbClr val="595959"/>
              </a:solidFill>
            </a:endParaRPr>
          </a:p>
          <a:p>
            <a:pPr marL="457200" lvl="0" indent="0" algn="l" rtl="0">
              <a:spcBef>
                <a:spcPts val="0"/>
              </a:spcBef>
              <a:spcAft>
                <a:spcPts val="0"/>
              </a:spcAft>
              <a:buNone/>
            </a:pPr>
            <a:endParaRPr sz="1600" b="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9"/>
          <p:cNvSpPr txBox="1">
            <a:spLocks noGrp="1"/>
          </p:cNvSpPr>
          <p:nvPr>
            <p:ph type="title"/>
          </p:nvPr>
        </p:nvSpPr>
        <p:spPr>
          <a:xfrm>
            <a:off x="1278450" y="68700"/>
            <a:ext cx="7364700" cy="582600"/>
          </a:xfrm>
          <a:prstGeom prst="rect">
            <a:avLst/>
          </a:prstGeom>
          <a:solidFill>
            <a:srgbClr val="0060AC"/>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p>
          <a:p>
            <a:pPr marL="0" lvl="0" indent="0" algn="l" rtl="0">
              <a:lnSpc>
                <a:spcPct val="115000"/>
              </a:lnSpc>
              <a:spcBef>
                <a:spcPts val="0"/>
              </a:spcBef>
              <a:spcAft>
                <a:spcPts val="0"/>
              </a:spcAft>
              <a:buNone/>
            </a:pPr>
            <a:r>
              <a:rPr lang="en-GB" sz="2000">
                <a:solidFill>
                  <a:schemeClr val="lt1"/>
                </a:solidFill>
              </a:rPr>
              <a:t>Co-Produced Objective 1:  Support to Survivors cont.</a:t>
            </a:r>
            <a:endParaRPr sz="2000">
              <a:solidFill>
                <a:schemeClr val="lt1"/>
              </a:solidFill>
            </a:endParaRPr>
          </a:p>
          <a:p>
            <a:pPr marL="0" lvl="0" indent="0" algn="l" rtl="0">
              <a:spcBef>
                <a:spcPts val="0"/>
              </a:spcBef>
              <a:spcAft>
                <a:spcPts val="0"/>
              </a:spcAft>
              <a:buNone/>
            </a:pPr>
            <a:endParaRPr sz="3000" b="0">
              <a:solidFill>
                <a:srgbClr val="000090"/>
              </a:solidFill>
            </a:endParaRPr>
          </a:p>
        </p:txBody>
      </p:sp>
      <p:sp>
        <p:nvSpPr>
          <p:cNvPr id="398" name="Google Shape;398;p49"/>
          <p:cNvSpPr txBox="1">
            <a:spLocks noGrp="1"/>
          </p:cNvSpPr>
          <p:nvPr>
            <p:ph type="body" idx="1"/>
          </p:nvPr>
        </p:nvSpPr>
        <p:spPr>
          <a:xfrm>
            <a:off x="288450" y="926700"/>
            <a:ext cx="8652600" cy="3176100"/>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Develop a better understanding of the impact of serious violence and exploitation on women and girls and ensure appropriate support is available, including mental health support.</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Continuing to learn from people with lived experience and use the learning to drive what we do, how we do it and how we measure success. </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ensure that services understand the impact of trauma and commit to specialist trauma-informed training for their staff.</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put emphasis on the use of language and promote our language guidance campaign to continue a zero tolerance approach to victim blaming language.</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regularly review quantitative and qualitative data across the partnership (VAWG services, police, social care, health, housing etc.) to identify gaps which the partnership can improve to ensure that all victim survivors have support that is accessible and meets their individual needs. </a:t>
            </a:r>
            <a:endParaRPr sz="1400" b="0">
              <a:solidFill>
                <a:srgbClr val="595959"/>
              </a:solidFill>
            </a:endParaRPr>
          </a:p>
          <a:p>
            <a:pPr marL="0" lvl="0" indent="0" algn="l" rtl="0">
              <a:lnSpc>
                <a:spcPct val="100000"/>
              </a:lnSpc>
              <a:spcBef>
                <a:spcPts val="500"/>
              </a:spcBef>
              <a:spcAft>
                <a:spcPts val="0"/>
              </a:spcAft>
              <a:buNone/>
            </a:pPr>
            <a:endParaRPr sz="1500" b="0">
              <a:solidFill>
                <a:srgbClr val="595959"/>
              </a:solidFill>
            </a:endParaRPr>
          </a:p>
          <a:p>
            <a:pPr marL="457200" lvl="0" indent="0" algn="l" rtl="0">
              <a:spcBef>
                <a:spcPts val="0"/>
              </a:spcBef>
              <a:spcAft>
                <a:spcPts val="0"/>
              </a:spcAft>
              <a:buNone/>
            </a:pPr>
            <a:endParaRPr sz="1600" b="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0"/>
          <p:cNvSpPr txBox="1">
            <a:spLocks noGrp="1"/>
          </p:cNvSpPr>
          <p:nvPr>
            <p:ph type="title"/>
          </p:nvPr>
        </p:nvSpPr>
        <p:spPr>
          <a:xfrm>
            <a:off x="1172950" y="68700"/>
            <a:ext cx="7768200" cy="961200"/>
          </a:xfrm>
          <a:prstGeom prst="rect">
            <a:avLst/>
          </a:prstGeom>
          <a:solidFill>
            <a:srgbClr val="FF9900"/>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solidFill>
                <a:schemeClr val="lt1"/>
              </a:solidFill>
            </a:endParaRPr>
          </a:p>
          <a:p>
            <a:pPr marL="0" lvl="0" indent="0" algn="l" rtl="0">
              <a:lnSpc>
                <a:spcPct val="115000"/>
              </a:lnSpc>
              <a:spcBef>
                <a:spcPts val="0"/>
              </a:spcBef>
              <a:spcAft>
                <a:spcPts val="0"/>
              </a:spcAft>
              <a:buNone/>
            </a:pPr>
            <a:r>
              <a:rPr lang="en-GB" sz="1600">
                <a:solidFill>
                  <a:schemeClr val="lt1"/>
                </a:solidFill>
              </a:rPr>
              <a:t>Co-Produced Objective 2: Children and Young People</a:t>
            </a:r>
            <a:r>
              <a:rPr lang="en-GB" sz="1600" b="0">
                <a:solidFill>
                  <a:schemeClr val="lt1"/>
                </a:solidFill>
              </a:rPr>
              <a:t> </a:t>
            </a:r>
            <a:endParaRPr sz="1600" b="0">
              <a:solidFill>
                <a:schemeClr val="lt1"/>
              </a:solidFill>
            </a:endParaRPr>
          </a:p>
          <a:p>
            <a:pPr marL="0" lvl="0" indent="0" algn="l" rtl="0">
              <a:lnSpc>
                <a:spcPct val="115000"/>
              </a:lnSpc>
              <a:spcBef>
                <a:spcPts val="0"/>
              </a:spcBef>
              <a:spcAft>
                <a:spcPts val="0"/>
              </a:spcAft>
              <a:buNone/>
            </a:pPr>
            <a:r>
              <a:rPr lang="en-GB" sz="1400" b="0">
                <a:solidFill>
                  <a:schemeClr val="lt1"/>
                </a:solidFill>
              </a:rPr>
              <a:t>CYP have access to appropriate support and we address the root causes of VAWG by working with our young people and practitioners in education and youth settings.</a:t>
            </a:r>
            <a:endParaRPr sz="1400" b="0">
              <a:solidFill>
                <a:schemeClr val="lt1"/>
              </a:solidFill>
            </a:endParaRPr>
          </a:p>
          <a:p>
            <a:pPr marL="0" lvl="0" indent="0" algn="l" rtl="0">
              <a:spcBef>
                <a:spcPts val="0"/>
              </a:spcBef>
              <a:spcAft>
                <a:spcPts val="0"/>
              </a:spcAft>
              <a:buNone/>
            </a:pPr>
            <a:endParaRPr sz="2000">
              <a:solidFill>
                <a:schemeClr val="lt1"/>
              </a:solidFill>
            </a:endParaRPr>
          </a:p>
        </p:txBody>
      </p:sp>
      <p:sp>
        <p:nvSpPr>
          <p:cNvPr id="404" name="Google Shape;404;p50"/>
          <p:cNvSpPr txBox="1">
            <a:spLocks noGrp="1"/>
          </p:cNvSpPr>
          <p:nvPr>
            <p:ph type="body" idx="1"/>
          </p:nvPr>
        </p:nvSpPr>
        <p:spPr>
          <a:xfrm>
            <a:off x="288450" y="1030025"/>
            <a:ext cx="8652600" cy="3072900"/>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We will actively seek funding and work creatively across the partnership to identify specialist support to child victims of domestic abuse.</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We will continue to work with children and young people including those from the Children in Care Council and Youth Council to co-produce interventions and ensure the voices of young people are incorporated and influence a consistent approach to tackling VAWG.</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We will continue the early intervention and prevention work with our schools, colleges and universities to tackle root causes of VAWG and increased awareness raising.</a:t>
            </a:r>
            <a:endParaRPr sz="1500" b="0">
              <a:solidFill>
                <a:srgbClr val="595959"/>
              </a:solidFill>
            </a:endParaRPr>
          </a:p>
          <a:p>
            <a:pPr marL="914400" lvl="1" indent="-323850" algn="l" rtl="0">
              <a:spcBef>
                <a:spcPts val="0"/>
              </a:spcBef>
              <a:spcAft>
                <a:spcPts val="0"/>
              </a:spcAft>
              <a:buClr>
                <a:srgbClr val="595959"/>
              </a:buClr>
              <a:buSzPts val="1500"/>
              <a:buFont typeface="Open Sans"/>
              <a:buAutoNum type="alphaLcPeriod"/>
            </a:pPr>
            <a:r>
              <a:rPr lang="en-GB" sz="1500" b="0">
                <a:solidFill>
                  <a:srgbClr val="595959"/>
                </a:solidFill>
              </a:rPr>
              <a:t>Achieving for Children will work with the Community Safety team to provide training around supporting the non-abusive parents in a trauma-informed way.</a:t>
            </a:r>
            <a:endParaRPr sz="1500" b="0">
              <a:solidFill>
                <a:srgbClr val="595959"/>
              </a:solidFill>
            </a:endParaRPr>
          </a:p>
          <a:p>
            <a:pPr marL="457200" lvl="0" indent="0" algn="l" rtl="0">
              <a:spcBef>
                <a:spcPts val="0"/>
              </a:spcBef>
              <a:spcAft>
                <a:spcPts val="0"/>
              </a:spcAft>
              <a:buNone/>
            </a:pPr>
            <a:endParaRPr sz="1800" b="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a:spLocks noGrp="1"/>
          </p:cNvSpPr>
          <p:nvPr>
            <p:ph type="title"/>
          </p:nvPr>
        </p:nvSpPr>
        <p:spPr>
          <a:xfrm>
            <a:off x="1278450" y="68700"/>
            <a:ext cx="7662600" cy="924000"/>
          </a:xfrm>
          <a:prstGeom prst="rect">
            <a:avLst/>
          </a:prstGeom>
          <a:solidFill>
            <a:srgbClr val="FF9900"/>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solidFill>
                <a:schemeClr val="lt1"/>
              </a:solidFill>
            </a:endParaRPr>
          </a:p>
          <a:p>
            <a:pPr marL="0" lvl="0" indent="0" algn="l" rtl="0">
              <a:lnSpc>
                <a:spcPct val="115000"/>
              </a:lnSpc>
              <a:spcBef>
                <a:spcPts val="0"/>
              </a:spcBef>
              <a:spcAft>
                <a:spcPts val="0"/>
              </a:spcAft>
              <a:buNone/>
            </a:pPr>
            <a:r>
              <a:rPr lang="en-GB" sz="1600">
                <a:solidFill>
                  <a:schemeClr val="lt1"/>
                </a:solidFill>
              </a:rPr>
              <a:t>Co-Produced Objective 2: Children and Young People</a:t>
            </a:r>
            <a:r>
              <a:rPr lang="en-GB" sz="1600" b="0">
                <a:solidFill>
                  <a:schemeClr val="lt1"/>
                </a:solidFill>
              </a:rPr>
              <a:t> cont.</a:t>
            </a:r>
            <a:endParaRPr sz="1600" b="0">
              <a:solidFill>
                <a:schemeClr val="lt1"/>
              </a:solidFill>
            </a:endParaRPr>
          </a:p>
          <a:p>
            <a:pPr marL="0" lvl="0" indent="0" algn="l" rtl="0">
              <a:lnSpc>
                <a:spcPct val="115000"/>
              </a:lnSpc>
              <a:spcBef>
                <a:spcPts val="0"/>
              </a:spcBef>
              <a:spcAft>
                <a:spcPts val="0"/>
              </a:spcAft>
              <a:buNone/>
            </a:pPr>
            <a:r>
              <a:rPr lang="en-GB" sz="1400" b="0">
                <a:solidFill>
                  <a:schemeClr val="lt1"/>
                </a:solidFill>
              </a:rPr>
              <a:t>CYP have access to appropriate support and we address the root causes of VAWG by working with our young people and practitioners in education and youth settings.</a:t>
            </a:r>
            <a:endParaRPr sz="1400" b="0">
              <a:solidFill>
                <a:schemeClr val="lt1"/>
              </a:solidFill>
            </a:endParaRPr>
          </a:p>
          <a:p>
            <a:pPr marL="0" lvl="0" indent="0" algn="l" rtl="0">
              <a:spcBef>
                <a:spcPts val="0"/>
              </a:spcBef>
              <a:spcAft>
                <a:spcPts val="0"/>
              </a:spcAft>
              <a:buNone/>
            </a:pPr>
            <a:endParaRPr sz="2000">
              <a:solidFill>
                <a:schemeClr val="lt1"/>
              </a:solidFill>
            </a:endParaRPr>
          </a:p>
        </p:txBody>
      </p:sp>
      <p:sp>
        <p:nvSpPr>
          <p:cNvPr id="410" name="Google Shape;410;p51"/>
          <p:cNvSpPr txBox="1">
            <a:spLocks noGrp="1"/>
          </p:cNvSpPr>
          <p:nvPr>
            <p:ph type="body" idx="1"/>
          </p:nvPr>
        </p:nvSpPr>
        <p:spPr>
          <a:xfrm>
            <a:off x="288450" y="1147775"/>
            <a:ext cx="8652600" cy="2955000"/>
          </a:xfrm>
          <a:prstGeom prst="rect">
            <a:avLst/>
          </a:prstGeom>
        </p:spPr>
        <p:txBody>
          <a:bodyPr spcFirstLastPara="1" wrap="square" lIns="91425" tIns="91425" rIns="91425" bIns="91425" anchor="t" anchorCtr="0">
            <a:noAutofit/>
          </a:bodyPr>
          <a:lstStyle/>
          <a:p>
            <a:pPr marL="914400" lvl="1" indent="-336550" algn="l" rtl="0">
              <a:spcBef>
                <a:spcPts val="0"/>
              </a:spcBef>
              <a:spcAft>
                <a:spcPts val="0"/>
              </a:spcAft>
              <a:buClr>
                <a:srgbClr val="595959"/>
              </a:buClr>
              <a:buSzPts val="1700"/>
              <a:buFont typeface="Open Sans"/>
              <a:buAutoNum type="alphaLcPeriod"/>
            </a:pPr>
            <a:r>
              <a:rPr lang="en-GB" sz="1700" b="0">
                <a:solidFill>
                  <a:srgbClr val="595959"/>
                </a:solidFill>
              </a:rPr>
              <a:t>We will work to improve the response to girls and young women impacted by serious violence including different forms of exploitation and serious harm.</a:t>
            </a:r>
            <a:endParaRPr sz="1700" b="0">
              <a:solidFill>
                <a:srgbClr val="595959"/>
              </a:solidFill>
            </a:endParaRPr>
          </a:p>
          <a:p>
            <a:pPr marL="914400" lvl="1" indent="-336550" algn="l" rtl="0">
              <a:spcBef>
                <a:spcPts val="0"/>
              </a:spcBef>
              <a:spcAft>
                <a:spcPts val="0"/>
              </a:spcAft>
              <a:buClr>
                <a:srgbClr val="595959"/>
              </a:buClr>
              <a:buSzPts val="1700"/>
              <a:buFont typeface="Open Sans"/>
              <a:buAutoNum type="alphaLcPeriod"/>
            </a:pPr>
            <a:r>
              <a:rPr lang="en-GB" sz="1700" b="0">
                <a:solidFill>
                  <a:srgbClr val="595959"/>
                </a:solidFill>
              </a:rPr>
              <a:t>We will work to improve our response to tackling VAWG in public spaces through a contextual safeguarding lens, identifying those spaces outside the family home where children and young people can experience harm.</a:t>
            </a:r>
            <a:endParaRPr sz="1700" b="0">
              <a:solidFill>
                <a:srgbClr val="595959"/>
              </a:solidFill>
            </a:endParaRPr>
          </a:p>
          <a:p>
            <a:pPr marL="914400" lvl="1" indent="-336550" algn="l" rtl="0">
              <a:spcBef>
                <a:spcPts val="0"/>
              </a:spcBef>
              <a:spcAft>
                <a:spcPts val="0"/>
              </a:spcAft>
              <a:buClr>
                <a:srgbClr val="595959"/>
              </a:buClr>
              <a:buSzPts val="1700"/>
              <a:buFont typeface="Open Sans"/>
              <a:buAutoNum type="alphaLcPeriod"/>
            </a:pPr>
            <a:r>
              <a:rPr lang="en-GB" sz="1700" b="0">
                <a:solidFill>
                  <a:srgbClr val="595959"/>
                </a:solidFill>
              </a:rPr>
              <a:t>We will work closely to support children and young people with neurodiversity needs and specialist education needs at an earlier stage to prevent harm and abuse.</a:t>
            </a:r>
            <a:endParaRPr sz="1700">
              <a:solidFill>
                <a:srgbClr val="595959"/>
              </a:solidFill>
            </a:endParaRPr>
          </a:p>
          <a:p>
            <a:pPr marL="457200" lvl="0" indent="0" algn="l" rtl="0">
              <a:spcBef>
                <a:spcPts val="0"/>
              </a:spcBef>
              <a:spcAft>
                <a:spcPts val="0"/>
              </a:spcAft>
              <a:buNone/>
            </a:pPr>
            <a:endParaRPr sz="2000" b="0">
              <a:solidFill>
                <a:srgbClr val="59595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2"/>
          <p:cNvSpPr txBox="1">
            <a:spLocks noGrp="1"/>
          </p:cNvSpPr>
          <p:nvPr>
            <p:ph type="title"/>
          </p:nvPr>
        </p:nvSpPr>
        <p:spPr>
          <a:xfrm>
            <a:off x="1278450" y="68700"/>
            <a:ext cx="7662600" cy="858000"/>
          </a:xfrm>
          <a:prstGeom prst="rect">
            <a:avLst/>
          </a:prstGeom>
          <a:solidFill>
            <a:srgbClr val="93C47D"/>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solidFill>
                <a:schemeClr val="lt1"/>
              </a:solidFill>
            </a:endParaRPr>
          </a:p>
          <a:p>
            <a:pPr marL="0" lvl="0" indent="0" algn="l" rtl="0">
              <a:lnSpc>
                <a:spcPct val="115000"/>
              </a:lnSpc>
              <a:spcBef>
                <a:spcPts val="0"/>
              </a:spcBef>
              <a:spcAft>
                <a:spcPts val="0"/>
              </a:spcAft>
              <a:buNone/>
            </a:pPr>
            <a:r>
              <a:rPr lang="en-GB" sz="1600">
                <a:solidFill>
                  <a:schemeClr val="lt1"/>
                </a:solidFill>
              </a:rPr>
              <a:t>Co-Produced Objective 3: Holding Perpetrators to Account</a:t>
            </a:r>
            <a:endParaRPr sz="1600" b="0">
              <a:solidFill>
                <a:schemeClr val="lt1"/>
              </a:solidFill>
            </a:endParaRPr>
          </a:p>
          <a:p>
            <a:pPr marL="0" lvl="0" indent="0" algn="l" rtl="0">
              <a:lnSpc>
                <a:spcPct val="115000"/>
              </a:lnSpc>
              <a:spcBef>
                <a:spcPts val="0"/>
              </a:spcBef>
              <a:spcAft>
                <a:spcPts val="0"/>
              </a:spcAft>
              <a:buNone/>
            </a:pPr>
            <a:r>
              <a:rPr lang="en-GB" sz="1300" b="0">
                <a:solidFill>
                  <a:schemeClr val="lt1"/>
                </a:solidFill>
              </a:rPr>
              <a:t>Those who cause harm are held accountable and professionals are provided with the skills and confidence to support perpetrators of VAWG.</a:t>
            </a:r>
            <a:endParaRPr sz="1600" b="0">
              <a:solidFill>
                <a:schemeClr val="lt1"/>
              </a:solidFill>
            </a:endParaRPr>
          </a:p>
          <a:p>
            <a:pPr marL="0" lvl="0" indent="0" algn="l" rtl="0">
              <a:lnSpc>
                <a:spcPct val="115000"/>
              </a:lnSpc>
              <a:spcBef>
                <a:spcPts val="0"/>
              </a:spcBef>
              <a:spcAft>
                <a:spcPts val="0"/>
              </a:spcAft>
              <a:buNone/>
            </a:pPr>
            <a:endParaRPr sz="1500">
              <a:solidFill>
                <a:schemeClr val="lt1"/>
              </a:solidFill>
            </a:endParaRPr>
          </a:p>
          <a:p>
            <a:pPr marL="0" lvl="0" indent="0" algn="l" rtl="0">
              <a:spcBef>
                <a:spcPts val="0"/>
              </a:spcBef>
              <a:spcAft>
                <a:spcPts val="0"/>
              </a:spcAft>
              <a:buNone/>
            </a:pPr>
            <a:endParaRPr sz="2000">
              <a:solidFill>
                <a:schemeClr val="lt1"/>
              </a:solidFill>
            </a:endParaRPr>
          </a:p>
        </p:txBody>
      </p:sp>
      <p:sp>
        <p:nvSpPr>
          <p:cNvPr id="416" name="Google Shape;416;p52"/>
          <p:cNvSpPr txBox="1">
            <a:spLocks noGrp="1"/>
          </p:cNvSpPr>
          <p:nvPr>
            <p:ph type="body" idx="1"/>
          </p:nvPr>
        </p:nvSpPr>
        <p:spPr>
          <a:xfrm>
            <a:off x="288450" y="1147775"/>
            <a:ext cx="8652600" cy="2955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95959"/>
              </a:buClr>
              <a:buSzPts val="1400"/>
              <a:buAutoNum type="alphaLcParenR"/>
            </a:pPr>
            <a:r>
              <a:rPr lang="en-GB" sz="1400" b="0">
                <a:solidFill>
                  <a:srgbClr val="595959"/>
                </a:solidFill>
              </a:rPr>
              <a:t>We will work towards a partnership approach to disrupt perpetration of abuse and to utilise all enforcement options available to reduce the risk to victims and survivors.</a:t>
            </a:r>
            <a:endParaRPr sz="1400" b="0">
              <a:solidFill>
                <a:srgbClr val="595959"/>
              </a:solidFill>
            </a:endParaRPr>
          </a:p>
          <a:p>
            <a:pPr marL="457200" lvl="0" indent="-317500" algn="l" rtl="0">
              <a:spcBef>
                <a:spcPts val="0"/>
              </a:spcBef>
              <a:spcAft>
                <a:spcPts val="0"/>
              </a:spcAft>
              <a:buClr>
                <a:srgbClr val="595959"/>
              </a:buClr>
              <a:buSzPts val="1400"/>
              <a:buAutoNum type="alphaLcParenR"/>
            </a:pPr>
            <a:r>
              <a:rPr lang="en-GB" sz="1400" b="0">
                <a:solidFill>
                  <a:srgbClr val="595959"/>
                </a:solidFill>
              </a:rPr>
              <a:t>We will work to identify opportunities for behaviour change and support for perpetrators of domestic abuse. </a:t>
            </a:r>
            <a:endParaRPr sz="1400" b="0">
              <a:solidFill>
                <a:srgbClr val="595959"/>
              </a:solidFill>
            </a:endParaRPr>
          </a:p>
          <a:p>
            <a:pPr marL="457200" lvl="0" indent="-317500" algn="l" rtl="0">
              <a:spcBef>
                <a:spcPts val="0"/>
              </a:spcBef>
              <a:spcAft>
                <a:spcPts val="0"/>
              </a:spcAft>
              <a:buClr>
                <a:srgbClr val="595959"/>
              </a:buClr>
              <a:buSzPts val="1400"/>
              <a:buAutoNum type="alphaLcParenR"/>
            </a:pPr>
            <a:r>
              <a:rPr lang="en-GB" sz="1400" b="0">
                <a:solidFill>
                  <a:srgbClr val="595959"/>
                </a:solidFill>
              </a:rPr>
              <a:t>We will continue to ensure there is appropriate and effective information sharing across our relevant risk management panels to ensure a joint-up approach in tackling perpetrators and safeguarding victim survivors.</a:t>
            </a:r>
            <a:endParaRPr sz="1400" b="0">
              <a:solidFill>
                <a:srgbClr val="595959"/>
              </a:solidFill>
            </a:endParaRPr>
          </a:p>
          <a:p>
            <a:pPr marL="457200" lvl="0" indent="-317500" algn="l" rtl="0">
              <a:spcBef>
                <a:spcPts val="0"/>
              </a:spcBef>
              <a:spcAft>
                <a:spcPts val="0"/>
              </a:spcAft>
              <a:buClr>
                <a:srgbClr val="595959"/>
              </a:buClr>
              <a:buSzPts val="1400"/>
              <a:buAutoNum type="alphaLcParenR"/>
            </a:pPr>
            <a:r>
              <a:rPr lang="en-GB" sz="1400" b="0">
                <a:solidFill>
                  <a:srgbClr val="595959"/>
                </a:solidFill>
              </a:rPr>
              <a:t>We will incorporate relevant specialist training around working with perpetrators into our VAWG training plan to ensure there is increased confidence amongst professionals to hold perpetrators accountable.</a:t>
            </a:r>
            <a:endParaRPr sz="1400" b="0">
              <a:solidFill>
                <a:srgbClr val="595959"/>
              </a:solidFill>
            </a:endParaRPr>
          </a:p>
          <a:p>
            <a:pPr marL="457200" lvl="0" indent="0" algn="l" rtl="0">
              <a:spcBef>
                <a:spcPts val="0"/>
              </a:spcBef>
              <a:spcAft>
                <a:spcPts val="0"/>
              </a:spcAft>
              <a:buNone/>
            </a:pPr>
            <a:endParaRPr sz="2300" b="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3"/>
          <p:cNvSpPr txBox="1">
            <a:spLocks noGrp="1"/>
          </p:cNvSpPr>
          <p:nvPr>
            <p:ph type="title"/>
          </p:nvPr>
        </p:nvSpPr>
        <p:spPr>
          <a:xfrm>
            <a:off x="1278450" y="68700"/>
            <a:ext cx="7662600" cy="858000"/>
          </a:xfrm>
          <a:prstGeom prst="rect">
            <a:avLst/>
          </a:prstGeom>
          <a:solidFill>
            <a:srgbClr val="93C47D"/>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3000">
              <a:solidFill>
                <a:schemeClr val="lt1"/>
              </a:solidFill>
            </a:endParaRPr>
          </a:p>
          <a:p>
            <a:pPr marL="0" lvl="0" indent="0" algn="l" rtl="0">
              <a:lnSpc>
                <a:spcPct val="115000"/>
              </a:lnSpc>
              <a:spcBef>
                <a:spcPts val="0"/>
              </a:spcBef>
              <a:spcAft>
                <a:spcPts val="0"/>
              </a:spcAft>
              <a:buNone/>
            </a:pPr>
            <a:r>
              <a:rPr lang="en-GB" sz="1600">
                <a:solidFill>
                  <a:schemeClr val="lt1"/>
                </a:solidFill>
              </a:rPr>
              <a:t>Co-Produced Objective 3: Holding Perpetrators to Account cont.</a:t>
            </a:r>
            <a:endParaRPr sz="1600" b="0">
              <a:solidFill>
                <a:schemeClr val="lt1"/>
              </a:solidFill>
            </a:endParaRPr>
          </a:p>
          <a:p>
            <a:pPr marL="0" lvl="0" indent="0" algn="l" rtl="0">
              <a:lnSpc>
                <a:spcPct val="115000"/>
              </a:lnSpc>
              <a:spcBef>
                <a:spcPts val="0"/>
              </a:spcBef>
              <a:spcAft>
                <a:spcPts val="0"/>
              </a:spcAft>
              <a:buNone/>
            </a:pPr>
            <a:r>
              <a:rPr lang="en-GB" sz="1400" b="0">
                <a:solidFill>
                  <a:schemeClr val="lt1"/>
                </a:solidFill>
              </a:rPr>
              <a:t>Those who cause harm are held accountable and professionals are provided with the skills and confidence to support perpetrators of VAWG.</a:t>
            </a:r>
            <a:endParaRPr sz="1700" b="0">
              <a:solidFill>
                <a:schemeClr val="lt1"/>
              </a:solidFill>
            </a:endParaRPr>
          </a:p>
          <a:p>
            <a:pPr marL="0" lvl="0" indent="0" algn="l" rtl="0">
              <a:lnSpc>
                <a:spcPct val="115000"/>
              </a:lnSpc>
              <a:spcBef>
                <a:spcPts val="0"/>
              </a:spcBef>
              <a:spcAft>
                <a:spcPts val="0"/>
              </a:spcAft>
              <a:buNone/>
            </a:pPr>
            <a:endParaRPr sz="1700">
              <a:solidFill>
                <a:schemeClr val="lt1"/>
              </a:solidFill>
            </a:endParaRPr>
          </a:p>
          <a:p>
            <a:pPr marL="0" lvl="0" indent="0" algn="l" rtl="0">
              <a:spcBef>
                <a:spcPts val="0"/>
              </a:spcBef>
              <a:spcAft>
                <a:spcPts val="0"/>
              </a:spcAft>
              <a:buNone/>
            </a:pPr>
            <a:endParaRPr sz="2000">
              <a:solidFill>
                <a:schemeClr val="lt1"/>
              </a:solidFill>
            </a:endParaRPr>
          </a:p>
        </p:txBody>
      </p:sp>
      <p:sp>
        <p:nvSpPr>
          <p:cNvPr id="422" name="Google Shape;422;p53"/>
          <p:cNvSpPr txBox="1">
            <a:spLocks noGrp="1"/>
          </p:cNvSpPr>
          <p:nvPr>
            <p:ph type="body" idx="1"/>
          </p:nvPr>
        </p:nvSpPr>
        <p:spPr>
          <a:xfrm>
            <a:off x="288450" y="1147775"/>
            <a:ext cx="8652600" cy="2955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595959"/>
              </a:buClr>
              <a:buSzPts val="1500"/>
              <a:buAutoNum type="alphaLcParenR"/>
            </a:pPr>
            <a:r>
              <a:rPr lang="en-GB" sz="1500" b="0">
                <a:solidFill>
                  <a:srgbClr val="595959"/>
                </a:solidFill>
              </a:rPr>
              <a:t>Closely work with the Police, Business Improvement District, Voluntary Sector Organisations and local businesses to improve our proactive response to tackling VAWG in the Kingston Borough.   </a:t>
            </a:r>
            <a:endParaRPr sz="1500" b="0">
              <a:solidFill>
                <a:srgbClr val="595959"/>
              </a:solidFill>
            </a:endParaRPr>
          </a:p>
          <a:p>
            <a:pPr marL="457200" lvl="0" indent="-323850" algn="l" rtl="0">
              <a:spcBef>
                <a:spcPts val="0"/>
              </a:spcBef>
              <a:spcAft>
                <a:spcPts val="0"/>
              </a:spcAft>
              <a:buClr>
                <a:srgbClr val="595959"/>
              </a:buClr>
              <a:buSzPts val="1500"/>
              <a:buAutoNum type="alphaLcParenR"/>
            </a:pPr>
            <a:r>
              <a:rPr lang="en-GB" sz="1500" b="0">
                <a:solidFill>
                  <a:srgbClr val="595959"/>
                </a:solidFill>
              </a:rPr>
              <a:t>We will complete a deep-dive on the adult child to parent violence data and trends to identify more appropriate support and specialist support to perpetrators and victims. </a:t>
            </a:r>
            <a:endParaRPr sz="1500" b="0">
              <a:solidFill>
                <a:srgbClr val="595959"/>
              </a:solidFill>
            </a:endParaRPr>
          </a:p>
          <a:p>
            <a:pPr marL="457200" lvl="0" indent="-323850" algn="l" rtl="0">
              <a:spcBef>
                <a:spcPts val="0"/>
              </a:spcBef>
              <a:spcAft>
                <a:spcPts val="0"/>
              </a:spcAft>
              <a:buClr>
                <a:srgbClr val="595959"/>
              </a:buClr>
              <a:buSzPts val="1500"/>
              <a:buAutoNum type="alphaLcParenR"/>
            </a:pPr>
            <a:r>
              <a:rPr lang="en-GB" sz="1500" b="0">
                <a:solidFill>
                  <a:srgbClr val="595959"/>
                </a:solidFill>
              </a:rPr>
              <a:t>We will work towards improved data collection around perpetrators of all forms of VAWG to develop a local picture around needs.</a:t>
            </a:r>
            <a:endParaRPr sz="1500" b="0">
              <a:solidFill>
                <a:srgbClr val="595959"/>
              </a:solidFill>
            </a:endParaRPr>
          </a:p>
          <a:p>
            <a:pPr marL="457200" lvl="0" indent="-323850" algn="l" rtl="0">
              <a:spcBef>
                <a:spcPts val="0"/>
              </a:spcBef>
              <a:spcAft>
                <a:spcPts val="0"/>
              </a:spcAft>
              <a:buClr>
                <a:srgbClr val="595959"/>
              </a:buClr>
              <a:buSzPts val="1500"/>
              <a:buAutoNum type="alphaLcParenR"/>
            </a:pPr>
            <a:r>
              <a:rPr lang="en-GB" sz="1500" b="0">
                <a:solidFill>
                  <a:srgbClr val="595959"/>
                </a:solidFill>
              </a:rPr>
              <a:t>We will build a better relationship with family courts and improve their response to supporting victims and survivors of VAWG and holding perpetrators to account.</a:t>
            </a:r>
            <a:endParaRPr sz="1500" b="0">
              <a:solidFill>
                <a:srgbClr val="595959"/>
              </a:solidFill>
            </a:endParaRPr>
          </a:p>
          <a:p>
            <a:pPr marL="0" lvl="0" indent="0" algn="l" rtl="0">
              <a:spcBef>
                <a:spcPts val="0"/>
              </a:spcBef>
              <a:spcAft>
                <a:spcPts val="0"/>
              </a:spcAft>
              <a:buClr>
                <a:schemeClr val="dk1"/>
              </a:buClr>
              <a:buSzPts val="1100"/>
              <a:buFont typeface="Arial"/>
              <a:buNone/>
            </a:pPr>
            <a:endParaRPr sz="1500">
              <a:solidFill>
                <a:srgbClr val="595959"/>
              </a:solidFill>
            </a:endParaRPr>
          </a:p>
          <a:p>
            <a:pPr marL="457200" lvl="0" indent="0" algn="l" rtl="0">
              <a:spcBef>
                <a:spcPts val="0"/>
              </a:spcBef>
              <a:spcAft>
                <a:spcPts val="0"/>
              </a:spcAft>
              <a:buNone/>
            </a:pPr>
            <a:endParaRPr sz="2000" b="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1038350" y="68700"/>
            <a:ext cx="8066100" cy="992700"/>
          </a:xfrm>
          <a:prstGeom prst="rect">
            <a:avLst/>
          </a:prstGeom>
          <a:solidFill>
            <a:srgbClr val="8E7CC3"/>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3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a:solidFill>
                  <a:schemeClr val="lt1"/>
                </a:solidFill>
                <a:latin typeface="Arial"/>
                <a:ea typeface="Arial"/>
                <a:cs typeface="Arial"/>
                <a:sym typeface="Arial"/>
              </a:rPr>
              <a:t>Co-Produced Objective 4: VAWG is Everyone’s business </a:t>
            </a:r>
            <a:endParaRPr sz="160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1300" b="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300" b="0">
                <a:solidFill>
                  <a:schemeClr val="lt1"/>
                </a:solidFill>
                <a:latin typeface="Arial"/>
                <a:ea typeface="Arial"/>
                <a:cs typeface="Arial"/>
                <a:sym typeface="Arial"/>
              </a:rPr>
              <a:t>Ensure communities, residents, professionals and local businesses work together to deliver a coordinated community response</a:t>
            </a:r>
            <a:endParaRPr sz="1600" b="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3200">
              <a:solidFill>
                <a:schemeClr val="lt1"/>
              </a:solidFill>
            </a:endParaRPr>
          </a:p>
          <a:p>
            <a:pPr marL="0" lvl="0" indent="0" algn="l" rtl="0">
              <a:spcBef>
                <a:spcPts val="0"/>
              </a:spcBef>
              <a:spcAft>
                <a:spcPts val="0"/>
              </a:spcAft>
              <a:buNone/>
            </a:pPr>
            <a:endParaRPr sz="2000">
              <a:solidFill>
                <a:schemeClr val="lt1"/>
              </a:solidFill>
            </a:endParaRPr>
          </a:p>
        </p:txBody>
      </p:sp>
      <p:sp>
        <p:nvSpPr>
          <p:cNvPr id="428" name="Google Shape;428;p54"/>
          <p:cNvSpPr txBox="1">
            <a:spLocks noGrp="1"/>
          </p:cNvSpPr>
          <p:nvPr>
            <p:ph type="body" idx="1"/>
          </p:nvPr>
        </p:nvSpPr>
        <p:spPr>
          <a:xfrm>
            <a:off x="288450" y="1147775"/>
            <a:ext cx="8652600" cy="29550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Clr>
                <a:srgbClr val="595959"/>
              </a:buClr>
              <a:buSzPts val="1300"/>
              <a:buFont typeface="Open Sans"/>
              <a:buAutoNum type="alphaLcPeriod"/>
            </a:pPr>
            <a:r>
              <a:rPr lang="en-GB" sz="1300" b="0">
                <a:solidFill>
                  <a:srgbClr val="595959"/>
                </a:solidFill>
              </a:rPr>
              <a:t>We will lead on delivering a coordinated community response which includes collaboration between our survivors forum, practitioners forum and strategic delivery board and relevant sub-groups.</a:t>
            </a:r>
            <a:endParaRPr sz="1300" b="0">
              <a:solidFill>
                <a:srgbClr val="595959"/>
              </a:solidFill>
            </a:endParaRPr>
          </a:p>
          <a:p>
            <a:pPr marL="914400" lvl="1" indent="-311150" algn="l" rtl="0">
              <a:spcBef>
                <a:spcPts val="0"/>
              </a:spcBef>
              <a:spcAft>
                <a:spcPts val="0"/>
              </a:spcAft>
              <a:buClr>
                <a:srgbClr val="595959"/>
              </a:buClr>
              <a:buSzPts val="1300"/>
              <a:buFont typeface="Open Sans"/>
              <a:buAutoNum type="alphaLcPeriod"/>
            </a:pPr>
            <a:r>
              <a:rPr lang="en-GB" sz="1300" b="0">
                <a:solidFill>
                  <a:srgbClr val="595959"/>
                </a:solidFill>
              </a:rPr>
              <a:t>Continue to work within our night time economy venues to tackle VAWG through prevention, education and partnership working.</a:t>
            </a:r>
            <a:endParaRPr sz="1300" b="0">
              <a:solidFill>
                <a:srgbClr val="595959"/>
              </a:solidFill>
            </a:endParaRPr>
          </a:p>
          <a:p>
            <a:pPr marL="914400" lvl="1" indent="-311150" algn="l" rtl="0">
              <a:spcBef>
                <a:spcPts val="0"/>
              </a:spcBef>
              <a:spcAft>
                <a:spcPts val="0"/>
              </a:spcAft>
              <a:buClr>
                <a:srgbClr val="595959"/>
              </a:buClr>
              <a:buSzPts val="1300"/>
              <a:buFont typeface="Open Sans"/>
              <a:buAutoNum type="alphaLcPeriod"/>
            </a:pPr>
            <a:r>
              <a:rPr lang="en-GB" sz="1300" b="0">
                <a:solidFill>
                  <a:srgbClr val="595959"/>
                </a:solidFill>
              </a:rPr>
              <a:t>Develop an action plan linked to the Night Time Economy Strategy and align ongoing work in relation to tackling VAWG in public spaces with the VAWG strategy.</a:t>
            </a:r>
            <a:endParaRPr sz="1300" b="0">
              <a:solidFill>
                <a:srgbClr val="595959"/>
              </a:solidFill>
            </a:endParaRPr>
          </a:p>
          <a:p>
            <a:pPr marL="914400" lvl="1" indent="-304800" algn="l" rtl="0">
              <a:spcBef>
                <a:spcPts val="0"/>
              </a:spcBef>
              <a:spcAft>
                <a:spcPts val="0"/>
              </a:spcAft>
              <a:buClr>
                <a:srgbClr val="595959"/>
              </a:buClr>
              <a:buSzPts val="1200"/>
              <a:buFont typeface="Open Sans"/>
              <a:buAutoNum type="alphaLcPeriod"/>
            </a:pPr>
            <a:r>
              <a:rPr lang="en-GB" sz="1200" b="0">
                <a:solidFill>
                  <a:srgbClr val="595959"/>
                </a:solidFill>
              </a:rPr>
              <a:t>Closely work with the Police, Business Improvement District, Voluntary Sector Organisations and local businesses to improve our proactive response to tackling VAWG in the Kingston Town Centre.</a:t>
            </a:r>
            <a:endParaRPr sz="1200" b="0">
              <a:solidFill>
                <a:srgbClr val="595959"/>
              </a:solidFill>
            </a:endParaRPr>
          </a:p>
          <a:p>
            <a:pPr marL="914400" lvl="1" indent="-304800" algn="l" rtl="0">
              <a:spcBef>
                <a:spcPts val="0"/>
              </a:spcBef>
              <a:spcAft>
                <a:spcPts val="0"/>
              </a:spcAft>
              <a:buClr>
                <a:srgbClr val="595959"/>
              </a:buClr>
              <a:buSzPts val="1200"/>
              <a:buFont typeface="Open Sans"/>
              <a:buAutoNum type="alphaLcPeriod"/>
            </a:pPr>
            <a:r>
              <a:rPr lang="en-GB" sz="1200" b="0">
                <a:solidFill>
                  <a:srgbClr val="595959"/>
                </a:solidFill>
              </a:rPr>
              <a:t>Continue to develop our White Ribbon Action Plan to ensure local businesses and communities collaborate on programmes to end male violence against women and girls.</a:t>
            </a:r>
            <a:endParaRPr sz="1200" b="0">
              <a:solidFill>
                <a:srgbClr val="595959"/>
              </a:solidFill>
            </a:endParaRPr>
          </a:p>
          <a:p>
            <a:pPr marL="914400" lvl="1" indent="-304800" algn="l" rtl="0">
              <a:spcBef>
                <a:spcPts val="0"/>
              </a:spcBef>
              <a:spcAft>
                <a:spcPts val="0"/>
              </a:spcAft>
              <a:buClr>
                <a:srgbClr val="595959"/>
              </a:buClr>
              <a:buSzPts val="1200"/>
              <a:buFont typeface="Open Sans"/>
              <a:buAutoNum type="alphaLcPeriod"/>
            </a:pPr>
            <a:r>
              <a:rPr lang="en-GB" sz="1200" b="0">
                <a:solidFill>
                  <a:srgbClr val="595959"/>
                </a:solidFill>
              </a:rPr>
              <a:t>Continue to strengthen the survivors forum network and build on our services being led by local needs.</a:t>
            </a:r>
            <a:endParaRPr sz="1200" b="0">
              <a:solidFill>
                <a:srgbClr val="595959"/>
              </a:solidFill>
            </a:endParaRPr>
          </a:p>
          <a:p>
            <a:pPr marL="914400" lvl="0" indent="0" algn="l" rtl="0">
              <a:spcBef>
                <a:spcPts val="0"/>
              </a:spcBef>
              <a:spcAft>
                <a:spcPts val="0"/>
              </a:spcAft>
              <a:buNone/>
            </a:pPr>
            <a:endParaRPr sz="1500" b="0">
              <a:solidFill>
                <a:srgbClr val="595959"/>
              </a:solidFill>
            </a:endParaRPr>
          </a:p>
          <a:p>
            <a:pPr marL="457200" lvl="0" indent="0" algn="l" rtl="0">
              <a:spcBef>
                <a:spcPts val="0"/>
              </a:spcBef>
              <a:spcAft>
                <a:spcPts val="0"/>
              </a:spcAft>
              <a:buNone/>
            </a:pPr>
            <a:endParaRPr sz="2000" b="0">
              <a:solidFill>
                <a:srgbClr val="59595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1096025" y="68700"/>
            <a:ext cx="7845000" cy="1040700"/>
          </a:xfrm>
          <a:prstGeom prst="rect">
            <a:avLst/>
          </a:prstGeom>
          <a:solidFill>
            <a:srgbClr val="8E7CC3"/>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3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a:solidFill>
                  <a:schemeClr val="lt1"/>
                </a:solidFill>
                <a:latin typeface="Arial"/>
                <a:ea typeface="Arial"/>
                <a:cs typeface="Arial"/>
                <a:sym typeface="Arial"/>
              </a:rPr>
              <a:t>Co-Produced Objective 4: VAWG is Everyone’s business cont.</a:t>
            </a:r>
            <a:endParaRPr sz="160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1300" b="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300" b="0">
                <a:solidFill>
                  <a:schemeClr val="lt1"/>
                </a:solidFill>
                <a:latin typeface="Arial"/>
                <a:ea typeface="Arial"/>
                <a:cs typeface="Arial"/>
                <a:sym typeface="Arial"/>
              </a:rPr>
              <a:t>Ensure communities, residents, professionals and local businesses work together to deliver a coordinated community response</a:t>
            </a:r>
            <a:endParaRPr sz="1600" b="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3200">
              <a:solidFill>
                <a:schemeClr val="lt1"/>
              </a:solidFill>
            </a:endParaRPr>
          </a:p>
          <a:p>
            <a:pPr marL="0" lvl="0" indent="0" algn="l" rtl="0">
              <a:spcBef>
                <a:spcPts val="0"/>
              </a:spcBef>
              <a:spcAft>
                <a:spcPts val="0"/>
              </a:spcAft>
              <a:buNone/>
            </a:pPr>
            <a:endParaRPr sz="2000">
              <a:solidFill>
                <a:schemeClr val="lt1"/>
              </a:solidFill>
            </a:endParaRPr>
          </a:p>
        </p:txBody>
      </p:sp>
      <p:sp>
        <p:nvSpPr>
          <p:cNvPr id="434" name="Google Shape;434;p55"/>
          <p:cNvSpPr txBox="1">
            <a:spLocks noGrp="1"/>
          </p:cNvSpPr>
          <p:nvPr>
            <p:ph type="body" idx="1"/>
          </p:nvPr>
        </p:nvSpPr>
        <p:spPr>
          <a:xfrm>
            <a:off x="288450" y="1147775"/>
            <a:ext cx="8652600" cy="2955000"/>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Clr>
                <a:srgbClr val="595959"/>
              </a:buClr>
              <a:buSzPts val="1500"/>
              <a:buFont typeface="Open Sans"/>
              <a:buAutoNum type="alphaLcPeriod"/>
            </a:pPr>
            <a:r>
              <a:rPr lang="en-GB" sz="1400" b="0">
                <a:solidFill>
                  <a:srgbClr val="595959"/>
                </a:solidFill>
                <a:highlight>
                  <a:schemeClr val="lt1"/>
                </a:highlight>
              </a:rPr>
              <a:t>We will support the running of the </a:t>
            </a:r>
            <a:r>
              <a:rPr lang="en-GB" sz="1400" b="0" u="sng">
                <a:solidFill>
                  <a:srgbClr val="595959"/>
                </a:solidFill>
                <a:highlight>
                  <a:schemeClr val="lt1"/>
                </a:highlight>
                <a:hlinkClick r:id="rId3">
                  <a:extLst>
                    <a:ext uri="{A12FA001-AC4F-418D-AE19-62706E023703}">
                      <ahyp:hlinkClr xmlns:ahyp="http://schemas.microsoft.com/office/drawing/2018/hyperlinkcolor" val="tx"/>
                    </a:ext>
                  </a:extLst>
                </a:hlinkClick>
              </a:rPr>
              <a:t>Pearl Project</a:t>
            </a:r>
            <a:r>
              <a:rPr lang="en-GB" sz="1400" b="0">
                <a:solidFill>
                  <a:srgbClr val="595959"/>
                </a:solidFill>
                <a:highlight>
                  <a:schemeClr val="lt1"/>
                </a:highlight>
              </a:rPr>
              <a:t> bi-annually to raise awareness, engage public, business sector, VCSE and wider partnership to continue to break the stigma against speaking out about VAWG</a:t>
            </a:r>
            <a:endParaRPr sz="1400" b="0">
              <a:solidFill>
                <a:srgbClr val="595959"/>
              </a:solidFill>
              <a:highlight>
                <a:schemeClr val="lt1"/>
              </a:highlight>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Continue to raise awareness around VAWG and build on the existing work with our minority ethnic communities.</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Continue our work in relation to awareness raising and collaboration with local faith based communities to ensure safe spaces for disclosure and support.</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ensure that multi-agency information sharing is effective and appropriate to safeguard victim survivors and their children.</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ensure services are accessible through awareness raising, strong partnership links, co-location of specialist roles within services and a comprehensive training package for professionals.</a:t>
            </a:r>
            <a:endParaRPr sz="1400" b="0">
              <a:solidFill>
                <a:srgbClr val="595959"/>
              </a:solidFill>
            </a:endParaRPr>
          </a:p>
          <a:p>
            <a:pPr marL="914400" lvl="0" indent="0" algn="l" rtl="0">
              <a:spcBef>
                <a:spcPts val="0"/>
              </a:spcBef>
              <a:spcAft>
                <a:spcPts val="0"/>
              </a:spcAft>
              <a:buNone/>
            </a:pPr>
            <a:endParaRPr sz="1400" b="0">
              <a:solidFill>
                <a:srgbClr val="595959"/>
              </a:solidFill>
              <a:highlight>
                <a:schemeClr val="lt1"/>
              </a:highlight>
            </a:endParaRPr>
          </a:p>
          <a:p>
            <a:pPr marL="457200" lvl="0" indent="0" algn="l" rtl="0">
              <a:spcBef>
                <a:spcPts val="0"/>
              </a:spcBef>
              <a:spcAft>
                <a:spcPts val="0"/>
              </a:spcAft>
              <a:buNone/>
            </a:pPr>
            <a:endParaRPr sz="1400" b="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1199850" y="230450"/>
            <a:ext cx="7726800" cy="58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200">
                <a:solidFill>
                  <a:srgbClr val="000090"/>
                </a:solidFill>
              </a:rPr>
              <a:t>What is VAWG?</a:t>
            </a:r>
            <a:endParaRPr sz="3200"/>
          </a:p>
        </p:txBody>
      </p:sp>
      <p:sp>
        <p:nvSpPr>
          <p:cNvPr id="295" name="Google Shape;295;p38"/>
          <p:cNvSpPr txBox="1">
            <a:spLocks noGrp="1"/>
          </p:cNvSpPr>
          <p:nvPr>
            <p:ph type="body" idx="1"/>
          </p:nvPr>
        </p:nvSpPr>
        <p:spPr>
          <a:xfrm>
            <a:off x="1086975" y="989175"/>
            <a:ext cx="7922400" cy="3289800"/>
          </a:xfrm>
          <a:prstGeom prst="rect">
            <a:avLst/>
          </a:prstGeom>
        </p:spPr>
        <p:txBody>
          <a:bodyPr spcFirstLastPara="1" wrap="square" lIns="91425" tIns="91425" rIns="91425" bIns="91425" anchor="t" anchorCtr="0">
            <a:noAutofit/>
          </a:bodyPr>
          <a:lstStyle/>
          <a:p>
            <a:pPr marL="914400" lvl="1" indent="-342900" algn="l" rtl="0">
              <a:spcBef>
                <a:spcPts val="270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domestic abuse</a:t>
            </a:r>
            <a:endParaRPr sz="1800" b="0">
              <a:solidFill>
                <a:srgbClr val="333333"/>
              </a:solidFill>
              <a:latin typeface="Arial"/>
              <a:ea typeface="Arial"/>
              <a:cs typeface="Arial"/>
              <a:sym typeface="Arial"/>
            </a:endParaRPr>
          </a:p>
          <a:p>
            <a:pPr marL="914400" lvl="1" indent="-342900" algn="l" rtl="0">
              <a:spcBef>
                <a:spcPts val="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sexual violence and assault</a:t>
            </a:r>
            <a:endParaRPr sz="1800" b="0">
              <a:solidFill>
                <a:srgbClr val="333333"/>
              </a:solidFill>
              <a:latin typeface="Arial"/>
              <a:ea typeface="Arial"/>
              <a:cs typeface="Arial"/>
              <a:sym typeface="Arial"/>
            </a:endParaRPr>
          </a:p>
          <a:p>
            <a:pPr marL="914400" lvl="1" indent="-342900" algn="l" rtl="0">
              <a:spcBef>
                <a:spcPts val="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stalking and harassment</a:t>
            </a:r>
            <a:endParaRPr sz="1800" b="0">
              <a:solidFill>
                <a:srgbClr val="333333"/>
              </a:solidFill>
              <a:latin typeface="Arial"/>
              <a:ea typeface="Arial"/>
              <a:cs typeface="Arial"/>
              <a:sym typeface="Arial"/>
            </a:endParaRPr>
          </a:p>
          <a:p>
            <a:pPr marL="914400" lvl="1" indent="-342900" algn="l" rtl="0">
              <a:spcBef>
                <a:spcPts val="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Harmful Practices (FGM, Forced Marriage, ‘Honour’ Crime)</a:t>
            </a:r>
            <a:endParaRPr sz="1800" b="0">
              <a:solidFill>
                <a:srgbClr val="333333"/>
              </a:solidFill>
              <a:latin typeface="Arial"/>
              <a:ea typeface="Arial"/>
              <a:cs typeface="Arial"/>
              <a:sym typeface="Arial"/>
            </a:endParaRPr>
          </a:p>
          <a:p>
            <a:pPr marL="914400" lvl="1" indent="-342900" algn="l" rtl="0">
              <a:spcBef>
                <a:spcPts val="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intimidation and harassment at work, in education or in public</a:t>
            </a:r>
            <a:endParaRPr sz="1800" b="0">
              <a:solidFill>
                <a:srgbClr val="333333"/>
              </a:solidFill>
              <a:latin typeface="Arial"/>
              <a:ea typeface="Arial"/>
              <a:cs typeface="Arial"/>
              <a:sym typeface="Arial"/>
            </a:endParaRPr>
          </a:p>
          <a:p>
            <a:pPr marL="914400" lvl="1" indent="-342900" algn="l" rtl="0">
              <a:spcBef>
                <a:spcPts val="0"/>
              </a:spcBef>
              <a:spcAft>
                <a:spcPts val="0"/>
              </a:spcAft>
              <a:buClr>
                <a:srgbClr val="333333"/>
              </a:buClr>
              <a:buSzPts val="1800"/>
              <a:buFont typeface="Arial"/>
              <a:buChar char="○"/>
            </a:pPr>
            <a:r>
              <a:rPr lang="en-GB" sz="1800" b="0">
                <a:solidFill>
                  <a:srgbClr val="333333"/>
                </a:solidFill>
                <a:latin typeface="Arial"/>
                <a:ea typeface="Arial"/>
                <a:cs typeface="Arial"/>
                <a:sym typeface="Arial"/>
              </a:rPr>
              <a:t>Exploitation of women and girls</a:t>
            </a:r>
            <a:endParaRPr sz="1800" b="0">
              <a:solidFill>
                <a:srgbClr val="162655"/>
              </a:solidFill>
            </a:endParaRPr>
          </a:p>
          <a:p>
            <a:pPr marL="457200" lvl="0" indent="0" algn="l" rtl="0">
              <a:spcBef>
                <a:spcPts val="2700"/>
              </a:spcBef>
              <a:spcAft>
                <a:spcPts val="0"/>
              </a:spcAft>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6"/>
          <p:cNvSpPr txBox="1">
            <a:spLocks noGrp="1"/>
          </p:cNvSpPr>
          <p:nvPr>
            <p:ph type="title"/>
          </p:nvPr>
        </p:nvSpPr>
        <p:spPr>
          <a:xfrm>
            <a:off x="1096025" y="68700"/>
            <a:ext cx="7845000" cy="1040700"/>
          </a:xfrm>
          <a:prstGeom prst="rect">
            <a:avLst/>
          </a:prstGeom>
          <a:solidFill>
            <a:srgbClr val="8E7CC3"/>
          </a:solid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endParaRPr sz="13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a:solidFill>
                  <a:schemeClr val="lt1"/>
                </a:solidFill>
                <a:latin typeface="Arial"/>
                <a:ea typeface="Arial"/>
                <a:cs typeface="Arial"/>
                <a:sym typeface="Arial"/>
              </a:rPr>
              <a:t>Co-Produced Objective 4: VAWG is Everyone’s business cont.</a:t>
            </a:r>
            <a:endParaRPr sz="160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1300" b="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300" b="0">
                <a:solidFill>
                  <a:schemeClr val="lt1"/>
                </a:solidFill>
                <a:latin typeface="Arial"/>
                <a:ea typeface="Arial"/>
                <a:cs typeface="Arial"/>
                <a:sym typeface="Arial"/>
              </a:rPr>
              <a:t>Ensure communities, residents, professionals and local businesses work together to deliver a coordinated community response</a:t>
            </a:r>
            <a:endParaRPr sz="1600" b="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sz="3200">
              <a:solidFill>
                <a:schemeClr val="lt1"/>
              </a:solidFill>
            </a:endParaRPr>
          </a:p>
          <a:p>
            <a:pPr marL="0" lvl="0" indent="0" algn="l" rtl="0">
              <a:spcBef>
                <a:spcPts val="0"/>
              </a:spcBef>
              <a:spcAft>
                <a:spcPts val="0"/>
              </a:spcAft>
              <a:buNone/>
            </a:pPr>
            <a:endParaRPr sz="2000">
              <a:solidFill>
                <a:schemeClr val="lt1"/>
              </a:solidFill>
            </a:endParaRPr>
          </a:p>
        </p:txBody>
      </p:sp>
      <p:sp>
        <p:nvSpPr>
          <p:cNvPr id="440" name="Google Shape;440;p56"/>
          <p:cNvSpPr txBox="1">
            <a:spLocks noGrp="1"/>
          </p:cNvSpPr>
          <p:nvPr>
            <p:ph type="body" idx="1"/>
          </p:nvPr>
        </p:nvSpPr>
        <p:spPr>
          <a:xfrm>
            <a:off x="288450" y="1260000"/>
            <a:ext cx="8652600" cy="2842800"/>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Practitioners across the partnership will understand the various forms of VAWG and its links with serious youth violence, contextual harm and modern slavery and are able to provide a safe and supportive response.</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We will conduct Domestic Homicide Reviews and link in with Child Safeguarding Practice Reviews and Serious Adult Reviews (where there are links to VAWG) to identify and share learning and create relevant action plans to ensure systemic and long-term change.</a:t>
            </a:r>
            <a:endParaRPr sz="1400" b="0">
              <a:solidFill>
                <a:srgbClr val="595959"/>
              </a:solidFill>
            </a:endParaRPr>
          </a:p>
          <a:p>
            <a:pPr marL="914400" lvl="1" indent="-317500" algn="l" rtl="0">
              <a:spcBef>
                <a:spcPts val="0"/>
              </a:spcBef>
              <a:spcAft>
                <a:spcPts val="0"/>
              </a:spcAft>
              <a:buClr>
                <a:srgbClr val="595959"/>
              </a:buClr>
              <a:buSzPts val="1400"/>
              <a:buFont typeface="Open Sans"/>
              <a:buAutoNum type="alphaLcPeriod"/>
            </a:pPr>
            <a:r>
              <a:rPr lang="en-GB" sz="1400" b="0">
                <a:solidFill>
                  <a:srgbClr val="595959"/>
                </a:solidFill>
              </a:rPr>
              <a:t>Agencies across the partnership will review their own policies and practices to identify areas of improvement and incorporate examples of best practice for responding to VAWG.</a:t>
            </a:r>
            <a:endParaRPr sz="1400" b="0">
              <a:solidFill>
                <a:srgbClr val="595959"/>
              </a:solidFill>
            </a:endParaRPr>
          </a:p>
          <a:p>
            <a:pPr marL="914400" lvl="0" indent="0" algn="l" rtl="0">
              <a:spcBef>
                <a:spcPts val="0"/>
              </a:spcBef>
              <a:spcAft>
                <a:spcPts val="0"/>
              </a:spcAft>
              <a:buNone/>
            </a:pPr>
            <a:endParaRPr sz="1400" b="0">
              <a:solidFill>
                <a:srgbClr val="595959"/>
              </a:solidFill>
              <a:highlight>
                <a:schemeClr val="lt1"/>
              </a:highlight>
            </a:endParaRPr>
          </a:p>
          <a:p>
            <a:pPr marL="457200" lvl="0" indent="0" algn="l" rtl="0">
              <a:spcBef>
                <a:spcPts val="0"/>
              </a:spcBef>
              <a:spcAft>
                <a:spcPts val="0"/>
              </a:spcAft>
              <a:buNone/>
            </a:pPr>
            <a:endParaRPr sz="1400" b="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7"/>
          <p:cNvSpPr/>
          <p:nvPr/>
        </p:nvSpPr>
        <p:spPr>
          <a:xfrm>
            <a:off x="3061509" y="905153"/>
            <a:ext cx="3501300" cy="35013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57"/>
          <p:cNvGrpSpPr/>
          <p:nvPr/>
        </p:nvGrpSpPr>
        <p:grpSpPr>
          <a:xfrm>
            <a:off x="3273807" y="157901"/>
            <a:ext cx="2752769" cy="2422454"/>
            <a:chOff x="3611776" y="414352"/>
            <a:chExt cx="2166000" cy="2166000"/>
          </a:xfrm>
        </p:grpSpPr>
        <p:sp>
          <p:nvSpPr>
            <p:cNvPr id="447" name="Google Shape;447;p57"/>
            <p:cNvSpPr/>
            <p:nvPr/>
          </p:nvSpPr>
          <p:spPr>
            <a:xfrm>
              <a:off x="3611776" y="414352"/>
              <a:ext cx="2166000" cy="2166000"/>
            </a:xfrm>
            <a:prstGeom prst="ellipse">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7"/>
            <p:cNvSpPr txBox="1"/>
            <p:nvPr/>
          </p:nvSpPr>
          <p:spPr>
            <a:xfrm>
              <a:off x="3967542" y="414352"/>
              <a:ext cx="1496100" cy="131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a:p>
              <a:pPr marL="0" lvl="0" indent="0" algn="l" rtl="0">
                <a:spcBef>
                  <a:spcPts val="0"/>
                </a:spcBef>
                <a:spcAft>
                  <a:spcPts val="0"/>
                </a:spcAft>
                <a:buNone/>
              </a:pPr>
              <a:r>
                <a:rPr lang="en-GB" sz="1000">
                  <a:solidFill>
                    <a:srgbClr val="FFFFFF"/>
                  </a:solidFill>
                  <a:latin typeface="Roboto"/>
                  <a:ea typeface="Roboto"/>
                  <a:cs typeface="Roboto"/>
                  <a:sym typeface="Roboto"/>
                </a:rPr>
                <a:t>  </a:t>
              </a:r>
              <a:r>
                <a:rPr lang="en-GB" sz="1200" b="1">
                  <a:solidFill>
                    <a:srgbClr val="FFFFFF"/>
                  </a:solidFill>
                  <a:latin typeface="Roboto"/>
                  <a:ea typeface="Roboto"/>
                  <a:cs typeface="Roboto"/>
                  <a:sym typeface="Roboto"/>
                </a:rPr>
                <a:t>        Coordinated   </a:t>
              </a:r>
              <a:endParaRPr sz="1200" b="1">
                <a:solidFill>
                  <a:srgbClr val="FFFFFF"/>
                </a:solidFill>
                <a:latin typeface="Roboto"/>
                <a:ea typeface="Roboto"/>
                <a:cs typeface="Roboto"/>
                <a:sym typeface="Roboto"/>
              </a:endParaRPr>
            </a:p>
            <a:p>
              <a:pPr marL="0" lvl="0" indent="0" algn="l" rtl="0">
                <a:spcBef>
                  <a:spcPts val="0"/>
                </a:spcBef>
                <a:spcAft>
                  <a:spcPts val="0"/>
                </a:spcAft>
                <a:buNone/>
              </a:pPr>
              <a:r>
                <a:rPr lang="en-GB" sz="1200" b="1">
                  <a:solidFill>
                    <a:srgbClr val="FFFFFF"/>
                  </a:solidFill>
                  <a:latin typeface="Roboto"/>
                  <a:ea typeface="Roboto"/>
                  <a:cs typeface="Roboto"/>
                  <a:sym typeface="Roboto"/>
                </a:rPr>
                <a:t>  Community Response</a:t>
              </a:r>
              <a:endParaRPr sz="1200" b="1">
                <a:solidFill>
                  <a:srgbClr val="FFFFFF"/>
                </a:solidFill>
                <a:latin typeface="Roboto"/>
                <a:ea typeface="Roboto"/>
                <a:cs typeface="Roboto"/>
                <a:sym typeface="Roboto"/>
              </a:endParaRPr>
            </a:p>
            <a:p>
              <a:pPr marL="457200" lvl="0" indent="-279400" algn="l" rtl="0">
                <a:spcBef>
                  <a:spcPts val="0"/>
                </a:spcBef>
                <a:spcAft>
                  <a:spcPts val="0"/>
                </a:spcAft>
                <a:buClr>
                  <a:srgbClr val="FFFFFF"/>
                </a:buClr>
                <a:buSzPts val="800"/>
                <a:buFont typeface="Roboto"/>
                <a:buChar char="-"/>
              </a:pPr>
              <a:r>
                <a:rPr lang="en-GB" sz="800" b="1">
                  <a:solidFill>
                    <a:srgbClr val="FFFFFF"/>
                  </a:solidFill>
                  <a:latin typeface="Roboto"/>
                  <a:ea typeface="Roboto"/>
                  <a:cs typeface="Roboto"/>
                  <a:sym typeface="Roboto"/>
                </a:rPr>
                <a:t>Is there a good understanding of VAWG within the VCSE Sector?</a:t>
              </a:r>
              <a:endParaRPr sz="800" b="1">
                <a:solidFill>
                  <a:srgbClr val="FFFFFF"/>
                </a:solidFill>
                <a:latin typeface="Roboto"/>
                <a:ea typeface="Roboto"/>
                <a:cs typeface="Roboto"/>
                <a:sym typeface="Roboto"/>
              </a:endParaRPr>
            </a:p>
            <a:p>
              <a:pPr marL="457200" lvl="0" indent="-279400" algn="l" rtl="0">
                <a:spcBef>
                  <a:spcPts val="0"/>
                </a:spcBef>
                <a:spcAft>
                  <a:spcPts val="0"/>
                </a:spcAft>
                <a:buClr>
                  <a:srgbClr val="FFFFFF"/>
                </a:buClr>
                <a:buSzPts val="800"/>
                <a:buFont typeface="Roboto"/>
                <a:buChar char="-"/>
              </a:pPr>
              <a:r>
                <a:rPr lang="en-GB" sz="800" b="1">
                  <a:solidFill>
                    <a:srgbClr val="FFFFFF"/>
                  </a:solidFill>
                  <a:latin typeface="Roboto"/>
                  <a:ea typeface="Roboto"/>
                  <a:cs typeface="Roboto"/>
                  <a:sym typeface="Roboto"/>
                </a:rPr>
                <a:t>How do we support you to improve understanding?</a:t>
              </a:r>
              <a:endParaRPr sz="800" b="1">
                <a:solidFill>
                  <a:srgbClr val="FFFFFF"/>
                </a:solidFill>
                <a:latin typeface="Roboto"/>
                <a:ea typeface="Roboto"/>
                <a:cs typeface="Roboto"/>
                <a:sym typeface="Roboto"/>
              </a:endParaRPr>
            </a:p>
            <a:p>
              <a:pPr marL="457200" lvl="0" indent="-279400" algn="l" rtl="0">
                <a:spcBef>
                  <a:spcPts val="0"/>
                </a:spcBef>
                <a:spcAft>
                  <a:spcPts val="0"/>
                </a:spcAft>
                <a:buClr>
                  <a:srgbClr val="FFFFFF"/>
                </a:buClr>
                <a:buSzPts val="800"/>
                <a:buFont typeface="Roboto"/>
                <a:buChar char="-"/>
              </a:pPr>
              <a:r>
                <a:rPr lang="en-GB" sz="800" b="1">
                  <a:solidFill>
                    <a:srgbClr val="FFFFFF"/>
                  </a:solidFill>
                  <a:latin typeface="Roboto"/>
                  <a:ea typeface="Roboto"/>
                  <a:cs typeface="Roboto"/>
                  <a:sym typeface="Roboto"/>
                </a:rPr>
                <a:t>How do we improve awareness within diverse community groups?</a:t>
              </a:r>
              <a:endParaRPr sz="800" b="1">
                <a:solidFill>
                  <a:srgbClr val="FFFFFF"/>
                </a:solidFill>
                <a:latin typeface="Roboto"/>
                <a:ea typeface="Roboto"/>
                <a:cs typeface="Roboto"/>
                <a:sym typeface="Roboto"/>
              </a:endParaRPr>
            </a:p>
            <a:p>
              <a:pPr marL="457200" lvl="0" indent="0" algn="l" rtl="0">
                <a:spcBef>
                  <a:spcPts val="0"/>
                </a:spcBef>
                <a:spcAft>
                  <a:spcPts val="0"/>
                </a:spcAft>
                <a:buNone/>
              </a:pPr>
              <a:endParaRPr sz="1000" b="1">
                <a:solidFill>
                  <a:srgbClr val="FFFFFF"/>
                </a:solidFill>
                <a:latin typeface="Roboto"/>
                <a:ea typeface="Roboto"/>
                <a:cs typeface="Roboto"/>
                <a:sym typeface="Roboto"/>
              </a:endParaRPr>
            </a:p>
            <a:p>
              <a:pPr marL="0" lvl="0" indent="0" algn="l" rtl="0">
                <a:spcBef>
                  <a:spcPts val="0"/>
                </a:spcBef>
                <a:spcAft>
                  <a:spcPts val="0"/>
                </a:spcAft>
                <a:buNone/>
              </a:pPr>
              <a:endParaRPr sz="900">
                <a:solidFill>
                  <a:srgbClr val="FFFFFF"/>
                </a:solidFill>
                <a:latin typeface="Roboto"/>
                <a:ea typeface="Roboto"/>
                <a:cs typeface="Roboto"/>
                <a:sym typeface="Roboto"/>
              </a:endParaRPr>
            </a:p>
          </p:txBody>
        </p:sp>
      </p:grpSp>
      <p:grpSp>
        <p:nvGrpSpPr>
          <p:cNvPr id="449" name="Google Shape;449;p57"/>
          <p:cNvGrpSpPr/>
          <p:nvPr/>
        </p:nvGrpSpPr>
        <p:grpSpPr>
          <a:xfrm>
            <a:off x="4562356" y="2032857"/>
            <a:ext cx="2838326" cy="2422454"/>
            <a:chOff x="4562258" y="2032864"/>
            <a:chExt cx="2166000" cy="2166000"/>
          </a:xfrm>
        </p:grpSpPr>
        <p:sp>
          <p:nvSpPr>
            <p:cNvPr id="450" name="Google Shape;450;p57"/>
            <p:cNvSpPr/>
            <p:nvPr/>
          </p:nvSpPr>
          <p:spPr>
            <a:xfrm>
              <a:off x="4562258" y="2032864"/>
              <a:ext cx="2166000" cy="2166000"/>
            </a:xfrm>
            <a:prstGeom prst="ellipse">
              <a:avLst/>
            </a:prstGeom>
            <a:solidFill>
              <a:srgbClr val="B02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7"/>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b="1">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b="1">
                  <a:solidFill>
                    <a:schemeClr val="lt1"/>
                  </a:solidFill>
                  <a:latin typeface="Roboto"/>
                  <a:ea typeface="Roboto"/>
                  <a:cs typeface="Roboto"/>
                  <a:sym typeface="Roboto"/>
                </a:rPr>
                <a:t>Education and Prevention</a:t>
              </a:r>
              <a:endParaRPr sz="1200" b="1">
                <a:solidFill>
                  <a:schemeClr val="lt1"/>
                </a:solidFill>
                <a:latin typeface="Roboto"/>
                <a:ea typeface="Roboto"/>
                <a:cs typeface="Roboto"/>
                <a:sym typeface="Roboto"/>
              </a:endParaRPr>
            </a:p>
            <a:p>
              <a:pPr marL="457200" lvl="0" indent="0" algn="l" rtl="0">
                <a:spcBef>
                  <a:spcPts val="0"/>
                </a:spcBef>
                <a:spcAft>
                  <a:spcPts val="0"/>
                </a:spcAft>
                <a:buNone/>
              </a:pPr>
              <a:endParaRPr sz="900" b="1">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n-GB" sz="900" b="1">
                  <a:solidFill>
                    <a:schemeClr val="lt1"/>
                  </a:solidFill>
                  <a:latin typeface="Roboto"/>
                  <a:ea typeface="Roboto"/>
                  <a:cs typeface="Roboto"/>
                  <a:sym typeface="Roboto"/>
                </a:rPr>
                <a:t>How can the VCSE sector support us around early intervention/education with young people?</a:t>
              </a:r>
              <a:endParaRPr sz="900" b="1">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n-GB" sz="900" b="1">
                  <a:solidFill>
                    <a:schemeClr val="lt1"/>
                  </a:solidFill>
                  <a:latin typeface="Roboto"/>
                  <a:ea typeface="Roboto"/>
                  <a:cs typeface="Roboto"/>
                  <a:sym typeface="Roboto"/>
                </a:rPr>
                <a:t>How can we better work with perpetrators of VAWG within diverse communities?</a:t>
              </a:r>
              <a:endParaRPr sz="900" b="1">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a:solidFill>
                  <a:schemeClr val="lt1"/>
                </a:solidFill>
                <a:latin typeface="Roboto"/>
                <a:ea typeface="Roboto"/>
                <a:cs typeface="Roboto"/>
                <a:sym typeface="Roboto"/>
              </a:endParaRPr>
            </a:p>
            <a:p>
              <a:pPr marL="0" lvl="0" indent="0" algn="ctr" rtl="0">
                <a:spcBef>
                  <a:spcPts val="0"/>
                </a:spcBef>
                <a:spcAft>
                  <a:spcPts val="0"/>
                </a:spcAft>
                <a:buNone/>
              </a:pPr>
              <a:r>
                <a:rPr lang="en-GB"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452" name="Google Shape;452;p57"/>
          <p:cNvGrpSpPr/>
          <p:nvPr/>
        </p:nvGrpSpPr>
        <p:grpSpPr>
          <a:xfrm>
            <a:off x="2186568" y="2054397"/>
            <a:ext cx="2752769" cy="2352059"/>
            <a:chOff x="2739838" y="2052698"/>
            <a:chExt cx="2166000" cy="2166000"/>
          </a:xfrm>
        </p:grpSpPr>
        <p:sp>
          <p:nvSpPr>
            <p:cNvPr id="453" name="Google Shape;453;p57"/>
            <p:cNvSpPr/>
            <p:nvPr/>
          </p:nvSpPr>
          <p:spPr>
            <a:xfrm>
              <a:off x="2739838" y="2052698"/>
              <a:ext cx="2166000" cy="2166000"/>
            </a:xfrm>
            <a:prstGeom prst="ellipse">
              <a:avLst/>
            </a:prstGeom>
            <a:solidFill>
              <a:srgbClr val="801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7"/>
            <p:cNvSpPr txBox="1"/>
            <p:nvPr/>
          </p:nvSpPr>
          <p:spPr>
            <a:xfrm>
              <a:off x="2855281" y="2764556"/>
              <a:ext cx="1496100" cy="7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b="1">
                  <a:solidFill>
                    <a:schemeClr val="lt1"/>
                  </a:solidFill>
                  <a:latin typeface="Roboto"/>
                  <a:ea typeface="Roboto"/>
                  <a:cs typeface="Roboto"/>
                  <a:sym typeface="Roboto"/>
                </a:rPr>
                <a:t>Accessibility to support</a:t>
              </a:r>
              <a:endParaRPr sz="1100" b="1">
                <a:solidFill>
                  <a:schemeClr val="lt1"/>
                </a:solidFill>
                <a:latin typeface="Roboto"/>
                <a:ea typeface="Roboto"/>
                <a:cs typeface="Roboto"/>
                <a:sym typeface="Roboto"/>
              </a:endParaRPr>
            </a:p>
            <a:p>
              <a:pPr marL="457200" lvl="0" indent="-304800" algn="l" rtl="0">
                <a:spcBef>
                  <a:spcPts val="0"/>
                </a:spcBef>
                <a:spcAft>
                  <a:spcPts val="0"/>
                </a:spcAft>
                <a:buClr>
                  <a:schemeClr val="lt1"/>
                </a:buClr>
                <a:buSzPts val="1200"/>
                <a:buFont typeface="Roboto"/>
                <a:buChar char="-"/>
              </a:pPr>
              <a:r>
                <a:rPr lang="en-GB" sz="900" b="1">
                  <a:solidFill>
                    <a:schemeClr val="lt1"/>
                  </a:solidFill>
                  <a:latin typeface="Roboto"/>
                  <a:ea typeface="Roboto"/>
                  <a:cs typeface="Roboto"/>
                  <a:sym typeface="Roboto"/>
                </a:rPr>
                <a:t>What is the best way to disseminate information on services/learnings /training opportunities etc.? </a:t>
              </a:r>
              <a:endParaRPr sz="900" b="1">
                <a:solidFill>
                  <a:schemeClr val="lt1"/>
                </a:solidFill>
                <a:latin typeface="Roboto"/>
                <a:ea typeface="Roboto"/>
                <a:cs typeface="Roboto"/>
                <a:sym typeface="Roboto"/>
              </a:endParaRPr>
            </a:p>
            <a:p>
              <a:pPr marL="457200" lvl="0" indent="-285750" algn="l" rtl="0">
                <a:spcBef>
                  <a:spcPts val="0"/>
                </a:spcBef>
                <a:spcAft>
                  <a:spcPts val="0"/>
                </a:spcAft>
                <a:buClr>
                  <a:schemeClr val="lt1"/>
                </a:buClr>
                <a:buSzPts val="900"/>
                <a:buFont typeface="Roboto"/>
                <a:buChar char="-"/>
              </a:pPr>
              <a:r>
                <a:rPr lang="en-GB" sz="900" b="1">
                  <a:solidFill>
                    <a:schemeClr val="lt1"/>
                  </a:solidFill>
                  <a:latin typeface="Roboto"/>
                  <a:ea typeface="Roboto"/>
                  <a:cs typeface="Roboto"/>
                  <a:sym typeface="Roboto"/>
                </a:rPr>
                <a:t>How do we break down barriers?</a:t>
              </a:r>
              <a:endParaRPr sz="900" b="1">
                <a:solidFill>
                  <a:schemeClr val="lt1"/>
                </a:solidFill>
                <a:latin typeface="Roboto"/>
                <a:ea typeface="Roboto"/>
                <a:cs typeface="Roboto"/>
                <a:sym typeface="Roboto"/>
              </a:endParaRPr>
            </a:p>
            <a:p>
              <a:pPr marL="0" lvl="0" indent="0" algn="l" rtl="0">
                <a:spcBef>
                  <a:spcPts val="0"/>
                </a:spcBef>
                <a:spcAft>
                  <a:spcPts val="0"/>
                </a:spcAft>
                <a:buNone/>
              </a:pPr>
              <a:endParaRPr sz="1000">
                <a:solidFill>
                  <a:srgbClr val="FFFFFF"/>
                </a:solidFill>
                <a:latin typeface="Roboto"/>
                <a:ea typeface="Roboto"/>
                <a:cs typeface="Roboto"/>
                <a:sym typeface="Roboto"/>
              </a:endParaRPr>
            </a:p>
          </p:txBody>
        </p:sp>
      </p:grpSp>
      <p:sp>
        <p:nvSpPr>
          <p:cNvPr id="455" name="Google Shape;455;p57"/>
          <p:cNvSpPr/>
          <p:nvPr/>
        </p:nvSpPr>
        <p:spPr>
          <a:xfrm>
            <a:off x="3948050" y="1946250"/>
            <a:ext cx="1397400" cy="1225800"/>
          </a:xfrm>
          <a:prstGeom prst="ellips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Ending VAWG Strategy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1112375" y="134525"/>
            <a:ext cx="7703700" cy="67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000090"/>
                </a:solidFill>
              </a:rPr>
              <a:t>Coordinated Community Response</a:t>
            </a:r>
            <a:endParaRPr sz="3000">
              <a:solidFill>
                <a:srgbClr val="000090"/>
              </a:solidFill>
            </a:endParaRPr>
          </a:p>
        </p:txBody>
      </p:sp>
      <p:sp>
        <p:nvSpPr>
          <p:cNvPr id="301" name="Google Shape;301;p39"/>
          <p:cNvSpPr txBox="1">
            <a:spLocks noGrp="1"/>
          </p:cNvSpPr>
          <p:nvPr>
            <p:ph type="body" idx="1"/>
          </p:nvPr>
        </p:nvSpPr>
        <p:spPr>
          <a:xfrm>
            <a:off x="129125" y="1134150"/>
            <a:ext cx="5153100" cy="28752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595959"/>
              </a:buClr>
              <a:buSzPts val="1500"/>
              <a:buChar char="●"/>
            </a:pPr>
            <a:r>
              <a:rPr lang="en-GB" sz="1500" b="0">
                <a:solidFill>
                  <a:srgbClr val="595959"/>
                </a:solidFill>
              </a:rPr>
              <a:t>A whole-system approach.</a:t>
            </a:r>
            <a:endParaRPr sz="1500" b="0">
              <a:solidFill>
                <a:srgbClr val="595959"/>
              </a:solidFill>
            </a:endParaRPr>
          </a:p>
          <a:p>
            <a:pPr marL="0" lvl="0" indent="0" algn="l" rtl="0">
              <a:lnSpc>
                <a:spcPct val="100000"/>
              </a:lnSpc>
              <a:spcBef>
                <a:spcPts val="0"/>
              </a:spcBef>
              <a:spcAft>
                <a:spcPts val="0"/>
              </a:spcAft>
              <a:buNone/>
            </a:pPr>
            <a:endParaRPr sz="1500" b="0">
              <a:solidFill>
                <a:srgbClr val="595959"/>
              </a:solidFill>
            </a:endParaRPr>
          </a:p>
          <a:p>
            <a:pPr marL="457200" lvl="0" indent="-323850" algn="l" rtl="0">
              <a:lnSpc>
                <a:spcPct val="100000"/>
              </a:lnSpc>
              <a:spcBef>
                <a:spcPts val="0"/>
              </a:spcBef>
              <a:spcAft>
                <a:spcPts val="0"/>
              </a:spcAft>
              <a:buClr>
                <a:srgbClr val="595959"/>
              </a:buClr>
              <a:buSzPts val="1500"/>
              <a:buChar char="●"/>
            </a:pPr>
            <a:r>
              <a:rPr lang="en-GB" sz="1500" b="0">
                <a:solidFill>
                  <a:srgbClr val="595959"/>
                </a:solidFill>
              </a:rPr>
              <a:t>Real change in responding to and ending VAWG can only be achieved when all agencies, residents, and communities work together.</a:t>
            </a:r>
            <a:endParaRPr sz="1500" b="0">
              <a:solidFill>
                <a:srgbClr val="595959"/>
              </a:solidFill>
            </a:endParaRPr>
          </a:p>
          <a:p>
            <a:pPr marL="914400" lvl="0" indent="0" algn="l" rtl="0">
              <a:lnSpc>
                <a:spcPct val="100000"/>
              </a:lnSpc>
              <a:spcBef>
                <a:spcPts val="0"/>
              </a:spcBef>
              <a:spcAft>
                <a:spcPts val="0"/>
              </a:spcAft>
              <a:buNone/>
            </a:pPr>
            <a:endParaRPr sz="1500" b="0">
              <a:solidFill>
                <a:srgbClr val="595959"/>
              </a:solidFill>
            </a:endParaRPr>
          </a:p>
          <a:p>
            <a:pPr marL="457200" lvl="0" indent="-323850" algn="l" rtl="0">
              <a:lnSpc>
                <a:spcPct val="100000"/>
              </a:lnSpc>
              <a:spcBef>
                <a:spcPts val="0"/>
              </a:spcBef>
              <a:spcAft>
                <a:spcPts val="0"/>
              </a:spcAft>
              <a:buClr>
                <a:srgbClr val="595959"/>
              </a:buClr>
              <a:buSzPts val="1500"/>
              <a:buChar char="●"/>
            </a:pPr>
            <a:r>
              <a:rPr lang="en-GB" sz="1500" b="0">
                <a:solidFill>
                  <a:srgbClr val="595959"/>
                </a:solidFill>
              </a:rPr>
              <a:t>Ensuring survivors have access to support and don’t have to share their experience repeatedly.</a:t>
            </a:r>
            <a:endParaRPr sz="1500" b="0">
              <a:solidFill>
                <a:srgbClr val="595959"/>
              </a:solidFill>
            </a:endParaRPr>
          </a:p>
          <a:p>
            <a:pPr marL="457200" lvl="0" indent="0" algn="l" rtl="0">
              <a:lnSpc>
                <a:spcPct val="100000"/>
              </a:lnSpc>
              <a:spcBef>
                <a:spcPts val="0"/>
              </a:spcBef>
              <a:spcAft>
                <a:spcPts val="0"/>
              </a:spcAft>
              <a:buNone/>
            </a:pPr>
            <a:endParaRPr sz="1500" b="0">
              <a:solidFill>
                <a:srgbClr val="595959"/>
              </a:solidFill>
            </a:endParaRPr>
          </a:p>
          <a:p>
            <a:pPr marL="457200" lvl="0" indent="-323850" algn="l" rtl="0">
              <a:lnSpc>
                <a:spcPct val="100000"/>
              </a:lnSpc>
              <a:spcBef>
                <a:spcPts val="0"/>
              </a:spcBef>
              <a:spcAft>
                <a:spcPts val="0"/>
              </a:spcAft>
              <a:buClr>
                <a:srgbClr val="595959"/>
              </a:buClr>
              <a:buSzPts val="1500"/>
              <a:buChar char="●"/>
            </a:pPr>
            <a:r>
              <a:rPr lang="en-GB" sz="1500" b="0">
                <a:solidFill>
                  <a:srgbClr val="595959"/>
                </a:solidFill>
              </a:rPr>
              <a:t>Ensuring everyone knows the role they play in responding to VAWG and how they work with each other is the CCR approach.</a:t>
            </a:r>
            <a:endParaRPr sz="1500"/>
          </a:p>
        </p:txBody>
      </p:sp>
      <p:pic>
        <p:nvPicPr>
          <p:cNvPr id="302" name="Google Shape;302;p39"/>
          <p:cNvPicPr preferRelativeResize="0"/>
          <p:nvPr/>
        </p:nvPicPr>
        <p:blipFill rotWithShape="1">
          <a:blip r:embed="rId3">
            <a:alphaModFix/>
          </a:blip>
          <a:srcRect l="48334" t="47304" r="29847" b="12850"/>
          <a:stretch/>
        </p:blipFill>
        <p:spPr>
          <a:xfrm>
            <a:off x="5579400" y="813125"/>
            <a:ext cx="3347376" cy="3438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p:nvPr/>
        </p:nvSpPr>
        <p:spPr>
          <a:xfrm>
            <a:off x="3090433" y="2505964"/>
            <a:ext cx="1450500" cy="717000"/>
          </a:xfrm>
          <a:prstGeom prst="ellipse">
            <a:avLst/>
          </a:prstGeom>
          <a:solidFill>
            <a:srgbClr val="80008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b="1">
                <a:solidFill>
                  <a:srgbClr val="000000"/>
                </a:solidFill>
              </a:rPr>
              <a:t>Victim Survivor</a:t>
            </a:r>
            <a:endParaRPr/>
          </a:p>
        </p:txBody>
      </p:sp>
      <p:sp>
        <p:nvSpPr>
          <p:cNvPr id="308" name="Google Shape;308;p40"/>
          <p:cNvSpPr/>
          <p:nvPr/>
        </p:nvSpPr>
        <p:spPr>
          <a:xfrm>
            <a:off x="2965963" y="3613438"/>
            <a:ext cx="1699500" cy="5301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100" b="1">
                <a:solidFill>
                  <a:srgbClr val="000000"/>
                </a:solidFill>
              </a:rPr>
              <a:t>Strengthening Families</a:t>
            </a:r>
            <a:endParaRPr sz="1100" b="1">
              <a:solidFill>
                <a:srgbClr val="000000"/>
              </a:solidFill>
            </a:endParaRPr>
          </a:p>
          <a:p>
            <a:pPr marL="0" marR="0" lvl="0" indent="0" algn="ctr" rtl="0">
              <a:lnSpc>
                <a:spcPct val="95000"/>
              </a:lnSpc>
              <a:spcBef>
                <a:spcPts val="0"/>
              </a:spcBef>
              <a:spcAft>
                <a:spcPts val="0"/>
              </a:spcAft>
              <a:buNone/>
            </a:pPr>
            <a:r>
              <a:rPr lang="en-GB" sz="1100" b="1">
                <a:solidFill>
                  <a:srgbClr val="000000"/>
                </a:solidFill>
              </a:rPr>
              <a:t>DA Specialist</a:t>
            </a:r>
            <a:endParaRPr sz="1100" b="1">
              <a:solidFill>
                <a:srgbClr val="000000"/>
              </a:solidFill>
            </a:endParaRPr>
          </a:p>
          <a:p>
            <a:pPr marL="0" marR="0" lvl="0" indent="0" algn="ctr" rtl="0">
              <a:lnSpc>
                <a:spcPct val="95000"/>
              </a:lnSpc>
              <a:spcBef>
                <a:spcPts val="0"/>
              </a:spcBef>
              <a:spcAft>
                <a:spcPts val="0"/>
              </a:spcAft>
              <a:buNone/>
            </a:pPr>
            <a:r>
              <a:rPr lang="en-GB" sz="1100" b="1">
                <a:solidFill>
                  <a:srgbClr val="000000"/>
                </a:solidFill>
              </a:rPr>
              <a:t>Perpetrator Worker</a:t>
            </a:r>
            <a:endParaRPr sz="1100" b="1">
              <a:solidFill>
                <a:srgbClr val="000000"/>
              </a:solidFill>
            </a:endParaRPr>
          </a:p>
        </p:txBody>
      </p:sp>
      <p:sp>
        <p:nvSpPr>
          <p:cNvPr id="309" name="Google Shape;309;p40"/>
          <p:cNvSpPr/>
          <p:nvPr/>
        </p:nvSpPr>
        <p:spPr>
          <a:xfrm>
            <a:off x="4839312" y="1888897"/>
            <a:ext cx="1781700" cy="5445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300" b="1">
                <a:solidFill>
                  <a:srgbClr val="000000"/>
                </a:solidFill>
              </a:rPr>
              <a:t>Sanctuary Scheme</a:t>
            </a:r>
            <a:endParaRPr sz="1300" b="1">
              <a:solidFill>
                <a:srgbClr val="000000"/>
              </a:solidFill>
            </a:endParaRPr>
          </a:p>
          <a:p>
            <a:pPr marL="0" marR="0" lvl="0" indent="0" algn="ctr" rtl="0">
              <a:lnSpc>
                <a:spcPct val="95000"/>
              </a:lnSpc>
              <a:spcBef>
                <a:spcPts val="0"/>
              </a:spcBef>
              <a:spcAft>
                <a:spcPts val="0"/>
              </a:spcAft>
              <a:buNone/>
            </a:pPr>
            <a:r>
              <a:rPr lang="en-GB" sz="1100" b="1">
                <a:solidFill>
                  <a:srgbClr val="000000"/>
                </a:solidFill>
              </a:rPr>
              <a:t>(Improve security at home)</a:t>
            </a:r>
            <a:endParaRPr sz="1100" b="1">
              <a:solidFill>
                <a:srgbClr val="000000"/>
              </a:solidFill>
            </a:endParaRPr>
          </a:p>
        </p:txBody>
      </p:sp>
      <p:sp>
        <p:nvSpPr>
          <p:cNvPr id="310" name="Google Shape;310;p40"/>
          <p:cNvSpPr/>
          <p:nvPr/>
        </p:nvSpPr>
        <p:spPr>
          <a:xfrm>
            <a:off x="4839312" y="2606874"/>
            <a:ext cx="1781700" cy="5151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endParaRPr b="1">
              <a:solidFill>
                <a:srgbClr val="000000"/>
              </a:solidFill>
            </a:endParaRPr>
          </a:p>
          <a:p>
            <a:pPr marL="0" marR="0" lvl="0" indent="0" algn="ctr" rtl="0">
              <a:lnSpc>
                <a:spcPct val="95000"/>
              </a:lnSpc>
              <a:spcBef>
                <a:spcPts val="0"/>
              </a:spcBef>
              <a:spcAft>
                <a:spcPts val="0"/>
              </a:spcAft>
              <a:buNone/>
            </a:pPr>
            <a:r>
              <a:rPr lang="en-GB" sz="1200" b="1">
                <a:solidFill>
                  <a:srgbClr val="000000"/>
                </a:solidFill>
              </a:rPr>
              <a:t>Rape Crisis South London ISVA &amp; Therapeutic Support</a:t>
            </a:r>
            <a:endParaRPr sz="1200" b="1">
              <a:solidFill>
                <a:srgbClr val="000000"/>
              </a:solidFill>
            </a:endParaRPr>
          </a:p>
          <a:p>
            <a:pPr marL="0" marR="0" lvl="0" indent="0" algn="l" rtl="0">
              <a:lnSpc>
                <a:spcPct val="95000"/>
              </a:lnSpc>
              <a:spcBef>
                <a:spcPts val="0"/>
              </a:spcBef>
              <a:spcAft>
                <a:spcPts val="0"/>
              </a:spcAft>
              <a:buNone/>
            </a:pPr>
            <a:endParaRPr b="1">
              <a:solidFill>
                <a:srgbClr val="000000"/>
              </a:solidFill>
            </a:endParaRPr>
          </a:p>
        </p:txBody>
      </p:sp>
      <p:sp>
        <p:nvSpPr>
          <p:cNvPr id="311" name="Google Shape;311;p40"/>
          <p:cNvSpPr/>
          <p:nvPr/>
        </p:nvSpPr>
        <p:spPr>
          <a:xfrm>
            <a:off x="908538" y="3289961"/>
            <a:ext cx="1699500" cy="6600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200" b="1"/>
              <a:t>Enhanced Support Outreach</a:t>
            </a:r>
            <a:r>
              <a:rPr lang="en-GB" sz="1200" b="1">
                <a:solidFill>
                  <a:srgbClr val="000000"/>
                </a:solidFill>
              </a:rPr>
              <a:t> </a:t>
            </a:r>
            <a:r>
              <a:rPr lang="en-GB" sz="1200" b="1"/>
              <a:t>Service</a:t>
            </a:r>
            <a:r>
              <a:rPr lang="en-GB" sz="1200" b="1">
                <a:solidFill>
                  <a:srgbClr val="000000"/>
                </a:solidFill>
              </a:rPr>
              <a:t> </a:t>
            </a:r>
            <a:r>
              <a:rPr lang="en-GB" sz="1000" b="1">
                <a:solidFill>
                  <a:srgbClr val="000000"/>
                </a:solidFill>
              </a:rPr>
              <a:t>(MH, SM, Insecure Immigration status, LGBT+)</a:t>
            </a:r>
            <a:endParaRPr sz="1000"/>
          </a:p>
        </p:txBody>
      </p:sp>
      <p:sp>
        <p:nvSpPr>
          <p:cNvPr id="312" name="Google Shape;312;p40"/>
          <p:cNvSpPr/>
          <p:nvPr/>
        </p:nvSpPr>
        <p:spPr>
          <a:xfrm>
            <a:off x="4864416" y="3295607"/>
            <a:ext cx="1731300" cy="4635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300" b="1"/>
              <a:t>One Stop Shop</a:t>
            </a:r>
            <a:endParaRPr sz="1100"/>
          </a:p>
        </p:txBody>
      </p:sp>
      <p:sp>
        <p:nvSpPr>
          <p:cNvPr id="313" name="Google Shape;313;p40"/>
          <p:cNvSpPr/>
          <p:nvPr/>
        </p:nvSpPr>
        <p:spPr>
          <a:xfrm>
            <a:off x="2849564" y="999963"/>
            <a:ext cx="1932300" cy="10911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300" b="1">
                <a:solidFill>
                  <a:srgbClr val="000000"/>
                </a:solidFill>
              </a:rPr>
              <a:t>Kingston </a:t>
            </a:r>
            <a:r>
              <a:rPr lang="en-GB" sz="1300" b="1"/>
              <a:t>Willow Centre</a:t>
            </a:r>
            <a:endParaRPr sz="1300" b="1">
              <a:solidFill>
                <a:srgbClr val="000000"/>
              </a:solidFill>
            </a:endParaRPr>
          </a:p>
          <a:p>
            <a:pPr marL="0" marR="0" lvl="0" indent="0" algn="ctr" rtl="0">
              <a:lnSpc>
                <a:spcPct val="95000"/>
              </a:lnSpc>
              <a:spcBef>
                <a:spcPts val="0"/>
              </a:spcBef>
              <a:spcAft>
                <a:spcPts val="0"/>
              </a:spcAft>
              <a:buNone/>
            </a:pPr>
            <a:r>
              <a:rPr lang="en-GB" sz="1000" b="1">
                <a:solidFill>
                  <a:srgbClr val="000000"/>
                </a:solidFill>
              </a:rPr>
              <a:t> 2 Core I</a:t>
            </a:r>
            <a:r>
              <a:rPr lang="en-GB" sz="1000" b="1"/>
              <a:t>G</a:t>
            </a:r>
            <a:r>
              <a:rPr lang="en-GB" sz="1000" b="1">
                <a:solidFill>
                  <a:srgbClr val="000000"/>
                </a:solidFill>
              </a:rPr>
              <a:t>VAs</a:t>
            </a:r>
            <a:endParaRPr sz="1000" b="1">
              <a:solidFill>
                <a:srgbClr val="000000"/>
              </a:solidFill>
            </a:endParaRPr>
          </a:p>
          <a:p>
            <a:pPr marL="0" marR="0" lvl="0" indent="0" algn="ctr" rtl="0">
              <a:lnSpc>
                <a:spcPct val="95000"/>
              </a:lnSpc>
              <a:spcBef>
                <a:spcPts val="0"/>
              </a:spcBef>
              <a:spcAft>
                <a:spcPts val="0"/>
              </a:spcAft>
              <a:buNone/>
            </a:pPr>
            <a:r>
              <a:rPr lang="en-GB" sz="1000" b="1">
                <a:solidFill>
                  <a:srgbClr val="000000"/>
                </a:solidFill>
              </a:rPr>
              <a:t>Empowerment Groups</a:t>
            </a:r>
            <a:endParaRPr sz="1000" b="1">
              <a:solidFill>
                <a:srgbClr val="000000"/>
              </a:solidFill>
            </a:endParaRPr>
          </a:p>
          <a:p>
            <a:pPr marL="0" marR="0" lvl="0" indent="0" algn="ctr" rtl="0">
              <a:lnSpc>
                <a:spcPct val="95000"/>
              </a:lnSpc>
              <a:spcBef>
                <a:spcPts val="0"/>
              </a:spcBef>
              <a:spcAft>
                <a:spcPts val="0"/>
              </a:spcAft>
              <a:buNone/>
            </a:pPr>
            <a:r>
              <a:rPr lang="en-GB" sz="1000" b="1">
                <a:solidFill>
                  <a:srgbClr val="000000"/>
                </a:solidFill>
              </a:rPr>
              <a:t>Early Intervention Worker</a:t>
            </a:r>
            <a:endParaRPr sz="1000" b="1">
              <a:solidFill>
                <a:srgbClr val="000000"/>
              </a:solidFill>
            </a:endParaRPr>
          </a:p>
          <a:p>
            <a:pPr marL="0" marR="0" lvl="0" indent="0" algn="ctr" rtl="0">
              <a:lnSpc>
                <a:spcPct val="95000"/>
              </a:lnSpc>
              <a:spcBef>
                <a:spcPts val="0"/>
              </a:spcBef>
              <a:spcAft>
                <a:spcPts val="0"/>
              </a:spcAft>
              <a:buNone/>
            </a:pPr>
            <a:r>
              <a:rPr lang="en-GB" sz="1000" b="1">
                <a:solidFill>
                  <a:schemeClr val="dk1"/>
                </a:solidFill>
              </a:rPr>
              <a:t>EDI IGVA </a:t>
            </a:r>
            <a:endParaRPr sz="1000" b="1">
              <a:solidFill>
                <a:schemeClr val="dk1"/>
              </a:solidFill>
            </a:endParaRPr>
          </a:p>
          <a:p>
            <a:pPr marL="0" marR="0" lvl="0" indent="0" algn="ctr" rtl="0">
              <a:lnSpc>
                <a:spcPct val="95000"/>
              </a:lnSpc>
              <a:spcBef>
                <a:spcPts val="0"/>
              </a:spcBef>
              <a:spcAft>
                <a:spcPts val="0"/>
              </a:spcAft>
              <a:buNone/>
            </a:pPr>
            <a:r>
              <a:rPr lang="en-GB" sz="1000" b="1">
                <a:solidFill>
                  <a:schemeClr val="dk1"/>
                </a:solidFill>
              </a:rPr>
              <a:t>Housing IDVA</a:t>
            </a:r>
            <a:endParaRPr sz="1000" b="1">
              <a:solidFill>
                <a:schemeClr val="dk1"/>
              </a:solidFill>
            </a:endParaRPr>
          </a:p>
        </p:txBody>
      </p:sp>
      <p:sp>
        <p:nvSpPr>
          <p:cNvPr id="314" name="Google Shape;314;p40"/>
          <p:cNvSpPr/>
          <p:nvPr/>
        </p:nvSpPr>
        <p:spPr>
          <a:xfrm>
            <a:off x="908526" y="2530972"/>
            <a:ext cx="1699500" cy="6600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200" b="1">
                <a:solidFill>
                  <a:srgbClr val="000000"/>
                </a:solidFill>
              </a:rPr>
              <a:t>Victim Support IDVA</a:t>
            </a:r>
            <a:r>
              <a:rPr lang="en-GB" sz="1200" b="1"/>
              <a:t>’s</a:t>
            </a:r>
            <a:r>
              <a:rPr lang="en-GB" sz="1200" b="1">
                <a:solidFill>
                  <a:srgbClr val="000000"/>
                </a:solidFill>
              </a:rPr>
              <a:t> </a:t>
            </a:r>
            <a:endParaRPr sz="1200" b="1">
              <a:solidFill>
                <a:srgbClr val="000000"/>
              </a:solidFill>
            </a:endParaRPr>
          </a:p>
          <a:p>
            <a:pPr marL="0" marR="0" lvl="0" indent="0" algn="ctr" rtl="0">
              <a:lnSpc>
                <a:spcPct val="95000"/>
              </a:lnSpc>
              <a:spcBef>
                <a:spcPts val="0"/>
              </a:spcBef>
              <a:spcAft>
                <a:spcPts val="0"/>
              </a:spcAft>
              <a:buNone/>
            </a:pPr>
            <a:r>
              <a:rPr lang="en-GB" sz="1000" b="1">
                <a:solidFill>
                  <a:srgbClr val="000000"/>
                </a:solidFill>
              </a:rPr>
              <a:t>(Police Referrals)</a:t>
            </a:r>
            <a:endParaRPr sz="1000" b="1">
              <a:solidFill>
                <a:srgbClr val="FF0000"/>
              </a:solidFill>
            </a:endParaRPr>
          </a:p>
        </p:txBody>
      </p:sp>
      <p:sp>
        <p:nvSpPr>
          <p:cNvPr id="315" name="Google Shape;315;p40"/>
          <p:cNvSpPr/>
          <p:nvPr/>
        </p:nvSpPr>
        <p:spPr>
          <a:xfrm>
            <a:off x="894250" y="1786413"/>
            <a:ext cx="1699500" cy="660000"/>
          </a:xfrm>
          <a:prstGeom prst="rect">
            <a:avLst/>
          </a:prstGeom>
          <a:solidFill>
            <a:srgbClr val="C27BA0"/>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200" b="1">
                <a:solidFill>
                  <a:srgbClr val="000000"/>
                </a:solidFill>
              </a:rPr>
              <a:t>Kingston Hospital IDVA and St George</a:t>
            </a:r>
            <a:r>
              <a:rPr lang="en-GB" sz="1200" b="1"/>
              <a:t>’s Hospital IDVA</a:t>
            </a:r>
            <a:endParaRPr sz="1200" b="1">
              <a:solidFill>
                <a:srgbClr val="000000"/>
              </a:solidFill>
            </a:endParaRPr>
          </a:p>
          <a:p>
            <a:pPr marL="0" marR="0" lvl="0" indent="0" algn="ctr" rtl="0">
              <a:lnSpc>
                <a:spcPct val="95000"/>
              </a:lnSpc>
              <a:spcBef>
                <a:spcPts val="0"/>
              </a:spcBef>
              <a:spcAft>
                <a:spcPts val="0"/>
              </a:spcAft>
              <a:buNone/>
            </a:pPr>
            <a:r>
              <a:rPr lang="en-GB" sz="1000" b="1">
                <a:solidFill>
                  <a:srgbClr val="000000"/>
                </a:solidFill>
              </a:rPr>
              <a:t>(Midwifery and A&amp;E)</a:t>
            </a:r>
            <a:endParaRPr sz="1200" b="1">
              <a:solidFill>
                <a:srgbClr val="000000"/>
              </a:solidFill>
            </a:endParaRPr>
          </a:p>
        </p:txBody>
      </p:sp>
      <p:cxnSp>
        <p:nvCxnSpPr>
          <p:cNvPr id="316" name="Google Shape;316;p40"/>
          <p:cNvCxnSpPr>
            <a:stCxn id="315" idx="3"/>
            <a:endCxn id="307" idx="1"/>
          </p:cNvCxnSpPr>
          <p:nvPr/>
        </p:nvCxnSpPr>
        <p:spPr>
          <a:xfrm>
            <a:off x="2593750" y="2116413"/>
            <a:ext cx="709200" cy="494700"/>
          </a:xfrm>
          <a:prstGeom prst="curvedConnector2">
            <a:avLst/>
          </a:prstGeom>
          <a:noFill/>
          <a:ln w="9525" cap="flat" cmpd="sng">
            <a:solidFill>
              <a:srgbClr val="5B9BD5"/>
            </a:solidFill>
            <a:prstDash val="solid"/>
            <a:round/>
            <a:headEnd type="none" w="med" len="med"/>
            <a:tailEnd type="triangle" w="med" len="med"/>
          </a:ln>
        </p:spPr>
      </p:cxnSp>
      <p:cxnSp>
        <p:nvCxnSpPr>
          <p:cNvPr id="317" name="Google Shape;317;p40"/>
          <p:cNvCxnSpPr>
            <a:stCxn id="311" idx="3"/>
            <a:endCxn id="307" idx="3"/>
          </p:cNvCxnSpPr>
          <p:nvPr/>
        </p:nvCxnSpPr>
        <p:spPr>
          <a:xfrm rot="10800000" flipH="1">
            <a:off x="2608038" y="3118061"/>
            <a:ext cx="694800" cy="501900"/>
          </a:xfrm>
          <a:prstGeom prst="curvedConnector2">
            <a:avLst/>
          </a:prstGeom>
          <a:noFill/>
          <a:ln w="9525" cap="flat" cmpd="sng">
            <a:solidFill>
              <a:srgbClr val="5B9BD5"/>
            </a:solidFill>
            <a:prstDash val="solid"/>
            <a:round/>
            <a:headEnd type="none" w="med" len="med"/>
            <a:tailEnd type="triangle" w="med" len="med"/>
          </a:ln>
        </p:spPr>
      </p:cxnSp>
      <p:cxnSp>
        <p:nvCxnSpPr>
          <p:cNvPr id="318" name="Google Shape;318;p40"/>
          <p:cNvCxnSpPr>
            <a:stCxn id="312" idx="1"/>
            <a:endCxn id="307" idx="5"/>
          </p:cNvCxnSpPr>
          <p:nvPr/>
        </p:nvCxnSpPr>
        <p:spPr>
          <a:xfrm rot="10800000">
            <a:off x="4328616" y="3117857"/>
            <a:ext cx="535800" cy="409500"/>
          </a:xfrm>
          <a:prstGeom prst="curvedConnector2">
            <a:avLst/>
          </a:prstGeom>
          <a:noFill/>
          <a:ln w="9525" cap="flat" cmpd="sng">
            <a:solidFill>
              <a:srgbClr val="5B9BD5"/>
            </a:solidFill>
            <a:prstDash val="solid"/>
            <a:round/>
            <a:headEnd type="none" w="med" len="med"/>
            <a:tailEnd type="triangle" w="med" len="med"/>
          </a:ln>
        </p:spPr>
      </p:cxnSp>
      <p:cxnSp>
        <p:nvCxnSpPr>
          <p:cNvPr id="319" name="Google Shape;319;p40"/>
          <p:cNvCxnSpPr>
            <a:stCxn id="309" idx="1"/>
            <a:endCxn id="307" idx="7"/>
          </p:cNvCxnSpPr>
          <p:nvPr/>
        </p:nvCxnSpPr>
        <p:spPr>
          <a:xfrm flipH="1">
            <a:off x="4328412" y="2161147"/>
            <a:ext cx="510900" cy="449700"/>
          </a:xfrm>
          <a:prstGeom prst="curvedConnector2">
            <a:avLst/>
          </a:prstGeom>
          <a:noFill/>
          <a:ln w="9525" cap="flat" cmpd="sng">
            <a:solidFill>
              <a:srgbClr val="5B9BD5"/>
            </a:solidFill>
            <a:prstDash val="solid"/>
            <a:round/>
            <a:headEnd type="none" w="med" len="med"/>
            <a:tailEnd type="triangle" w="med" len="med"/>
          </a:ln>
        </p:spPr>
      </p:cxnSp>
      <p:cxnSp>
        <p:nvCxnSpPr>
          <p:cNvPr id="320" name="Google Shape;320;p40"/>
          <p:cNvCxnSpPr>
            <a:stCxn id="313" idx="2"/>
            <a:endCxn id="307" idx="0"/>
          </p:cNvCxnSpPr>
          <p:nvPr/>
        </p:nvCxnSpPr>
        <p:spPr>
          <a:xfrm>
            <a:off x="3815714" y="2091063"/>
            <a:ext cx="0" cy="414900"/>
          </a:xfrm>
          <a:prstGeom prst="straightConnector1">
            <a:avLst/>
          </a:prstGeom>
          <a:noFill/>
          <a:ln w="9525" cap="flat" cmpd="sng">
            <a:solidFill>
              <a:srgbClr val="5B9BD5"/>
            </a:solidFill>
            <a:prstDash val="solid"/>
            <a:round/>
            <a:headEnd type="none" w="med" len="med"/>
            <a:tailEnd type="triangle" w="med" len="med"/>
          </a:ln>
        </p:spPr>
      </p:cxnSp>
      <p:cxnSp>
        <p:nvCxnSpPr>
          <p:cNvPr id="321" name="Google Shape;321;p40"/>
          <p:cNvCxnSpPr>
            <a:stCxn id="308" idx="0"/>
            <a:endCxn id="307" idx="4"/>
          </p:cNvCxnSpPr>
          <p:nvPr/>
        </p:nvCxnSpPr>
        <p:spPr>
          <a:xfrm rot="10800000">
            <a:off x="3815713" y="3222838"/>
            <a:ext cx="0" cy="390600"/>
          </a:xfrm>
          <a:prstGeom prst="straightConnector1">
            <a:avLst/>
          </a:prstGeom>
          <a:noFill/>
          <a:ln w="9525" cap="flat" cmpd="sng">
            <a:solidFill>
              <a:srgbClr val="5B9BD5"/>
            </a:solidFill>
            <a:prstDash val="solid"/>
            <a:round/>
            <a:headEnd type="none" w="med" len="med"/>
            <a:tailEnd type="triangle" w="med" len="med"/>
          </a:ln>
        </p:spPr>
      </p:cxnSp>
      <p:cxnSp>
        <p:nvCxnSpPr>
          <p:cNvPr id="322" name="Google Shape;322;p40"/>
          <p:cNvCxnSpPr>
            <a:stCxn id="314" idx="3"/>
            <a:endCxn id="307" idx="2"/>
          </p:cNvCxnSpPr>
          <p:nvPr/>
        </p:nvCxnSpPr>
        <p:spPr>
          <a:xfrm>
            <a:off x="2608026" y="2860972"/>
            <a:ext cx="482400" cy="3600"/>
          </a:xfrm>
          <a:prstGeom prst="straightConnector1">
            <a:avLst/>
          </a:prstGeom>
          <a:noFill/>
          <a:ln w="9525" cap="flat" cmpd="sng">
            <a:solidFill>
              <a:srgbClr val="5B9BD5"/>
            </a:solidFill>
            <a:prstDash val="solid"/>
            <a:round/>
            <a:headEnd type="none" w="med" len="med"/>
            <a:tailEnd type="triangle" w="med" len="med"/>
          </a:ln>
        </p:spPr>
      </p:cxnSp>
      <p:cxnSp>
        <p:nvCxnSpPr>
          <p:cNvPr id="323" name="Google Shape;323;p40"/>
          <p:cNvCxnSpPr>
            <a:stCxn id="310" idx="1"/>
            <a:endCxn id="307" idx="6"/>
          </p:cNvCxnSpPr>
          <p:nvPr/>
        </p:nvCxnSpPr>
        <p:spPr>
          <a:xfrm rot="10800000">
            <a:off x="4540812" y="2864424"/>
            <a:ext cx="298500" cy="0"/>
          </a:xfrm>
          <a:prstGeom prst="straightConnector1">
            <a:avLst/>
          </a:prstGeom>
          <a:noFill/>
          <a:ln w="9525" cap="flat" cmpd="sng">
            <a:solidFill>
              <a:srgbClr val="5B9BD5"/>
            </a:solidFill>
            <a:prstDash val="solid"/>
            <a:round/>
            <a:headEnd type="none" w="med" len="med"/>
            <a:tailEnd type="triangle" w="med" len="med"/>
          </a:ln>
        </p:spPr>
      </p:cxnSp>
      <p:sp>
        <p:nvSpPr>
          <p:cNvPr id="324" name="Google Shape;324;p40"/>
          <p:cNvSpPr/>
          <p:nvPr/>
        </p:nvSpPr>
        <p:spPr>
          <a:xfrm>
            <a:off x="6993025" y="1745200"/>
            <a:ext cx="1256700" cy="490200"/>
          </a:xfrm>
          <a:prstGeom prst="rect">
            <a:avLst/>
          </a:prstGeom>
          <a:solidFill>
            <a:srgbClr val="8247AD"/>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endParaRPr sz="1100" b="1">
              <a:solidFill>
                <a:schemeClr val="accent2"/>
              </a:solidFill>
            </a:endParaRPr>
          </a:p>
          <a:p>
            <a:pPr marL="0" marR="0" lvl="0" indent="0" algn="ctr" rtl="0">
              <a:lnSpc>
                <a:spcPct val="95000"/>
              </a:lnSpc>
              <a:spcBef>
                <a:spcPts val="0"/>
              </a:spcBef>
              <a:spcAft>
                <a:spcPts val="0"/>
              </a:spcAft>
              <a:buNone/>
            </a:pPr>
            <a:r>
              <a:rPr lang="en-GB" sz="1100" b="1">
                <a:solidFill>
                  <a:schemeClr val="dk1"/>
                </a:solidFill>
              </a:rPr>
              <a:t>Kingston Women’s Hub</a:t>
            </a:r>
            <a:endParaRPr sz="1100" b="1">
              <a:solidFill>
                <a:schemeClr val="dk1"/>
              </a:solidFill>
            </a:endParaRPr>
          </a:p>
          <a:p>
            <a:pPr marL="0" lvl="0" indent="0" algn="ctr" rtl="0">
              <a:lnSpc>
                <a:spcPct val="95000"/>
              </a:lnSpc>
              <a:spcBef>
                <a:spcPts val="0"/>
              </a:spcBef>
              <a:spcAft>
                <a:spcPts val="0"/>
              </a:spcAft>
              <a:buNone/>
            </a:pPr>
            <a:endParaRPr sz="900" b="1">
              <a:solidFill>
                <a:schemeClr val="accent2"/>
              </a:solidFill>
            </a:endParaRPr>
          </a:p>
          <a:p>
            <a:pPr marL="0" marR="0" lvl="0" indent="0" algn="ctr" rtl="0">
              <a:lnSpc>
                <a:spcPct val="95000"/>
              </a:lnSpc>
              <a:spcBef>
                <a:spcPts val="0"/>
              </a:spcBef>
              <a:spcAft>
                <a:spcPts val="0"/>
              </a:spcAft>
              <a:buNone/>
            </a:pPr>
            <a:endParaRPr sz="900" b="1">
              <a:solidFill>
                <a:schemeClr val="accent2"/>
              </a:solidFill>
              <a:highlight>
                <a:srgbClr val="00FF00"/>
              </a:highlight>
            </a:endParaRPr>
          </a:p>
        </p:txBody>
      </p:sp>
      <p:sp>
        <p:nvSpPr>
          <p:cNvPr id="325" name="Google Shape;325;p40"/>
          <p:cNvSpPr/>
          <p:nvPr/>
        </p:nvSpPr>
        <p:spPr>
          <a:xfrm>
            <a:off x="6973025" y="2372913"/>
            <a:ext cx="1256700" cy="480300"/>
          </a:xfrm>
          <a:prstGeom prst="rect">
            <a:avLst/>
          </a:prstGeom>
          <a:solidFill>
            <a:srgbClr val="8247AD"/>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200" b="1">
                <a:solidFill>
                  <a:schemeClr val="dk1"/>
                </a:solidFill>
              </a:rPr>
              <a:t>Survivor Forum</a:t>
            </a:r>
            <a:endParaRPr sz="1000" b="1">
              <a:solidFill>
                <a:schemeClr val="dk1"/>
              </a:solidFill>
            </a:endParaRPr>
          </a:p>
        </p:txBody>
      </p:sp>
      <p:sp>
        <p:nvSpPr>
          <p:cNvPr id="326" name="Google Shape;326;p40"/>
          <p:cNvSpPr txBox="1">
            <a:spLocks noGrp="1"/>
          </p:cNvSpPr>
          <p:nvPr>
            <p:ph type="title"/>
          </p:nvPr>
        </p:nvSpPr>
        <p:spPr>
          <a:xfrm>
            <a:off x="1083225" y="144425"/>
            <a:ext cx="7901100" cy="74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Arial Narrow"/>
              <a:buNone/>
            </a:pPr>
            <a:r>
              <a:rPr lang="en-GB" sz="3200" b="1">
                <a:solidFill>
                  <a:srgbClr val="000090"/>
                </a:solidFill>
              </a:rPr>
              <a:t>Support in Kingston</a:t>
            </a:r>
            <a:endParaRPr sz="3200" b="1">
              <a:solidFill>
                <a:srgbClr val="000090"/>
              </a:solidFill>
            </a:endParaRPr>
          </a:p>
        </p:txBody>
      </p:sp>
      <p:sp>
        <p:nvSpPr>
          <p:cNvPr id="327" name="Google Shape;327;p40"/>
          <p:cNvSpPr/>
          <p:nvPr/>
        </p:nvSpPr>
        <p:spPr>
          <a:xfrm>
            <a:off x="6973025" y="2990713"/>
            <a:ext cx="1256700" cy="480300"/>
          </a:xfrm>
          <a:prstGeom prst="rect">
            <a:avLst/>
          </a:prstGeom>
          <a:solidFill>
            <a:srgbClr val="8247AD"/>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100" b="1">
                <a:solidFill>
                  <a:srgbClr val="000000"/>
                </a:solidFill>
              </a:rPr>
              <a:t>Each Counselling </a:t>
            </a:r>
            <a:r>
              <a:rPr lang="en-GB" sz="900" b="1">
                <a:solidFill>
                  <a:srgbClr val="000000"/>
                </a:solidFill>
              </a:rPr>
              <a:t>(Therapeutic Support)</a:t>
            </a:r>
            <a:endParaRPr sz="900"/>
          </a:p>
        </p:txBody>
      </p:sp>
      <p:sp>
        <p:nvSpPr>
          <p:cNvPr id="328" name="Google Shape;328;p40"/>
          <p:cNvSpPr/>
          <p:nvPr/>
        </p:nvSpPr>
        <p:spPr>
          <a:xfrm>
            <a:off x="5073075" y="999963"/>
            <a:ext cx="1256700" cy="586500"/>
          </a:xfrm>
          <a:prstGeom prst="rect">
            <a:avLst/>
          </a:prstGeom>
          <a:solidFill>
            <a:srgbClr val="8E7CC3"/>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000" b="1"/>
              <a:t>Refuges including a specialist South Asian women's refuge</a:t>
            </a:r>
            <a:endParaRPr sz="800"/>
          </a:p>
        </p:txBody>
      </p:sp>
      <p:sp>
        <p:nvSpPr>
          <p:cNvPr id="329" name="Google Shape;329;p40"/>
          <p:cNvSpPr/>
          <p:nvPr/>
        </p:nvSpPr>
        <p:spPr>
          <a:xfrm>
            <a:off x="6935641" y="3728257"/>
            <a:ext cx="1731300" cy="463500"/>
          </a:xfrm>
          <a:prstGeom prst="rect">
            <a:avLst/>
          </a:prstGeom>
          <a:solidFill>
            <a:schemeClr val="accent3"/>
          </a:solidFill>
          <a:ln>
            <a:noFill/>
          </a:ln>
        </p:spPr>
        <p:txBody>
          <a:bodyPr spcFirstLastPara="1" wrap="square" lIns="18000" tIns="18000" rIns="18000" bIns="18000" anchor="ctr" anchorCtr="0">
            <a:noAutofit/>
          </a:bodyPr>
          <a:lstStyle/>
          <a:p>
            <a:pPr marL="0" marR="0" lvl="0" indent="0" algn="ctr" rtl="0">
              <a:lnSpc>
                <a:spcPct val="95000"/>
              </a:lnSpc>
              <a:spcBef>
                <a:spcPts val="0"/>
              </a:spcBef>
              <a:spcAft>
                <a:spcPts val="0"/>
              </a:spcAft>
              <a:buNone/>
            </a:pPr>
            <a:r>
              <a:rPr lang="en-GB" sz="1300" b="1"/>
              <a:t>Perpetrator Programme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1199850" y="230450"/>
            <a:ext cx="7726800" cy="58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200">
                <a:solidFill>
                  <a:srgbClr val="000090"/>
                </a:solidFill>
              </a:rPr>
              <a:t>Co-production with victim survivors</a:t>
            </a:r>
            <a:endParaRPr sz="3200"/>
          </a:p>
        </p:txBody>
      </p:sp>
      <p:sp>
        <p:nvSpPr>
          <p:cNvPr id="335" name="Google Shape;335;p41"/>
          <p:cNvSpPr txBox="1">
            <a:spLocks noGrp="1"/>
          </p:cNvSpPr>
          <p:nvPr>
            <p:ph type="body" idx="1"/>
          </p:nvPr>
        </p:nvSpPr>
        <p:spPr>
          <a:xfrm>
            <a:off x="288450" y="813050"/>
            <a:ext cx="4853700" cy="3289800"/>
          </a:xfrm>
          <a:prstGeom prst="rect">
            <a:avLst/>
          </a:prstGeom>
        </p:spPr>
        <p:txBody>
          <a:bodyPr spcFirstLastPara="1" wrap="square" lIns="91425" tIns="91425" rIns="91425" bIns="91425" anchor="t" anchorCtr="0">
            <a:noAutofit/>
          </a:bodyPr>
          <a:lstStyle/>
          <a:p>
            <a:pPr marL="457200" lvl="0" indent="0" algn="l" rtl="0">
              <a:lnSpc>
                <a:spcPct val="100000"/>
              </a:lnSpc>
              <a:spcBef>
                <a:spcPts val="500"/>
              </a:spcBef>
              <a:spcAft>
                <a:spcPts val="0"/>
              </a:spcAft>
              <a:buNone/>
            </a:pPr>
            <a:endParaRPr sz="1200" b="0">
              <a:solidFill>
                <a:srgbClr val="162655"/>
              </a:solidFill>
            </a:endParaRPr>
          </a:p>
          <a:p>
            <a:pPr marL="457200" lvl="0" indent="-330200" algn="l" rtl="0">
              <a:spcBef>
                <a:spcPts val="0"/>
              </a:spcBef>
              <a:spcAft>
                <a:spcPts val="0"/>
              </a:spcAft>
              <a:buClr>
                <a:srgbClr val="595959"/>
              </a:buClr>
              <a:buSzPts val="1600"/>
              <a:buFont typeface="Open Sans"/>
              <a:buChar char="●"/>
            </a:pPr>
            <a:r>
              <a:rPr lang="en-GB" sz="1600" b="0">
                <a:solidFill>
                  <a:srgbClr val="595959"/>
                </a:solidFill>
              </a:rPr>
              <a:t>Development of the survivors forum</a:t>
            </a:r>
            <a:endParaRPr sz="1600" b="0">
              <a:solidFill>
                <a:srgbClr val="595959"/>
              </a:solidFill>
            </a:endParaRPr>
          </a:p>
          <a:p>
            <a:pPr marL="457200" lvl="0" indent="-330200" algn="l" rtl="0">
              <a:spcBef>
                <a:spcPts val="0"/>
              </a:spcBef>
              <a:spcAft>
                <a:spcPts val="0"/>
              </a:spcAft>
              <a:buClr>
                <a:srgbClr val="595959"/>
              </a:buClr>
              <a:buSzPts val="1600"/>
              <a:buFont typeface="Open Sans"/>
              <a:buChar char="●"/>
            </a:pPr>
            <a:r>
              <a:rPr lang="en-GB" sz="1600" b="0">
                <a:solidFill>
                  <a:srgbClr val="595959"/>
                </a:solidFill>
              </a:rPr>
              <a:t>Strength of Co-Production model</a:t>
            </a:r>
            <a:endParaRPr sz="1600" b="0">
              <a:solidFill>
                <a:srgbClr val="595959"/>
              </a:solidFill>
            </a:endParaRPr>
          </a:p>
          <a:p>
            <a:pPr marL="457200" lvl="0" indent="-330200" algn="l" rtl="0">
              <a:spcBef>
                <a:spcPts val="0"/>
              </a:spcBef>
              <a:spcAft>
                <a:spcPts val="0"/>
              </a:spcAft>
              <a:buClr>
                <a:srgbClr val="595959"/>
              </a:buClr>
              <a:buSzPts val="1600"/>
              <a:buFont typeface="Open Sans"/>
              <a:buChar char="●"/>
            </a:pPr>
            <a:r>
              <a:rPr lang="en-GB" sz="1600" b="0">
                <a:solidFill>
                  <a:srgbClr val="595959"/>
                </a:solidFill>
              </a:rPr>
              <a:t>Development of Strategy</a:t>
            </a:r>
            <a:endParaRPr sz="1600" b="0">
              <a:solidFill>
                <a:srgbClr val="595959"/>
              </a:solidFill>
            </a:endParaRPr>
          </a:p>
          <a:p>
            <a:pPr marL="914400" lvl="1" indent="-330200" algn="l" rtl="0">
              <a:spcBef>
                <a:spcPts val="0"/>
              </a:spcBef>
              <a:spcAft>
                <a:spcPts val="0"/>
              </a:spcAft>
              <a:buClr>
                <a:srgbClr val="595959"/>
              </a:buClr>
              <a:buSzPts val="1600"/>
              <a:buFont typeface="Open Sans"/>
              <a:buChar char="○"/>
            </a:pPr>
            <a:r>
              <a:rPr lang="en-GB" sz="1600" b="0">
                <a:solidFill>
                  <a:srgbClr val="595959"/>
                </a:solidFill>
              </a:rPr>
              <a:t>Reviewed strategies to identify good practice</a:t>
            </a:r>
            <a:endParaRPr sz="1600" b="0">
              <a:solidFill>
                <a:srgbClr val="595959"/>
              </a:solidFill>
            </a:endParaRPr>
          </a:p>
          <a:p>
            <a:pPr marL="914400" lvl="1" indent="-330200" algn="l" rtl="0">
              <a:spcBef>
                <a:spcPts val="0"/>
              </a:spcBef>
              <a:spcAft>
                <a:spcPts val="0"/>
              </a:spcAft>
              <a:buClr>
                <a:srgbClr val="595959"/>
              </a:buClr>
              <a:buSzPts val="1600"/>
              <a:buFont typeface="Open Sans"/>
              <a:buChar char="○"/>
            </a:pPr>
            <a:r>
              <a:rPr lang="en-GB" sz="1600" b="0">
                <a:solidFill>
                  <a:srgbClr val="595959"/>
                </a:solidFill>
              </a:rPr>
              <a:t>Agreed on co-produced objectives to be included in the strategy</a:t>
            </a:r>
            <a:endParaRPr sz="1600" b="0">
              <a:solidFill>
                <a:srgbClr val="595959"/>
              </a:solidFill>
            </a:endParaRPr>
          </a:p>
          <a:p>
            <a:pPr marL="914400" lvl="1" indent="-330200" algn="l" rtl="0">
              <a:spcBef>
                <a:spcPts val="0"/>
              </a:spcBef>
              <a:spcAft>
                <a:spcPts val="0"/>
              </a:spcAft>
              <a:buClr>
                <a:srgbClr val="595959"/>
              </a:buClr>
              <a:buSzPts val="1600"/>
              <a:buFont typeface="Open Sans"/>
              <a:buChar char="○"/>
            </a:pPr>
            <a:r>
              <a:rPr lang="en-GB" sz="1600" b="0">
                <a:solidFill>
                  <a:srgbClr val="595959"/>
                </a:solidFill>
              </a:rPr>
              <a:t>Developed each co-produced objective to identify key commitments</a:t>
            </a:r>
            <a:endParaRPr sz="1600" b="0">
              <a:solidFill>
                <a:srgbClr val="595959"/>
              </a:solidFill>
            </a:endParaRPr>
          </a:p>
          <a:p>
            <a:pPr marL="914400" lvl="1" indent="-330200" algn="l" rtl="0">
              <a:spcBef>
                <a:spcPts val="0"/>
              </a:spcBef>
              <a:spcAft>
                <a:spcPts val="0"/>
              </a:spcAft>
              <a:buClr>
                <a:srgbClr val="595959"/>
              </a:buClr>
              <a:buSzPts val="1600"/>
              <a:buFont typeface="Open Sans"/>
              <a:buChar char="○"/>
            </a:pPr>
            <a:r>
              <a:rPr lang="en-GB" sz="1600" b="0">
                <a:solidFill>
                  <a:srgbClr val="595959"/>
                </a:solidFill>
              </a:rPr>
              <a:t>Discussion on what the strategy should look like and how we will roll it out</a:t>
            </a:r>
            <a:endParaRPr sz="1600" b="0">
              <a:solidFill>
                <a:srgbClr val="595959"/>
              </a:solidFill>
            </a:endParaRPr>
          </a:p>
          <a:p>
            <a:pPr marL="457200" lvl="0" indent="0" algn="l" rtl="0">
              <a:spcBef>
                <a:spcPts val="0"/>
              </a:spcBef>
              <a:spcAft>
                <a:spcPts val="0"/>
              </a:spcAft>
              <a:buNone/>
            </a:pPr>
            <a:endParaRPr sz="1500"/>
          </a:p>
        </p:txBody>
      </p:sp>
      <p:pic>
        <p:nvPicPr>
          <p:cNvPr id="336" name="Google Shape;336;p41"/>
          <p:cNvPicPr preferRelativeResize="0"/>
          <p:nvPr/>
        </p:nvPicPr>
        <p:blipFill>
          <a:blip r:embed="rId3">
            <a:alphaModFix/>
          </a:blip>
          <a:stretch>
            <a:fillRect/>
          </a:stretch>
        </p:blipFill>
        <p:spPr>
          <a:xfrm>
            <a:off x="5474196" y="1283563"/>
            <a:ext cx="3524024" cy="2348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1089050" y="230450"/>
            <a:ext cx="7899900" cy="58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a:solidFill>
                  <a:srgbClr val="000090"/>
                </a:solidFill>
              </a:rPr>
              <a:t>Co-production with professionals and community groups</a:t>
            </a:r>
            <a:endParaRPr sz="2800"/>
          </a:p>
        </p:txBody>
      </p:sp>
      <p:sp>
        <p:nvSpPr>
          <p:cNvPr id="342" name="Google Shape;342;p42"/>
          <p:cNvSpPr txBox="1">
            <a:spLocks noGrp="1"/>
          </p:cNvSpPr>
          <p:nvPr>
            <p:ph type="body" idx="1"/>
          </p:nvPr>
        </p:nvSpPr>
        <p:spPr>
          <a:xfrm>
            <a:off x="294275" y="1114175"/>
            <a:ext cx="5085900" cy="29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0">
                <a:solidFill>
                  <a:srgbClr val="595959"/>
                </a:solidFill>
              </a:rPr>
              <a:t>The co-production of this strategy also included feedback from a number of stakeholders and community members in Kingston including:</a:t>
            </a:r>
            <a:endParaRPr sz="1200" b="0">
              <a:solidFill>
                <a:srgbClr val="595959"/>
              </a:solidFill>
            </a:endParaRPr>
          </a:p>
          <a:p>
            <a:pPr marL="457200" lvl="0" indent="-304800" algn="l" rtl="0">
              <a:spcBef>
                <a:spcPts val="1000"/>
              </a:spcBef>
              <a:spcAft>
                <a:spcPts val="0"/>
              </a:spcAft>
              <a:buClr>
                <a:srgbClr val="595959"/>
              </a:buClr>
              <a:buSzPts val="1200"/>
              <a:buFont typeface="Open Sans"/>
              <a:buChar char="●"/>
            </a:pPr>
            <a:r>
              <a:rPr lang="en-GB" sz="1200" b="0">
                <a:solidFill>
                  <a:srgbClr val="595959"/>
                </a:solidFill>
              </a:rPr>
              <a:t>One to One Stakeholder Interviews with local partners as part of the Serious Violence Duty Consultation (Housing, Police, AfC, Adult Social Care, London Fire Brigade, Kingston Wellbeing Service, South West London St. George’s Mental Health Trust, ICB, Kingston University, local VAWG Services).</a:t>
            </a:r>
            <a:endParaRPr sz="1200" b="0">
              <a:solidFill>
                <a:srgbClr val="595959"/>
              </a:solidFill>
            </a:endParaRPr>
          </a:p>
          <a:p>
            <a:pPr marL="457200" lvl="0" indent="-304800" algn="l" rtl="0">
              <a:spcBef>
                <a:spcPts val="1000"/>
              </a:spcBef>
              <a:spcAft>
                <a:spcPts val="0"/>
              </a:spcAft>
              <a:buClr>
                <a:srgbClr val="595959"/>
              </a:buClr>
              <a:buSzPts val="1200"/>
              <a:buFont typeface="Open Sans"/>
              <a:buChar char="●"/>
            </a:pPr>
            <a:r>
              <a:rPr lang="en-GB" sz="1200" b="0">
                <a:solidFill>
                  <a:srgbClr val="595959"/>
                </a:solidFill>
              </a:rPr>
              <a:t>Focus groups with the Youth Council, AfC, Practitioners Forum, DA and VAWG Delivery Board, Faith Leaders, Connect North Korea, Tamil Women’s Support Group, Kingston Council Women’s Network and Staff and the Town Centre and Surbiton Pubwatch).</a:t>
            </a:r>
            <a:endParaRPr b="0">
              <a:solidFill>
                <a:srgbClr val="595959"/>
              </a:solidFill>
            </a:endParaRPr>
          </a:p>
          <a:p>
            <a:pPr marL="457200" lvl="0" indent="0" algn="l" rtl="0">
              <a:spcBef>
                <a:spcPts val="0"/>
              </a:spcBef>
              <a:spcAft>
                <a:spcPts val="0"/>
              </a:spcAft>
              <a:buNone/>
            </a:pPr>
            <a:endParaRPr sz="1600" b="0">
              <a:solidFill>
                <a:srgbClr val="595959"/>
              </a:solidFill>
            </a:endParaRPr>
          </a:p>
        </p:txBody>
      </p:sp>
      <p:pic>
        <p:nvPicPr>
          <p:cNvPr id="343" name="Google Shape;343;p42"/>
          <p:cNvPicPr preferRelativeResize="0"/>
          <p:nvPr/>
        </p:nvPicPr>
        <p:blipFill>
          <a:blip r:embed="rId3">
            <a:alphaModFix/>
          </a:blip>
          <a:stretch>
            <a:fillRect/>
          </a:stretch>
        </p:blipFill>
        <p:spPr>
          <a:xfrm>
            <a:off x="5515046" y="1397363"/>
            <a:ext cx="3524024" cy="2348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p:nvPr/>
        </p:nvSpPr>
        <p:spPr>
          <a:xfrm>
            <a:off x="589875" y="765575"/>
            <a:ext cx="7886700" cy="421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595959"/>
              </a:solidFill>
            </a:endParaRPr>
          </a:p>
        </p:txBody>
      </p:sp>
      <p:sp>
        <p:nvSpPr>
          <p:cNvPr id="349" name="Google Shape;349;p43"/>
          <p:cNvSpPr/>
          <p:nvPr/>
        </p:nvSpPr>
        <p:spPr>
          <a:xfrm>
            <a:off x="1151800" y="139600"/>
            <a:ext cx="7750500" cy="992100"/>
          </a:xfrm>
          <a:prstGeom prst="roundRect">
            <a:avLst>
              <a:gd name="adj" fmla="val 16667"/>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GB" sz="1300" b="1">
                <a:solidFill>
                  <a:schemeClr val="lt1"/>
                </a:solidFill>
                <a:latin typeface="Open Sans"/>
                <a:ea typeface="Open Sans"/>
                <a:cs typeface="Open Sans"/>
                <a:sym typeface="Open Sans"/>
              </a:rPr>
              <a:t>All victims and survivors of VAWG in Kingston are able to live a life free of violence and abuse and that as a borough we have a zero tolerance approach to VAWG</a:t>
            </a:r>
            <a:endParaRPr sz="1600" b="1">
              <a:solidFill>
                <a:schemeClr val="lt1"/>
              </a:solidFill>
              <a:highlight>
                <a:srgbClr val="0097A7"/>
              </a:highlight>
              <a:latin typeface="Open Sans"/>
              <a:ea typeface="Open Sans"/>
              <a:cs typeface="Open Sans"/>
              <a:sym typeface="Open Sans"/>
            </a:endParaRPr>
          </a:p>
        </p:txBody>
      </p:sp>
      <p:sp>
        <p:nvSpPr>
          <p:cNvPr id="350" name="Google Shape;350;p43"/>
          <p:cNvSpPr/>
          <p:nvPr/>
        </p:nvSpPr>
        <p:spPr>
          <a:xfrm>
            <a:off x="134625" y="1260000"/>
            <a:ext cx="4365300" cy="1456800"/>
          </a:xfrm>
          <a:prstGeom prst="roundRect">
            <a:avLst>
              <a:gd name="adj" fmla="val 16667"/>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1:  Support to Survivors</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All victims and survivors of VAWG have access to specialist support with agencies having a trauma-informed response</a:t>
            </a:r>
            <a:endParaRPr sz="1500">
              <a:solidFill>
                <a:schemeClr val="lt1"/>
              </a:solidFill>
              <a:latin typeface="Open Sans"/>
              <a:ea typeface="Open Sans"/>
              <a:cs typeface="Open Sans"/>
              <a:sym typeface="Open Sans"/>
            </a:endParaRPr>
          </a:p>
        </p:txBody>
      </p:sp>
      <p:sp>
        <p:nvSpPr>
          <p:cNvPr id="351" name="Google Shape;351;p43"/>
          <p:cNvSpPr/>
          <p:nvPr/>
        </p:nvSpPr>
        <p:spPr>
          <a:xfrm>
            <a:off x="4572000" y="1260000"/>
            <a:ext cx="4365300" cy="1456800"/>
          </a:xfrm>
          <a:prstGeom prst="roundRect">
            <a:avLst>
              <a:gd name="adj" fmla="val 16667"/>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100" b="1">
                <a:solidFill>
                  <a:srgbClr val="000000"/>
                </a:solidFill>
              </a:rPr>
              <a:t> </a:t>
            </a:r>
            <a:endParaRPr sz="1100" b="1">
              <a:solidFill>
                <a:srgbClr val="000000"/>
              </a:solidFill>
            </a:endParaRPr>
          </a:p>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2: Children and Young People</a:t>
            </a:r>
            <a:r>
              <a:rPr lang="en-GB"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CYP have access to appropriate support and we address the root causes of VAWG by working with our young people and practitioners in education and youth settings</a:t>
            </a:r>
            <a:endParaRPr sz="1500">
              <a:solidFill>
                <a:schemeClr val="lt1"/>
              </a:solidFill>
              <a:latin typeface="Open Sans"/>
              <a:ea typeface="Open Sans"/>
              <a:cs typeface="Open Sans"/>
              <a:sym typeface="Open Sans"/>
            </a:endParaRPr>
          </a:p>
        </p:txBody>
      </p:sp>
      <p:sp>
        <p:nvSpPr>
          <p:cNvPr id="352" name="Google Shape;352;p43"/>
          <p:cNvSpPr/>
          <p:nvPr/>
        </p:nvSpPr>
        <p:spPr>
          <a:xfrm>
            <a:off x="134625" y="2798250"/>
            <a:ext cx="4365300" cy="1456800"/>
          </a:xfrm>
          <a:prstGeom prst="roundRect">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3: Holding Perpetrators to Account</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Those who cause harm are held accountable and professionals are provided with the skills and confidence to support perpetrators of VAWG.</a:t>
            </a:r>
            <a:endParaRPr sz="1500">
              <a:solidFill>
                <a:schemeClr val="lt1"/>
              </a:solidFill>
              <a:latin typeface="Open Sans"/>
              <a:ea typeface="Open Sans"/>
              <a:cs typeface="Open Sans"/>
              <a:sym typeface="Open Sans"/>
            </a:endParaRPr>
          </a:p>
        </p:txBody>
      </p:sp>
      <p:sp>
        <p:nvSpPr>
          <p:cNvPr id="353" name="Google Shape;353;p43"/>
          <p:cNvSpPr/>
          <p:nvPr/>
        </p:nvSpPr>
        <p:spPr>
          <a:xfrm>
            <a:off x="4572000" y="2798250"/>
            <a:ext cx="4365300" cy="1456800"/>
          </a:xfrm>
          <a:prstGeom prst="roundRect">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200" b="1">
                <a:solidFill>
                  <a:schemeClr val="lt1"/>
                </a:solidFill>
                <a:latin typeface="Open Sans"/>
                <a:ea typeface="Open Sans"/>
                <a:cs typeface="Open Sans"/>
                <a:sym typeface="Open Sans"/>
              </a:rPr>
              <a:t>Co-Produced Objective 4: VAWG is Everyone’s business </a:t>
            </a:r>
            <a:endParaRPr sz="1200"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1"/>
                </a:solidFill>
                <a:latin typeface="Open Sans"/>
                <a:ea typeface="Open Sans"/>
                <a:cs typeface="Open Sans"/>
                <a:sym typeface="Open Sans"/>
              </a:rPr>
              <a:t>Ensure communities, residents, professionals and local businesses work together to deliver a coordinated community response.</a:t>
            </a:r>
            <a:endParaRPr sz="1500">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4"/>
          <p:cNvSpPr txBox="1">
            <a:spLocks noGrp="1"/>
          </p:cNvSpPr>
          <p:nvPr>
            <p:ph type="title"/>
          </p:nvPr>
        </p:nvSpPr>
        <p:spPr>
          <a:xfrm>
            <a:off x="1059900" y="230450"/>
            <a:ext cx="7205700" cy="58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400">
                <a:solidFill>
                  <a:srgbClr val="000090"/>
                </a:solidFill>
              </a:rPr>
              <a:t>Governance and delivery groups</a:t>
            </a:r>
            <a:endParaRPr sz="3400">
              <a:solidFill>
                <a:srgbClr val="000090"/>
              </a:solidFill>
            </a:endParaRPr>
          </a:p>
        </p:txBody>
      </p:sp>
      <p:sp>
        <p:nvSpPr>
          <p:cNvPr id="359" name="Google Shape;359;p44"/>
          <p:cNvSpPr/>
          <p:nvPr/>
        </p:nvSpPr>
        <p:spPr>
          <a:xfrm>
            <a:off x="659725" y="1308225"/>
            <a:ext cx="7676400" cy="706500"/>
          </a:xfrm>
          <a:prstGeom prst="roundRect">
            <a:avLst>
              <a:gd name="adj" fmla="val 16667"/>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700" b="1">
                <a:solidFill>
                  <a:schemeClr val="lt1"/>
                </a:solidFill>
                <a:latin typeface="Open Sans"/>
                <a:ea typeface="Open Sans"/>
                <a:cs typeface="Open Sans"/>
                <a:sym typeface="Open Sans"/>
              </a:rPr>
              <a:t>Safer Kingston Partnership</a:t>
            </a:r>
            <a:r>
              <a:rPr lang="en-GB" sz="1700">
                <a:solidFill>
                  <a:schemeClr val="lt1"/>
                </a:solidFill>
                <a:latin typeface="Open Sans"/>
                <a:ea typeface="Open Sans"/>
                <a:cs typeface="Open Sans"/>
                <a:sym typeface="Open Sans"/>
              </a:rPr>
              <a:t> </a:t>
            </a:r>
            <a:endParaRPr sz="2000">
              <a:solidFill>
                <a:schemeClr val="lt1"/>
              </a:solidFill>
              <a:highlight>
                <a:srgbClr val="0097A7"/>
              </a:highlight>
              <a:latin typeface="Open Sans"/>
              <a:ea typeface="Open Sans"/>
              <a:cs typeface="Open Sans"/>
              <a:sym typeface="Open Sans"/>
            </a:endParaRPr>
          </a:p>
        </p:txBody>
      </p:sp>
      <p:sp>
        <p:nvSpPr>
          <p:cNvPr id="360" name="Google Shape;360;p44"/>
          <p:cNvSpPr/>
          <p:nvPr/>
        </p:nvSpPr>
        <p:spPr>
          <a:xfrm>
            <a:off x="659725" y="2133900"/>
            <a:ext cx="3769500" cy="875700"/>
          </a:xfrm>
          <a:prstGeom prst="roundRect">
            <a:avLst>
              <a:gd name="adj" fmla="val 16667"/>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100" b="1">
                <a:solidFill>
                  <a:srgbClr val="000000"/>
                </a:solidFill>
              </a:rPr>
              <a:t>            </a:t>
            </a:r>
            <a:r>
              <a:rPr lang="en-GB" b="1">
                <a:solidFill>
                  <a:schemeClr val="lt1"/>
                </a:solidFill>
                <a:latin typeface="Open Sans"/>
                <a:ea typeface="Open Sans"/>
                <a:cs typeface="Open Sans"/>
                <a:sym typeface="Open Sans"/>
              </a:rPr>
              <a:t>Domestic Abuse and VAWG Delivery Board </a:t>
            </a:r>
            <a:endParaRPr>
              <a:solidFill>
                <a:schemeClr val="lt1"/>
              </a:solidFill>
              <a:latin typeface="Open Sans"/>
              <a:ea typeface="Open Sans"/>
              <a:cs typeface="Open Sans"/>
              <a:sym typeface="Open Sans"/>
            </a:endParaRPr>
          </a:p>
        </p:txBody>
      </p:sp>
      <p:sp>
        <p:nvSpPr>
          <p:cNvPr id="361" name="Google Shape;361;p44"/>
          <p:cNvSpPr/>
          <p:nvPr/>
        </p:nvSpPr>
        <p:spPr>
          <a:xfrm>
            <a:off x="659725" y="3128775"/>
            <a:ext cx="2527200" cy="893400"/>
          </a:xfrm>
          <a:prstGeom prst="roundRect">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a:solidFill>
                  <a:schemeClr val="lt1"/>
                </a:solidFill>
                <a:latin typeface="Open Sans"/>
                <a:ea typeface="Open Sans"/>
                <a:cs typeface="Open Sans"/>
                <a:sym typeface="Open Sans"/>
              </a:rPr>
              <a:t>Harmful Practices Subgroup</a:t>
            </a:r>
            <a:endParaRPr sz="1700">
              <a:solidFill>
                <a:schemeClr val="lt1"/>
              </a:solidFill>
              <a:latin typeface="Open Sans"/>
              <a:ea typeface="Open Sans"/>
              <a:cs typeface="Open Sans"/>
              <a:sym typeface="Open Sans"/>
            </a:endParaRPr>
          </a:p>
        </p:txBody>
      </p:sp>
      <p:sp>
        <p:nvSpPr>
          <p:cNvPr id="362" name="Google Shape;362;p44"/>
          <p:cNvSpPr/>
          <p:nvPr/>
        </p:nvSpPr>
        <p:spPr>
          <a:xfrm>
            <a:off x="3308375" y="3128775"/>
            <a:ext cx="2453100" cy="893400"/>
          </a:xfrm>
          <a:prstGeom prst="roundRect">
            <a:avLst>
              <a:gd name="adj" fmla="val 16667"/>
            </a:avLst>
          </a:prstGeom>
          <a:solidFill>
            <a:srgbClr val="E066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a:solidFill>
                  <a:schemeClr val="lt1"/>
                </a:solidFill>
                <a:latin typeface="Open Sans"/>
                <a:ea typeface="Open Sans"/>
                <a:cs typeface="Open Sans"/>
                <a:sym typeface="Open Sans"/>
              </a:rPr>
              <a:t>Practitioners Forum</a:t>
            </a:r>
            <a:endParaRPr>
              <a:solidFill>
                <a:schemeClr val="lt1"/>
              </a:solidFill>
              <a:latin typeface="Open Sans"/>
              <a:ea typeface="Open Sans"/>
              <a:cs typeface="Open Sans"/>
              <a:sym typeface="Open Sans"/>
            </a:endParaRPr>
          </a:p>
        </p:txBody>
      </p:sp>
      <p:sp>
        <p:nvSpPr>
          <p:cNvPr id="363" name="Google Shape;363;p44"/>
          <p:cNvSpPr/>
          <p:nvPr/>
        </p:nvSpPr>
        <p:spPr>
          <a:xfrm>
            <a:off x="5882925" y="3137625"/>
            <a:ext cx="2453100" cy="875700"/>
          </a:xfrm>
          <a:prstGeom prst="roundRect">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a:solidFill>
                  <a:schemeClr val="lt1"/>
                </a:solidFill>
                <a:latin typeface="Open Sans"/>
                <a:ea typeface="Open Sans"/>
                <a:cs typeface="Open Sans"/>
                <a:sym typeface="Open Sans"/>
              </a:rPr>
              <a:t>Modern Slavery Working Group</a:t>
            </a:r>
            <a:endParaRPr>
              <a:solidFill>
                <a:schemeClr val="lt1"/>
              </a:solidFill>
              <a:latin typeface="Open Sans"/>
              <a:ea typeface="Open Sans"/>
              <a:cs typeface="Open Sans"/>
              <a:sym typeface="Open Sans"/>
            </a:endParaRPr>
          </a:p>
        </p:txBody>
      </p:sp>
      <p:sp>
        <p:nvSpPr>
          <p:cNvPr id="364" name="Google Shape;364;p44"/>
          <p:cNvSpPr/>
          <p:nvPr/>
        </p:nvSpPr>
        <p:spPr>
          <a:xfrm>
            <a:off x="4605550" y="2133900"/>
            <a:ext cx="3730500" cy="875700"/>
          </a:xfrm>
          <a:prstGeom prst="roundRect">
            <a:avLst>
              <a:gd name="adj" fmla="val 16667"/>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100" b="1">
                <a:solidFill>
                  <a:srgbClr val="000000"/>
                </a:solidFill>
              </a:rPr>
              <a:t>      </a:t>
            </a:r>
            <a:r>
              <a:rPr lang="en-GB" b="1">
                <a:solidFill>
                  <a:schemeClr val="lt1"/>
                </a:solidFill>
                <a:latin typeface="Open Sans"/>
                <a:ea typeface="Open Sans"/>
                <a:cs typeface="Open Sans"/>
                <a:sym typeface="Open Sans"/>
              </a:rPr>
              <a:t>Survivors Forum/Survivor Consultation</a:t>
            </a:r>
            <a:endParaRPr sz="17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xfrm>
            <a:off x="1096025" y="68700"/>
            <a:ext cx="7845000" cy="10407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GB" sz="3020">
                <a:solidFill>
                  <a:srgbClr val="000090"/>
                </a:solidFill>
              </a:rPr>
              <a:t>Survivors thoughts </a:t>
            </a:r>
            <a:endParaRPr sz="1800">
              <a:solidFill>
                <a:schemeClr val="lt1"/>
              </a:solidFill>
            </a:endParaRPr>
          </a:p>
        </p:txBody>
      </p:sp>
      <p:sp>
        <p:nvSpPr>
          <p:cNvPr id="370" name="Google Shape;370;p45"/>
          <p:cNvSpPr txBox="1">
            <a:spLocks noGrp="1"/>
          </p:cNvSpPr>
          <p:nvPr>
            <p:ph type="body" idx="1"/>
          </p:nvPr>
        </p:nvSpPr>
        <p:spPr>
          <a:xfrm>
            <a:off x="192325" y="984375"/>
            <a:ext cx="8591700" cy="31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0" i="1">
                <a:latin typeface="Arial"/>
                <a:ea typeface="Arial"/>
                <a:cs typeface="Arial"/>
                <a:sym typeface="Arial"/>
              </a:rPr>
              <a:t>“</a:t>
            </a:r>
            <a:r>
              <a:rPr lang="en-GB" sz="1100" b="0" i="1">
                <a:latin typeface="Arial"/>
                <a:ea typeface="Arial"/>
                <a:cs typeface="Arial"/>
                <a:sym typeface="Arial"/>
              </a:rPr>
              <a:t>The Survivors Forum is one of the most inspiring initiatives I have been involved in. Listening to and learning from the voices of courageous women brings such value and richness to the work we at Voices of Hope do. For the forum to be part of the co-produced strategy fundamentally communicates dignity, empowerment and hope - we’re so grateful to Kingston Council’s VAWG team for the opportunity.” - Sarah Clay, CEO Voices of Hope</a:t>
            </a:r>
            <a:endParaRPr sz="1100" b="0" i="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0" i="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b="0" i="1">
                <a:latin typeface="Arial"/>
                <a:ea typeface="Arial"/>
                <a:cs typeface="Arial"/>
                <a:sym typeface="Arial"/>
              </a:rPr>
              <a:t>“Being in the Survivors Forum and part of the co-produced strategy has increased my confidence to speak out and to recognise what I can teach others. It has reduced the shame I used to feel about the degrading things that had happened to me and caused trauma to me.”</a:t>
            </a:r>
            <a:r>
              <a:rPr lang="en-GB" sz="1100" b="0">
                <a:latin typeface="Arial"/>
                <a:ea typeface="Arial"/>
                <a:cs typeface="Arial"/>
                <a:sym typeface="Arial"/>
              </a:rPr>
              <a:t> - Maddie</a:t>
            </a:r>
            <a:endParaRPr sz="1100" b="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b="0" i="1">
                <a:latin typeface="Arial"/>
                <a:ea typeface="Arial"/>
                <a:cs typeface="Arial"/>
                <a:sym typeface="Arial"/>
              </a:rPr>
              <a:t>“Many women often find themselves shouldering the burden of responsibilities, such as caring for their children, managing their finances and running a household, working, dealing with family dynamics and navigating multiple statutory services (e.g., social services, housing, healthcare professionals) - especially when relocating to a new area. I am truly grateful to have been involved in this process, and to have a voice in creating positive change. It is empowering to hear the perspectives of other women who share a common vision for progress. I am looking forward to seeing what comes next.” </a:t>
            </a:r>
            <a:r>
              <a:rPr lang="en-GB" sz="1100" b="0">
                <a:latin typeface="Arial"/>
                <a:ea typeface="Arial"/>
                <a:cs typeface="Arial"/>
                <a:sym typeface="Arial"/>
              </a:rPr>
              <a:t>- Tracy</a:t>
            </a:r>
            <a:endParaRPr sz="1100" b="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b="0">
              <a:latin typeface="Arial"/>
              <a:ea typeface="Arial"/>
              <a:cs typeface="Arial"/>
              <a:sym typeface="Arial"/>
            </a:endParaRPr>
          </a:p>
          <a:p>
            <a:pPr marL="0" lvl="0" indent="0" algn="l" rtl="0">
              <a:spcBef>
                <a:spcPts val="0"/>
              </a:spcBef>
              <a:spcAft>
                <a:spcPts val="0"/>
              </a:spcAft>
              <a:buNone/>
            </a:pPr>
            <a:endParaRPr sz="1500" b="0">
              <a:solidFill>
                <a:srgbClr val="595959"/>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BK - General Corporate Presentation Template (Horizontal)">
  <a:themeElements>
    <a:clrScheme name="Simple Light">
      <a:dk1>
        <a:srgbClr val="000000"/>
      </a:dk1>
      <a:lt1>
        <a:srgbClr val="FFFFFF"/>
      </a:lt1>
      <a:dk2>
        <a:srgbClr val="006151"/>
      </a:dk2>
      <a:lt2>
        <a:srgbClr val="CCE70B"/>
      </a:lt2>
      <a:accent1>
        <a:srgbClr val="142856"/>
      </a:accent1>
      <a:accent2>
        <a:srgbClr val="0060AC"/>
      </a:accent2>
      <a:accent3>
        <a:srgbClr val="5EBEBF"/>
      </a:accent3>
      <a:accent4>
        <a:srgbClr val="004D5B"/>
      </a:accent4>
      <a:accent5>
        <a:srgbClr val="BCE1E2"/>
      </a:accent5>
      <a:accent6>
        <a:srgbClr val="796E94"/>
      </a:accent6>
      <a:hlink>
        <a:srgbClr val="FFE57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2967</Words>
  <Application>Microsoft Office PowerPoint</Application>
  <PresentationFormat>On-screen Show (16:9)</PresentationFormat>
  <Paragraphs>235</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Narrow</vt:lpstr>
      <vt:lpstr>Open Sans</vt:lpstr>
      <vt:lpstr>Times</vt:lpstr>
      <vt:lpstr>Roboto</vt:lpstr>
      <vt:lpstr>Times New Roman</vt:lpstr>
      <vt:lpstr>Simple Light</vt:lpstr>
      <vt:lpstr>RBK - General Corporate Presentation Template (Horizontal)</vt:lpstr>
      <vt:lpstr>Ending Violence Against Women and Girls Strategy 2025-2030 </vt:lpstr>
      <vt:lpstr>What is VAWG?</vt:lpstr>
      <vt:lpstr>Coordinated Community Response</vt:lpstr>
      <vt:lpstr>Support in Kingston</vt:lpstr>
      <vt:lpstr>Co-production with victim survivors</vt:lpstr>
      <vt:lpstr>Co-production with professionals and community groups</vt:lpstr>
      <vt:lpstr>PowerPoint Presentation</vt:lpstr>
      <vt:lpstr>Governance and delivery groups</vt:lpstr>
      <vt:lpstr>Survivors thoughts </vt:lpstr>
      <vt:lpstr>Survivors thoughts </vt:lpstr>
      <vt:lpstr>PowerPoint Presentation</vt:lpstr>
      <vt:lpstr> Co-Produced Objective 1:  Support to Survivors </vt:lpstr>
      <vt:lpstr> Co-Produced Objective 1:  Support to Survivors cont. </vt:lpstr>
      <vt:lpstr> Co-Produced Objective 2: Children and Young People  CYP have access to appropriate support and we address the root causes of VAWG by working with our young people and practitioners in education and youth settings. </vt:lpstr>
      <vt:lpstr> Co-Produced Objective 2: Children and Young People cont. CYP have access to appropriate support and we address the root causes of VAWG by working with our young people and practitioners in education and youth settings. </vt:lpstr>
      <vt:lpstr> Co-Produced Objective 3: Holding Perpetrators to Account Those who cause harm are held accountable and professionals are provided with the skills and confidence to support perpetrators of VAWG.  </vt:lpstr>
      <vt:lpstr> Co-Produced Objective 3: Holding Perpetrators to Account cont. Those who cause harm are held accountable and professionals are provided with the skills and confidence to support perpetrators of VAWG.  </vt:lpstr>
      <vt:lpstr>     Co-Produced Objective 4: VAWG is Everyone’s business   Ensure communities, residents, professionals and local businesses work together to deliver a coordinated community response  </vt:lpstr>
      <vt:lpstr>     Co-Produced Objective 4: VAWG is Everyone’s business cont.  Ensure communities, residents, professionals and local businesses work together to deliver a coordinated community response  </vt:lpstr>
      <vt:lpstr>     Co-Produced Objective 4: VAWG is Everyone’s business cont.  Ensure communities, residents, professionals and local businesses work together to deliver a coordinated community response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Wheal</dc:creator>
  <cp:lastModifiedBy>Camilla Wheal</cp:lastModifiedBy>
  <cp:revision>1</cp:revision>
  <dcterms:modified xsi:type="dcterms:W3CDTF">2025-04-29T08:34:47Z</dcterms:modified>
</cp:coreProperties>
</file>