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7" r:id="rId5"/>
    <p:sldMasterId id="2147483678" r:id="rId6"/>
    <p:sldMasterId id="214748367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D93185-B9F8-45B6-9650-3C45577F5E9D}">
  <a:tblStyle styleId="{A2D93185-B9F8-45B6-9650-3C45577F5E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" Type="http://schemas.openxmlformats.org/officeDocument/2006/relationships/presProps" Target="presProps.xml"/><Relationship Id="rId34" Type="http://schemas.openxmlformats.org/officeDocument/2006/relationships/customXml" Target="../customXml/item2.xml"/><Relationship Id="rId25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customXml" Target="../customXml/item1.xml"/><Relationship Id="rId20" Type="http://schemas.openxmlformats.org/officeDocument/2006/relationships/slide" Target="slides/slide12.xml"/><Relationship Id="rId2" Type="http://schemas.openxmlformats.org/officeDocument/2006/relationships/viewProps" Target="viewProps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24" Type="http://schemas.openxmlformats.org/officeDocument/2006/relationships/slide" Target="slides/slide16.xml"/><Relationship Id="rId1" Type="http://schemas.openxmlformats.org/officeDocument/2006/relationships/theme" Target="theme/theme4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31" Type="http://schemas.openxmlformats.org/officeDocument/2006/relationships/slide" Target="slides/slide2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22" Type="http://schemas.openxmlformats.org/officeDocument/2006/relationships/slide" Target="slides/slide14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14" Type="http://schemas.openxmlformats.org/officeDocument/2006/relationships/slide" Target="slides/slide6.xml"/><Relationship Id="rId35" Type="http://schemas.openxmlformats.org/officeDocument/2006/relationships/customXml" Target="../customXml/item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1bAhj3nB0_hTydfBwl_mOewunkjEZUpAyyjmoTG96Io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5ce234276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45ce234276_1_2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b4cbf662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1b4cbf66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5ce234276_1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5ce234276_1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https://docs.google.com/document/d/11bAhj3nB0_hTydfBwl_mOewunkjEZUpAyyjmoTG96Io/edit?usp=sharing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5ce234276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5ce234276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b4cbf662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b4cbf662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bedf2ca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bedf2ca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bedf2ca9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bedf2ca9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bedf2ca9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bedf2ca9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61ebf3044_0_14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161ebf3044_0_14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d07f1d360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d07f1d360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2fc20473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42fc204734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2fc2047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2fc2047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2fc20473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42fc20473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2fc204734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42fc204734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2fc20473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342fc204734_0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42fc20473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42fc20473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be7128a3d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abe7128a3d_0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fc20473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42fc204734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2fc20473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2fc20473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2fc20473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42fc20473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fc20473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2fc20473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2fc20473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2fc20473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2fc20473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42fc204734_0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2fc204734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2fc204734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only">
  <p:cSld name="Bullets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Grey Background)">
  <p:cSld name="Title Slide (Grey Background)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C_RGB-Colour_ForGreyBackground.png" id="60" name="Google Shape;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116" y="4247044"/>
            <a:ext cx="2234778" cy="57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pline">
  <p:cSld name="Straplin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C_PPT_Corporate_13A_backgrounds_2.eps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rait image with text">
  <p:cSld name="Portrait image with 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only">
  <p:cSld name="Bullets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(on grey background)">
  <p:cSld name="End slide (on grey background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9"/>
          <p:cNvCxnSpPr/>
          <p:nvPr/>
        </p:nvCxnSpPr>
        <p:spPr>
          <a:xfrm>
            <a:off x="3396376" y="2595196"/>
            <a:ext cx="24342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fC_RGB-Colour_ForGreyBackground.png" id="70" name="Google Shape;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116" y="4247044"/>
            <a:ext cx="2234778" cy="57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321469" y="241102"/>
            <a:ext cx="8499900" cy="4068000"/>
          </a:xfrm>
          <a:prstGeom prst="roundRect">
            <a:avLst>
              <a:gd fmla="val 3035" name="adj"/>
            </a:avLst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9450" lIns="58925" spcFirstLastPara="1" rIns="58925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>
            <p:ph type="ctrTitle"/>
          </p:nvPr>
        </p:nvSpPr>
        <p:spPr>
          <a:xfrm>
            <a:off x="642938" y="4822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4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subTitle"/>
          </p:nvPr>
        </p:nvSpPr>
        <p:spPr>
          <a:xfrm>
            <a:off x="642938" y="1698372"/>
            <a:ext cx="7773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4"/>
          <p:cNvSpPr/>
          <p:nvPr>
            <p:ph idx="2" type="pic"/>
          </p:nvPr>
        </p:nvSpPr>
        <p:spPr>
          <a:xfrm>
            <a:off x="321469" y="4578656"/>
            <a:ext cx="883500" cy="3093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4"/>
          <p:cNvSpPr/>
          <p:nvPr>
            <p:ph idx="3" type="pic"/>
          </p:nvPr>
        </p:nvSpPr>
        <p:spPr>
          <a:xfrm>
            <a:off x="1526344" y="4578656"/>
            <a:ext cx="883500" cy="30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Background">
  <p:cSld name="Title and Content with Background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5"/>
          <p:cNvPicPr preferRelativeResize="0"/>
          <p:nvPr/>
        </p:nvPicPr>
        <p:blipFill rotWithShape="1">
          <a:blip r:embed="rId2">
            <a:alphaModFix/>
          </a:blip>
          <a:srcRect b="0" l="0" r="5499" t="0"/>
          <a:stretch/>
        </p:blipFill>
        <p:spPr>
          <a:xfrm>
            <a:off x="3607031" y="482203"/>
            <a:ext cx="5536968" cy="3756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5"/>
          <p:cNvSpPr txBox="1"/>
          <p:nvPr>
            <p:ph type="title"/>
          </p:nvPr>
        </p:nvSpPr>
        <p:spPr>
          <a:xfrm>
            <a:off x="642938" y="482203"/>
            <a:ext cx="7858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642938" y="1432561"/>
            <a:ext cx="7857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1pPr>
            <a:lvl2pPr indent="-304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5pPr>
            <a:lvl6pPr indent="-3048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2" type="subTitle"/>
          </p:nvPr>
        </p:nvSpPr>
        <p:spPr>
          <a:xfrm>
            <a:off x="642938" y="1070573"/>
            <a:ext cx="78570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5"/>
          <p:cNvSpPr/>
          <p:nvPr>
            <p:ph idx="3" type="pic"/>
          </p:nvPr>
        </p:nvSpPr>
        <p:spPr>
          <a:xfrm>
            <a:off x="321469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/>
          <p:nvPr>
            <p:ph idx="4" type="pic"/>
          </p:nvPr>
        </p:nvSpPr>
        <p:spPr>
          <a:xfrm>
            <a:off x="1526344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642938" y="482203"/>
            <a:ext cx="7858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4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642938" y="1432561"/>
            <a:ext cx="7857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1pPr>
            <a:lvl2pPr indent="-3048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/>
            </a:lvl5pPr>
            <a:lvl6pPr indent="-3048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2" type="subTitle"/>
          </p:nvPr>
        </p:nvSpPr>
        <p:spPr>
          <a:xfrm>
            <a:off x="642938" y="1070573"/>
            <a:ext cx="78570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26"/>
          <p:cNvSpPr/>
          <p:nvPr>
            <p:ph idx="3" type="pic"/>
          </p:nvPr>
        </p:nvSpPr>
        <p:spPr>
          <a:xfrm>
            <a:off x="321469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6"/>
          <p:cNvSpPr/>
          <p:nvPr>
            <p:ph idx="4" type="pic"/>
          </p:nvPr>
        </p:nvSpPr>
        <p:spPr>
          <a:xfrm>
            <a:off x="1526344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642938" y="482203"/>
            <a:ext cx="7858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4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6" name="Google Shape;106;p27"/>
          <p:cNvSpPr/>
          <p:nvPr>
            <p:ph idx="2" type="pic"/>
          </p:nvPr>
        </p:nvSpPr>
        <p:spPr>
          <a:xfrm>
            <a:off x="321469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7"/>
          <p:cNvSpPr/>
          <p:nvPr>
            <p:ph idx="3" type="pic"/>
          </p:nvPr>
        </p:nvSpPr>
        <p:spPr>
          <a:xfrm>
            <a:off x="1526344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>
            <p:ph idx="2" type="pic"/>
          </p:nvPr>
        </p:nvSpPr>
        <p:spPr>
          <a:xfrm>
            <a:off x="321469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8"/>
          <p:cNvSpPr/>
          <p:nvPr>
            <p:ph idx="3" type="pic"/>
          </p:nvPr>
        </p:nvSpPr>
        <p:spPr>
          <a:xfrm>
            <a:off x="1526344" y="4510688"/>
            <a:ext cx="883500" cy="30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only">
  <p:cSld name="Bullets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•"/>
              <a:defRPr/>
            </a:lvl1pPr>
            <a:lvl2pPr indent="-292100" lvl="1" marL="914400" rtl="0">
              <a:spcBef>
                <a:spcPts val="700"/>
              </a:spcBef>
              <a:spcAft>
                <a:spcPts val="0"/>
              </a:spcAft>
              <a:buSzPts val="1000"/>
              <a:buChar char="•"/>
              <a:defRPr/>
            </a:lvl2pPr>
            <a:lvl3pPr indent="-292100" lvl="2" marL="1371600" rtl="0">
              <a:spcBef>
                <a:spcPts val="700"/>
              </a:spcBef>
              <a:spcAft>
                <a:spcPts val="0"/>
              </a:spcAft>
              <a:buSzPts val="1000"/>
              <a:buChar char="•"/>
              <a:defRPr/>
            </a:lvl3pPr>
            <a:lvl4pPr indent="-292100" lvl="3" marL="1828800" rtl="0">
              <a:spcBef>
                <a:spcPts val="7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rtl="0">
              <a:spcBef>
                <a:spcPts val="700"/>
              </a:spcBef>
              <a:spcAft>
                <a:spcPts val="0"/>
              </a:spcAft>
              <a:buSzPts val="1000"/>
              <a:buChar char="•"/>
              <a:defRPr/>
            </a:lvl5pPr>
            <a:lvl6pPr indent="-342900" lvl="5" marL="2743200" rtl="0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_1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15468" y="4535436"/>
            <a:ext cx="768867" cy="4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875" y="4548639"/>
            <a:ext cx="911248" cy="33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2"/>
          <p:cNvSpPr txBox="1"/>
          <p:nvPr>
            <p:ph type="title"/>
          </p:nvPr>
        </p:nvSpPr>
        <p:spPr>
          <a:xfrm>
            <a:off x="857861" y="381448"/>
            <a:ext cx="7572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b="0" i="0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401575" y="1248995"/>
            <a:ext cx="823530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 algn="l">
              <a:spcBef>
                <a:spcPts val="70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 algn="l">
              <a:spcBef>
                <a:spcPts val="7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l">
              <a:spcBef>
                <a:spcPts val="70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algn="l">
              <a:spcBef>
                <a:spcPts val="7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642938" y="482203"/>
            <a:ext cx="78582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b="1" i="0" sz="5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642938" y="2122453"/>
            <a:ext cx="78570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15469" y="4535437"/>
            <a:ext cx="768867" cy="4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03875" y="4548639"/>
            <a:ext cx="911248" cy="3394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kr.afcinfo.org.uk/pages/young-people/information-and-advice" TargetMode="External"/><Relationship Id="rId4" Type="http://schemas.openxmlformats.org/officeDocument/2006/relationships/hyperlink" Target="https://kr.afcinfo.org.uk/local_offer" TargetMode="External"/><Relationship Id="rId5" Type="http://schemas.openxmlformats.org/officeDocument/2006/relationships/hyperlink" Target="https://kr.afcinfo.org.uk/organisations" TargetMode="External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ssets.publishing.service.gov.uk/government/uploads/system/uploads/attachment_data/file/1096776/Annex_E_-_family_hub_model_framework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assets.publishing.service.gov.uk/government/uploads/system/uploads/attachment_data/file/1147317/Children_s_social_care_stable_homes_consultation_February_20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33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3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Family Hubs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Kingston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March  2025</a:t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133" name="Google Shape;133;p33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126400" y="0"/>
            <a:ext cx="6761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2"/>
                </a:solidFill>
              </a:rPr>
              <a:t>What is a Family Hub 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Family Hub is </a:t>
            </a:r>
            <a:r>
              <a:rPr b="1" lang="en-GB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system-wide model of providing high-quality, joined-up, whole-family support services</a:t>
            </a:r>
            <a:r>
              <a:rPr lang="en-GB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Hubs deliver these services from conception, through a child's early years until they reach the age of 19 (or 25 for young people with special educational needs and disabilities).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1937225" y="2699550"/>
            <a:ext cx="7006500" cy="1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2"/>
                </a:solidFill>
              </a:rPr>
              <a:t>AFC’s Vision </a:t>
            </a:r>
            <a:endParaRPr b="1" sz="23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To create a one stop shop approach for parents, carers, children and young people delivering early help, guidance, information, support and accessible programmes of activities focussing on early intervention and prevention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an.dodds\AppData\Local\Microsoft\Windows\INetCache\Content.MSO\26DF8BFF.tmp" id="238" name="Google Shape;238;p43"/>
          <p:cNvPicPr preferRelativeResize="0"/>
          <p:nvPr/>
        </p:nvPicPr>
        <p:blipFill rotWithShape="1">
          <a:blip r:embed="rId3">
            <a:alphaModFix/>
          </a:blip>
          <a:srcRect b="0" l="0" r="10833" t="0"/>
          <a:stretch/>
        </p:blipFill>
        <p:spPr>
          <a:xfrm>
            <a:off x="532800" y="-46600"/>
            <a:ext cx="6692950" cy="49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95600" y="126576"/>
            <a:ext cx="8520600" cy="5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/>
              <a:t>Hubs Vision and Approach - </a:t>
            </a:r>
            <a:r>
              <a:rPr i="1" lang="en-GB" sz="1600"/>
              <a:t>‘To connect, support and empower communities’</a:t>
            </a:r>
            <a:endParaRPr b="1" sz="2400"/>
          </a:p>
        </p:txBody>
      </p:sp>
      <p:sp>
        <p:nvSpPr>
          <p:cNvPr id="244" name="Google Shape;244;p44"/>
          <p:cNvSpPr txBox="1"/>
          <p:nvPr/>
        </p:nvSpPr>
        <p:spPr>
          <a:xfrm>
            <a:off x="153125" y="707125"/>
            <a:ext cx="2763000" cy="2232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Physical Space</a:t>
            </a:r>
            <a:endParaRPr b="1" sz="12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Co-location in areas of need based on data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Maximising spaces for services, VCSE and communities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Variety of activities across a day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Signposting, IA&amp;G, social prescribing, early intervention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Assisted Digital - reducing skills inequalities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Opportunities for communities to support each other</a:t>
            </a:r>
            <a:endParaRPr sz="1100"/>
          </a:p>
        </p:txBody>
      </p:sp>
      <p:sp>
        <p:nvSpPr>
          <p:cNvPr id="245" name="Google Shape;245;p44"/>
          <p:cNvSpPr txBox="1"/>
          <p:nvPr/>
        </p:nvSpPr>
        <p:spPr>
          <a:xfrm>
            <a:off x="3102275" y="707125"/>
            <a:ext cx="2763000" cy="2286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Digital Space</a:t>
            </a:r>
            <a:endParaRPr b="1" sz="12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100">
                <a:solidFill>
                  <a:schemeClr val="dk1"/>
                </a:solidFill>
              </a:rPr>
              <a:t>Online offer of groups and parenting workshops</a:t>
            </a:r>
            <a:endParaRPr sz="11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100">
                <a:solidFill>
                  <a:schemeClr val="dk1"/>
                </a:solidFill>
              </a:rPr>
              <a:t>A ‘digital by default’ council</a:t>
            </a:r>
            <a:endParaRPr sz="9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Proactive Digital - online self serve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Developing existing sites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Signposting to online offer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Supporting residents to upskill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Signposting to support and courses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6018025" y="707125"/>
            <a:ext cx="2763000" cy="1886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@ Home</a:t>
            </a:r>
            <a:endParaRPr b="1" sz="12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Supporting independent living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Supporting connectivity through phone, digital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Supporting opportunities for participation and volunteering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170175" y="3001025"/>
            <a:ext cx="8593800" cy="585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How</a:t>
            </a:r>
            <a:r>
              <a:rPr lang="en-GB" sz="1300"/>
              <a:t> - taking an enabling approach through collaborative working; understanding our families and what is on offer; signposting well; listening, understanding and communicating with empathy.</a:t>
            </a:r>
            <a:endParaRPr sz="1300"/>
          </a:p>
        </p:txBody>
      </p:sp>
      <p:sp>
        <p:nvSpPr>
          <p:cNvPr id="248" name="Google Shape;248;p44"/>
          <p:cNvSpPr txBox="1"/>
          <p:nvPr/>
        </p:nvSpPr>
        <p:spPr>
          <a:xfrm>
            <a:off x="170175" y="3722625"/>
            <a:ext cx="8593800" cy="8004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Outcomes</a:t>
            </a:r>
            <a:r>
              <a:rPr lang="en-GB" sz="1300"/>
              <a:t> - together we </a:t>
            </a:r>
            <a:r>
              <a:rPr lang="en-GB" sz="1300">
                <a:solidFill>
                  <a:schemeClr val="dk1"/>
                </a:solidFill>
              </a:rPr>
              <a:t>build resilience, reduce social isolation and improve health and wellbeing of communities. Our residents live happier, healthier and more independent lives.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/>
        </p:nvSpPr>
        <p:spPr>
          <a:xfrm>
            <a:off x="280525" y="416750"/>
            <a:ext cx="83607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</a:rPr>
              <a:t>Update on Kingston’s Family Hubs March 2025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Service transformation - </a:t>
            </a:r>
            <a:r>
              <a:rPr lang="en-GB" sz="1800">
                <a:solidFill>
                  <a:schemeClr val="dk2"/>
                </a:solidFill>
              </a:rPr>
              <a:t>completed</a:t>
            </a:r>
            <a:r>
              <a:rPr lang="en-GB" sz="1800">
                <a:solidFill>
                  <a:schemeClr val="dk2"/>
                </a:solidFill>
              </a:rPr>
              <a:t>, JP’s reviewed, structures revised - including </a:t>
            </a:r>
            <a:r>
              <a:rPr lang="en-GB" sz="1800">
                <a:solidFill>
                  <a:schemeClr val="dk2"/>
                </a:solidFill>
              </a:rPr>
              <a:t>introduction</a:t>
            </a:r>
            <a:r>
              <a:rPr lang="en-GB" sz="1800">
                <a:solidFill>
                  <a:schemeClr val="dk2"/>
                </a:solidFill>
              </a:rPr>
              <a:t> of </a:t>
            </a:r>
            <a:r>
              <a:rPr lang="en-GB" sz="1800">
                <a:solidFill>
                  <a:schemeClr val="dk2"/>
                </a:solidFill>
              </a:rPr>
              <a:t>Early</a:t>
            </a:r>
            <a:r>
              <a:rPr lang="en-GB" sz="1800">
                <a:solidFill>
                  <a:schemeClr val="dk2"/>
                </a:solidFill>
              </a:rPr>
              <a:t> Help teams into the hubs and </a:t>
            </a:r>
            <a:r>
              <a:rPr lang="en-GB" sz="1800">
                <a:solidFill>
                  <a:schemeClr val="dk2"/>
                </a:solidFill>
              </a:rPr>
              <a:t>securing</a:t>
            </a:r>
            <a:r>
              <a:rPr lang="en-GB" sz="1800">
                <a:solidFill>
                  <a:schemeClr val="dk2"/>
                </a:solidFill>
              </a:rPr>
              <a:t> </a:t>
            </a:r>
            <a:r>
              <a:rPr lang="en-GB" sz="1800">
                <a:solidFill>
                  <a:schemeClr val="dk2"/>
                </a:solidFill>
              </a:rPr>
              <a:t>identified</a:t>
            </a:r>
            <a:r>
              <a:rPr lang="en-GB" sz="1800">
                <a:solidFill>
                  <a:schemeClr val="dk2"/>
                </a:solidFill>
              </a:rPr>
              <a:t> </a:t>
            </a:r>
            <a:r>
              <a:rPr lang="en-GB" sz="1800">
                <a:solidFill>
                  <a:schemeClr val="dk2"/>
                </a:solidFill>
              </a:rPr>
              <a:t>efficiencies</a:t>
            </a:r>
            <a:r>
              <a:rPr lang="en-GB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Comprehensive Workforce development </a:t>
            </a:r>
            <a:r>
              <a:rPr lang="en-GB" sz="1800">
                <a:solidFill>
                  <a:schemeClr val="dk2"/>
                </a:solidFill>
              </a:rPr>
              <a:t>training</a:t>
            </a:r>
            <a:r>
              <a:rPr lang="en-GB" sz="1800">
                <a:solidFill>
                  <a:schemeClr val="dk2"/>
                </a:solidFill>
              </a:rPr>
              <a:t> programme - </a:t>
            </a:r>
            <a:r>
              <a:rPr lang="en-GB" sz="1800">
                <a:solidFill>
                  <a:schemeClr val="dk2"/>
                </a:solidFill>
              </a:rPr>
              <a:t>delivered</a:t>
            </a:r>
            <a:r>
              <a:rPr lang="en-GB" sz="1800">
                <a:solidFill>
                  <a:schemeClr val="dk2"/>
                </a:solidFill>
              </a:rPr>
              <a:t> - </a:t>
            </a:r>
            <a:r>
              <a:rPr lang="en-GB" sz="1800">
                <a:solidFill>
                  <a:schemeClr val="dk2"/>
                </a:solidFill>
              </a:rPr>
              <a:t>mandatory</a:t>
            </a:r>
            <a:r>
              <a:rPr lang="en-GB" sz="1800">
                <a:solidFill>
                  <a:schemeClr val="dk2"/>
                </a:solidFill>
              </a:rPr>
              <a:t> and ongoing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Establish clear </a:t>
            </a:r>
            <a:r>
              <a:rPr lang="en-GB" sz="1800">
                <a:solidFill>
                  <a:schemeClr val="dk2"/>
                </a:solidFill>
              </a:rPr>
              <a:t>governance</a:t>
            </a:r>
            <a:r>
              <a:rPr lang="en-GB" sz="1800">
                <a:solidFill>
                  <a:schemeClr val="dk2"/>
                </a:solidFill>
              </a:rPr>
              <a:t> arrangements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System </a:t>
            </a:r>
            <a:r>
              <a:rPr lang="en-GB" sz="1800">
                <a:solidFill>
                  <a:schemeClr val="dk2"/>
                </a:solidFill>
              </a:rPr>
              <a:t>review</a:t>
            </a:r>
            <a:r>
              <a:rPr lang="en-GB" sz="1800">
                <a:solidFill>
                  <a:schemeClr val="dk2"/>
                </a:solidFill>
              </a:rPr>
              <a:t> - </a:t>
            </a:r>
            <a:r>
              <a:rPr lang="en-GB" sz="1800">
                <a:solidFill>
                  <a:schemeClr val="dk2"/>
                </a:solidFill>
              </a:rPr>
              <a:t>database</a:t>
            </a:r>
            <a:r>
              <a:rPr lang="en-GB" sz="1800">
                <a:solidFill>
                  <a:schemeClr val="dk2"/>
                </a:solidFill>
              </a:rPr>
              <a:t> </a:t>
            </a:r>
            <a:r>
              <a:rPr lang="en-GB" sz="1800">
                <a:solidFill>
                  <a:schemeClr val="dk2"/>
                </a:solidFill>
              </a:rPr>
              <a:t>recording</a:t>
            </a:r>
            <a:r>
              <a:rPr lang="en-GB" sz="1800">
                <a:solidFill>
                  <a:schemeClr val="dk2"/>
                </a:solidFill>
              </a:rPr>
              <a:t> systems and customer platforms </a:t>
            </a:r>
            <a:r>
              <a:rPr lang="en-GB" sz="1800">
                <a:solidFill>
                  <a:schemeClr val="dk2"/>
                </a:solidFill>
              </a:rPr>
              <a:t>developed - GO LIVE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Web pages - expansion of the digital offer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Old Malden Family </a:t>
            </a:r>
            <a:r>
              <a:rPr lang="en-GB" sz="1800">
                <a:solidFill>
                  <a:schemeClr val="dk2"/>
                </a:solidFill>
              </a:rPr>
              <a:t>building</a:t>
            </a:r>
            <a:r>
              <a:rPr lang="en-GB" sz="1800">
                <a:solidFill>
                  <a:schemeClr val="dk2"/>
                </a:solidFill>
              </a:rPr>
              <a:t> works renovations underway - delay due to roof issues - provision completion date yet to be </a:t>
            </a:r>
            <a:r>
              <a:rPr lang="en-GB" sz="1800">
                <a:solidFill>
                  <a:schemeClr val="dk2"/>
                </a:solidFill>
              </a:rPr>
              <a:t>confirmed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/>
        </p:nvSpPr>
        <p:spPr>
          <a:xfrm>
            <a:off x="3370750" y="158900"/>
            <a:ext cx="338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b="1" lang="en-GB" sz="2300">
                <a:solidFill>
                  <a:srgbClr val="50505C"/>
                </a:solidFill>
              </a:rPr>
              <a:t>Family Hubs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59" name="Google Shape;259;p46"/>
          <p:cNvCxnSpPr/>
          <p:nvPr/>
        </p:nvCxnSpPr>
        <p:spPr>
          <a:xfrm>
            <a:off x="3370750" y="650325"/>
            <a:ext cx="5594400" cy="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46"/>
          <p:cNvSpPr/>
          <p:nvPr/>
        </p:nvSpPr>
        <p:spPr>
          <a:xfrm>
            <a:off x="3579625" y="885575"/>
            <a:ext cx="2055000" cy="12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6"/>
          <p:cNvPicPr preferRelativeResize="0"/>
          <p:nvPr/>
        </p:nvPicPr>
        <p:blipFill rotWithShape="1">
          <a:blip r:embed="rId3">
            <a:alphaModFix/>
          </a:blip>
          <a:srcRect b="59140" l="16172" r="66771" t="18394"/>
          <a:stretch/>
        </p:blipFill>
        <p:spPr>
          <a:xfrm>
            <a:off x="4010693" y="885608"/>
            <a:ext cx="1192781" cy="124629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/>
          <p:nvPr/>
        </p:nvSpPr>
        <p:spPr>
          <a:xfrm>
            <a:off x="6595034" y="885619"/>
            <a:ext cx="2055000" cy="12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940" y="906776"/>
            <a:ext cx="1358418" cy="124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6"/>
          <p:cNvSpPr/>
          <p:nvPr/>
        </p:nvSpPr>
        <p:spPr>
          <a:xfrm>
            <a:off x="3579625" y="2563075"/>
            <a:ext cx="5070300" cy="12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6"/>
          <p:cNvPicPr preferRelativeResize="0"/>
          <p:nvPr/>
        </p:nvPicPr>
        <p:blipFill rotWithShape="1">
          <a:blip r:embed="rId3">
            <a:alphaModFix/>
          </a:blip>
          <a:srcRect b="32567" l="12615" r="13952" t="39213"/>
          <a:stretch/>
        </p:blipFill>
        <p:spPr>
          <a:xfrm>
            <a:off x="4461150" y="2624738"/>
            <a:ext cx="3380400" cy="112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6"/>
          <p:cNvSpPr/>
          <p:nvPr/>
        </p:nvSpPr>
        <p:spPr>
          <a:xfrm>
            <a:off x="3579625" y="3858475"/>
            <a:ext cx="5070300" cy="12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6"/>
          <p:cNvPicPr preferRelativeResize="0"/>
          <p:nvPr/>
        </p:nvPicPr>
        <p:blipFill rotWithShape="1">
          <a:blip r:embed="rId3">
            <a:alphaModFix/>
          </a:blip>
          <a:srcRect b="4161" l="13941" r="6982" t="71562"/>
          <a:stretch/>
        </p:blipFill>
        <p:spPr>
          <a:xfrm>
            <a:off x="3960625" y="3892325"/>
            <a:ext cx="4424999" cy="11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>
            <a:hlinkClick action="ppaction://hlinkshowjump?jump=nextslide"/>
          </p:cNvPr>
          <p:cNvSpPr/>
          <p:nvPr/>
        </p:nvSpPr>
        <p:spPr>
          <a:xfrm>
            <a:off x="175950" y="1558250"/>
            <a:ext cx="2350500" cy="4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are the </a:t>
            </a:r>
            <a:r>
              <a:rPr lang="en-GB"/>
              <a:t>Hubs</a:t>
            </a:r>
            <a:r>
              <a:rPr lang="en-GB"/>
              <a:t>?</a:t>
            </a:r>
            <a:endParaRPr/>
          </a:p>
        </p:txBody>
      </p:sp>
      <p:sp>
        <p:nvSpPr>
          <p:cNvPr id="269" name="Google Shape;269;p46">
            <a:hlinkClick/>
          </p:cNvPr>
          <p:cNvSpPr/>
          <p:nvPr/>
        </p:nvSpPr>
        <p:spPr>
          <a:xfrm>
            <a:off x="175950" y="2091650"/>
            <a:ext cx="2350500" cy="4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Programme timetable</a:t>
            </a:r>
            <a:endParaRPr/>
          </a:p>
        </p:txBody>
      </p:sp>
      <p:sp>
        <p:nvSpPr>
          <p:cNvPr id="270" name="Google Shape;270;p46">
            <a:hlinkClick/>
          </p:cNvPr>
          <p:cNvSpPr/>
          <p:nvPr/>
        </p:nvSpPr>
        <p:spPr>
          <a:xfrm>
            <a:off x="175950" y="2625050"/>
            <a:ext cx="2350500" cy="4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services?</a:t>
            </a:r>
            <a:endParaRPr/>
          </a:p>
        </p:txBody>
      </p:sp>
      <p:sp>
        <p:nvSpPr>
          <p:cNvPr id="271" name="Google Shape;271;p46">
            <a:hlinkClick/>
          </p:cNvPr>
          <p:cNvSpPr/>
          <p:nvPr/>
        </p:nvSpPr>
        <p:spPr>
          <a:xfrm>
            <a:off x="175950" y="3138700"/>
            <a:ext cx="2350500" cy="41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we support</a:t>
            </a:r>
            <a:endParaRPr/>
          </a:p>
        </p:txBody>
      </p:sp>
      <p:sp>
        <p:nvSpPr>
          <p:cNvPr id="272" name="Google Shape;272;p46"/>
          <p:cNvSpPr/>
          <p:nvPr/>
        </p:nvSpPr>
        <p:spPr>
          <a:xfrm>
            <a:off x="175950" y="1044600"/>
            <a:ext cx="2350500" cy="415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Family Hubs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3579625" y="2087275"/>
            <a:ext cx="2055000" cy="326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are the Hubs?</a:t>
            </a:r>
            <a:endParaRPr/>
          </a:p>
        </p:txBody>
      </p:sp>
      <p:sp>
        <p:nvSpPr>
          <p:cNvPr id="274" name="Google Shape;274;p46"/>
          <p:cNvSpPr/>
          <p:nvPr/>
        </p:nvSpPr>
        <p:spPr>
          <a:xfrm>
            <a:off x="6595025" y="2087275"/>
            <a:ext cx="2055000" cy="326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 timetable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are the Services</a:t>
            </a:r>
            <a:r>
              <a:rPr lang="en-GB"/>
              <a:t> </a:t>
            </a:r>
            <a:r>
              <a:rPr lang="en-GB" sz="2244"/>
              <a:t>- </a:t>
            </a:r>
            <a:r>
              <a:rPr i="1" lang="en-GB" sz="2022"/>
              <a:t>clickable links from each circle or go to one page with following links: </a:t>
            </a:r>
            <a:endParaRPr/>
          </a:p>
        </p:txBody>
      </p:sp>
      <p:sp>
        <p:nvSpPr>
          <p:cNvPr id="280" name="Google Shape;280;p47"/>
          <p:cNvSpPr txBox="1"/>
          <p:nvPr>
            <p:ph idx="1" type="body"/>
          </p:nvPr>
        </p:nvSpPr>
        <p:spPr>
          <a:xfrm>
            <a:off x="311700" y="1336925"/>
            <a:ext cx="87231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u="sng">
                <a:solidFill>
                  <a:schemeClr val="hlink"/>
                </a:solidFill>
                <a:hlinkClick/>
              </a:rPr>
              <a:t>Health and Wellbeing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u="sng">
                <a:solidFill>
                  <a:schemeClr val="hlink"/>
                </a:solidFill>
                <a:hlinkClick/>
              </a:rPr>
              <a:t>Education and Employment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u="sng">
                <a:solidFill>
                  <a:schemeClr val="hlink"/>
                </a:solidFill>
                <a:hlinkClick/>
              </a:rPr>
              <a:t>Keeping safe</a:t>
            </a:r>
            <a:r>
              <a:rPr lang="en-GB" u="sng">
                <a:solidFill>
                  <a:schemeClr val="hlink"/>
                </a:solidFill>
                <a:hlinkClick/>
              </a:rPr>
              <a:t>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u="sng">
                <a:solidFill>
                  <a:schemeClr val="hlink"/>
                </a:solidFill>
                <a:hlinkClick/>
              </a:rPr>
              <a:t>Practical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u="sng">
                <a:solidFill>
                  <a:schemeClr val="hlink"/>
                </a:solidFill>
                <a:hlinkClick/>
              </a:rPr>
              <a:t>Parenting </a:t>
            </a:r>
            <a:r>
              <a:rPr lang="en-GB"/>
              <a:t>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Youth offer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Send offer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5"/>
              </a:rPr>
              <a:t>Full Directory of Services</a:t>
            </a:r>
            <a:endParaRPr i="1" sz="1600"/>
          </a:p>
        </p:txBody>
      </p:sp>
      <p:pic>
        <p:nvPicPr>
          <p:cNvPr id="281" name="Google Shape;281;p47"/>
          <p:cNvPicPr preferRelativeResize="0"/>
          <p:nvPr/>
        </p:nvPicPr>
        <p:blipFill rotWithShape="1">
          <a:blip r:embed="rId6">
            <a:alphaModFix/>
          </a:blip>
          <a:srcRect b="32678" l="38396" r="24919" t="38567"/>
          <a:stretch/>
        </p:blipFill>
        <p:spPr>
          <a:xfrm>
            <a:off x="5625950" y="778650"/>
            <a:ext cx="2645601" cy="17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type="title"/>
          </p:nvPr>
        </p:nvSpPr>
        <p:spPr>
          <a:xfrm>
            <a:off x="311700" y="203075"/>
            <a:ext cx="85206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Landing page examples</a:t>
            </a:r>
            <a:endParaRPr/>
          </a:p>
        </p:txBody>
      </p:sp>
      <p:pic>
        <p:nvPicPr>
          <p:cNvPr id="287" name="Google Shape;2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375" y="904400"/>
            <a:ext cx="6673022" cy="40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8"/>
          <p:cNvSpPr txBox="1"/>
          <p:nvPr>
            <p:ph type="title"/>
          </p:nvPr>
        </p:nvSpPr>
        <p:spPr>
          <a:xfrm>
            <a:off x="378675" y="2253450"/>
            <a:ext cx="14358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Paid for:</a:t>
            </a:r>
            <a:endParaRPr/>
          </a:p>
        </p:txBody>
      </p:sp>
      <p:sp>
        <p:nvSpPr>
          <p:cNvPr id="289" name="Google Shape;289;p48"/>
          <p:cNvSpPr txBox="1"/>
          <p:nvPr/>
        </p:nvSpPr>
        <p:spPr>
          <a:xfrm>
            <a:off x="189800" y="2979825"/>
            <a:ext cx="171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https://kr.afcinfo.org.uk/sections/young_peoples_hub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5" y="69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aphicFrame>
        <p:nvGraphicFramePr>
          <p:cNvPr id="296" name="Google Shape;296;p49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{A2D93185-B9F8-45B6-9650-3C45577F5E9D}</a:tableStyleId>
              </a:tblPr>
              <a:tblGrid>
                <a:gridCol w="1382225"/>
                <a:gridCol w="1382225"/>
                <a:gridCol w="1382225"/>
                <a:gridCol w="1382225"/>
                <a:gridCol w="1382225"/>
                <a:gridCol w="1382225"/>
              </a:tblGrid>
              <a:tr h="24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Playroom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Monday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Tuesday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Wednesday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Thursday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Friday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  <a:tr h="65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Stay &amp; Play 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under 18 months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Little Stars Speech &amp; Language support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Stay &amp; Play 0-5 years x 2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?Parenting creche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Parent Cafe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6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Peer to Peer support group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After School sessions followed by Youth Activity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Poss Creche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Health Room   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Monday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Tuesday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Wednesday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Thursday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Friday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Well Baby Clinic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Themed - support - oral health, SEND various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Parenting Course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Parental wellbeing IAG 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Baby Massage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Adult Learning *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Team Meeting (HOLD)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Consult Room 1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Monday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Tuesday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Wednesday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Thursday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Friday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Infant Feeding Support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Parenting advisor - bookable support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Housing surgery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PM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1:1 support space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Counselling YP 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Counselling YP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Consult Room 2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Monday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Tuesday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Wednesday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Thursday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Friday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37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AM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1:1 YP support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1:1 YP support 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DWP/Employment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25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PM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FSW bookable support*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FSW bookable support*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7" name="Google Shape;297;p49"/>
          <p:cNvSpPr txBox="1"/>
          <p:nvPr/>
        </p:nvSpPr>
        <p:spPr>
          <a:xfrm>
            <a:off x="304800" y="0"/>
            <a:ext cx="55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Provisional Programme for Old Malden Family Hub</a:t>
            </a:r>
            <a:r>
              <a:rPr lang="en-GB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/>
        </p:nvSpPr>
        <p:spPr>
          <a:xfrm>
            <a:off x="1693825" y="539575"/>
            <a:ext cx="547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Benefits to </a:t>
            </a:r>
            <a:r>
              <a:rPr b="1" lang="en-GB" sz="1700"/>
              <a:t>children</a:t>
            </a:r>
            <a:r>
              <a:rPr b="1" lang="en-GB" sz="1700"/>
              <a:t>, young people and their  families </a:t>
            </a:r>
            <a:endParaRPr b="1" sz="1700"/>
          </a:p>
        </p:txBody>
      </p:sp>
      <p:sp>
        <p:nvSpPr>
          <p:cNvPr id="303" name="Google Shape;303;p50"/>
          <p:cNvSpPr txBox="1"/>
          <p:nvPr/>
        </p:nvSpPr>
        <p:spPr>
          <a:xfrm>
            <a:off x="1693825" y="1573950"/>
            <a:ext cx="7068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One stop shop approach for information advice and guidance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Coordinated programme of activities and events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Fully funded activities and sessions for children and young people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Holiday programmes for all ages including HAF/FUEL at some sites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 to wider community support and organisations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Brief intervention support available for families swiftly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 to parenting support, early help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 to trained, skilled workforce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 </a:t>
            </a:r>
            <a:endParaRPr sz="1600"/>
          </a:p>
        </p:txBody>
      </p:sp>
      <p:pic>
        <p:nvPicPr>
          <p:cNvPr id="304" name="Google Shape;3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82975"/>
            <a:ext cx="2305050" cy="15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150" y="91225"/>
            <a:ext cx="2252456" cy="13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622" y="-127753"/>
            <a:ext cx="1601275" cy="16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4200" y="3582975"/>
            <a:ext cx="3199900" cy="14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51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p51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Early Help Key Contacts 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314" name="Google Shape;314;p51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/>
        </p:nvSpPr>
        <p:spPr>
          <a:xfrm>
            <a:off x="3256800" y="724950"/>
            <a:ext cx="5547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</a:rPr>
              <a:t>Early Help Redesign </a:t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</a:rPr>
              <a:t>Family Hubs </a:t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</a:rPr>
              <a:t>Key Contacts &amp; Key Documents </a:t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</a:rPr>
              <a:t>Opportunities </a:t>
            </a:r>
            <a:endParaRPr b="1"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/>
        </p:nvSpPr>
        <p:spPr>
          <a:xfrm>
            <a:off x="1693825" y="539575"/>
            <a:ext cx="547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320" name="Google Shape;320;p52"/>
          <p:cNvSpPr txBox="1"/>
          <p:nvPr/>
        </p:nvSpPr>
        <p:spPr>
          <a:xfrm>
            <a:off x="1234100" y="539575"/>
            <a:ext cx="81198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Key Contacts - </a:t>
            </a:r>
            <a:r>
              <a:rPr b="1" lang="en-GB" sz="2100"/>
              <a:t>Kingston</a:t>
            </a:r>
            <a:r>
              <a:rPr b="1" lang="en-GB" sz="2100"/>
              <a:t> </a:t>
            </a:r>
            <a:endParaRPr b="1" sz="21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Brenda Wood - Family Hub Manager - Kingston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Matthew Angell - Youth Service Manager - Kingston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Rebecca Eggleton - Wills - Family Hub Early Help Team Leader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Karen Williams - Parenting Lead - Kingston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Michael Connor - </a:t>
            </a:r>
            <a:r>
              <a:rPr lang="en-GB" sz="1800"/>
              <a:t>Participation</a:t>
            </a:r>
            <a:r>
              <a:rPr lang="en-GB" sz="1800"/>
              <a:t> Lead - Youth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Email example Sarah.Reid@achieivingforchildren.org.uk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Key documents</a:t>
            </a:r>
            <a:endParaRPr sz="2800">
              <a:solidFill>
                <a:srgbClr val="0B5394"/>
              </a:solidFill>
            </a:endParaRPr>
          </a:p>
        </p:txBody>
      </p:sp>
      <p:pic>
        <p:nvPicPr>
          <p:cNvPr id="326" name="Google Shape;3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100" y="902150"/>
            <a:ext cx="33135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54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54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Opportunities 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333" name="Google Shape;333;p54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/>
          <p:nvPr/>
        </p:nvSpPr>
        <p:spPr>
          <a:xfrm>
            <a:off x="1693825" y="539575"/>
            <a:ext cx="547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339" name="Google Shape;339;p55"/>
          <p:cNvSpPr txBox="1"/>
          <p:nvPr/>
        </p:nvSpPr>
        <p:spPr>
          <a:xfrm>
            <a:off x="1597500" y="321775"/>
            <a:ext cx="70689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                                         </a:t>
            </a:r>
            <a:r>
              <a:rPr b="1" lang="en-GB" sz="1900"/>
              <a:t>Opportunities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Engagement - Parents Voice - any synergies? </a:t>
            </a:r>
            <a:r>
              <a:rPr lang="en-GB" sz="1600"/>
              <a:t>Opportunities</a:t>
            </a:r>
            <a:r>
              <a:rPr lang="en-GB" sz="1600"/>
              <a:t>? 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Peer to peer support spaces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Access to Parenting Lead/FSW/EH for your families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Advisory Board present your organisation to group? Join?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Collaboration on programme of activities, local regional events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Delivery of activities from sites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 </a:t>
            </a:r>
            <a:endParaRPr sz="1600"/>
          </a:p>
        </p:txBody>
      </p:sp>
      <p:pic>
        <p:nvPicPr>
          <p:cNvPr id="340" name="Google Shape;3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82975"/>
            <a:ext cx="2305050" cy="15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Google Shape;345;p56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56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347" name="Google Shape;347;p56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8" name="Google Shape;348;p56"/>
          <p:cNvSpPr txBox="1"/>
          <p:nvPr/>
        </p:nvSpPr>
        <p:spPr>
          <a:xfrm>
            <a:off x="3015625" y="1764125"/>
            <a:ext cx="536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Thank You and Questions </a:t>
            </a:r>
            <a:endParaRPr b="1" sz="3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5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5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Early Help Redesign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145" name="Google Shape;145;p35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/>
          <p:nvPr/>
        </p:nvSpPr>
        <p:spPr>
          <a:xfrm>
            <a:off x="1812175" y="2161425"/>
            <a:ext cx="2375100" cy="2313300"/>
          </a:xfrm>
          <a:prstGeom prst="star32">
            <a:avLst>
              <a:gd fmla="val 375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36"/>
          <p:cNvGrpSpPr/>
          <p:nvPr/>
        </p:nvGrpSpPr>
        <p:grpSpPr>
          <a:xfrm>
            <a:off x="7082050" y="399450"/>
            <a:ext cx="1291500" cy="1199100"/>
            <a:chOff x="5903275" y="1018200"/>
            <a:chExt cx="1291500" cy="1199100"/>
          </a:xfrm>
        </p:grpSpPr>
        <p:sp>
          <p:nvSpPr>
            <p:cNvPr id="152" name="Google Shape;152;p36"/>
            <p:cNvSpPr/>
            <p:nvPr/>
          </p:nvSpPr>
          <p:spPr>
            <a:xfrm>
              <a:off x="5903275" y="1018200"/>
              <a:ext cx="1291500" cy="1199100"/>
            </a:xfrm>
            <a:prstGeom prst="star32">
              <a:avLst>
                <a:gd fmla="val 37500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6"/>
            <p:cNvSpPr txBox="1"/>
            <p:nvPr/>
          </p:nvSpPr>
          <p:spPr>
            <a:xfrm>
              <a:off x="6028525" y="1425300"/>
              <a:ext cx="1041000" cy="3849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2"/>
                  </a:solidFill>
                </a:rPr>
                <a:t>Inflation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154" name="Google Shape;154;p36"/>
          <p:cNvGrpSpPr/>
          <p:nvPr/>
        </p:nvGrpSpPr>
        <p:grpSpPr>
          <a:xfrm>
            <a:off x="4911100" y="552900"/>
            <a:ext cx="2375100" cy="2313300"/>
            <a:chOff x="4933325" y="453575"/>
            <a:chExt cx="2375100" cy="2313300"/>
          </a:xfrm>
        </p:grpSpPr>
        <p:sp>
          <p:nvSpPr>
            <p:cNvPr id="155" name="Google Shape;155;p36"/>
            <p:cNvSpPr/>
            <p:nvPr/>
          </p:nvSpPr>
          <p:spPr>
            <a:xfrm>
              <a:off x="4933325" y="453575"/>
              <a:ext cx="2375100" cy="2313300"/>
            </a:xfrm>
            <a:prstGeom prst="star32">
              <a:avLst>
                <a:gd fmla="val 37500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6"/>
            <p:cNvSpPr txBox="1"/>
            <p:nvPr/>
          </p:nvSpPr>
          <p:spPr>
            <a:xfrm>
              <a:off x="5600375" y="1317725"/>
              <a:ext cx="1041000" cy="5850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2"/>
                  </a:solidFill>
                </a:rPr>
                <a:t> Efficiencies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sp>
        <p:nvSpPr>
          <p:cNvPr id="157" name="Google Shape;157;p36"/>
          <p:cNvSpPr txBox="1"/>
          <p:nvPr/>
        </p:nvSpPr>
        <p:spPr>
          <a:xfrm>
            <a:off x="2479225" y="3025575"/>
            <a:ext cx="104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Social Care reforms</a:t>
            </a:r>
            <a:endParaRPr sz="1300">
              <a:solidFill>
                <a:schemeClr val="dk2"/>
              </a:solidFill>
            </a:endParaRPr>
          </a:p>
        </p:txBody>
      </p:sp>
      <p:grpSp>
        <p:nvGrpSpPr>
          <p:cNvPr id="158" name="Google Shape;158;p36"/>
          <p:cNvGrpSpPr/>
          <p:nvPr/>
        </p:nvGrpSpPr>
        <p:grpSpPr>
          <a:xfrm>
            <a:off x="840950" y="1826475"/>
            <a:ext cx="1291500" cy="1199100"/>
            <a:chOff x="5903275" y="1018200"/>
            <a:chExt cx="1291500" cy="1199100"/>
          </a:xfrm>
        </p:grpSpPr>
        <p:sp>
          <p:nvSpPr>
            <p:cNvPr id="159" name="Google Shape;159;p36"/>
            <p:cNvSpPr/>
            <p:nvPr/>
          </p:nvSpPr>
          <p:spPr>
            <a:xfrm>
              <a:off x="5903275" y="1018200"/>
              <a:ext cx="1291500" cy="1199100"/>
            </a:xfrm>
            <a:prstGeom prst="star32">
              <a:avLst>
                <a:gd fmla="val 37500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6"/>
            <p:cNvSpPr txBox="1"/>
            <p:nvPr/>
          </p:nvSpPr>
          <p:spPr>
            <a:xfrm>
              <a:off x="6028525" y="1196700"/>
              <a:ext cx="1041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2"/>
                  </a:solidFill>
                </a:rPr>
                <a:t>Serious case reviews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161" name="Google Shape;161;p36"/>
          <p:cNvGrpSpPr/>
          <p:nvPr/>
        </p:nvGrpSpPr>
        <p:grpSpPr>
          <a:xfrm>
            <a:off x="3828725" y="1826475"/>
            <a:ext cx="1291500" cy="1199100"/>
            <a:chOff x="5903275" y="1018200"/>
            <a:chExt cx="1291500" cy="1199100"/>
          </a:xfrm>
        </p:grpSpPr>
        <p:sp>
          <p:nvSpPr>
            <p:cNvPr id="162" name="Google Shape;162;p36"/>
            <p:cNvSpPr/>
            <p:nvPr/>
          </p:nvSpPr>
          <p:spPr>
            <a:xfrm>
              <a:off x="5903275" y="1018200"/>
              <a:ext cx="1291500" cy="1199100"/>
            </a:xfrm>
            <a:prstGeom prst="star32">
              <a:avLst>
                <a:gd fmla="val 375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6"/>
            <p:cNvSpPr txBox="1"/>
            <p:nvPr/>
          </p:nvSpPr>
          <p:spPr>
            <a:xfrm>
              <a:off x="6028525" y="1425300"/>
              <a:ext cx="1041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chemeClr val="dk2"/>
                  </a:solidFill>
                </a:rPr>
                <a:t>Early Help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sp>
        <p:nvSpPr>
          <p:cNvPr id="164" name="Google Shape;164;p3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Redesign drivers</a:t>
            </a:r>
            <a:endParaRPr sz="2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4563"/>
            <a:ext cx="8839200" cy="35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Social Care Reforms - AfC wider transformation</a:t>
            </a:r>
            <a:endParaRPr sz="2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/>
          <p:nvPr/>
        </p:nvSpPr>
        <p:spPr>
          <a:xfrm>
            <a:off x="311700" y="570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Workstream 1 and Early Help Redesign</a:t>
            </a:r>
            <a:endParaRPr sz="2800">
              <a:solidFill>
                <a:srgbClr val="0B5394"/>
              </a:solidFill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358150" y="1418475"/>
            <a:ext cx="8520600" cy="15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-GB" sz="1800">
                <a:solidFill>
                  <a:srgbClr val="595959"/>
                </a:solidFill>
              </a:rPr>
              <a:t>New title from Early Help to Family and Adolescents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-GB" sz="1800">
                <a:solidFill>
                  <a:srgbClr val="595959"/>
                </a:solidFill>
              </a:rPr>
              <a:t>Family Hub model 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-GB" sz="1800">
                <a:solidFill>
                  <a:srgbClr val="595959"/>
                </a:solidFill>
              </a:rPr>
              <a:t>Intensive Family Support offer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lang="en-GB" sz="1800">
                <a:solidFill>
                  <a:srgbClr val="595959"/>
                </a:solidFill>
              </a:rPr>
              <a:t>Integrated Adolescent specialist offer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/>
          <p:nvPr/>
        </p:nvSpPr>
        <p:spPr>
          <a:xfrm>
            <a:off x="1440975" y="39376"/>
            <a:ext cx="6136200" cy="1859400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9"/>
          <p:cNvSpPr/>
          <p:nvPr/>
        </p:nvSpPr>
        <p:spPr>
          <a:xfrm>
            <a:off x="4534625" y="39376"/>
            <a:ext cx="3042600" cy="1859400"/>
          </a:xfrm>
          <a:prstGeom prst="rtTriangl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9"/>
          <p:cNvSpPr/>
          <p:nvPr/>
        </p:nvSpPr>
        <p:spPr>
          <a:xfrm>
            <a:off x="2767725" y="39376"/>
            <a:ext cx="3497400" cy="1066500"/>
          </a:xfrm>
          <a:prstGeom prst="triangle">
            <a:avLst>
              <a:gd fmla="val 50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9"/>
          <p:cNvSpPr txBox="1"/>
          <p:nvPr/>
        </p:nvSpPr>
        <p:spPr>
          <a:xfrm>
            <a:off x="3525150" y="1970564"/>
            <a:ext cx="20937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CONNECTION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85" name="Google Shape;185;p39"/>
          <p:cNvSpPr txBox="1"/>
          <p:nvPr/>
        </p:nvSpPr>
        <p:spPr>
          <a:xfrm rot="-1938113">
            <a:off x="1947392" y="261829"/>
            <a:ext cx="2740746" cy="607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Joined up governance</a:t>
            </a:r>
            <a:endParaRPr/>
          </a:p>
        </p:txBody>
      </p:sp>
      <p:sp>
        <p:nvSpPr>
          <p:cNvPr id="186" name="Google Shape;186;p39"/>
          <p:cNvSpPr txBox="1"/>
          <p:nvPr/>
        </p:nvSpPr>
        <p:spPr>
          <a:xfrm rot="1923913">
            <a:off x="4271957" y="265897"/>
            <a:ext cx="2740711" cy="607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Joined up commissioning</a:t>
            </a:r>
            <a:endParaRPr/>
          </a:p>
        </p:txBody>
      </p:sp>
      <p:sp>
        <p:nvSpPr>
          <p:cNvPr id="187" name="Google Shape;187;p39"/>
          <p:cNvSpPr txBox="1"/>
          <p:nvPr/>
        </p:nvSpPr>
        <p:spPr>
          <a:xfrm rot="1481">
            <a:off x="4638525" y="1538924"/>
            <a:ext cx="2786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co-production</a:t>
            </a:r>
            <a:endParaRPr/>
          </a:p>
        </p:txBody>
      </p:sp>
      <p:sp>
        <p:nvSpPr>
          <p:cNvPr id="188" name="Google Shape;188;p39"/>
          <p:cNvSpPr txBox="1"/>
          <p:nvPr/>
        </p:nvSpPr>
        <p:spPr>
          <a:xfrm rot="1562">
            <a:off x="3199225" y="501054"/>
            <a:ext cx="2641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Shared outcomes</a:t>
            </a:r>
            <a:endParaRPr/>
          </a:p>
        </p:txBody>
      </p:sp>
      <p:sp>
        <p:nvSpPr>
          <p:cNvPr id="189" name="Google Shape;189;p39"/>
          <p:cNvSpPr txBox="1"/>
          <p:nvPr/>
        </p:nvSpPr>
        <p:spPr>
          <a:xfrm rot="1566">
            <a:off x="2862825" y="800026"/>
            <a:ext cx="3292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Evidence-led practice and evaluation </a:t>
            </a:r>
            <a:endParaRPr/>
          </a:p>
        </p:txBody>
      </p:sp>
      <p:sp>
        <p:nvSpPr>
          <p:cNvPr id="190" name="Google Shape;190;p39"/>
          <p:cNvSpPr txBox="1"/>
          <p:nvPr/>
        </p:nvSpPr>
        <p:spPr>
          <a:xfrm rot="1478">
            <a:off x="3469573" y="205024"/>
            <a:ext cx="2093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Co-location</a:t>
            </a:r>
            <a:endParaRPr/>
          </a:p>
        </p:txBody>
      </p:sp>
      <p:sp>
        <p:nvSpPr>
          <p:cNvPr id="191" name="Google Shape;191;p39"/>
          <p:cNvSpPr txBox="1"/>
          <p:nvPr/>
        </p:nvSpPr>
        <p:spPr>
          <a:xfrm rot="1895">
            <a:off x="4638525" y="1333275"/>
            <a:ext cx="2176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Integrated services</a:t>
            </a:r>
            <a:endParaRPr/>
          </a:p>
        </p:txBody>
      </p:sp>
      <p:sp>
        <p:nvSpPr>
          <p:cNvPr id="192" name="Google Shape;192;p39"/>
          <p:cNvSpPr txBox="1"/>
          <p:nvPr/>
        </p:nvSpPr>
        <p:spPr>
          <a:xfrm rot="1562">
            <a:off x="4638525" y="1130027"/>
            <a:ext cx="2641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Partnerships with VCS</a:t>
            </a:r>
            <a:endParaRPr/>
          </a:p>
        </p:txBody>
      </p:sp>
      <p:sp>
        <p:nvSpPr>
          <p:cNvPr id="193" name="Google Shape;193;p39"/>
          <p:cNvSpPr txBox="1"/>
          <p:nvPr/>
        </p:nvSpPr>
        <p:spPr>
          <a:xfrm rot="1223">
            <a:off x="1997025" y="1106350"/>
            <a:ext cx="25302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Data sharing</a:t>
            </a:r>
            <a:endParaRPr sz="1300"/>
          </a:p>
        </p:txBody>
      </p:sp>
      <p:sp>
        <p:nvSpPr>
          <p:cNvPr id="194" name="Google Shape;194;p39"/>
          <p:cNvSpPr txBox="1"/>
          <p:nvPr/>
        </p:nvSpPr>
        <p:spPr>
          <a:xfrm rot="1279">
            <a:off x="2108475" y="1286694"/>
            <a:ext cx="2418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Shared case management</a:t>
            </a:r>
            <a:endParaRPr sz="1300"/>
          </a:p>
        </p:txBody>
      </p:sp>
      <p:sp>
        <p:nvSpPr>
          <p:cNvPr id="195" name="Google Shape;195;p39"/>
          <p:cNvSpPr txBox="1"/>
          <p:nvPr/>
        </p:nvSpPr>
        <p:spPr>
          <a:xfrm rot="1279">
            <a:off x="2108475" y="1495090"/>
            <a:ext cx="2418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Common assessment</a:t>
            </a:r>
            <a:endParaRPr sz="1300"/>
          </a:p>
        </p:txBody>
      </p:sp>
      <p:sp>
        <p:nvSpPr>
          <p:cNvPr id="196" name="Google Shape;196;p39"/>
          <p:cNvSpPr txBox="1"/>
          <p:nvPr/>
        </p:nvSpPr>
        <p:spPr>
          <a:xfrm rot="1635">
            <a:off x="3265575" y="1594019"/>
            <a:ext cx="1261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Safeguarding</a:t>
            </a:r>
            <a:endParaRPr sz="1300"/>
          </a:p>
        </p:txBody>
      </p:sp>
      <p:sp>
        <p:nvSpPr>
          <p:cNvPr id="197" name="Google Shape;197;p39"/>
          <p:cNvSpPr/>
          <p:nvPr/>
        </p:nvSpPr>
        <p:spPr>
          <a:xfrm>
            <a:off x="1461550" y="1859400"/>
            <a:ext cx="6136200" cy="2417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9"/>
          <p:cNvSpPr/>
          <p:nvPr/>
        </p:nvSpPr>
        <p:spPr>
          <a:xfrm>
            <a:off x="1450650" y="1859400"/>
            <a:ext cx="6136200" cy="3390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9"/>
          <p:cNvSpPr txBox="1"/>
          <p:nvPr/>
        </p:nvSpPr>
        <p:spPr>
          <a:xfrm>
            <a:off x="2940970" y="1860863"/>
            <a:ext cx="40239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</a:rPr>
              <a:t>FAMILY HUB FRAMEWORK</a:t>
            </a:r>
            <a:endParaRPr b="1" sz="2100">
              <a:solidFill>
                <a:srgbClr val="FFFFFF"/>
              </a:solidFill>
            </a:endParaRPr>
          </a:p>
        </p:txBody>
      </p:sp>
      <p:sp>
        <p:nvSpPr>
          <p:cNvPr id="200" name="Google Shape;200;p39"/>
          <p:cNvSpPr/>
          <p:nvPr/>
        </p:nvSpPr>
        <p:spPr>
          <a:xfrm>
            <a:off x="1888175" y="2406325"/>
            <a:ext cx="1261500" cy="12468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9"/>
          <p:cNvSpPr txBox="1"/>
          <p:nvPr/>
        </p:nvSpPr>
        <p:spPr>
          <a:xfrm>
            <a:off x="1930923" y="2388738"/>
            <a:ext cx="1176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Published offer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1957546" y="3187177"/>
            <a:ext cx="16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Clear brand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3" name="Google Shape;203;p39"/>
          <p:cNvSpPr/>
          <p:nvPr/>
        </p:nvSpPr>
        <p:spPr>
          <a:xfrm>
            <a:off x="3455975" y="2986000"/>
            <a:ext cx="1489200" cy="12852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9"/>
          <p:cNvSpPr txBox="1"/>
          <p:nvPr/>
        </p:nvSpPr>
        <p:spPr>
          <a:xfrm>
            <a:off x="3388484" y="3081277"/>
            <a:ext cx="1624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Single access point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" name="Google Shape;205;p39"/>
          <p:cNvSpPr/>
          <p:nvPr/>
        </p:nvSpPr>
        <p:spPr>
          <a:xfrm>
            <a:off x="5184175" y="2482875"/>
            <a:ext cx="1035300" cy="990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5152065" y="2568071"/>
            <a:ext cx="109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Accessible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Equality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39"/>
          <p:cNvSpPr/>
          <p:nvPr/>
        </p:nvSpPr>
        <p:spPr>
          <a:xfrm>
            <a:off x="6490500" y="2493799"/>
            <a:ext cx="1003200" cy="1017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6490506" y="2779719"/>
            <a:ext cx="11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Outreach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541300" y="4158175"/>
            <a:ext cx="7953600" cy="5139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1383303" y="4215025"/>
            <a:ext cx="27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Whole family relational practice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5062953" y="4215025"/>
            <a:ext cx="27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Training and Development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6907525" y="4652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guidance</a:t>
            </a:r>
            <a:endParaRPr/>
          </a:p>
        </p:txBody>
      </p:sp>
      <p:sp>
        <p:nvSpPr>
          <p:cNvPr id="213" name="Google Shape;213;p39"/>
          <p:cNvSpPr txBox="1"/>
          <p:nvPr/>
        </p:nvSpPr>
        <p:spPr>
          <a:xfrm>
            <a:off x="6900" y="117725"/>
            <a:ext cx="225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Family Hubs</a:t>
            </a:r>
            <a:endParaRPr sz="2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40"/>
          <p:cNvCxnSpPr/>
          <p:nvPr/>
        </p:nvCxnSpPr>
        <p:spPr>
          <a:xfrm>
            <a:off x="2624953" y="2885662"/>
            <a:ext cx="5280000" cy="0"/>
          </a:xfrm>
          <a:prstGeom prst="straightConnector1">
            <a:avLst/>
          </a:prstGeom>
          <a:noFill/>
          <a:ln cap="flat" cmpd="sng" w="9525">
            <a:solidFill>
              <a:srgbClr val="F4C2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40"/>
          <p:cNvSpPr txBox="1"/>
          <p:nvPr>
            <p:ph idx="4294967295" type="body"/>
          </p:nvPr>
        </p:nvSpPr>
        <p:spPr>
          <a:xfrm>
            <a:off x="2624953" y="1152447"/>
            <a:ext cx="528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Early Help Redesign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  </a:t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1397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</a:endParaRPr>
          </a:p>
        </p:txBody>
      </p:sp>
      <p:pic>
        <p:nvPicPr>
          <p:cNvPr descr="People running happily in snow" id="220" name="Google Shape;220;p40"/>
          <p:cNvPicPr preferRelativeResize="0"/>
          <p:nvPr/>
        </p:nvPicPr>
        <p:blipFill rotWithShape="1">
          <a:blip r:embed="rId3">
            <a:alphaModFix/>
          </a:blip>
          <a:srcRect b="2169" l="9771" r="54343" t="26691"/>
          <a:stretch/>
        </p:blipFill>
        <p:spPr>
          <a:xfrm flipH="1">
            <a:off x="746" y="0"/>
            <a:ext cx="2714655" cy="2811779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0" l="0" r="2486" t="0"/>
          <a:stretch/>
        </p:blipFill>
        <p:spPr>
          <a:xfrm>
            <a:off x="0" y="601225"/>
            <a:ext cx="9080375" cy="40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 txBox="1"/>
          <p:nvPr/>
        </p:nvSpPr>
        <p:spPr>
          <a:xfrm>
            <a:off x="3375775" y="4618925"/>
            <a:ext cx="516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Stable Homes Build on Love consultation</a:t>
            </a:r>
            <a:endParaRPr/>
          </a:p>
        </p:txBody>
      </p:sp>
      <p:sp>
        <p:nvSpPr>
          <p:cNvPr id="227" name="Google Shape;227;p41"/>
          <p:cNvSpPr txBox="1"/>
          <p:nvPr/>
        </p:nvSpPr>
        <p:spPr>
          <a:xfrm>
            <a:off x="311700" y="11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B5394"/>
                </a:solidFill>
              </a:rPr>
              <a:t>Family Help</a:t>
            </a:r>
            <a:endParaRPr sz="2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WCC Early Help">
      <a:dk1>
        <a:srgbClr val="000000"/>
      </a:dk1>
      <a:lt1>
        <a:srgbClr val="FFFFFF"/>
      </a:lt1>
      <a:dk2>
        <a:srgbClr val="575756"/>
      </a:dk2>
      <a:lt2>
        <a:srgbClr val="909090"/>
      </a:lt2>
      <a:accent1>
        <a:srgbClr val="008C95"/>
      </a:accent1>
      <a:accent2>
        <a:srgbClr val="F2A900"/>
      </a:accent2>
      <a:accent3>
        <a:srgbClr val="E0004D"/>
      </a:accent3>
      <a:accent4>
        <a:srgbClr val="00AB8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B804FF72284BB55CE3A7BFFE9C73" ma:contentTypeVersion="14" ma:contentTypeDescription="Create a new document." ma:contentTypeScope="" ma:versionID="6ee57e58ee417515c3e38b3b1732fb5b">
  <xsd:schema xmlns:xsd="http://www.w3.org/2001/XMLSchema" xmlns:xs="http://www.w3.org/2001/XMLSchema" xmlns:p="http://schemas.microsoft.com/office/2006/metadata/properties" xmlns:ns2="8427a21c-45ca-48cd-b5b4-262aaf6df04d" xmlns:ns3="e8f60775-6533-4a1e-83c9-3f587bbc1c01" targetNamespace="http://schemas.microsoft.com/office/2006/metadata/properties" ma:root="true" ma:fieldsID="c4d22a7c2296d68f03fc1a82cbcb1c2f" ns2:_="" ns3:_="">
    <xsd:import namespace="8427a21c-45ca-48cd-b5b4-262aaf6df04d"/>
    <xsd:import namespace="e8f60775-6533-4a1e-83c9-3f587bbc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7a21c-45ca-48cd-b5b4-262aaf6df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60775-6533-4a1e-83c9-3f587bbc1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27a21c-45ca-48cd-b5b4-262aaf6df0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F8003F-D977-4212-B074-C9EF3F98919E}"/>
</file>

<file path=customXml/itemProps2.xml><?xml version="1.0" encoding="utf-8"?>
<ds:datastoreItem xmlns:ds="http://schemas.openxmlformats.org/officeDocument/2006/customXml" ds:itemID="{2B991999-52AE-4A90-9958-837B03A756FB}"/>
</file>

<file path=customXml/itemProps3.xml><?xml version="1.0" encoding="utf-8"?>
<ds:datastoreItem xmlns:ds="http://schemas.openxmlformats.org/officeDocument/2006/customXml" ds:itemID="{B0F438C6-C276-47AC-B815-70329979875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0x010100F7D8B804FF72284BB55CE3A7BFFE9C73</vt:lpwstr>
  </property>
</Properties>
</file>