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76" r:id="rId7"/>
    <p:sldId id="280" r:id="rId8"/>
    <p:sldId id="277" r:id="rId9"/>
    <p:sldId id="278" r:id="rId10"/>
    <p:sldId id="279" r:id="rId11"/>
    <p:sldId id="282" r:id="rId12"/>
  </p:sldIdLst>
  <p:sldSz cx="18288000" cy="10287000"/>
  <p:notesSz cx="6858000" cy="9144000"/>
  <p:embeddedFontLst>
    <p:embeddedFont>
      <p:font typeface="Poppins Bold" panose="020B0604020202020204" charset="0"/>
      <p:regular r:id="rId13"/>
      <p:bold r:id="rId14"/>
    </p:embeddedFont>
    <p:embeddedFont>
      <p:font typeface="Segoe UI" panose="020B0502040204020203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C8E4F6-465C-679A-7F09-D3CA4A9212AF}" v="1933" dt="2026-09-08T13:01:08.016"/>
    <p1510:client id="{C6193B23-3429-0715-E50F-A1F55C701048}" v="301" dt="2026-09-08T13:07:59.4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5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5.fntdata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ur01.safelinks.protection.outlook.com/?url=https%3A%2F%2Fwww.google.com%2Fgoto%3Furl%3DCAESWQHrOzAVyvpql48FUvKcoGlLTVAn4nOSCag0eUkEWgf7NdAzxkWWVSttCtojKodnY0H2GcfsIwc-LTMJKCTaKb3EljQN-a-BJuaHkGk9g4RpeoDijGI4VYAw&amp;data=05%7C02%7Ceneida.capaldi%40kva.org.uk%7Ca6e3fb931023467ad24508df083a93ea%7C5bcd2573e8c446c8b9402046c9bc1785%7C0%7C0%7C639238719820887214%7CUnknown%7CTWFpbGZsb3d8eyJFbXB0eU1hcGkiOnRydWUsIlYiOiIwLjAuMDAwMCIsIlAiOiJXaW4zMiIsIkFOIjoiTWFpbCIsIldUIjoyfQ%3D%3D%7C0%7C%7C%7C&amp;sdata=oCBEroQhOLRwuIwHwSoewXss0kr7i613zZYQXOAS8A0%3D&amp;reserved=0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timeter.com/app/presentation/aliuwqx7o562jb169p5ceo1jz2fdxbds/present?question=4f23y2b2pwp6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402" y="-166747"/>
            <a:ext cx="18297674" cy="5310583"/>
            <a:chOff x="0" y="0"/>
            <a:chExt cx="4816593" cy="13546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354667"/>
            </a:xfrm>
            <a:custGeom>
              <a:avLst/>
              <a:gdLst/>
              <a:ahLst/>
              <a:cxnLst/>
              <a:rect l="l" t="t" r="r" b="b"/>
              <a:pathLst>
                <a:path w="4816592" h="1354667">
                  <a:moveTo>
                    <a:pt x="0" y="0"/>
                  </a:moveTo>
                  <a:lnTo>
                    <a:pt x="4816592" y="0"/>
                  </a:lnTo>
                  <a:lnTo>
                    <a:pt x="4816592" y="1354667"/>
                  </a:lnTo>
                  <a:lnTo>
                    <a:pt x="0" y="1354667"/>
                  </a:lnTo>
                  <a:close/>
                </a:path>
              </a:pathLst>
            </a:custGeom>
            <a:solidFill>
              <a:srgbClr val="46A3B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1392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5" name="Picture 4" descr="English logos | The National Lottery Heritage Fund">
            <a:extLst>
              <a:ext uri="{FF2B5EF4-FFF2-40B4-BE49-F238E27FC236}">
                <a16:creationId xmlns:a16="http://schemas.microsoft.com/office/drawing/2014/main" id="{AB1C2F90-3169-949F-366B-F187F35BF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3116" y="382498"/>
            <a:ext cx="8607712" cy="3246449"/>
          </a:xfrm>
          <a:prstGeom prst="rect">
            <a:avLst/>
          </a:prstGeom>
        </p:spPr>
      </p:pic>
      <p:pic>
        <p:nvPicPr>
          <p:cNvPr id="6" name="Picture 5" descr="Welcome to Kingston Voluntary Action - Kingston Voluntary Action">
            <a:extLst>
              <a:ext uri="{FF2B5EF4-FFF2-40B4-BE49-F238E27FC236}">
                <a16:creationId xmlns:a16="http://schemas.microsoft.com/office/drawing/2014/main" id="{32210928-B558-8C20-7F51-656DE40ED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9709" y="7774818"/>
            <a:ext cx="2183540" cy="21983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F30D102-6EFA-6D93-7967-EF6ADB19FBD6}"/>
              </a:ext>
            </a:extLst>
          </p:cNvPr>
          <p:cNvSpPr txBox="1"/>
          <p:nvPr/>
        </p:nvSpPr>
        <p:spPr>
          <a:xfrm>
            <a:off x="1509205" y="3845141"/>
            <a:ext cx="15325076" cy="49859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Segoe UI"/>
                <a:ea typeface="+mn-lt"/>
                <a:cs typeface="Segoe UI"/>
              </a:rPr>
              <a:t>Workshop:</a:t>
            </a:r>
            <a:br>
              <a:rPr lang="en-US" sz="5400" b="1">
                <a:solidFill>
                  <a:schemeClr val="bg1"/>
                </a:solidFill>
                <a:latin typeface="Segoe UI"/>
                <a:ea typeface="+mn-lt"/>
                <a:cs typeface="Segoe UI"/>
              </a:rPr>
            </a:br>
            <a:endParaRPr lang="en-US" sz="5400" b="1">
              <a:solidFill>
                <a:schemeClr val="bg1"/>
              </a:solidFill>
              <a:latin typeface="Segoe UI"/>
              <a:ea typeface="+mn-lt"/>
              <a:cs typeface="Segoe UI"/>
            </a:endParaRPr>
          </a:p>
          <a:p>
            <a:pPr algn="ctr"/>
            <a:r>
              <a:rPr lang="en-US" sz="5400" b="1">
                <a:solidFill>
                  <a:srgbClr val="000000"/>
                </a:solidFill>
                <a:latin typeface="Segoe UI"/>
                <a:ea typeface="+mn-lt"/>
                <a:cs typeface="Segoe UI"/>
              </a:rPr>
              <a:t>What heritage stories in Kingston should be captured, celebrated or preserved?</a:t>
            </a:r>
            <a:endParaRPr lang="en-US" b="1">
              <a:latin typeface="Segoe UI"/>
              <a:ea typeface="Calibri"/>
              <a:cs typeface="Segoe UI"/>
            </a:endParaRPr>
          </a:p>
          <a:p>
            <a:pPr algn="ctr"/>
            <a:endParaRPr lang="en-US" sz="2800">
              <a:latin typeface="Segoe UI"/>
              <a:ea typeface="Calibri"/>
              <a:cs typeface="Segoe UI"/>
            </a:endParaRPr>
          </a:p>
          <a:p>
            <a:pPr algn="ctr"/>
            <a:r>
              <a:rPr lang="en-US" sz="2800">
                <a:latin typeface="Segoe UI"/>
                <a:ea typeface="Calibri"/>
                <a:cs typeface="Segoe UI"/>
              </a:rPr>
              <a:t>John Mikucki, Fundraising Officer</a:t>
            </a:r>
          </a:p>
          <a:p>
            <a:pPr algn="ctr"/>
            <a:r>
              <a:rPr lang="en-US" sz="2800">
                <a:latin typeface="Segoe UI"/>
                <a:ea typeface="Calibri"/>
                <a:cs typeface="Segoe UI"/>
              </a:rPr>
              <a:t>Eneida Capaldi, VCSE Sector Development Manager</a:t>
            </a:r>
            <a:endParaRPr lang="en-US"/>
          </a:p>
          <a:p>
            <a:pPr algn="ctr"/>
            <a:endParaRPr lang="en-GB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A3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9144000" y="0"/>
            <a:ext cx="9142984" cy="10287000"/>
            <a:chOff x="0" y="0"/>
            <a:chExt cx="2424022" cy="3479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24022" cy="3479800"/>
            </a:xfrm>
            <a:custGeom>
              <a:avLst/>
              <a:gdLst/>
              <a:ahLst/>
              <a:cxnLst/>
              <a:rect l="l" t="t" r="r" b="b"/>
              <a:pathLst>
                <a:path w="2424022" h="3479800">
                  <a:moveTo>
                    <a:pt x="0" y="0"/>
                  </a:moveTo>
                  <a:lnTo>
                    <a:pt x="2424022" y="0"/>
                  </a:lnTo>
                  <a:lnTo>
                    <a:pt x="2424022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00981" y="3692380"/>
            <a:ext cx="6928797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Poppins Bold"/>
                <a:cs typeface="Poppins Bold"/>
                <a:sym typeface="Poppins Bold"/>
              </a:rPr>
              <a:t>Workshop Purpose and Questions</a:t>
            </a:r>
            <a:endParaRPr lang="en-US" sz="5400" b="1">
              <a:solidFill>
                <a:schemeClr val="bg1"/>
              </a:solidFill>
              <a:latin typeface="Poppins Bold"/>
              <a:cs typeface="Poppi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654888" y="1068319"/>
            <a:ext cx="8097889" cy="82484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b="1">
                <a:solidFill>
                  <a:srgbClr val="000000"/>
                </a:solidFill>
                <a:latin typeface="Segoe UI"/>
                <a:cs typeface="Segoe UI"/>
                <a:sym typeface="Poppins"/>
              </a:rPr>
              <a:t>Purpose:</a:t>
            </a:r>
            <a:endParaRPr lang="en-US" sz="3200">
              <a:ea typeface="Calibri"/>
              <a:cs typeface="Calibri"/>
            </a:endParaRPr>
          </a:p>
          <a:p>
            <a:endParaRPr lang="en-US" sz="2800" b="1">
              <a:solidFill>
                <a:srgbClr val="000000"/>
              </a:solidFill>
              <a:latin typeface="Segoe UI"/>
              <a:ea typeface="Calibri"/>
              <a:cs typeface="Segoe UI"/>
            </a:endParaRPr>
          </a:p>
          <a:p>
            <a:endParaRPr lang="en-US" sz="2800" b="1">
              <a:solidFill>
                <a:srgbClr val="000000"/>
              </a:solidFill>
              <a:latin typeface="Segoe UI"/>
              <a:ea typeface="Calibri"/>
              <a:cs typeface="Segoe UI"/>
            </a:endParaRPr>
          </a:p>
          <a:p>
            <a:pPr marL="285750" indent="-285750"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Segoe UI"/>
                <a:ea typeface="Calibri"/>
                <a:cs typeface="Segoe UI"/>
              </a:rPr>
              <a:t>Identify</a:t>
            </a:r>
            <a:r>
              <a:rPr lang="en-US" sz="2800">
                <a:solidFill>
                  <a:srgbClr val="000000"/>
                </a:solidFill>
                <a:latin typeface="Segoe UI"/>
                <a:ea typeface="Calibri"/>
                <a:cs typeface="Segoe UI"/>
                <a:sym typeface="Poppins"/>
              </a:rPr>
              <a:t> potential heritage project ideas that could be developed into a Heritage Lottery Fund application.</a:t>
            </a:r>
            <a:endParaRPr lang="en-US" sz="2800">
              <a:latin typeface="Segoe UI"/>
              <a:ea typeface="Calibri"/>
              <a:cs typeface="Segoe UI"/>
            </a:endParaRPr>
          </a:p>
          <a:p>
            <a:pPr marL="285750" indent="-285750">
              <a:buFont typeface="Arial"/>
              <a:buChar char="•"/>
            </a:pPr>
            <a:endParaRPr lang="en-US" sz="2800">
              <a:solidFill>
                <a:srgbClr val="000000"/>
              </a:solidFill>
              <a:latin typeface="Segoe UI"/>
              <a:ea typeface="Calibri"/>
              <a:cs typeface="Segoe UI"/>
            </a:endParaRPr>
          </a:p>
          <a:p>
            <a:pPr marL="285750" indent="-285750"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Segoe UI"/>
                <a:ea typeface="Calibri"/>
                <a:cs typeface="Segoe UI"/>
              </a:rPr>
              <a:t>KVA will develop a funding application to the National Lottery Community Fund to secure resources for a local grants programme.</a:t>
            </a:r>
            <a:endParaRPr lang="en-US" sz="2800">
              <a:latin typeface="Segoe UI"/>
              <a:ea typeface="Calibri"/>
              <a:cs typeface="Segoe UI"/>
            </a:endParaRPr>
          </a:p>
          <a:p>
            <a:pPr marL="285750" indent="-285750">
              <a:buFont typeface="Arial"/>
              <a:buChar char="•"/>
            </a:pPr>
            <a:endParaRPr lang="en-US" sz="2800">
              <a:solidFill>
                <a:srgbClr val="000000"/>
              </a:solidFill>
              <a:latin typeface="Segoe UI"/>
              <a:ea typeface="Calibri"/>
              <a:cs typeface="Segoe UI"/>
            </a:endParaRPr>
          </a:p>
          <a:p>
            <a:pPr marL="285750" indent="-285750"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Segoe UI"/>
                <a:ea typeface="Calibri"/>
                <a:cs typeface="Segoe UI"/>
              </a:rPr>
              <a:t>The grants programme will support voluntary and community organisations in Kingston to collect, preserve and share stories, memories, photographs, archives and other heritage materials relating to the chosen theme.</a:t>
            </a:r>
            <a:endParaRPr lang="en-US" sz="2800">
              <a:latin typeface="Segoe UI"/>
              <a:ea typeface="Calibri"/>
              <a:cs typeface="Segoe UI"/>
            </a:endParaRPr>
          </a:p>
          <a:p>
            <a:endParaRPr lang="en-US" sz="2800">
              <a:solidFill>
                <a:srgbClr val="000000"/>
              </a:solidFill>
              <a:latin typeface="Segoe UI"/>
              <a:ea typeface="Calibri"/>
              <a:cs typeface="Segoe UI"/>
            </a:endParaRPr>
          </a:p>
          <a:p>
            <a:endParaRPr lang="en-US" sz="2800" b="1">
              <a:solidFill>
                <a:srgbClr val="000000"/>
              </a:solidFill>
              <a:latin typeface="Segoe UI"/>
              <a:ea typeface="Calibri"/>
              <a:cs typeface="Segoe UI"/>
              <a:sym typeface="Poppins"/>
            </a:endParaRPr>
          </a:p>
          <a:p>
            <a:endParaRPr lang="en-US" sz="2800">
              <a:latin typeface="Segoe UI"/>
              <a:ea typeface="Calibri"/>
              <a:cs typeface="Segoe UI"/>
            </a:endParaRP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82C33B5F-A628-1619-03F0-C774BC3261F5}"/>
              </a:ext>
            </a:extLst>
          </p:cNvPr>
          <p:cNvSpPr/>
          <p:nvPr/>
        </p:nvSpPr>
        <p:spPr>
          <a:xfrm>
            <a:off x="16088497" y="8134871"/>
            <a:ext cx="1350068" cy="1414305"/>
          </a:xfrm>
          <a:custGeom>
            <a:avLst/>
            <a:gdLst/>
            <a:ahLst/>
            <a:cxnLst/>
            <a:rect l="l" t="t" r="r" b="b"/>
            <a:pathLst>
              <a:path w="1350068" h="1414305">
                <a:moveTo>
                  <a:pt x="0" y="0"/>
                </a:moveTo>
                <a:lnTo>
                  <a:pt x="1350068" y="0"/>
                </a:lnTo>
                <a:lnTo>
                  <a:pt x="1350068" y="1414305"/>
                </a:lnTo>
                <a:lnTo>
                  <a:pt x="0" y="14143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A3B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12A038-6E7B-D14F-DC31-FDBBA5DA9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52F9A2DD-FB32-3108-E5EC-80E5F0EA65F5}"/>
              </a:ext>
            </a:extLst>
          </p:cNvPr>
          <p:cNvGrpSpPr/>
          <p:nvPr/>
        </p:nvGrpSpPr>
        <p:grpSpPr>
          <a:xfrm>
            <a:off x="9144000" y="0"/>
            <a:ext cx="9142984" cy="10287000"/>
            <a:chOff x="0" y="0"/>
            <a:chExt cx="2424022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9016119-185C-85DF-318A-3DC5C5CF28EA}"/>
                </a:ext>
              </a:extLst>
            </p:cNvPr>
            <p:cNvSpPr/>
            <p:nvPr/>
          </p:nvSpPr>
          <p:spPr>
            <a:xfrm>
              <a:off x="0" y="0"/>
              <a:ext cx="2424022" cy="3479800"/>
            </a:xfrm>
            <a:custGeom>
              <a:avLst/>
              <a:gdLst/>
              <a:ahLst/>
              <a:cxnLst/>
              <a:rect l="l" t="t" r="r" b="b"/>
              <a:pathLst>
                <a:path w="2424022" h="3479800">
                  <a:moveTo>
                    <a:pt x="0" y="0"/>
                  </a:moveTo>
                  <a:lnTo>
                    <a:pt x="2424022" y="0"/>
                  </a:lnTo>
                  <a:lnTo>
                    <a:pt x="2424022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4CA56AD5-6F29-A519-0B71-F626DF9F6580}"/>
              </a:ext>
            </a:extLst>
          </p:cNvPr>
          <p:cNvSpPr txBox="1"/>
          <p:nvPr/>
        </p:nvSpPr>
        <p:spPr>
          <a:xfrm>
            <a:off x="1100981" y="3692380"/>
            <a:ext cx="6928797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Poppins Bold"/>
                <a:cs typeface="Poppins Bold"/>
                <a:sym typeface="Poppins Bold"/>
              </a:rPr>
              <a:t>Questions</a:t>
            </a:r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405171A-E1BB-79E2-22C4-9743B93D5D79}"/>
              </a:ext>
            </a:extLst>
          </p:cNvPr>
          <p:cNvSpPr txBox="1"/>
          <p:nvPr/>
        </p:nvSpPr>
        <p:spPr>
          <a:xfrm>
            <a:off x="9654888" y="1068319"/>
            <a:ext cx="8097889" cy="65864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b="1">
                <a:solidFill>
                  <a:srgbClr val="000000"/>
                </a:solidFill>
                <a:latin typeface="Segoe UI"/>
                <a:cs typeface="Segoe UI"/>
                <a:sym typeface="Poppins"/>
              </a:rPr>
              <a:t>Take a Moment to Think about:</a:t>
            </a:r>
            <a:endParaRPr lang="en-US" sz="3200" b="1">
              <a:latin typeface="Segoe UI"/>
              <a:cs typeface="Segoe UI"/>
            </a:endParaRPr>
          </a:p>
          <a:p>
            <a:endParaRPr lang="en-US" sz="3200" b="1">
              <a:solidFill>
                <a:srgbClr val="000000"/>
              </a:solidFill>
              <a:latin typeface="Segoe UI"/>
              <a:ea typeface="Calibri"/>
              <a:cs typeface="Segoe UI"/>
            </a:endParaRPr>
          </a:p>
          <a:p>
            <a:endParaRPr lang="en-US" sz="2800">
              <a:solidFill>
                <a:srgbClr val="000000"/>
              </a:solidFill>
              <a:latin typeface="Segoe UI"/>
              <a:ea typeface="Calibri"/>
              <a:cs typeface="Segoe UI"/>
            </a:endParaRPr>
          </a:p>
          <a:p>
            <a:pPr marL="228600" indent="-228600">
              <a:buFont typeface="Arial,Sans-Serif"/>
              <a:buChar char="•"/>
            </a:pPr>
            <a:r>
              <a:rPr lang="en-US" sz="2800">
                <a:solidFill>
                  <a:srgbClr val="000000"/>
                </a:solidFill>
                <a:latin typeface="Segoe UI"/>
                <a:ea typeface="Calibri"/>
                <a:cs typeface="Segoe UI"/>
              </a:rPr>
              <a:t>Whose stories are not being told?</a:t>
            </a:r>
            <a:endParaRPr lang="en-US" sz="2800">
              <a:latin typeface="Segoe UI"/>
              <a:ea typeface="Calibri"/>
              <a:cs typeface="Segoe UI"/>
            </a:endParaRPr>
          </a:p>
          <a:p>
            <a:pPr marL="228600" indent="-228600">
              <a:buFont typeface="Arial,Sans-Serif"/>
              <a:buChar char="•"/>
            </a:pPr>
            <a:endParaRPr lang="en-US" sz="2800">
              <a:solidFill>
                <a:srgbClr val="000000"/>
              </a:solidFill>
              <a:latin typeface="Segoe UI"/>
              <a:ea typeface="Calibri"/>
              <a:cs typeface="Segoe UI"/>
            </a:endParaRPr>
          </a:p>
          <a:p>
            <a:pPr marL="228600" indent="-228600">
              <a:buFont typeface="Arial,Sans-Serif"/>
              <a:buChar char="•"/>
            </a:pPr>
            <a:r>
              <a:rPr lang="en-US" sz="2800">
                <a:solidFill>
                  <a:srgbClr val="000000"/>
                </a:solidFill>
                <a:latin typeface="Segoe UI"/>
                <a:ea typeface="Calibri"/>
                <a:cs typeface="Segoe UI"/>
              </a:rPr>
              <a:t>What local history is at risk of being lost?</a:t>
            </a:r>
            <a:endParaRPr lang="en-US" sz="2800">
              <a:latin typeface="Segoe UI"/>
              <a:ea typeface="Calibri"/>
              <a:cs typeface="Segoe UI"/>
            </a:endParaRPr>
          </a:p>
          <a:p>
            <a:pPr marL="228600" indent="-228600">
              <a:buFont typeface="Arial,Sans-Serif"/>
              <a:buChar char="•"/>
            </a:pPr>
            <a:endParaRPr lang="en-US" sz="2800">
              <a:solidFill>
                <a:srgbClr val="000000"/>
              </a:solidFill>
              <a:latin typeface="Segoe UI"/>
              <a:ea typeface="Calibri"/>
              <a:cs typeface="Segoe UI"/>
            </a:endParaRPr>
          </a:p>
          <a:p>
            <a:pPr marL="228600" indent="-228600">
              <a:buFont typeface="Arial,Sans-Serif"/>
              <a:buChar char="•"/>
            </a:pPr>
            <a:r>
              <a:rPr lang="en-US" sz="2800">
                <a:solidFill>
                  <a:srgbClr val="000000"/>
                </a:solidFill>
                <a:latin typeface="Segoe UI"/>
                <a:ea typeface="Calibri"/>
                <a:cs typeface="Segoe UI"/>
              </a:rPr>
              <a:t>Which communities could uncover these stories?</a:t>
            </a:r>
          </a:p>
          <a:p>
            <a:pPr marL="228600" indent="-228600">
              <a:buFont typeface="Arial,Sans-Serif"/>
              <a:buChar char="•"/>
            </a:pPr>
            <a:endParaRPr lang="en-US" sz="2800">
              <a:solidFill>
                <a:srgbClr val="000000"/>
              </a:solidFill>
              <a:latin typeface="Segoe UI"/>
              <a:ea typeface="Calibri"/>
              <a:cs typeface="Segoe UI"/>
            </a:endParaRPr>
          </a:p>
          <a:p>
            <a:pPr marL="228600" indent="-228600">
              <a:buFont typeface="Arial,Sans-Serif"/>
              <a:buChar char="•"/>
            </a:pPr>
            <a:r>
              <a:rPr lang="en-US" sz="2800">
                <a:solidFill>
                  <a:srgbClr val="000000"/>
                </a:solidFill>
                <a:latin typeface="Segoe UI"/>
                <a:ea typeface="Calibri"/>
                <a:cs typeface="Segoe UI"/>
              </a:rPr>
              <a:t>What archives, photographs, memories or objects could be collected?</a:t>
            </a:r>
          </a:p>
          <a:p>
            <a:pPr marL="285750" indent="-285750">
              <a:buFont typeface="Arial"/>
              <a:buChar char="•"/>
            </a:pPr>
            <a:endParaRPr lang="en-US" sz="2800">
              <a:latin typeface="Segoe UI"/>
              <a:ea typeface="Calibri"/>
              <a:cs typeface="Segoe UI"/>
            </a:endParaRPr>
          </a:p>
          <a:p>
            <a:endParaRPr lang="en-US" sz="2800">
              <a:solidFill>
                <a:srgbClr val="000000"/>
              </a:solidFill>
              <a:latin typeface="Segoe UI"/>
              <a:ea typeface="Calibri"/>
              <a:cs typeface="Segoe UI"/>
            </a:endParaRPr>
          </a:p>
          <a:p>
            <a:endParaRPr lang="en-US" sz="2800" b="1">
              <a:solidFill>
                <a:srgbClr val="000000"/>
              </a:solidFill>
              <a:latin typeface="Segoe UI"/>
              <a:ea typeface="Calibri"/>
              <a:cs typeface="Segoe UI"/>
              <a:sym typeface="Poppins"/>
            </a:endParaRPr>
          </a:p>
          <a:p>
            <a:endParaRPr lang="en-US" sz="2800">
              <a:latin typeface="Segoe UI"/>
              <a:ea typeface="Calibri"/>
              <a:cs typeface="Segoe UI"/>
            </a:endParaRP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A9A38B0D-B6C6-1430-0ACF-7F4BE65D2734}"/>
              </a:ext>
            </a:extLst>
          </p:cNvPr>
          <p:cNvSpPr/>
          <p:nvPr/>
        </p:nvSpPr>
        <p:spPr>
          <a:xfrm>
            <a:off x="16088497" y="8134871"/>
            <a:ext cx="1350068" cy="1414305"/>
          </a:xfrm>
          <a:custGeom>
            <a:avLst/>
            <a:gdLst/>
            <a:ahLst/>
            <a:cxnLst/>
            <a:rect l="l" t="t" r="r" b="b"/>
            <a:pathLst>
              <a:path w="1350068" h="1414305">
                <a:moveTo>
                  <a:pt x="0" y="0"/>
                </a:moveTo>
                <a:lnTo>
                  <a:pt x="1350068" y="0"/>
                </a:lnTo>
                <a:lnTo>
                  <a:pt x="1350068" y="1414305"/>
                </a:lnTo>
                <a:lnTo>
                  <a:pt x="0" y="14143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187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A3B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EB71A8-D15C-5739-2656-72F53C5DD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4B8E4BDD-2B0A-6364-B4CC-E6493FA85098}"/>
              </a:ext>
            </a:extLst>
          </p:cNvPr>
          <p:cNvGrpSpPr/>
          <p:nvPr/>
        </p:nvGrpSpPr>
        <p:grpSpPr>
          <a:xfrm>
            <a:off x="9144000" y="0"/>
            <a:ext cx="9142984" cy="10287000"/>
            <a:chOff x="0" y="0"/>
            <a:chExt cx="2424022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C250119-BAE9-226B-8F99-68D869AF6E74}"/>
                </a:ext>
              </a:extLst>
            </p:cNvPr>
            <p:cNvSpPr/>
            <p:nvPr/>
          </p:nvSpPr>
          <p:spPr>
            <a:xfrm>
              <a:off x="0" y="0"/>
              <a:ext cx="2424022" cy="3479800"/>
            </a:xfrm>
            <a:custGeom>
              <a:avLst/>
              <a:gdLst/>
              <a:ahLst/>
              <a:cxnLst/>
              <a:rect l="l" t="t" r="r" b="b"/>
              <a:pathLst>
                <a:path w="2424022" h="3479800">
                  <a:moveTo>
                    <a:pt x="0" y="0"/>
                  </a:moveTo>
                  <a:lnTo>
                    <a:pt x="2424022" y="0"/>
                  </a:lnTo>
                  <a:lnTo>
                    <a:pt x="2424022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3333AD1C-7C12-8CCE-0122-C5E55F97378E}"/>
              </a:ext>
            </a:extLst>
          </p:cNvPr>
          <p:cNvSpPr txBox="1"/>
          <p:nvPr/>
        </p:nvSpPr>
        <p:spPr>
          <a:xfrm>
            <a:off x="1100981" y="3692380"/>
            <a:ext cx="6928797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Poppins Bold"/>
                <a:cs typeface="Poppins Bold"/>
                <a:sym typeface="Poppins Bold"/>
              </a:rPr>
              <a:t>Past Projects Awarded in Kingston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64B4AD3-FC89-7120-31F3-8533F805DD4E}"/>
              </a:ext>
            </a:extLst>
          </p:cNvPr>
          <p:cNvSpPr txBox="1"/>
          <p:nvPr/>
        </p:nvSpPr>
        <p:spPr>
          <a:xfrm>
            <a:off x="9610500" y="790892"/>
            <a:ext cx="8197762" cy="8987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b="1">
                <a:solidFill>
                  <a:srgbClr val="000000"/>
                </a:solidFill>
                <a:latin typeface="Segoe UI"/>
                <a:cs typeface="Segoe UI"/>
                <a:sym typeface="Poppins"/>
              </a:rPr>
              <a:t>Past Projects :</a:t>
            </a:r>
            <a:endParaRPr lang="en-US">
              <a:solidFill>
                <a:srgbClr val="000000"/>
              </a:solidFill>
              <a:latin typeface="Calibri"/>
              <a:ea typeface="Calibri"/>
              <a:cs typeface="Calibri"/>
              <a:sym typeface="Poppins"/>
            </a:endParaRPr>
          </a:p>
          <a:p>
            <a:br>
              <a:rPr lang="en-US"/>
            </a:br>
            <a:endParaRPr lang="en-US"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sz="2800" b="1">
                <a:solidFill>
                  <a:srgbClr val="000000"/>
                </a:solidFill>
                <a:highlight>
                  <a:srgbClr val="FFFFFF"/>
                </a:highlight>
                <a:latin typeface="Segoe UI"/>
                <a:ea typeface="Calibri"/>
                <a:cs typeface="Segoe UI"/>
              </a:rPr>
              <a:t>Steven's at Biodiversity Project (2026) </a:t>
            </a: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Segoe UI"/>
                <a:ea typeface="Calibri"/>
                <a:cs typeface="Segoe UI"/>
              </a:rPr>
              <a:t>funding for ecological enhancements on the River Thames island, including sand martin nesting banks, a floating swan nest, and pollinator planters. </a:t>
            </a:r>
            <a:b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Segoe UI"/>
                <a:ea typeface="Calibri"/>
                <a:cs typeface="Segoe UI"/>
              </a:rPr>
            </a:br>
            <a:endParaRPr lang="en-US" sz="2000">
              <a:highlight>
                <a:srgbClr val="FFFFFF"/>
              </a:highlight>
              <a:latin typeface="Segoe UI"/>
              <a:ea typeface="Calibri"/>
              <a:cs typeface="Segoe UI"/>
            </a:endParaRPr>
          </a:p>
          <a:p>
            <a:pPr marL="171450" indent="-171450">
              <a:buFont typeface="Arial"/>
              <a:buChar char="•"/>
            </a:pPr>
            <a:r>
              <a:rPr lang="en-US" sz="2800" b="1">
                <a:solidFill>
                  <a:srgbClr val="000000"/>
                </a:solidFill>
                <a:highlight>
                  <a:srgbClr val="FFFFFF"/>
                </a:highlight>
                <a:latin typeface="Segoe UI"/>
                <a:ea typeface="Calibri"/>
                <a:cs typeface="Segoe UI"/>
              </a:rPr>
              <a:t>Kingston 2025: Celebrating our Past, Present and Future </a:t>
            </a: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Segoe UI"/>
                <a:ea typeface="Calibri"/>
                <a:cs typeface="Segoe UI"/>
              </a:rPr>
              <a:t>A major community research initiative - culminating in the </a:t>
            </a:r>
            <a:r>
              <a:rPr lang="en-US" sz="2000" i="1" u="sng">
                <a:solidFill>
                  <a:srgbClr val="000000"/>
                </a:solidFill>
                <a:highlight>
                  <a:srgbClr val="FFFFFF"/>
                </a:highlight>
                <a:latin typeface="Segoe UI"/>
                <a:ea typeface="Calibri"/>
                <a:cs typeface="Segoe UI"/>
                <a:hlinkClick r:id="rId2"/>
              </a:rPr>
              <a:t>Kingston Unwritten</a:t>
            </a: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Segoe UI"/>
                <a:ea typeface="Calibri"/>
                <a:cs typeface="Segoe UI"/>
              </a:rPr>
              <a:t> exhibition - focused on hidden local histories around migration, trade, and the environment, marking the 1100th anniversary of King Athelstan's coronation.</a:t>
            </a:r>
            <a:b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Segoe UI"/>
                <a:ea typeface="Calibri"/>
                <a:cs typeface="Segoe UI"/>
              </a:rPr>
            </a:br>
            <a:endParaRPr lang="en-US" sz="2000">
              <a:highlight>
                <a:srgbClr val="FFFFFF"/>
              </a:highlight>
              <a:latin typeface="Segoe UI"/>
              <a:ea typeface="Calibri"/>
              <a:cs typeface="Segoe UI"/>
            </a:endParaRPr>
          </a:p>
          <a:p>
            <a:pPr marL="171450" indent="-171450">
              <a:buFont typeface="Arial"/>
              <a:buChar char="•"/>
            </a:pPr>
            <a:r>
              <a:rPr lang="en-US" sz="2800" b="1">
                <a:solidFill>
                  <a:srgbClr val="000000"/>
                </a:solidFill>
                <a:highlight>
                  <a:srgbClr val="FFFFFF"/>
                </a:highlight>
                <a:latin typeface="Segoe UI"/>
                <a:ea typeface="Calibri"/>
                <a:cs typeface="Segoe UI"/>
              </a:rPr>
              <a:t>Cinema in Kingson (Digital Works) </a:t>
            </a: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Segoe UI"/>
                <a:ea typeface="Calibri"/>
                <a:cs typeface="Segoe UI"/>
              </a:rPr>
              <a:t>A project capturing oral histories and filming interviews with local cinema-goers, projectionists, and staff to document the borough's movie theatre history. </a:t>
            </a:r>
            <a:b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Segoe UI"/>
                <a:ea typeface="Calibri"/>
                <a:cs typeface="Segoe UI"/>
              </a:rPr>
            </a:br>
            <a:endParaRPr lang="en-US" sz="2000">
              <a:latin typeface="Segoe UI"/>
              <a:ea typeface="Calibri"/>
              <a:cs typeface="Segoe UI"/>
            </a:endParaRPr>
          </a:p>
          <a:p>
            <a:pPr marL="171450" indent="-171450">
              <a:buFont typeface="Arial"/>
              <a:buChar char="•"/>
            </a:pPr>
            <a:r>
              <a:rPr lang="en-US" sz="2800" b="1">
                <a:solidFill>
                  <a:srgbClr val="000000"/>
                </a:solidFill>
                <a:highlight>
                  <a:srgbClr val="FFFFFF"/>
                </a:highlight>
                <a:latin typeface="Segoe UI"/>
                <a:ea typeface="Calibri"/>
                <a:cs typeface="Segoe UI"/>
              </a:rPr>
              <a:t>Wheels of Time</a:t>
            </a:r>
            <a:r>
              <a:rPr lang="en-US" sz="2800">
                <a:solidFill>
                  <a:srgbClr val="000000"/>
                </a:solidFill>
                <a:highlight>
                  <a:srgbClr val="FFFFFF"/>
                </a:highlight>
                <a:latin typeface="Segoe UI"/>
                <a:ea typeface="Calibri"/>
                <a:cs typeface="Segoe UI"/>
              </a:rPr>
              <a:t> </a:t>
            </a: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Segoe UI"/>
                <a:ea typeface="Calibri"/>
                <a:cs typeface="Segoe UI"/>
              </a:rPr>
              <a:t>A project by the Community Brain,  researching and celebrating Kingston's rich heritage of cycling and bicycle manufacturing. </a:t>
            </a:r>
            <a:b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Segoe UI"/>
                <a:ea typeface="Calibri"/>
                <a:cs typeface="Segoe UI"/>
              </a:rPr>
            </a:br>
            <a:endParaRPr lang="en-US" sz="2000">
              <a:latin typeface="Segoe UI"/>
              <a:ea typeface="Calibri"/>
              <a:cs typeface="Segoe UI"/>
            </a:endParaRPr>
          </a:p>
          <a:p>
            <a:pPr marL="171450" indent="-171450">
              <a:buFont typeface="Arial"/>
              <a:buChar char="•"/>
            </a:pPr>
            <a:r>
              <a:rPr lang="en-US" sz="2800" b="1">
                <a:solidFill>
                  <a:srgbClr val="000000"/>
                </a:solidFill>
                <a:highlight>
                  <a:srgbClr val="FFFFFF"/>
                </a:highlight>
                <a:latin typeface="Segoe UI"/>
                <a:ea typeface="Calibri"/>
                <a:cs typeface="Segoe UI"/>
              </a:rPr>
              <a:t>Fighting for our rights</a:t>
            </a:r>
            <a:r>
              <a:rPr lang="en-US" sz="2000">
                <a:solidFill>
                  <a:srgbClr val="000000"/>
                </a:solidFill>
                <a:highlight>
                  <a:srgbClr val="FFFFFF"/>
                </a:highlight>
                <a:latin typeface="Segoe UI"/>
                <a:ea typeface="Calibri"/>
                <a:cs typeface="Segoe UI"/>
              </a:rPr>
              <a:t> An oral history project by Kingston Independent Living, documenting the history of local disability rights and campaigning.</a:t>
            </a:r>
            <a:endParaRPr lang="en-US" sz="2000">
              <a:latin typeface="Segoe UI"/>
              <a:ea typeface="Calibri"/>
              <a:cs typeface="Segoe UI"/>
            </a:endParaRPr>
          </a:p>
          <a:p>
            <a:endParaRPr lang="en-US" sz="2800">
              <a:latin typeface="Segoe UI"/>
              <a:ea typeface="Calibri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869829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A3B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6E5139-FA23-0E22-8CBF-948EA869D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35F6C66F-42A5-EFB1-9E51-5719961A5C2C}"/>
              </a:ext>
            </a:extLst>
          </p:cNvPr>
          <p:cNvGrpSpPr/>
          <p:nvPr/>
        </p:nvGrpSpPr>
        <p:grpSpPr>
          <a:xfrm>
            <a:off x="9144000" y="0"/>
            <a:ext cx="9142984" cy="10287000"/>
            <a:chOff x="0" y="0"/>
            <a:chExt cx="2424022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4A7BBBF-2594-0A51-4AB8-6C9C7BA80387}"/>
                </a:ext>
              </a:extLst>
            </p:cNvPr>
            <p:cNvSpPr/>
            <p:nvPr/>
          </p:nvSpPr>
          <p:spPr>
            <a:xfrm>
              <a:off x="0" y="0"/>
              <a:ext cx="2424022" cy="3479800"/>
            </a:xfrm>
            <a:custGeom>
              <a:avLst/>
              <a:gdLst/>
              <a:ahLst/>
              <a:cxnLst/>
              <a:rect l="l" t="t" r="r" b="b"/>
              <a:pathLst>
                <a:path w="2424022" h="3479800">
                  <a:moveTo>
                    <a:pt x="0" y="0"/>
                  </a:moveTo>
                  <a:lnTo>
                    <a:pt x="2424022" y="0"/>
                  </a:lnTo>
                  <a:lnTo>
                    <a:pt x="2424022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0B45624E-D194-67DB-30CE-8F232E2E963B}"/>
              </a:ext>
            </a:extLst>
          </p:cNvPr>
          <p:cNvSpPr txBox="1"/>
          <p:nvPr/>
        </p:nvSpPr>
        <p:spPr>
          <a:xfrm>
            <a:off x="1100981" y="3692380"/>
            <a:ext cx="5641535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Poppins Bold"/>
                <a:cs typeface="Poppins Bold"/>
                <a:sym typeface="Poppins Bold"/>
              </a:rPr>
              <a:t>Inspiration Themes</a:t>
            </a:r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683D775-D555-260C-C66E-043E0BCAA82F}"/>
              </a:ext>
            </a:extLst>
          </p:cNvPr>
          <p:cNvSpPr txBox="1"/>
          <p:nvPr/>
        </p:nvSpPr>
        <p:spPr>
          <a:xfrm>
            <a:off x="9654888" y="1068319"/>
            <a:ext cx="8097889" cy="6524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b="1">
                <a:solidFill>
                  <a:srgbClr val="000000"/>
                </a:solidFill>
                <a:latin typeface="Segoe UI"/>
                <a:cs typeface="Segoe UI"/>
                <a:sym typeface="Poppins"/>
              </a:rPr>
              <a:t>Themes:</a:t>
            </a:r>
            <a:endParaRPr lang="en-US"/>
          </a:p>
          <a:p>
            <a:endParaRPr lang="en-US" sz="2800" b="1">
              <a:solidFill>
                <a:srgbClr val="000000"/>
              </a:solidFill>
              <a:latin typeface="Segoe UI"/>
              <a:ea typeface="Calibri"/>
              <a:cs typeface="Segoe UI"/>
            </a:endParaRPr>
          </a:p>
          <a:p>
            <a:pPr marL="285750" indent="-285750"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Segoe UI"/>
                <a:ea typeface="Calibri"/>
                <a:cs typeface="Segoe UI"/>
              </a:rPr>
              <a:t>History of volunteering in Kingston</a:t>
            </a:r>
          </a:p>
          <a:p>
            <a:pPr marL="285750" indent="-285750"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Segoe UI"/>
                <a:ea typeface="Calibri"/>
                <a:cs typeface="Segoe UI"/>
              </a:rPr>
              <a:t>Hidden histories of disability</a:t>
            </a:r>
          </a:p>
          <a:p>
            <a:pPr marL="285750" indent="-285750"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Segoe UI"/>
                <a:ea typeface="Calibri"/>
                <a:cs typeface="Segoe UI"/>
              </a:rPr>
              <a:t>Recollections of settling in Kingston</a:t>
            </a:r>
          </a:p>
          <a:p>
            <a:pPr marL="285750" indent="-285750"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Segoe UI"/>
                <a:ea typeface="Calibri"/>
                <a:cs typeface="Segoe UI"/>
              </a:rPr>
              <a:t>Kingston Memories</a:t>
            </a:r>
          </a:p>
          <a:p>
            <a:pPr marL="285750" indent="-285750"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Segoe UI"/>
                <a:ea typeface="Calibri"/>
                <a:cs typeface="Segoe UI"/>
              </a:rPr>
              <a:t>Kingston's ancient marketplace</a:t>
            </a:r>
          </a:p>
          <a:p>
            <a:pPr marL="285750" indent="-285750"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Segoe UI"/>
                <a:ea typeface="Calibri"/>
                <a:cs typeface="Segoe UI"/>
              </a:rPr>
              <a:t>Nature recovery and connection with nature</a:t>
            </a:r>
          </a:p>
          <a:p>
            <a:pPr marL="285750" indent="-285750"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Segoe UI"/>
                <a:ea typeface="Calibri"/>
                <a:cs typeface="Segoe UI"/>
              </a:rPr>
              <a:t>Untold stories of Kingston after the 1930s</a:t>
            </a:r>
          </a:p>
          <a:p>
            <a:pPr marL="285750" indent="-285750"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Segoe UI"/>
                <a:ea typeface="Calibri"/>
                <a:cs typeface="Segoe UI"/>
              </a:rPr>
              <a:t>Social housing through the years</a:t>
            </a:r>
          </a:p>
          <a:p>
            <a:pPr marL="285750" indent="-285750">
              <a:buFont typeface="Arial"/>
              <a:buChar char="•"/>
            </a:pPr>
            <a:endParaRPr lang="en-US" sz="2800">
              <a:solidFill>
                <a:srgbClr val="000000"/>
              </a:solidFill>
              <a:latin typeface="Segoe UI"/>
              <a:ea typeface="Calibri"/>
              <a:cs typeface="Segoe UI"/>
            </a:endParaRPr>
          </a:p>
          <a:p>
            <a:pPr marL="228600" indent="-228600">
              <a:buFont typeface="Arial,Sans-Serif"/>
              <a:buChar char="•"/>
            </a:pPr>
            <a:endParaRPr lang="en-US" sz="2800">
              <a:latin typeface="Segoe UI"/>
              <a:ea typeface="Calibri"/>
              <a:cs typeface="Segoe UI"/>
            </a:endParaRPr>
          </a:p>
          <a:p>
            <a:endParaRPr lang="en-US" sz="2800">
              <a:solidFill>
                <a:srgbClr val="000000"/>
              </a:solidFill>
              <a:latin typeface="Segoe UI"/>
              <a:ea typeface="Calibri"/>
              <a:cs typeface="Segoe UI"/>
            </a:endParaRPr>
          </a:p>
          <a:p>
            <a:endParaRPr lang="en-US" sz="2800" b="1">
              <a:solidFill>
                <a:srgbClr val="000000"/>
              </a:solidFill>
              <a:latin typeface="Segoe UI"/>
              <a:ea typeface="Calibri"/>
              <a:cs typeface="Segoe UI"/>
              <a:sym typeface="Poppins"/>
            </a:endParaRPr>
          </a:p>
          <a:p>
            <a:endParaRPr lang="en-US" sz="2800">
              <a:latin typeface="Segoe UI"/>
              <a:ea typeface="Calibri"/>
              <a:cs typeface="Segoe UI"/>
            </a:endParaRP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321F0F14-49A3-C3C9-7446-EB78AC7875AB}"/>
              </a:ext>
            </a:extLst>
          </p:cNvPr>
          <p:cNvSpPr/>
          <p:nvPr/>
        </p:nvSpPr>
        <p:spPr>
          <a:xfrm>
            <a:off x="16088497" y="8134871"/>
            <a:ext cx="1350068" cy="1414305"/>
          </a:xfrm>
          <a:custGeom>
            <a:avLst/>
            <a:gdLst/>
            <a:ahLst/>
            <a:cxnLst/>
            <a:rect l="l" t="t" r="r" b="b"/>
            <a:pathLst>
              <a:path w="1350068" h="1414305">
                <a:moveTo>
                  <a:pt x="0" y="0"/>
                </a:moveTo>
                <a:lnTo>
                  <a:pt x="1350068" y="0"/>
                </a:lnTo>
                <a:lnTo>
                  <a:pt x="1350068" y="1414305"/>
                </a:lnTo>
                <a:lnTo>
                  <a:pt x="0" y="14143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072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A3B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F1B3E3-93DB-37EF-DE1E-BE078ABD0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5E0C37D9-3771-462C-2571-01AFCEB0F6D8}"/>
              </a:ext>
            </a:extLst>
          </p:cNvPr>
          <p:cNvGrpSpPr/>
          <p:nvPr/>
        </p:nvGrpSpPr>
        <p:grpSpPr>
          <a:xfrm>
            <a:off x="9133318" y="0"/>
            <a:ext cx="9142984" cy="10287000"/>
            <a:chOff x="0" y="0"/>
            <a:chExt cx="2424022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20C7621-AD29-2419-254A-4B05F82C3B54}"/>
                </a:ext>
              </a:extLst>
            </p:cNvPr>
            <p:cNvSpPr/>
            <p:nvPr/>
          </p:nvSpPr>
          <p:spPr>
            <a:xfrm>
              <a:off x="0" y="0"/>
              <a:ext cx="2424022" cy="3479800"/>
            </a:xfrm>
            <a:custGeom>
              <a:avLst/>
              <a:gdLst/>
              <a:ahLst/>
              <a:cxnLst/>
              <a:rect l="l" t="t" r="r" b="b"/>
              <a:pathLst>
                <a:path w="2424022" h="3479800">
                  <a:moveTo>
                    <a:pt x="0" y="0"/>
                  </a:moveTo>
                  <a:lnTo>
                    <a:pt x="2424022" y="0"/>
                  </a:lnTo>
                  <a:lnTo>
                    <a:pt x="2424022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D2A2276C-DC44-8321-A0D1-25B05A78D1CE}"/>
              </a:ext>
            </a:extLst>
          </p:cNvPr>
          <p:cNvSpPr txBox="1"/>
          <p:nvPr/>
        </p:nvSpPr>
        <p:spPr>
          <a:xfrm>
            <a:off x="1100981" y="3692380"/>
            <a:ext cx="564153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Poppins Bold"/>
                <a:cs typeface="Poppins Bold"/>
                <a:sym typeface="Poppins Bold"/>
              </a:rPr>
              <a:t>Brainstorm</a:t>
            </a:r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A9084EE-3FA5-3D23-3503-4B302A566FDC}"/>
              </a:ext>
            </a:extLst>
          </p:cNvPr>
          <p:cNvSpPr txBox="1"/>
          <p:nvPr/>
        </p:nvSpPr>
        <p:spPr>
          <a:xfrm>
            <a:off x="9654888" y="1068319"/>
            <a:ext cx="8097889" cy="70173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Poppins"/>
              </a:rPr>
              <a:t>What</a:t>
            </a:r>
            <a:r>
              <a:rPr lang="en-US" sz="32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heritage stories in Kingston should be captured, celebrated or preserved?</a:t>
            </a:r>
            <a:endParaRPr lang="en-US" sz="3200" b="1">
              <a:solidFill>
                <a:srgbClr val="000000"/>
              </a:solidFill>
              <a:latin typeface="Segoe UI"/>
              <a:ea typeface="Calibri"/>
              <a:cs typeface="Segoe UI"/>
            </a:endParaRPr>
          </a:p>
          <a:p>
            <a:endParaRPr lang="en-US" sz="3200" b="1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Please submit your idea via the QR code below, or use the sheet in your table, and vote for the 2 best ideas.</a:t>
            </a:r>
          </a:p>
          <a:p>
            <a:endParaRPr lang="en-US" sz="3200">
              <a:latin typeface="Calibri"/>
              <a:ea typeface="Calibri"/>
              <a:cs typeface="Calibri"/>
            </a:endParaRPr>
          </a:p>
          <a:p>
            <a:endParaRPr lang="en-US" sz="32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US" sz="32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800">
              <a:solidFill>
                <a:srgbClr val="000000"/>
              </a:solidFill>
              <a:latin typeface="Segoe UI"/>
              <a:ea typeface="Calibri"/>
              <a:cs typeface="Segoe UI"/>
            </a:endParaRPr>
          </a:p>
          <a:p>
            <a:pPr marL="285750" indent="-285750">
              <a:buFont typeface="Arial"/>
              <a:buChar char="•"/>
            </a:pPr>
            <a:endParaRPr lang="en-US" sz="2800">
              <a:latin typeface="Segoe UI"/>
              <a:ea typeface="Calibri"/>
              <a:cs typeface="Segoe UI"/>
            </a:endParaRPr>
          </a:p>
          <a:p>
            <a:pPr marL="228600" indent="-228600">
              <a:buFont typeface="Arial,Sans-Serif"/>
              <a:buChar char="•"/>
            </a:pPr>
            <a:endParaRPr lang="en-US" sz="2800">
              <a:latin typeface="Segoe UI"/>
              <a:ea typeface="Calibri"/>
              <a:cs typeface="Segoe UI"/>
            </a:endParaRPr>
          </a:p>
          <a:p>
            <a:endParaRPr lang="en-US" sz="2800">
              <a:latin typeface="Segoe UI"/>
              <a:ea typeface="Calibri"/>
              <a:cs typeface="Segoe UI"/>
            </a:endParaRPr>
          </a:p>
          <a:p>
            <a:endParaRPr lang="en-US" sz="2800" b="1">
              <a:latin typeface="Segoe UI"/>
              <a:ea typeface="Calibri"/>
              <a:cs typeface="Segoe UI"/>
            </a:endParaRPr>
          </a:p>
          <a:p>
            <a:endParaRPr lang="en-US" sz="2800">
              <a:latin typeface="Segoe UI"/>
              <a:ea typeface="Calibri"/>
              <a:cs typeface="Segoe UI"/>
            </a:endParaRP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A8C2017F-4B9C-FE5E-4AE3-B54F6EA1491F}"/>
              </a:ext>
            </a:extLst>
          </p:cNvPr>
          <p:cNvSpPr/>
          <p:nvPr/>
        </p:nvSpPr>
        <p:spPr>
          <a:xfrm>
            <a:off x="16088497" y="8134871"/>
            <a:ext cx="1350068" cy="1414305"/>
          </a:xfrm>
          <a:custGeom>
            <a:avLst/>
            <a:gdLst/>
            <a:ahLst/>
            <a:cxnLst/>
            <a:rect l="l" t="t" r="r" b="b"/>
            <a:pathLst>
              <a:path w="1350068" h="1414305">
                <a:moveTo>
                  <a:pt x="0" y="0"/>
                </a:moveTo>
                <a:lnTo>
                  <a:pt x="1350068" y="0"/>
                </a:lnTo>
                <a:lnTo>
                  <a:pt x="1350068" y="1414305"/>
                </a:lnTo>
                <a:lnTo>
                  <a:pt x="0" y="14143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C5C397-A92B-F9F4-D8AA-A693BA1E77F1}"/>
              </a:ext>
            </a:extLst>
          </p:cNvPr>
          <p:cNvSpPr txBox="1"/>
          <p:nvPr/>
        </p:nvSpPr>
        <p:spPr>
          <a:xfrm>
            <a:off x="9832020" y="8139714"/>
            <a:ext cx="254123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3"/>
              </a:rPr>
              <a:t>Mentimeter</a:t>
            </a:r>
            <a:endParaRPr lang="en-US"/>
          </a:p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A2D524A-947B-5F4A-7429-B44C0D95A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0388" y="4106752"/>
            <a:ext cx="3572018" cy="365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808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A3B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D97DE9-67DB-807B-255B-15BC6CB07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E24753F7-6220-D1BD-F3E7-D949F1DAA19C}"/>
              </a:ext>
            </a:extLst>
          </p:cNvPr>
          <p:cNvGrpSpPr/>
          <p:nvPr/>
        </p:nvGrpSpPr>
        <p:grpSpPr>
          <a:xfrm>
            <a:off x="9144000" y="0"/>
            <a:ext cx="9142984" cy="10287000"/>
            <a:chOff x="0" y="0"/>
            <a:chExt cx="2424022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B1AE7FE-9F74-CCB2-6E51-9A779AAB1AB7}"/>
                </a:ext>
              </a:extLst>
            </p:cNvPr>
            <p:cNvSpPr/>
            <p:nvPr/>
          </p:nvSpPr>
          <p:spPr>
            <a:xfrm>
              <a:off x="0" y="0"/>
              <a:ext cx="2424022" cy="3479800"/>
            </a:xfrm>
            <a:custGeom>
              <a:avLst/>
              <a:gdLst/>
              <a:ahLst/>
              <a:cxnLst/>
              <a:rect l="l" t="t" r="r" b="b"/>
              <a:pathLst>
                <a:path w="2424022" h="3479800">
                  <a:moveTo>
                    <a:pt x="0" y="0"/>
                  </a:moveTo>
                  <a:lnTo>
                    <a:pt x="2424022" y="0"/>
                  </a:lnTo>
                  <a:lnTo>
                    <a:pt x="2424022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CB3F2796-7120-AF68-EF68-3CBE0FF5315A}"/>
              </a:ext>
            </a:extLst>
          </p:cNvPr>
          <p:cNvSpPr txBox="1"/>
          <p:nvPr/>
        </p:nvSpPr>
        <p:spPr>
          <a:xfrm>
            <a:off x="1100981" y="3692380"/>
            <a:ext cx="564153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Poppins Bold"/>
                <a:cs typeface="Poppins Bold"/>
                <a:sym typeface="Poppins Bold"/>
              </a:rPr>
              <a:t>Vote:</a:t>
            </a:r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6B9BADD-F679-1003-7058-04F3A6CDDED5}"/>
              </a:ext>
            </a:extLst>
          </p:cNvPr>
          <p:cNvSpPr txBox="1"/>
          <p:nvPr/>
        </p:nvSpPr>
        <p:spPr>
          <a:xfrm>
            <a:off x="9825804" y="3696151"/>
            <a:ext cx="8097889" cy="38164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Poppins"/>
              </a:rPr>
              <a:t>What is your</a:t>
            </a:r>
            <a:r>
              <a:rPr lang="en-US" sz="5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favorite idea?</a:t>
            </a:r>
            <a:endParaRPr lang="en-US" sz="5400" b="1">
              <a:solidFill>
                <a:srgbClr val="000000"/>
              </a:solidFill>
              <a:latin typeface="Segoe UI"/>
              <a:ea typeface="Calibri"/>
              <a:cs typeface="Segoe UI"/>
            </a:endParaRPr>
          </a:p>
          <a:p>
            <a:endParaRPr lang="en-US" sz="5400" b="1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800">
              <a:latin typeface="Segoe UI"/>
              <a:ea typeface="Calibri"/>
              <a:cs typeface="Segoe UI"/>
            </a:endParaRPr>
          </a:p>
          <a:p>
            <a:pPr marL="228600" indent="-228600">
              <a:buFont typeface="Arial,Sans-Serif"/>
              <a:buChar char="•"/>
            </a:pPr>
            <a:endParaRPr lang="en-US" sz="2800">
              <a:latin typeface="Segoe UI"/>
              <a:ea typeface="Calibri"/>
              <a:cs typeface="Segoe UI"/>
            </a:endParaRPr>
          </a:p>
          <a:p>
            <a:endParaRPr lang="en-US" sz="2800">
              <a:latin typeface="Segoe UI"/>
              <a:ea typeface="Calibri"/>
              <a:cs typeface="Segoe UI"/>
            </a:endParaRPr>
          </a:p>
          <a:p>
            <a:endParaRPr lang="en-US" sz="2800" b="1">
              <a:latin typeface="Segoe UI"/>
              <a:ea typeface="Calibri"/>
              <a:cs typeface="Segoe UI"/>
            </a:endParaRPr>
          </a:p>
          <a:p>
            <a:endParaRPr lang="en-US" sz="2800">
              <a:latin typeface="Segoe UI"/>
              <a:ea typeface="Calibri"/>
              <a:cs typeface="Segoe UI"/>
            </a:endParaRP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375D1E6D-BB71-0B40-13C7-DDC5B21EA638}"/>
              </a:ext>
            </a:extLst>
          </p:cNvPr>
          <p:cNvSpPr/>
          <p:nvPr/>
        </p:nvSpPr>
        <p:spPr>
          <a:xfrm>
            <a:off x="16088497" y="8134871"/>
            <a:ext cx="1350068" cy="1414305"/>
          </a:xfrm>
          <a:custGeom>
            <a:avLst/>
            <a:gdLst/>
            <a:ahLst/>
            <a:cxnLst/>
            <a:rect l="l" t="t" r="r" b="b"/>
            <a:pathLst>
              <a:path w="1350068" h="1414305">
                <a:moveTo>
                  <a:pt x="0" y="0"/>
                </a:moveTo>
                <a:lnTo>
                  <a:pt x="1350068" y="0"/>
                </a:lnTo>
                <a:lnTo>
                  <a:pt x="1350068" y="1414305"/>
                </a:lnTo>
                <a:lnTo>
                  <a:pt x="0" y="14143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795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A3B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AF0184-AB7C-D3F9-7E47-961FCED0F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8F063844-FCBE-D937-C744-DC717C026315}"/>
              </a:ext>
            </a:extLst>
          </p:cNvPr>
          <p:cNvGrpSpPr/>
          <p:nvPr/>
        </p:nvGrpSpPr>
        <p:grpSpPr>
          <a:xfrm>
            <a:off x="9144000" y="0"/>
            <a:ext cx="9142984" cy="10287000"/>
            <a:chOff x="0" y="0"/>
            <a:chExt cx="2424022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4A58E66-D622-983D-2718-CC3D85E900E6}"/>
                </a:ext>
              </a:extLst>
            </p:cNvPr>
            <p:cNvSpPr/>
            <p:nvPr/>
          </p:nvSpPr>
          <p:spPr>
            <a:xfrm>
              <a:off x="0" y="0"/>
              <a:ext cx="2424022" cy="3479800"/>
            </a:xfrm>
            <a:custGeom>
              <a:avLst/>
              <a:gdLst/>
              <a:ahLst/>
              <a:cxnLst/>
              <a:rect l="l" t="t" r="r" b="b"/>
              <a:pathLst>
                <a:path w="2424022" h="3479800">
                  <a:moveTo>
                    <a:pt x="0" y="0"/>
                  </a:moveTo>
                  <a:lnTo>
                    <a:pt x="2424022" y="0"/>
                  </a:lnTo>
                  <a:lnTo>
                    <a:pt x="2424022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392BC107-D05A-2FB7-EE19-445CDBC78A16}"/>
              </a:ext>
            </a:extLst>
          </p:cNvPr>
          <p:cNvSpPr txBox="1"/>
          <p:nvPr/>
        </p:nvSpPr>
        <p:spPr>
          <a:xfrm>
            <a:off x="1100981" y="3692380"/>
            <a:ext cx="564153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Poppins Bold"/>
                <a:cs typeface="Poppins Bold"/>
                <a:sym typeface="Poppins Bold"/>
              </a:rPr>
              <a:t>Any Questions?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37DC727-4F24-080E-22E9-2796B4C96684}"/>
              </a:ext>
            </a:extLst>
          </p:cNvPr>
          <p:cNvSpPr txBox="1"/>
          <p:nvPr/>
        </p:nvSpPr>
        <p:spPr>
          <a:xfrm>
            <a:off x="9825804" y="3696151"/>
            <a:ext cx="8097889" cy="38164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Poppins"/>
              </a:rPr>
              <a:t>Thank</a:t>
            </a:r>
            <a:r>
              <a:rPr lang="en-US" sz="5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you!</a:t>
            </a:r>
            <a:endParaRPr lang="en-US"/>
          </a:p>
          <a:p>
            <a:endParaRPr lang="en-US" sz="5400" b="1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800">
              <a:latin typeface="Segoe UI"/>
              <a:ea typeface="Calibri"/>
              <a:cs typeface="Segoe UI"/>
            </a:endParaRPr>
          </a:p>
          <a:p>
            <a:pPr marL="228600" indent="-228600">
              <a:buFont typeface="Arial,Sans-Serif"/>
              <a:buChar char="•"/>
            </a:pPr>
            <a:endParaRPr lang="en-US" sz="2800">
              <a:latin typeface="Segoe UI"/>
              <a:ea typeface="Calibri"/>
              <a:cs typeface="Segoe UI"/>
            </a:endParaRPr>
          </a:p>
          <a:p>
            <a:endParaRPr lang="en-US" sz="2800">
              <a:latin typeface="Segoe UI"/>
              <a:ea typeface="Calibri"/>
              <a:cs typeface="Segoe UI"/>
            </a:endParaRPr>
          </a:p>
          <a:p>
            <a:endParaRPr lang="en-US" sz="2800" b="1">
              <a:latin typeface="Segoe UI"/>
              <a:ea typeface="Calibri"/>
              <a:cs typeface="Segoe UI"/>
            </a:endParaRPr>
          </a:p>
          <a:p>
            <a:endParaRPr lang="en-US" sz="2800">
              <a:latin typeface="Segoe UI"/>
              <a:ea typeface="Calibri"/>
              <a:cs typeface="Segoe UI"/>
            </a:endParaRP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51308DA7-F0AA-C4CF-2AD9-81EC36E9CA95}"/>
              </a:ext>
            </a:extLst>
          </p:cNvPr>
          <p:cNvSpPr/>
          <p:nvPr/>
        </p:nvSpPr>
        <p:spPr>
          <a:xfrm>
            <a:off x="16088497" y="8134871"/>
            <a:ext cx="1350068" cy="1414305"/>
          </a:xfrm>
          <a:custGeom>
            <a:avLst/>
            <a:gdLst/>
            <a:ahLst/>
            <a:cxnLst/>
            <a:rect l="l" t="t" r="r" b="b"/>
            <a:pathLst>
              <a:path w="1350068" h="1414305">
                <a:moveTo>
                  <a:pt x="0" y="0"/>
                </a:moveTo>
                <a:lnTo>
                  <a:pt x="1350068" y="0"/>
                </a:lnTo>
                <a:lnTo>
                  <a:pt x="1350068" y="1414305"/>
                </a:lnTo>
                <a:lnTo>
                  <a:pt x="0" y="14143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654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2FC729D64C18419F5A0E0CA9E3F55F" ma:contentTypeVersion="19" ma:contentTypeDescription="Create a new document." ma:contentTypeScope="" ma:versionID="4baa90c7f36b0020907cab8d704df8a3">
  <xsd:schema xmlns:xsd="http://www.w3.org/2001/XMLSchema" xmlns:xs="http://www.w3.org/2001/XMLSchema" xmlns:p="http://schemas.microsoft.com/office/2006/metadata/properties" xmlns:ns2="e13be5ff-bccc-4c93-8d32-d9928706e2ab" xmlns:ns3="d35bcac5-bf80-48cd-896b-6e51a9225202" targetNamespace="http://schemas.microsoft.com/office/2006/metadata/properties" ma:root="true" ma:fieldsID="438c1c346ab34fbd02c684c9f1f7ef2e" ns2:_="" ns3:_="">
    <xsd:import namespace="e13be5ff-bccc-4c93-8d32-d9928706e2ab"/>
    <xsd:import namespace="d35bcac5-bf80-48cd-896b-6e51a92252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Datecreated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3be5ff-bccc-4c93-8d32-d9928706e2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Datecreated" ma:index="18" nillable="true" ma:displayName="Date created" ma:format="DateOnly" ma:internalName="Datecreated">
      <xsd:simpleType>
        <xsd:restriction base="dms:DateTime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5bcac5-bf80-48cd-896b-6e51a922520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484521e-b37f-4d00-984d-19d8128bdea4}" ma:internalName="TaxCatchAll" ma:showField="CatchAllData" ma:web="d35bcac5-bf80-48cd-896b-6e51a92252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13be5ff-bccc-4c93-8d32-d9928706e2ab">
      <Terms xmlns="http://schemas.microsoft.com/office/infopath/2007/PartnerControls"/>
    </lcf76f155ced4ddcb4097134ff3c332f>
    <TaxCatchAll xmlns="d35bcac5-bf80-48cd-896b-6e51a9225202" xsi:nil="true"/>
    <Datecreated xmlns="e13be5ff-bccc-4c93-8d32-d9928706e2ab" xsi:nil="true"/>
  </documentManagement>
</p:properties>
</file>

<file path=customXml/itemProps1.xml><?xml version="1.0" encoding="utf-8"?>
<ds:datastoreItem xmlns:ds="http://schemas.openxmlformats.org/officeDocument/2006/customXml" ds:itemID="{178A558D-065C-46A9-B7A2-00105EEDBC2E}">
  <ds:schemaRefs>
    <ds:schemaRef ds:uri="d35bcac5-bf80-48cd-896b-6e51a9225202"/>
    <ds:schemaRef ds:uri="e13be5ff-bccc-4c93-8d32-d9928706e2a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D6065B4-AF41-4C78-A056-4FB46C727E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F1AE5D-7968-4BBD-A6CF-54E427544CF4}">
  <ds:schemaRefs>
    <ds:schemaRef ds:uri="d35bcac5-bf80-48cd-896b-6e51a9225202"/>
    <ds:schemaRef ds:uri="e13be5ff-bccc-4c93-8d32-d9928706e2ab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</Words>
  <Application>Microsoft Office PowerPoint</Application>
  <PresentationFormat>Custom</PresentationFormat>
  <Paragraphs>74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Arial,Sans-Serif</vt:lpstr>
      <vt:lpstr>Poppins Bold</vt:lpstr>
      <vt:lpstr>Segoe UI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for SDK</dc:title>
  <dc:creator>Camilla Wheal</dc:creator>
  <cp:lastModifiedBy>Camilla Wheal</cp:lastModifiedBy>
  <cp:revision>2</cp:revision>
  <dcterms:created xsi:type="dcterms:W3CDTF">2006-08-16T00:00:00Z</dcterms:created>
  <dcterms:modified xsi:type="dcterms:W3CDTF">2026-09-08T14:01:13Z</dcterms:modified>
  <dc:identifier>DAHKBHnkgoM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0x0101000D2FC729D64C18419F5A0E0CA9E3F55F</vt:lpwstr>
  </property>
  <property fmtid="{D5CDD505-2E9C-101B-9397-08002B2CF9AE}" pid="3" name="MediaServiceImageTags">
    <vt:lpwstr/>
  </property>
</Properties>
</file>