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59" r:id="rId5"/>
    <p:sldMasterId id="2147483772" r:id="rId6"/>
  </p:sldMasterIdLst>
  <p:notesMasterIdLst>
    <p:notesMasterId r:id="rId16"/>
  </p:notesMasterIdLst>
  <p:sldIdLst>
    <p:sldId id="256" r:id="rId7"/>
    <p:sldId id="2145872214" r:id="rId8"/>
    <p:sldId id="2145872215" r:id="rId9"/>
    <p:sldId id="2145872218" r:id="rId10"/>
    <p:sldId id="288" r:id="rId11"/>
    <p:sldId id="2145872199" r:id="rId12"/>
    <p:sldId id="2145872204" r:id="rId13"/>
    <p:sldId id="2145872216" r:id="rId14"/>
    <p:sldId id="21458721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FA3BC-B4C7-4FF8-A996-F6C394255521}" v="38" dt="2025-07-08T15:50:14.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US" sz="3200" dirty="0"/>
              <a:t>April Felix Donation</a:t>
            </a:r>
          </a:p>
        </c:rich>
      </c:tx>
      <c:layout>
        <c:manualLayout>
          <c:xMode val="edge"/>
          <c:yMode val="edge"/>
          <c:x val="0.2251586929137748"/>
          <c:y val="2.5482753421539779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Felix donation</c:v>
                </c:pt>
              </c:strCache>
            </c:strRef>
          </c:tx>
          <c:spPr>
            <a:ln>
              <a:solidFill>
                <a:schemeClr val="bg1"/>
              </a:solidFill>
            </a:ln>
          </c:spPr>
          <c:dPt>
            <c:idx val="0"/>
            <c:bubble3D val="0"/>
            <c:spPr>
              <a:solidFill>
                <a:srgbClr val="00B050"/>
              </a:solidFill>
              <a:ln w="19050">
                <a:solidFill>
                  <a:schemeClr val="bg1"/>
                </a:solidFill>
              </a:ln>
              <a:effectLst/>
            </c:spPr>
            <c:extLst>
              <c:ext xmlns:c16="http://schemas.microsoft.com/office/drawing/2014/chart" uri="{C3380CC4-5D6E-409C-BE32-E72D297353CC}">
                <c16:uniqueId val="{00000002-962A-4D95-BC3B-85B7FC851C9F}"/>
              </c:ext>
            </c:extLst>
          </c:dPt>
          <c:dPt>
            <c:idx val="1"/>
            <c:bubble3D val="0"/>
            <c:spPr>
              <a:solidFill>
                <a:srgbClr val="FFFF00"/>
              </a:solidFill>
              <a:ln w="19050">
                <a:solidFill>
                  <a:schemeClr val="bg1"/>
                </a:solidFill>
              </a:ln>
              <a:effectLst/>
            </c:spPr>
            <c:extLst>
              <c:ext xmlns:c16="http://schemas.microsoft.com/office/drawing/2014/chart" uri="{C3380CC4-5D6E-409C-BE32-E72D297353CC}">
                <c16:uniqueId val="{00000001-962A-4D95-BC3B-85B7FC851C9F}"/>
              </c:ext>
            </c:extLst>
          </c:dPt>
          <c:dPt>
            <c:idx val="2"/>
            <c:bubble3D val="0"/>
            <c:spPr>
              <a:solidFill>
                <a:srgbClr val="FFC000"/>
              </a:solidFill>
              <a:ln w="19050">
                <a:solidFill>
                  <a:schemeClr val="bg1"/>
                </a:solidFill>
              </a:ln>
              <a:effectLst/>
            </c:spPr>
            <c:extLst>
              <c:ext xmlns:c16="http://schemas.microsoft.com/office/drawing/2014/chart" uri="{C3380CC4-5D6E-409C-BE32-E72D297353CC}">
                <c16:uniqueId val="{00000003-962A-4D95-BC3B-85B7FC851C9F}"/>
              </c:ext>
            </c:extLst>
          </c:dPt>
          <c:dPt>
            <c:idx val="3"/>
            <c:bubble3D val="0"/>
            <c:spPr>
              <a:solidFill>
                <a:srgbClr val="FF0000"/>
              </a:solidFill>
              <a:ln w="19050">
                <a:solidFill>
                  <a:schemeClr val="bg1"/>
                </a:solidFill>
              </a:ln>
              <a:effectLst/>
            </c:spPr>
            <c:extLst>
              <c:ext xmlns:c16="http://schemas.microsoft.com/office/drawing/2014/chart" uri="{C3380CC4-5D6E-409C-BE32-E72D297353CC}">
                <c16:uniqueId val="{00000004-962A-4D95-BC3B-85B7FC851C9F}"/>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Fresh produce</c:v>
                </c:pt>
                <c:pt idx="1">
                  <c:v>Ambient</c:v>
                </c:pt>
                <c:pt idx="2">
                  <c:v>Ready to cook/eat</c:v>
                </c:pt>
                <c:pt idx="3">
                  <c:v>Confectionary</c:v>
                </c:pt>
              </c:strCache>
            </c:strRef>
          </c:cat>
          <c:val>
            <c:numRef>
              <c:f>Sheet1!$B$2:$B$5</c:f>
              <c:numCache>
                <c:formatCode>0%</c:formatCode>
                <c:ptCount val="4"/>
                <c:pt idx="0">
                  <c:v>0.6</c:v>
                </c:pt>
                <c:pt idx="1">
                  <c:v>0.2</c:v>
                </c:pt>
                <c:pt idx="2">
                  <c:v>0.15</c:v>
                </c:pt>
                <c:pt idx="3">
                  <c:v>0.05</c:v>
                </c:pt>
              </c:numCache>
            </c:numRef>
          </c:val>
          <c:extLst>
            <c:ext xmlns:c16="http://schemas.microsoft.com/office/drawing/2014/chart" uri="{C3380CC4-5D6E-409C-BE32-E72D297353CC}">
              <c16:uniqueId val="{00000000-962A-4D95-BC3B-85B7FC851C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0E724-64EA-4EBD-822D-F950959DB656}"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1F65F1E0-9219-4264-B02A-D71D48B802DD}">
      <dgm:prSet phldrT="[Text]"/>
      <dgm:spPr/>
      <dgm:t>
        <a:bodyPr/>
        <a:lstStyle/>
        <a:p>
          <a:r>
            <a:rPr lang="en-GB" dirty="0"/>
            <a:t>KVA Health  </a:t>
          </a:r>
        </a:p>
      </dgm:t>
    </dgm:pt>
    <dgm:pt modelId="{E5FA1AD5-1359-4A01-B6A5-45C581D00EAA}" type="parTrans" cxnId="{31DD26DB-0D79-47DD-98D2-3BCC956103C0}">
      <dgm:prSet/>
      <dgm:spPr/>
      <dgm:t>
        <a:bodyPr/>
        <a:lstStyle/>
        <a:p>
          <a:endParaRPr lang="en-GB"/>
        </a:p>
      </dgm:t>
    </dgm:pt>
    <dgm:pt modelId="{18947179-E325-4A67-8311-30FC119D6E4B}" type="sibTrans" cxnId="{31DD26DB-0D79-47DD-98D2-3BCC956103C0}">
      <dgm:prSet/>
      <dgm:spPr/>
      <dgm:t>
        <a:bodyPr/>
        <a:lstStyle/>
        <a:p>
          <a:endParaRPr lang="en-GB"/>
        </a:p>
      </dgm:t>
    </dgm:pt>
    <dgm:pt modelId="{5241C586-AB98-4C6E-AFD7-11231E260473}">
      <dgm:prSet phldrT="[Text]" custT="1"/>
      <dgm:spPr/>
      <dgm:t>
        <a:bodyPr/>
        <a:lstStyle/>
        <a:p>
          <a:r>
            <a:rPr lang="en-GB" sz="1800" dirty="0"/>
            <a:t>Community Health </a:t>
          </a:r>
        </a:p>
      </dgm:t>
    </dgm:pt>
    <dgm:pt modelId="{FB0A56D6-1EF4-4792-A0EC-72FFB77BC33F}" type="parTrans" cxnId="{679FF55B-98F9-4F81-8B38-A5D1F5BF9A4C}">
      <dgm:prSet/>
      <dgm:spPr/>
      <dgm:t>
        <a:bodyPr/>
        <a:lstStyle/>
        <a:p>
          <a:endParaRPr lang="en-GB"/>
        </a:p>
      </dgm:t>
    </dgm:pt>
    <dgm:pt modelId="{3DAFDCF9-09CD-4167-9047-84592F766F46}" type="sibTrans" cxnId="{679FF55B-98F9-4F81-8B38-A5D1F5BF9A4C}">
      <dgm:prSet/>
      <dgm:spPr/>
      <dgm:t>
        <a:bodyPr/>
        <a:lstStyle/>
        <a:p>
          <a:endParaRPr lang="en-GB"/>
        </a:p>
      </dgm:t>
    </dgm:pt>
    <dgm:pt modelId="{ACD4E665-31B9-4624-AD56-A7F2885BB24D}">
      <dgm:prSet phldrT="[Text]" custT="1"/>
      <dgm:spPr/>
      <dgm:t>
        <a:bodyPr/>
        <a:lstStyle/>
        <a:p>
          <a:r>
            <a:rPr lang="en-GB" sz="1800" dirty="0"/>
            <a:t>Good Food Group </a:t>
          </a:r>
        </a:p>
      </dgm:t>
    </dgm:pt>
    <dgm:pt modelId="{9031E3A6-2D7F-498C-8FE7-C1C9EF156F09}" type="parTrans" cxnId="{E4307117-EBFD-4AA6-A2FD-68B11F349562}">
      <dgm:prSet/>
      <dgm:spPr/>
      <dgm:t>
        <a:bodyPr/>
        <a:lstStyle/>
        <a:p>
          <a:endParaRPr lang="en-GB"/>
        </a:p>
      </dgm:t>
    </dgm:pt>
    <dgm:pt modelId="{A763E387-DE52-4DD6-8A9A-47079A147611}" type="sibTrans" cxnId="{E4307117-EBFD-4AA6-A2FD-68B11F349562}">
      <dgm:prSet/>
      <dgm:spPr/>
      <dgm:t>
        <a:bodyPr/>
        <a:lstStyle/>
        <a:p>
          <a:endParaRPr lang="en-GB"/>
        </a:p>
      </dgm:t>
    </dgm:pt>
    <dgm:pt modelId="{78814770-28C5-4B2D-BAC2-1C7D91E29B99}">
      <dgm:prSet phldrT="[Text]" custT="1"/>
      <dgm:spPr/>
      <dgm:t>
        <a:bodyPr/>
        <a:lstStyle/>
        <a:p>
          <a:r>
            <a:rPr lang="en-GB" sz="1800" dirty="0"/>
            <a:t>Buddy Scheme </a:t>
          </a:r>
        </a:p>
      </dgm:t>
    </dgm:pt>
    <dgm:pt modelId="{423308BC-E1A4-418B-B868-2E9066C1AA57}" type="parTrans" cxnId="{D4B19D06-3604-4CD9-A0F1-B85CBA2EBD4D}">
      <dgm:prSet/>
      <dgm:spPr/>
      <dgm:t>
        <a:bodyPr/>
        <a:lstStyle/>
        <a:p>
          <a:endParaRPr lang="en-GB"/>
        </a:p>
      </dgm:t>
    </dgm:pt>
    <dgm:pt modelId="{29B879F7-BF11-4CF7-AEFB-A43C933964AF}" type="sibTrans" cxnId="{D4B19D06-3604-4CD9-A0F1-B85CBA2EBD4D}">
      <dgm:prSet/>
      <dgm:spPr/>
      <dgm:t>
        <a:bodyPr/>
        <a:lstStyle/>
        <a:p>
          <a:endParaRPr lang="en-GB"/>
        </a:p>
      </dgm:t>
    </dgm:pt>
    <dgm:pt modelId="{6B16798E-CBF9-4580-965C-51B417C67D06}">
      <dgm:prSet phldrT="[Text]" custT="1"/>
      <dgm:spPr/>
      <dgm:t>
        <a:bodyPr/>
        <a:lstStyle/>
        <a:p>
          <a:r>
            <a:rPr lang="en-GB" sz="1800" dirty="0"/>
            <a:t>Eco-op </a:t>
          </a:r>
        </a:p>
      </dgm:t>
    </dgm:pt>
    <dgm:pt modelId="{3C0B5A7E-B926-40FB-816B-BC1A11A9840A}" type="parTrans" cxnId="{08AD5AC6-BE4F-47A4-9609-2A30EBD8A66F}">
      <dgm:prSet/>
      <dgm:spPr/>
      <dgm:t>
        <a:bodyPr/>
        <a:lstStyle/>
        <a:p>
          <a:endParaRPr lang="en-GB"/>
        </a:p>
      </dgm:t>
    </dgm:pt>
    <dgm:pt modelId="{7B541823-5C25-442C-A7A3-B58609A6E17A}" type="sibTrans" cxnId="{08AD5AC6-BE4F-47A4-9609-2A30EBD8A66F}">
      <dgm:prSet/>
      <dgm:spPr/>
      <dgm:t>
        <a:bodyPr/>
        <a:lstStyle/>
        <a:p>
          <a:endParaRPr lang="en-GB"/>
        </a:p>
      </dgm:t>
    </dgm:pt>
    <dgm:pt modelId="{156FD97C-8700-4B41-955F-C72F6DB49733}">
      <dgm:prSet phldrT="[Text]" custT="1"/>
      <dgm:spPr/>
      <dgm:t>
        <a:bodyPr/>
        <a:lstStyle/>
        <a:p>
          <a:r>
            <a:rPr lang="en-GB" sz="1800" dirty="0"/>
            <a:t>Kingston Community Football </a:t>
          </a:r>
        </a:p>
      </dgm:t>
    </dgm:pt>
    <dgm:pt modelId="{04A21A18-A9D5-43A7-A8D7-36FE62C85B45}" type="parTrans" cxnId="{F07F34A6-9386-49C2-B965-A56A85B8419D}">
      <dgm:prSet/>
      <dgm:spPr/>
      <dgm:t>
        <a:bodyPr/>
        <a:lstStyle/>
        <a:p>
          <a:endParaRPr lang="en-GB"/>
        </a:p>
      </dgm:t>
    </dgm:pt>
    <dgm:pt modelId="{937642CC-2F37-4499-8199-DA69039BA4E1}" type="sibTrans" cxnId="{F07F34A6-9386-49C2-B965-A56A85B8419D}">
      <dgm:prSet/>
      <dgm:spPr/>
      <dgm:t>
        <a:bodyPr/>
        <a:lstStyle/>
        <a:p>
          <a:endParaRPr lang="en-GB"/>
        </a:p>
      </dgm:t>
    </dgm:pt>
    <dgm:pt modelId="{52499DF5-93E3-42E8-9649-F25057727DEC}">
      <dgm:prSet phldrT="[Text]" custT="1"/>
      <dgm:spPr>
        <a:solidFill>
          <a:srgbClr val="7030A0">
            <a:alpha val="50000"/>
          </a:srgbClr>
        </a:solidFill>
      </dgm:spPr>
      <dgm:t>
        <a:bodyPr/>
        <a:lstStyle/>
        <a:p>
          <a:r>
            <a:rPr lang="en-GB" sz="1800" dirty="0"/>
            <a:t>Surplus food hub </a:t>
          </a:r>
        </a:p>
      </dgm:t>
    </dgm:pt>
    <dgm:pt modelId="{89543F34-0D29-4BAD-A084-70E733BCD629}" type="parTrans" cxnId="{40EAE838-829B-4B36-8593-17F111F38BE6}">
      <dgm:prSet/>
      <dgm:spPr/>
      <dgm:t>
        <a:bodyPr/>
        <a:lstStyle/>
        <a:p>
          <a:endParaRPr lang="en-GB"/>
        </a:p>
      </dgm:t>
    </dgm:pt>
    <dgm:pt modelId="{B350D337-A4C6-43CA-A0DC-FF670700BA9D}" type="sibTrans" cxnId="{40EAE838-829B-4B36-8593-17F111F38BE6}">
      <dgm:prSet/>
      <dgm:spPr/>
      <dgm:t>
        <a:bodyPr/>
        <a:lstStyle/>
        <a:p>
          <a:endParaRPr lang="en-GB"/>
        </a:p>
      </dgm:t>
    </dgm:pt>
    <dgm:pt modelId="{64A358F7-A810-4392-B184-CD6ACE1DD2C6}">
      <dgm:prSet phldrT="[Text]" custT="1"/>
      <dgm:spPr>
        <a:solidFill>
          <a:srgbClr val="00B0F0">
            <a:alpha val="50000"/>
          </a:srgbClr>
        </a:solidFill>
      </dgm:spPr>
      <dgm:t>
        <a:bodyPr/>
        <a:lstStyle/>
        <a:p>
          <a:r>
            <a:rPr lang="en-GB" sz="1800" dirty="0"/>
            <a:t>Connected Kingston </a:t>
          </a:r>
        </a:p>
      </dgm:t>
    </dgm:pt>
    <dgm:pt modelId="{801165D8-23F1-4107-886C-4C770F43751C}" type="parTrans" cxnId="{36DBE626-76A2-4650-A2CC-422CCC0BF3C7}">
      <dgm:prSet/>
      <dgm:spPr/>
      <dgm:t>
        <a:bodyPr/>
        <a:lstStyle/>
        <a:p>
          <a:endParaRPr lang="en-GB"/>
        </a:p>
      </dgm:t>
    </dgm:pt>
    <dgm:pt modelId="{4FB4AC6D-F86E-4E66-B90B-4A33AD5FE77A}" type="sibTrans" cxnId="{36DBE626-76A2-4650-A2CC-422CCC0BF3C7}">
      <dgm:prSet/>
      <dgm:spPr/>
      <dgm:t>
        <a:bodyPr/>
        <a:lstStyle/>
        <a:p>
          <a:endParaRPr lang="en-GB"/>
        </a:p>
      </dgm:t>
    </dgm:pt>
    <dgm:pt modelId="{84A04BFF-5C05-4983-8F72-0DB50A4443C4}" type="pres">
      <dgm:prSet presAssocID="{3900E724-64EA-4EBD-822D-F950959DB656}" presName="composite" presStyleCnt="0">
        <dgm:presLayoutVars>
          <dgm:chMax val="1"/>
          <dgm:dir/>
          <dgm:resizeHandles val="exact"/>
        </dgm:presLayoutVars>
      </dgm:prSet>
      <dgm:spPr/>
    </dgm:pt>
    <dgm:pt modelId="{96B15D9C-FB3A-4E54-9D5E-35FF59F2C51D}" type="pres">
      <dgm:prSet presAssocID="{3900E724-64EA-4EBD-822D-F950959DB656}" presName="radial" presStyleCnt="0">
        <dgm:presLayoutVars>
          <dgm:animLvl val="ctr"/>
        </dgm:presLayoutVars>
      </dgm:prSet>
      <dgm:spPr/>
    </dgm:pt>
    <dgm:pt modelId="{7F6D3FE5-EFE6-4F61-AC9C-8AA201F26374}" type="pres">
      <dgm:prSet presAssocID="{1F65F1E0-9219-4264-B02A-D71D48B802DD}" presName="centerShape" presStyleLbl="vennNode1" presStyleIdx="0" presStyleCnt="8"/>
      <dgm:spPr/>
    </dgm:pt>
    <dgm:pt modelId="{F1F5C161-04BF-47DD-A130-63E9BE7261C0}" type="pres">
      <dgm:prSet presAssocID="{5241C586-AB98-4C6E-AFD7-11231E260473}" presName="node" presStyleLbl="vennNode1" presStyleIdx="1" presStyleCnt="8" custScaleX="131885">
        <dgm:presLayoutVars>
          <dgm:bulletEnabled val="1"/>
        </dgm:presLayoutVars>
      </dgm:prSet>
      <dgm:spPr/>
    </dgm:pt>
    <dgm:pt modelId="{904357DA-4F99-4EB1-8D18-0AC536E74E32}" type="pres">
      <dgm:prSet presAssocID="{ACD4E665-31B9-4624-AD56-A7F2885BB24D}" presName="node" presStyleLbl="vennNode1" presStyleIdx="2" presStyleCnt="8" custScaleX="112939" custScaleY="118620">
        <dgm:presLayoutVars>
          <dgm:bulletEnabled val="1"/>
        </dgm:presLayoutVars>
      </dgm:prSet>
      <dgm:spPr/>
    </dgm:pt>
    <dgm:pt modelId="{2A8EABE0-8939-4E79-A71E-2ABD82921F62}" type="pres">
      <dgm:prSet presAssocID="{78814770-28C5-4B2D-BAC2-1C7D91E29B99}" presName="node" presStyleLbl="vennNode1" presStyleIdx="3" presStyleCnt="8" custScaleX="110267" custScaleY="116355">
        <dgm:presLayoutVars>
          <dgm:bulletEnabled val="1"/>
        </dgm:presLayoutVars>
      </dgm:prSet>
      <dgm:spPr/>
    </dgm:pt>
    <dgm:pt modelId="{0BD4D320-83C1-40A9-8439-F8CE59D0C951}" type="pres">
      <dgm:prSet presAssocID="{6B16798E-CBF9-4580-965C-51B417C67D06}" presName="node" presStyleLbl="vennNode1" presStyleIdx="4" presStyleCnt="8" custScaleX="113595" custScaleY="97329">
        <dgm:presLayoutVars>
          <dgm:bulletEnabled val="1"/>
        </dgm:presLayoutVars>
      </dgm:prSet>
      <dgm:spPr/>
    </dgm:pt>
    <dgm:pt modelId="{A5A20EF9-5E7D-4612-8545-DF713313AA4F}" type="pres">
      <dgm:prSet presAssocID="{156FD97C-8700-4B41-955F-C72F6DB49733}" presName="node" presStyleLbl="vennNode1" presStyleIdx="5" presStyleCnt="8" custScaleX="119402" custScaleY="119097" custRadScaleRad="108295" custRadScaleInc="109320">
        <dgm:presLayoutVars>
          <dgm:bulletEnabled val="1"/>
        </dgm:presLayoutVars>
      </dgm:prSet>
      <dgm:spPr/>
    </dgm:pt>
    <dgm:pt modelId="{B7CEB089-B511-48C3-B888-5CDA06394067}" type="pres">
      <dgm:prSet presAssocID="{52499DF5-93E3-42E8-9649-F25057727DEC}" presName="node" presStyleLbl="vennNode1" presStyleIdx="6" presStyleCnt="8" custScaleX="130343" custScaleY="108072" custRadScaleRad="104781" custRadScaleInc="-87598">
        <dgm:presLayoutVars>
          <dgm:bulletEnabled val="1"/>
        </dgm:presLayoutVars>
      </dgm:prSet>
      <dgm:spPr/>
    </dgm:pt>
    <dgm:pt modelId="{15A44B91-C4E7-4CFC-9DCA-322D247E6E90}" type="pres">
      <dgm:prSet presAssocID="{64A358F7-A810-4392-B184-CD6ACE1DD2C6}" presName="node" presStyleLbl="vennNode1" presStyleIdx="7" presStyleCnt="8" custScaleX="128818" custScaleY="103678" custRadScaleRad="108387" custRadScaleInc="-2483">
        <dgm:presLayoutVars>
          <dgm:bulletEnabled val="1"/>
        </dgm:presLayoutVars>
      </dgm:prSet>
      <dgm:spPr/>
    </dgm:pt>
  </dgm:ptLst>
  <dgm:cxnLst>
    <dgm:cxn modelId="{D4B19D06-3604-4CD9-A0F1-B85CBA2EBD4D}" srcId="{1F65F1E0-9219-4264-B02A-D71D48B802DD}" destId="{78814770-28C5-4B2D-BAC2-1C7D91E29B99}" srcOrd="2" destOrd="0" parTransId="{423308BC-E1A4-418B-B868-2E9066C1AA57}" sibTransId="{29B879F7-BF11-4CF7-AEFB-A43C933964AF}"/>
    <dgm:cxn modelId="{94ED8F0B-F430-4D36-A608-8C2F06DB3237}" type="presOf" srcId="{78814770-28C5-4B2D-BAC2-1C7D91E29B99}" destId="{2A8EABE0-8939-4E79-A71E-2ABD82921F62}" srcOrd="0" destOrd="0" presId="urn:microsoft.com/office/officeart/2005/8/layout/radial3"/>
    <dgm:cxn modelId="{E4307117-EBFD-4AA6-A2FD-68B11F349562}" srcId="{1F65F1E0-9219-4264-B02A-D71D48B802DD}" destId="{ACD4E665-31B9-4624-AD56-A7F2885BB24D}" srcOrd="1" destOrd="0" parTransId="{9031E3A6-2D7F-498C-8FE7-C1C9EF156F09}" sibTransId="{A763E387-DE52-4DD6-8A9A-47079A147611}"/>
    <dgm:cxn modelId="{36DBE626-76A2-4650-A2CC-422CCC0BF3C7}" srcId="{1F65F1E0-9219-4264-B02A-D71D48B802DD}" destId="{64A358F7-A810-4392-B184-CD6ACE1DD2C6}" srcOrd="6" destOrd="0" parTransId="{801165D8-23F1-4107-886C-4C770F43751C}" sibTransId="{4FB4AC6D-F86E-4E66-B90B-4A33AD5FE77A}"/>
    <dgm:cxn modelId="{40EAE838-829B-4B36-8593-17F111F38BE6}" srcId="{1F65F1E0-9219-4264-B02A-D71D48B802DD}" destId="{52499DF5-93E3-42E8-9649-F25057727DEC}" srcOrd="5" destOrd="0" parTransId="{89543F34-0D29-4BAD-A084-70E733BCD629}" sibTransId="{B350D337-A4C6-43CA-A0DC-FF670700BA9D}"/>
    <dgm:cxn modelId="{679FF55B-98F9-4F81-8B38-A5D1F5BF9A4C}" srcId="{1F65F1E0-9219-4264-B02A-D71D48B802DD}" destId="{5241C586-AB98-4C6E-AFD7-11231E260473}" srcOrd="0" destOrd="0" parTransId="{FB0A56D6-1EF4-4792-A0EC-72FFB77BC33F}" sibTransId="{3DAFDCF9-09CD-4167-9047-84592F766F46}"/>
    <dgm:cxn modelId="{7A473A93-7225-49E8-B81E-A4CFCBBBFEC6}" type="presOf" srcId="{3900E724-64EA-4EBD-822D-F950959DB656}" destId="{84A04BFF-5C05-4983-8F72-0DB50A4443C4}" srcOrd="0" destOrd="0" presId="urn:microsoft.com/office/officeart/2005/8/layout/radial3"/>
    <dgm:cxn modelId="{14890C9F-67BC-4B0D-8EDA-A4E6764D25B7}" type="presOf" srcId="{52499DF5-93E3-42E8-9649-F25057727DEC}" destId="{B7CEB089-B511-48C3-B888-5CDA06394067}" srcOrd="0" destOrd="0" presId="urn:microsoft.com/office/officeart/2005/8/layout/radial3"/>
    <dgm:cxn modelId="{F07F34A6-9386-49C2-B965-A56A85B8419D}" srcId="{1F65F1E0-9219-4264-B02A-D71D48B802DD}" destId="{156FD97C-8700-4B41-955F-C72F6DB49733}" srcOrd="4" destOrd="0" parTransId="{04A21A18-A9D5-43A7-A8D7-36FE62C85B45}" sibTransId="{937642CC-2F37-4499-8199-DA69039BA4E1}"/>
    <dgm:cxn modelId="{30C37AA9-74C7-4F66-850E-306D27F7BC18}" type="presOf" srcId="{64A358F7-A810-4392-B184-CD6ACE1DD2C6}" destId="{15A44B91-C4E7-4CFC-9DCA-322D247E6E90}" srcOrd="0" destOrd="0" presId="urn:microsoft.com/office/officeart/2005/8/layout/radial3"/>
    <dgm:cxn modelId="{2674FCB4-0AE4-4586-B3AD-06A142A423D5}" type="presOf" srcId="{1F65F1E0-9219-4264-B02A-D71D48B802DD}" destId="{7F6D3FE5-EFE6-4F61-AC9C-8AA201F26374}" srcOrd="0" destOrd="0" presId="urn:microsoft.com/office/officeart/2005/8/layout/radial3"/>
    <dgm:cxn modelId="{3B6DF7B5-AF26-4201-8473-F91BA5A8B1E5}" type="presOf" srcId="{ACD4E665-31B9-4624-AD56-A7F2885BB24D}" destId="{904357DA-4F99-4EB1-8D18-0AC536E74E32}" srcOrd="0" destOrd="0" presId="urn:microsoft.com/office/officeart/2005/8/layout/radial3"/>
    <dgm:cxn modelId="{08AD5AC6-BE4F-47A4-9609-2A30EBD8A66F}" srcId="{1F65F1E0-9219-4264-B02A-D71D48B802DD}" destId="{6B16798E-CBF9-4580-965C-51B417C67D06}" srcOrd="3" destOrd="0" parTransId="{3C0B5A7E-B926-40FB-816B-BC1A11A9840A}" sibTransId="{7B541823-5C25-442C-A7A3-B58609A6E17A}"/>
    <dgm:cxn modelId="{4FB07EC9-B001-4811-AE2B-0B25A1833888}" type="presOf" srcId="{5241C586-AB98-4C6E-AFD7-11231E260473}" destId="{F1F5C161-04BF-47DD-A130-63E9BE7261C0}" srcOrd="0" destOrd="0" presId="urn:microsoft.com/office/officeart/2005/8/layout/radial3"/>
    <dgm:cxn modelId="{31DD26DB-0D79-47DD-98D2-3BCC956103C0}" srcId="{3900E724-64EA-4EBD-822D-F950959DB656}" destId="{1F65F1E0-9219-4264-B02A-D71D48B802DD}" srcOrd="0" destOrd="0" parTransId="{E5FA1AD5-1359-4A01-B6A5-45C581D00EAA}" sibTransId="{18947179-E325-4A67-8311-30FC119D6E4B}"/>
    <dgm:cxn modelId="{EF4BCBE0-68D2-4739-A4B7-0DB660624F68}" type="presOf" srcId="{6B16798E-CBF9-4580-965C-51B417C67D06}" destId="{0BD4D320-83C1-40A9-8439-F8CE59D0C951}" srcOrd="0" destOrd="0" presId="urn:microsoft.com/office/officeart/2005/8/layout/radial3"/>
    <dgm:cxn modelId="{04B5D3E1-5118-46C3-A018-E76FD8C26952}" type="presOf" srcId="{156FD97C-8700-4B41-955F-C72F6DB49733}" destId="{A5A20EF9-5E7D-4612-8545-DF713313AA4F}" srcOrd="0" destOrd="0" presId="urn:microsoft.com/office/officeart/2005/8/layout/radial3"/>
    <dgm:cxn modelId="{CD95D78D-3A08-43F6-BB4C-12D6B393EC6F}" type="presParOf" srcId="{84A04BFF-5C05-4983-8F72-0DB50A4443C4}" destId="{96B15D9C-FB3A-4E54-9D5E-35FF59F2C51D}" srcOrd="0" destOrd="0" presId="urn:microsoft.com/office/officeart/2005/8/layout/radial3"/>
    <dgm:cxn modelId="{D38E29CE-A909-4410-9917-5BD1471888CE}" type="presParOf" srcId="{96B15D9C-FB3A-4E54-9D5E-35FF59F2C51D}" destId="{7F6D3FE5-EFE6-4F61-AC9C-8AA201F26374}" srcOrd="0" destOrd="0" presId="urn:microsoft.com/office/officeart/2005/8/layout/radial3"/>
    <dgm:cxn modelId="{9BC1AB1C-01FB-4548-BDAF-37E4A0649291}" type="presParOf" srcId="{96B15D9C-FB3A-4E54-9D5E-35FF59F2C51D}" destId="{F1F5C161-04BF-47DD-A130-63E9BE7261C0}" srcOrd="1" destOrd="0" presId="urn:microsoft.com/office/officeart/2005/8/layout/radial3"/>
    <dgm:cxn modelId="{667AA037-58F3-47AE-8566-9F2C773E5FE8}" type="presParOf" srcId="{96B15D9C-FB3A-4E54-9D5E-35FF59F2C51D}" destId="{904357DA-4F99-4EB1-8D18-0AC536E74E32}" srcOrd="2" destOrd="0" presId="urn:microsoft.com/office/officeart/2005/8/layout/radial3"/>
    <dgm:cxn modelId="{0B76077E-410E-46A2-97D3-5EB93FE56D6D}" type="presParOf" srcId="{96B15D9C-FB3A-4E54-9D5E-35FF59F2C51D}" destId="{2A8EABE0-8939-4E79-A71E-2ABD82921F62}" srcOrd="3" destOrd="0" presId="urn:microsoft.com/office/officeart/2005/8/layout/radial3"/>
    <dgm:cxn modelId="{0EADCA8F-909F-474B-AAB2-34EB140E93E6}" type="presParOf" srcId="{96B15D9C-FB3A-4E54-9D5E-35FF59F2C51D}" destId="{0BD4D320-83C1-40A9-8439-F8CE59D0C951}" srcOrd="4" destOrd="0" presId="urn:microsoft.com/office/officeart/2005/8/layout/radial3"/>
    <dgm:cxn modelId="{23B91570-9894-4977-B3F4-25BCD358D058}" type="presParOf" srcId="{96B15D9C-FB3A-4E54-9D5E-35FF59F2C51D}" destId="{A5A20EF9-5E7D-4612-8545-DF713313AA4F}" srcOrd="5" destOrd="0" presId="urn:microsoft.com/office/officeart/2005/8/layout/radial3"/>
    <dgm:cxn modelId="{711422A6-5F04-4065-ACBB-4CB02CEF4860}" type="presParOf" srcId="{96B15D9C-FB3A-4E54-9D5E-35FF59F2C51D}" destId="{B7CEB089-B511-48C3-B888-5CDA06394067}" srcOrd="6" destOrd="0" presId="urn:microsoft.com/office/officeart/2005/8/layout/radial3"/>
    <dgm:cxn modelId="{DD9ED897-0446-436A-B58C-6B635E98F9CE}" type="presParOf" srcId="{96B15D9C-FB3A-4E54-9D5E-35FF59F2C51D}" destId="{15A44B91-C4E7-4CFC-9DCA-322D247E6E90}"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95535-E755-4842-A95F-3543286B020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D7D9D6BD-E3D8-485B-A020-465EB853232B}">
      <dgm:prSet phldrT="[Text]"/>
      <dgm:spPr/>
      <dgm:t>
        <a:bodyPr/>
        <a:lstStyle/>
        <a:p>
          <a:pPr>
            <a:buNone/>
          </a:pPr>
          <a:r>
            <a:rPr lang="en-GB" u="sng" dirty="0"/>
            <a:t>Nourishing Lives</a:t>
          </a:r>
          <a:endParaRPr lang="en-GB" dirty="0"/>
        </a:p>
      </dgm:t>
    </dgm:pt>
    <dgm:pt modelId="{B1D09CBA-C42C-4B07-86B1-EFBB85F290A9}" type="parTrans" cxnId="{69E2197A-EB42-4A97-AB99-19077219C0AA}">
      <dgm:prSet/>
      <dgm:spPr/>
      <dgm:t>
        <a:bodyPr/>
        <a:lstStyle/>
        <a:p>
          <a:endParaRPr lang="en-GB"/>
        </a:p>
      </dgm:t>
    </dgm:pt>
    <dgm:pt modelId="{5FB71EE5-5883-4668-8269-D2907BAD7010}" type="sibTrans" cxnId="{69E2197A-EB42-4A97-AB99-19077219C0AA}">
      <dgm:prSet/>
      <dgm:spPr/>
      <dgm:t>
        <a:bodyPr/>
        <a:lstStyle/>
        <a:p>
          <a:endParaRPr lang="en-GB"/>
        </a:p>
      </dgm:t>
    </dgm:pt>
    <dgm:pt modelId="{2BEDDC0C-F0EA-41E7-B7F1-4F5A03B54133}">
      <dgm:prSet phldrT="[Text]" custT="1"/>
      <dgm:spPr/>
      <dgm:t>
        <a:bodyPr/>
        <a:lstStyle/>
        <a:p>
          <a:r>
            <a:rPr lang="en-GB" sz="1100" dirty="0"/>
            <a:t>Our aim is to ensure that our community experiencing food insecurity has access to healthy, nutritious food. By redistributing surplus food to those in need, we help improve diets and overall well-being, particularly for vulnerable individuals and families.</a:t>
          </a:r>
        </a:p>
      </dgm:t>
    </dgm:pt>
    <dgm:pt modelId="{B373BF2F-2F3F-468E-95DD-06C22B73B36B}" type="parTrans" cxnId="{E3953EA5-89C8-4554-9AF5-6F694D3465E4}">
      <dgm:prSet/>
      <dgm:spPr/>
      <dgm:t>
        <a:bodyPr/>
        <a:lstStyle/>
        <a:p>
          <a:endParaRPr lang="en-GB"/>
        </a:p>
      </dgm:t>
    </dgm:pt>
    <dgm:pt modelId="{CED4395A-2891-410F-AD5D-415EF45C2912}" type="sibTrans" cxnId="{E3953EA5-89C8-4554-9AF5-6F694D3465E4}">
      <dgm:prSet/>
      <dgm:spPr/>
      <dgm:t>
        <a:bodyPr/>
        <a:lstStyle/>
        <a:p>
          <a:endParaRPr lang="en-GB"/>
        </a:p>
      </dgm:t>
    </dgm:pt>
    <dgm:pt modelId="{CF26051F-1F1D-4D08-BB18-B61E7325F080}">
      <dgm:prSet phldrT="[Text]"/>
      <dgm:spPr/>
      <dgm:t>
        <a:bodyPr/>
        <a:lstStyle/>
        <a:p>
          <a:pPr>
            <a:buNone/>
          </a:pPr>
          <a:r>
            <a:rPr lang="en-GB" u="sng" dirty="0"/>
            <a:t>Reducing Waste</a:t>
          </a:r>
          <a:endParaRPr lang="en-GB" dirty="0"/>
        </a:p>
      </dgm:t>
    </dgm:pt>
    <dgm:pt modelId="{77A876DE-B53A-4DEC-B89B-8635E21DED47}" type="parTrans" cxnId="{DB966DC3-6E2E-4C90-B791-8AD6C160C9A6}">
      <dgm:prSet/>
      <dgm:spPr/>
      <dgm:t>
        <a:bodyPr/>
        <a:lstStyle/>
        <a:p>
          <a:endParaRPr lang="en-GB"/>
        </a:p>
      </dgm:t>
    </dgm:pt>
    <dgm:pt modelId="{AB0D749F-D3E7-458A-84D9-CD21CE1C5D76}" type="sibTrans" cxnId="{DB966DC3-6E2E-4C90-B791-8AD6C160C9A6}">
      <dgm:prSet/>
      <dgm:spPr/>
      <dgm:t>
        <a:bodyPr/>
        <a:lstStyle/>
        <a:p>
          <a:endParaRPr lang="en-GB"/>
        </a:p>
      </dgm:t>
    </dgm:pt>
    <dgm:pt modelId="{69709D80-F6A1-409E-A795-9637BA3CE83E}">
      <dgm:prSet phldrT="[Text]" custT="1"/>
      <dgm:spPr/>
      <dgm:t>
        <a:bodyPr/>
        <a:lstStyle/>
        <a:p>
          <a:r>
            <a:rPr lang="en-GB" sz="1100" dirty="0"/>
            <a:t>We are committed to minimising food waste by collecting surplus food from local sources and redistributing it efficiently. This not only helps the environment but also promotes sustainable practices within our community.</a:t>
          </a:r>
        </a:p>
      </dgm:t>
    </dgm:pt>
    <dgm:pt modelId="{890E0C79-4DDE-42CE-BF08-381C90CB5EC5}" type="parTrans" cxnId="{BB3487F8-6283-4465-B598-492FAF1361D4}">
      <dgm:prSet/>
      <dgm:spPr/>
      <dgm:t>
        <a:bodyPr/>
        <a:lstStyle/>
        <a:p>
          <a:endParaRPr lang="en-GB"/>
        </a:p>
      </dgm:t>
    </dgm:pt>
    <dgm:pt modelId="{1DFE4F12-2356-4F9A-BA27-30E3F8293014}" type="sibTrans" cxnId="{BB3487F8-6283-4465-B598-492FAF1361D4}">
      <dgm:prSet/>
      <dgm:spPr/>
      <dgm:t>
        <a:bodyPr/>
        <a:lstStyle/>
        <a:p>
          <a:endParaRPr lang="en-GB"/>
        </a:p>
      </dgm:t>
    </dgm:pt>
    <dgm:pt modelId="{D448EC91-77C8-4B23-96B0-144D001EEB97}">
      <dgm:prSet phldrT="[Text]"/>
      <dgm:spPr/>
      <dgm:t>
        <a:bodyPr/>
        <a:lstStyle/>
        <a:p>
          <a:pPr>
            <a:buNone/>
          </a:pPr>
          <a:r>
            <a:rPr lang="en-GB" u="sng" dirty="0"/>
            <a:t>Supporting Communities</a:t>
          </a:r>
          <a:endParaRPr lang="en-GB" dirty="0"/>
        </a:p>
      </dgm:t>
    </dgm:pt>
    <dgm:pt modelId="{95BDA80A-DE4F-4DBD-88B2-8F7E6C53AFBF}" type="parTrans" cxnId="{67110547-82C8-4376-8D15-FEC6B0F842B8}">
      <dgm:prSet/>
      <dgm:spPr/>
      <dgm:t>
        <a:bodyPr/>
        <a:lstStyle/>
        <a:p>
          <a:endParaRPr lang="en-GB"/>
        </a:p>
      </dgm:t>
    </dgm:pt>
    <dgm:pt modelId="{9C071548-3A83-494F-900D-350B0C97AB20}" type="sibTrans" cxnId="{67110547-82C8-4376-8D15-FEC6B0F842B8}">
      <dgm:prSet/>
      <dgm:spPr/>
      <dgm:t>
        <a:bodyPr/>
        <a:lstStyle/>
        <a:p>
          <a:endParaRPr lang="en-GB"/>
        </a:p>
      </dgm:t>
    </dgm:pt>
    <dgm:pt modelId="{0D11CF5D-E50D-4C2E-8DBF-682F89187ABA}">
      <dgm:prSet phldrT="[Text]" custT="1"/>
      <dgm:spPr/>
      <dgm:t>
        <a:bodyPr/>
        <a:lstStyle/>
        <a:p>
          <a:r>
            <a:rPr lang="en-GB" sz="1100" dirty="0"/>
            <a:t>Our goal is to foster a strong, connected community by providing food to various organisations, hosting community events, and encouraging volunteerism. Through these efforts, we build a supportive network that enhances the quality of life for all residents.</a:t>
          </a:r>
        </a:p>
      </dgm:t>
    </dgm:pt>
    <dgm:pt modelId="{FC8A67CF-385A-4678-A861-01F8D9470F80}" type="parTrans" cxnId="{D5571648-9148-46E8-B2A7-A6732799D833}">
      <dgm:prSet/>
      <dgm:spPr/>
      <dgm:t>
        <a:bodyPr/>
        <a:lstStyle/>
        <a:p>
          <a:endParaRPr lang="en-GB"/>
        </a:p>
      </dgm:t>
    </dgm:pt>
    <dgm:pt modelId="{92DCC973-A569-482D-AEE8-1A2845A06CF9}" type="sibTrans" cxnId="{D5571648-9148-46E8-B2A7-A6732799D833}">
      <dgm:prSet/>
      <dgm:spPr/>
      <dgm:t>
        <a:bodyPr/>
        <a:lstStyle/>
        <a:p>
          <a:endParaRPr lang="en-GB"/>
        </a:p>
      </dgm:t>
    </dgm:pt>
    <dgm:pt modelId="{9CC228D6-D0CA-416C-BCB3-83A17F24F5CA}" type="pres">
      <dgm:prSet presAssocID="{7CB95535-E755-4842-A95F-3543286B020F}" presName="Name0" presStyleCnt="0">
        <dgm:presLayoutVars>
          <dgm:dir/>
          <dgm:animLvl val="lvl"/>
          <dgm:resizeHandles val="exact"/>
        </dgm:presLayoutVars>
      </dgm:prSet>
      <dgm:spPr/>
    </dgm:pt>
    <dgm:pt modelId="{9E3F52B2-9762-47CC-8D90-8A1268F533E0}" type="pres">
      <dgm:prSet presAssocID="{D7D9D6BD-E3D8-485B-A020-465EB853232B}" presName="linNode" presStyleCnt="0"/>
      <dgm:spPr/>
    </dgm:pt>
    <dgm:pt modelId="{D8DC0491-5BFB-426E-8703-8F74D94F2DD1}" type="pres">
      <dgm:prSet presAssocID="{D7D9D6BD-E3D8-485B-A020-465EB853232B}" presName="parentText" presStyleLbl="node1" presStyleIdx="0" presStyleCnt="3" custLinFactNeighborX="-990" custLinFactNeighborY="-151">
        <dgm:presLayoutVars>
          <dgm:chMax val="1"/>
          <dgm:bulletEnabled val="1"/>
        </dgm:presLayoutVars>
      </dgm:prSet>
      <dgm:spPr/>
    </dgm:pt>
    <dgm:pt modelId="{801D0791-58C0-4560-9036-631F5DE2937F}" type="pres">
      <dgm:prSet presAssocID="{D7D9D6BD-E3D8-485B-A020-465EB853232B}" presName="descendantText" presStyleLbl="alignAccFollowNode1" presStyleIdx="0" presStyleCnt="3">
        <dgm:presLayoutVars>
          <dgm:bulletEnabled val="1"/>
        </dgm:presLayoutVars>
      </dgm:prSet>
      <dgm:spPr/>
    </dgm:pt>
    <dgm:pt modelId="{DB8EFFB2-53B6-4EF6-B23A-5E9A90B04E13}" type="pres">
      <dgm:prSet presAssocID="{5FB71EE5-5883-4668-8269-D2907BAD7010}" presName="sp" presStyleCnt="0"/>
      <dgm:spPr/>
    </dgm:pt>
    <dgm:pt modelId="{29E897DA-6D0A-49A5-A353-3AE3721C149A}" type="pres">
      <dgm:prSet presAssocID="{CF26051F-1F1D-4D08-BB18-B61E7325F080}" presName="linNode" presStyleCnt="0"/>
      <dgm:spPr/>
    </dgm:pt>
    <dgm:pt modelId="{B009E85C-3BFB-4911-9060-4B81737BD3B8}" type="pres">
      <dgm:prSet presAssocID="{CF26051F-1F1D-4D08-BB18-B61E7325F080}" presName="parentText" presStyleLbl="node1" presStyleIdx="1" presStyleCnt="3">
        <dgm:presLayoutVars>
          <dgm:chMax val="1"/>
          <dgm:bulletEnabled val="1"/>
        </dgm:presLayoutVars>
      </dgm:prSet>
      <dgm:spPr/>
    </dgm:pt>
    <dgm:pt modelId="{020F3FE6-73EB-4B04-8FE4-FA12DBF51798}" type="pres">
      <dgm:prSet presAssocID="{CF26051F-1F1D-4D08-BB18-B61E7325F080}" presName="descendantText" presStyleLbl="alignAccFollowNode1" presStyleIdx="1" presStyleCnt="3">
        <dgm:presLayoutVars>
          <dgm:bulletEnabled val="1"/>
        </dgm:presLayoutVars>
      </dgm:prSet>
      <dgm:spPr/>
    </dgm:pt>
    <dgm:pt modelId="{3313DBA6-5B64-482E-835D-73CA0A461890}" type="pres">
      <dgm:prSet presAssocID="{AB0D749F-D3E7-458A-84D9-CD21CE1C5D76}" presName="sp" presStyleCnt="0"/>
      <dgm:spPr/>
    </dgm:pt>
    <dgm:pt modelId="{3B126A9F-DD08-49CE-B9B6-383D818C1577}" type="pres">
      <dgm:prSet presAssocID="{D448EC91-77C8-4B23-96B0-144D001EEB97}" presName="linNode" presStyleCnt="0"/>
      <dgm:spPr/>
    </dgm:pt>
    <dgm:pt modelId="{6CF123A4-B50D-4A1D-8EA0-D09763764ADB}" type="pres">
      <dgm:prSet presAssocID="{D448EC91-77C8-4B23-96B0-144D001EEB97}" presName="parentText" presStyleLbl="node1" presStyleIdx="2" presStyleCnt="3">
        <dgm:presLayoutVars>
          <dgm:chMax val="1"/>
          <dgm:bulletEnabled val="1"/>
        </dgm:presLayoutVars>
      </dgm:prSet>
      <dgm:spPr/>
    </dgm:pt>
    <dgm:pt modelId="{D30CD4F1-8FD0-4016-B0A0-9E188F383E83}" type="pres">
      <dgm:prSet presAssocID="{D448EC91-77C8-4B23-96B0-144D001EEB97}" presName="descendantText" presStyleLbl="alignAccFollowNode1" presStyleIdx="2" presStyleCnt="3" custLinFactNeighborX="-787" custLinFactNeighborY="615">
        <dgm:presLayoutVars>
          <dgm:bulletEnabled val="1"/>
        </dgm:presLayoutVars>
      </dgm:prSet>
      <dgm:spPr/>
    </dgm:pt>
  </dgm:ptLst>
  <dgm:cxnLst>
    <dgm:cxn modelId="{DAB6F808-BA7D-4A9F-8F16-F53889B484C8}" type="presOf" srcId="{0D11CF5D-E50D-4C2E-8DBF-682F89187ABA}" destId="{D30CD4F1-8FD0-4016-B0A0-9E188F383E83}" srcOrd="0" destOrd="0" presId="urn:microsoft.com/office/officeart/2005/8/layout/vList5"/>
    <dgm:cxn modelId="{66F97D39-149E-49E3-87DC-5977F52EC943}" type="presOf" srcId="{69709D80-F6A1-409E-A795-9637BA3CE83E}" destId="{020F3FE6-73EB-4B04-8FE4-FA12DBF51798}" srcOrd="0" destOrd="0" presId="urn:microsoft.com/office/officeart/2005/8/layout/vList5"/>
    <dgm:cxn modelId="{67110547-82C8-4376-8D15-FEC6B0F842B8}" srcId="{7CB95535-E755-4842-A95F-3543286B020F}" destId="{D448EC91-77C8-4B23-96B0-144D001EEB97}" srcOrd="2" destOrd="0" parTransId="{95BDA80A-DE4F-4DBD-88B2-8F7E6C53AFBF}" sibTransId="{9C071548-3A83-494F-900D-350B0C97AB20}"/>
    <dgm:cxn modelId="{D5571648-9148-46E8-B2A7-A6732799D833}" srcId="{D448EC91-77C8-4B23-96B0-144D001EEB97}" destId="{0D11CF5D-E50D-4C2E-8DBF-682F89187ABA}" srcOrd="0" destOrd="0" parTransId="{FC8A67CF-385A-4678-A861-01F8D9470F80}" sibTransId="{92DCC973-A569-482D-AEE8-1A2845A06CF9}"/>
    <dgm:cxn modelId="{74987E49-4450-4B7C-9774-4D3FC657C029}" type="presOf" srcId="{D7D9D6BD-E3D8-485B-A020-465EB853232B}" destId="{D8DC0491-5BFB-426E-8703-8F74D94F2DD1}" srcOrd="0" destOrd="0" presId="urn:microsoft.com/office/officeart/2005/8/layout/vList5"/>
    <dgm:cxn modelId="{69E2197A-EB42-4A97-AB99-19077219C0AA}" srcId="{7CB95535-E755-4842-A95F-3543286B020F}" destId="{D7D9D6BD-E3D8-485B-A020-465EB853232B}" srcOrd="0" destOrd="0" parTransId="{B1D09CBA-C42C-4B07-86B1-EFBB85F290A9}" sibTransId="{5FB71EE5-5883-4668-8269-D2907BAD7010}"/>
    <dgm:cxn modelId="{0DDDFA87-E897-4D80-8FAD-3B31092C3434}" type="presOf" srcId="{2BEDDC0C-F0EA-41E7-B7F1-4F5A03B54133}" destId="{801D0791-58C0-4560-9036-631F5DE2937F}" srcOrd="0" destOrd="0" presId="urn:microsoft.com/office/officeart/2005/8/layout/vList5"/>
    <dgm:cxn modelId="{C8F68C8B-0BDB-43C3-B89F-25156424EE38}" type="presOf" srcId="{D448EC91-77C8-4B23-96B0-144D001EEB97}" destId="{6CF123A4-B50D-4A1D-8EA0-D09763764ADB}" srcOrd="0" destOrd="0" presId="urn:microsoft.com/office/officeart/2005/8/layout/vList5"/>
    <dgm:cxn modelId="{E3953EA5-89C8-4554-9AF5-6F694D3465E4}" srcId="{D7D9D6BD-E3D8-485B-A020-465EB853232B}" destId="{2BEDDC0C-F0EA-41E7-B7F1-4F5A03B54133}" srcOrd="0" destOrd="0" parTransId="{B373BF2F-2F3F-468E-95DD-06C22B73B36B}" sibTransId="{CED4395A-2891-410F-AD5D-415EF45C2912}"/>
    <dgm:cxn modelId="{DB966DC3-6E2E-4C90-B791-8AD6C160C9A6}" srcId="{7CB95535-E755-4842-A95F-3543286B020F}" destId="{CF26051F-1F1D-4D08-BB18-B61E7325F080}" srcOrd="1" destOrd="0" parTransId="{77A876DE-B53A-4DEC-B89B-8635E21DED47}" sibTransId="{AB0D749F-D3E7-458A-84D9-CD21CE1C5D76}"/>
    <dgm:cxn modelId="{5E8C6FD7-CF03-4435-A36F-FD2CE40D9B27}" type="presOf" srcId="{CF26051F-1F1D-4D08-BB18-B61E7325F080}" destId="{B009E85C-3BFB-4911-9060-4B81737BD3B8}" srcOrd="0" destOrd="0" presId="urn:microsoft.com/office/officeart/2005/8/layout/vList5"/>
    <dgm:cxn modelId="{475A02E0-40D7-4DE2-8B7A-531AEEE3DAEF}" type="presOf" srcId="{7CB95535-E755-4842-A95F-3543286B020F}" destId="{9CC228D6-D0CA-416C-BCB3-83A17F24F5CA}" srcOrd="0" destOrd="0" presId="urn:microsoft.com/office/officeart/2005/8/layout/vList5"/>
    <dgm:cxn modelId="{BB3487F8-6283-4465-B598-492FAF1361D4}" srcId="{CF26051F-1F1D-4D08-BB18-B61E7325F080}" destId="{69709D80-F6A1-409E-A795-9637BA3CE83E}" srcOrd="0" destOrd="0" parTransId="{890E0C79-4DDE-42CE-BF08-381C90CB5EC5}" sibTransId="{1DFE4F12-2356-4F9A-BA27-30E3F8293014}"/>
    <dgm:cxn modelId="{4A3D46C8-46EF-4A62-9E67-7BEFD69A8340}" type="presParOf" srcId="{9CC228D6-D0CA-416C-BCB3-83A17F24F5CA}" destId="{9E3F52B2-9762-47CC-8D90-8A1268F533E0}" srcOrd="0" destOrd="0" presId="urn:microsoft.com/office/officeart/2005/8/layout/vList5"/>
    <dgm:cxn modelId="{44EEC4EE-BFEC-4BDA-9DA2-D70BB3B0EA6F}" type="presParOf" srcId="{9E3F52B2-9762-47CC-8D90-8A1268F533E0}" destId="{D8DC0491-5BFB-426E-8703-8F74D94F2DD1}" srcOrd="0" destOrd="0" presId="urn:microsoft.com/office/officeart/2005/8/layout/vList5"/>
    <dgm:cxn modelId="{EA0225E2-8726-4C1E-8BA3-E4A73522ACC9}" type="presParOf" srcId="{9E3F52B2-9762-47CC-8D90-8A1268F533E0}" destId="{801D0791-58C0-4560-9036-631F5DE2937F}" srcOrd="1" destOrd="0" presId="urn:microsoft.com/office/officeart/2005/8/layout/vList5"/>
    <dgm:cxn modelId="{F974D7F0-0AB9-4B2E-8F50-78D5A698D547}" type="presParOf" srcId="{9CC228D6-D0CA-416C-BCB3-83A17F24F5CA}" destId="{DB8EFFB2-53B6-4EF6-B23A-5E9A90B04E13}" srcOrd="1" destOrd="0" presId="urn:microsoft.com/office/officeart/2005/8/layout/vList5"/>
    <dgm:cxn modelId="{304ECC3F-4674-4594-A4F3-220EB3D5A6A9}" type="presParOf" srcId="{9CC228D6-D0CA-416C-BCB3-83A17F24F5CA}" destId="{29E897DA-6D0A-49A5-A353-3AE3721C149A}" srcOrd="2" destOrd="0" presId="urn:microsoft.com/office/officeart/2005/8/layout/vList5"/>
    <dgm:cxn modelId="{C02594BC-306C-429C-82E9-0258E943B940}" type="presParOf" srcId="{29E897DA-6D0A-49A5-A353-3AE3721C149A}" destId="{B009E85C-3BFB-4911-9060-4B81737BD3B8}" srcOrd="0" destOrd="0" presId="urn:microsoft.com/office/officeart/2005/8/layout/vList5"/>
    <dgm:cxn modelId="{E44D0AB4-A7E3-42C3-ACDF-5F2902361230}" type="presParOf" srcId="{29E897DA-6D0A-49A5-A353-3AE3721C149A}" destId="{020F3FE6-73EB-4B04-8FE4-FA12DBF51798}" srcOrd="1" destOrd="0" presId="urn:microsoft.com/office/officeart/2005/8/layout/vList5"/>
    <dgm:cxn modelId="{EEDF62A9-A3E0-4148-9DAD-D78E5DB29529}" type="presParOf" srcId="{9CC228D6-D0CA-416C-BCB3-83A17F24F5CA}" destId="{3313DBA6-5B64-482E-835D-73CA0A461890}" srcOrd="3" destOrd="0" presId="urn:microsoft.com/office/officeart/2005/8/layout/vList5"/>
    <dgm:cxn modelId="{3D3FB5B9-FF0F-445C-87F9-BC12D9DAD182}" type="presParOf" srcId="{9CC228D6-D0CA-416C-BCB3-83A17F24F5CA}" destId="{3B126A9F-DD08-49CE-B9B6-383D818C1577}" srcOrd="4" destOrd="0" presId="urn:microsoft.com/office/officeart/2005/8/layout/vList5"/>
    <dgm:cxn modelId="{8CA2866F-BF66-4ED8-AA79-836915DFB83B}" type="presParOf" srcId="{3B126A9F-DD08-49CE-B9B6-383D818C1577}" destId="{6CF123A4-B50D-4A1D-8EA0-D09763764ADB}" srcOrd="0" destOrd="0" presId="urn:microsoft.com/office/officeart/2005/8/layout/vList5"/>
    <dgm:cxn modelId="{5F7E24C8-FBC1-46D2-ADA0-94FBF8A6645A}" type="presParOf" srcId="{3B126A9F-DD08-49CE-B9B6-383D818C1577}" destId="{D30CD4F1-8FD0-4016-B0A0-9E188F383E8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D3FE5-EFE6-4F61-AC9C-8AA201F26374}">
      <dsp:nvSpPr>
        <dsp:cNvPr id="0" name=""/>
        <dsp:cNvSpPr/>
      </dsp:nvSpPr>
      <dsp:spPr>
        <a:xfrm>
          <a:off x="2842875" y="1070022"/>
          <a:ext cx="2714373" cy="271437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GB" sz="5200" kern="1200" dirty="0"/>
            <a:t>KVA Health  </a:t>
          </a:r>
        </a:p>
      </dsp:txBody>
      <dsp:txXfrm>
        <a:off x="3240386" y="1467533"/>
        <a:ext cx="1919351" cy="1919351"/>
      </dsp:txXfrm>
    </dsp:sp>
    <dsp:sp modelId="{F1F5C161-04BF-47DD-A130-63E9BE7261C0}">
      <dsp:nvSpPr>
        <dsp:cNvPr id="0" name=""/>
        <dsp:cNvSpPr/>
      </dsp:nvSpPr>
      <dsp:spPr>
        <a:xfrm>
          <a:off x="3305099" y="-20062"/>
          <a:ext cx="1789925" cy="13571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Community Health </a:t>
          </a:r>
        </a:p>
      </dsp:txBody>
      <dsp:txXfrm>
        <a:off x="3567227" y="178693"/>
        <a:ext cx="1265669" cy="959676"/>
      </dsp:txXfrm>
    </dsp:sp>
    <dsp:sp modelId="{904357DA-4F99-4EB1-8D18-0AC536E74E32}">
      <dsp:nvSpPr>
        <dsp:cNvPr id="0" name=""/>
        <dsp:cNvSpPr/>
      </dsp:nvSpPr>
      <dsp:spPr>
        <a:xfrm>
          <a:off x="4816474" y="519508"/>
          <a:ext cx="1532792" cy="16098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Good Food Group </a:t>
          </a:r>
        </a:p>
      </dsp:txBody>
      <dsp:txXfrm>
        <a:off x="5040946" y="755272"/>
        <a:ext cx="1083848" cy="1138366"/>
      </dsp:txXfrm>
    </dsp:sp>
    <dsp:sp modelId="{2A8EABE0-8939-4E79-A71E-2ABD82921F62}">
      <dsp:nvSpPr>
        <dsp:cNvPr id="0" name=""/>
        <dsp:cNvSpPr/>
      </dsp:nvSpPr>
      <dsp:spPr>
        <a:xfrm>
          <a:off x="5176131" y="2031199"/>
          <a:ext cx="1496528" cy="15791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Buddy Scheme </a:t>
          </a:r>
        </a:p>
      </dsp:txBody>
      <dsp:txXfrm>
        <a:off x="5395292" y="2262461"/>
        <a:ext cx="1058206" cy="1116630"/>
      </dsp:txXfrm>
    </dsp:sp>
    <dsp:sp modelId="{0BD4D320-83C1-40A9-8439-F8CE59D0C951}">
      <dsp:nvSpPr>
        <dsp:cNvPr id="0" name=""/>
        <dsp:cNvSpPr/>
      </dsp:nvSpPr>
      <dsp:spPr>
        <a:xfrm>
          <a:off x="4196615" y="3360265"/>
          <a:ext cx="1541696" cy="132093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Eco-op </a:t>
          </a:r>
        </a:p>
      </dsp:txBody>
      <dsp:txXfrm>
        <a:off x="4422391" y="3553712"/>
        <a:ext cx="1090144" cy="934042"/>
      </dsp:txXfrm>
    </dsp:sp>
    <dsp:sp modelId="{A5A20EF9-5E7D-4612-8545-DF713313AA4F}">
      <dsp:nvSpPr>
        <dsp:cNvPr id="0" name=""/>
        <dsp:cNvSpPr/>
      </dsp:nvSpPr>
      <dsp:spPr>
        <a:xfrm>
          <a:off x="1493357" y="1887714"/>
          <a:ext cx="1620507" cy="161636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Kingston Community Football </a:t>
          </a:r>
        </a:p>
      </dsp:txBody>
      <dsp:txXfrm>
        <a:off x="1730675" y="2124426"/>
        <a:ext cx="1145871" cy="1142944"/>
      </dsp:txXfrm>
    </dsp:sp>
    <dsp:sp modelId="{B7CEB089-B511-48C3-B888-5CDA06394067}">
      <dsp:nvSpPr>
        <dsp:cNvPr id="0" name=""/>
        <dsp:cNvSpPr/>
      </dsp:nvSpPr>
      <dsp:spPr>
        <a:xfrm>
          <a:off x="2330961" y="3263888"/>
          <a:ext cx="1768997" cy="1466738"/>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Surplus food hub </a:t>
          </a:r>
        </a:p>
      </dsp:txBody>
      <dsp:txXfrm>
        <a:off x="2590025" y="3478687"/>
        <a:ext cx="1250869" cy="1037140"/>
      </dsp:txXfrm>
    </dsp:sp>
    <dsp:sp modelId="{15A44B91-C4E7-4CFC-9DCA-322D247E6E90}">
      <dsp:nvSpPr>
        <dsp:cNvPr id="0" name=""/>
        <dsp:cNvSpPr/>
      </dsp:nvSpPr>
      <dsp:spPr>
        <a:xfrm>
          <a:off x="1800862" y="562114"/>
          <a:ext cx="1748300" cy="1407103"/>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Connected Kingston </a:t>
          </a:r>
        </a:p>
      </dsp:txBody>
      <dsp:txXfrm>
        <a:off x="2056895" y="768179"/>
        <a:ext cx="1236234" cy="994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D0791-58C0-4560-9036-631F5DE2937F}">
      <dsp:nvSpPr>
        <dsp:cNvPr id="0" name=""/>
        <dsp:cNvSpPr/>
      </dsp:nvSpPr>
      <dsp:spPr>
        <a:xfrm rot="5400000">
          <a:off x="3570399" y="-1338671"/>
          <a:ext cx="872106" cy="37707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Our aim is to ensure that our community experiencing food insecurity has access to healthy, nutritious food. By redistributing surplus food to those in need, we help improve diets and overall well-being, particularly for vulnerable individuals and families.</a:t>
          </a:r>
        </a:p>
      </dsp:txBody>
      <dsp:txXfrm rot="-5400000">
        <a:off x="2121064" y="153237"/>
        <a:ext cx="3728205" cy="786960"/>
      </dsp:txXfrm>
    </dsp:sp>
    <dsp:sp modelId="{D8DC0491-5BFB-426E-8703-8F74D94F2DD1}">
      <dsp:nvSpPr>
        <dsp:cNvPr id="0" name=""/>
        <dsp:cNvSpPr/>
      </dsp:nvSpPr>
      <dsp:spPr>
        <a:xfrm>
          <a:off x="0" y="5"/>
          <a:ext cx="2121063" cy="1090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u="sng" kern="1200" dirty="0"/>
            <a:t>Nourishing Lives</a:t>
          </a:r>
          <a:endParaRPr lang="en-GB" sz="2500" kern="1200" dirty="0"/>
        </a:p>
      </dsp:txBody>
      <dsp:txXfrm>
        <a:off x="53216" y="53221"/>
        <a:ext cx="2014631" cy="983701"/>
      </dsp:txXfrm>
    </dsp:sp>
    <dsp:sp modelId="{020F3FE6-73EB-4B04-8FE4-FA12DBF51798}">
      <dsp:nvSpPr>
        <dsp:cNvPr id="0" name=""/>
        <dsp:cNvSpPr/>
      </dsp:nvSpPr>
      <dsp:spPr>
        <a:xfrm rot="5400000">
          <a:off x="3570399" y="-194031"/>
          <a:ext cx="872106" cy="37707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We are committed to minimising food waste by collecting surplus food from local sources and redistributing it efficiently. This not only helps the environment but also promotes sustainable practices within our community.</a:t>
          </a:r>
        </a:p>
      </dsp:txBody>
      <dsp:txXfrm rot="-5400000">
        <a:off x="2121064" y="1297877"/>
        <a:ext cx="3728205" cy="786960"/>
      </dsp:txXfrm>
    </dsp:sp>
    <dsp:sp modelId="{B009E85C-3BFB-4911-9060-4B81737BD3B8}">
      <dsp:nvSpPr>
        <dsp:cNvPr id="0" name=""/>
        <dsp:cNvSpPr/>
      </dsp:nvSpPr>
      <dsp:spPr>
        <a:xfrm>
          <a:off x="0" y="1146291"/>
          <a:ext cx="2121063" cy="1090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u="sng" kern="1200" dirty="0"/>
            <a:t>Reducing Waste</a:t>
          </a:r>
          <a:endParaRPr lang="en-GB" sz="2500" kern="1200" dirty="0"/>
        </a:p>
      </dsp:txBody>
      <dsp:txXfrm>
        <a:off x="53216" y="1199507"/>
        <a:ext cx="2014631" cy="983701"/>
      </dsp:txXfrm>
    </dsp:sp>
    <dsp:sp modelId="{D30CD4F1-8FD0-4016-B0A0-9E188F383E83}">
      <dsp:nvSpPr>
        <dsp:cNvPr id="0" name=""/>
        <dsp:cNvSpPr/>
      </dsp:nvSpPr>
      <dsp:spPr>
        <a:xfrm rot="5400000">
          <a:off x="3553706" y="955971"/>
          <a:ext cx="872106" cy="37707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Our goal is to foster a strong, connected community by providing food to various organisations, hosting community events, and encouraging volunteerism. Through these efforts, we build a supportive network that enhances the quality of life for all residents.</a:t>
          </a:r>
        </a:p>
      </dsp:txBody>
      <dsp:txXfrm rot="-5400000">
        <a:off x="2104371" y="2447880"/>
        <a:ext cx="3728205" cy="786960"/>
      </dsp:txXfrm>
    </dsp:sp>
    <dsp:sp modelId="{6CF123A4-B50D-4A1D-8EA0-D09763764ADB}">
      <dsp:nvSpPr>
        <dsp:cNvPr id="0" name=""/>
        <dsp:cNvSpPr/>
      </dsp:nvSpPr>
      <dsp:spPr>
        <a:xfrm>
          <a:off x="0" y="2290931"/>
          <a:ext cx="2121063" cy="1090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u="sng" kern="1200" dirty="0"/>
            <a:t>Supporting Communities</a:t>
          </a:r>
          <a:endParaRPr lang="en-GB" sz="2500" kern="1200" dirty="0"/>
        </a:p>
      </dsp:txBody>
      <dsp:txXfrm>
        <a:off x="53216" y="2344147"/>
        <a:ext cx="2014631" cy="98370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8C4AC-5DB0-4574-90EF-4BF6BEA6D888}" type="datetimeFigureOut">
              <a:rPr lang="en-GB" smtClean="0"/>
              <a:t>10/07/2025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41CA3-52D9-4454-97FD-CCA6AB652894}" type="slidenum">
              <a:rPr lang="en-GB" smtClean="0"/>
              <a:t>‹#›</a:t>
            </a:fld>
            <a:endParaRPr lang="en-GB"/>
          </a:p>
        </p:txBody>
      </p:sp>
    </p:spTree>
    <p:extLst>
      <p:ext uri="{BB962C8B-B14F-4D97-AF65-F5344CB8AC3E}">
        <p14:creationId xmlns:p14="http://schemas.microsoft.com/office/powerpoint/2010/main" val="107610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the nutritional content of food support across the borough</a:t>
            </a:r>
          </a:p>
        </p:txBody>
      </p:sp>
      <p:sp>
        <p:nvSpPr>
          <p:cNvPr id="4" name="Slide Number Placeholder 3"/>
          <p:cNvSpPr>
            <a:spLocks noGrp="1"/>
          </p:cNvSpPr>
          <p:nvPr>
            <p:ph type="sldNum" sz="quarter" idx="5"/>
          </p:nvPr>
        </p:nvSpPr>
        <p:spPr/>
        <p:txBody>
          <a:bodyPr/>
          <a:lstStyle/>
          <a:p>
            <a:fld id="{A65B4545-104A-4696-8B2F-DBBE93671FAE}" type="slidenum">
              <a:rPr lang="en-GB" smtClean="0"/>
              <a:t>5</a:t>
            </a:fld>
            <a:endParaRPr lang="en-GB"/>
          </a:p>
        </p:txBody>
      </p:sp>
    </p:spTree>
    <p:extLst>
      <p:ext uri="{BB962C8B-B14F-4D97-AF65-F5344CB8AC3E}">
        <p14:creationId xmlns:p14="http://schemas.microsoft.com/office/powerpoint/2010/main" val="163880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258c567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258c567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D4F3E29-9E2E-42A5-9349-F8B524F2AF19}"/>
            </a:ext>
          </a:extLst>
        </p:cNvPr>
        <p:cNvGrpSpPr/>
        <p:nvPr/>
      </p:nvGrpSpPr>
      <p:grpSpPr>
        <a:xfrm>
          <a:off x="0" y="0"/>
          <a:ext cx="0" cy="0"/>
          <a:chOff x="0" y="0"/>
          <a:chExt cx="0" cy="0"/>
        </a:xfrm>
      </p:grpSpPr>
      <p:sp>
        <p:nvSpPr>
          <p:cNvPr id="51" name="Google Shape;51;g2b258c56763_0_0:notes">
            <a:extLst>
              <a:ext uri="{FF2B5EF4-FFF2-40B4-BE49-F238E27FC236}">
                <a16:creationId xmlns:a16="http://schemas.microsoft.com/office/drawing/2014/main" id="{76444C0E-2D7E-7944-1D37-F64F907647D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258c56763_0_0:notes">
            <a:extLst>
              <a:ext uri="{FF2B5EF4-FFF2-40B4-BE49-F238E27FC236}">
                <a16:creationId xmlns:a16="http://schemas.microsoft.com/office/drawing/2014/main" id="{2CE5F2C6-38B0-30A1-9CBF-97196FCE14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67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FDFDB-E8C7-20E3-5EA7-4823BF1A0848}"/>
              </a:ext>
            </a:extLst>
          </p:cNvPr>
          <p:cNvPicPr>
            <a:picLocks noChangeAspect="1"/>
          </p:cNvPicPr>
          <p:nvPr userDrawn="1"/>
        </p:nvPicPr>
        <p:blipFill>
          <a:blip r:embed="rId2"/>
          <a:stretch>
            <a:fillRect/>
          </a:stretch>
        </p:blipFill>
        <p:spPr>
          <a:xfrm>
            <a:off x="7075458" y="530942"/>
            <a:ext cx="1628028" cy="1127915"/>
          </a:xfrm>
          <a:prstGeom prst="rect">
            <a:avLst/>
          </a:prstGeom>
        </p:spPr>
      </p:pic>
      <p:pic>
        <p:nvPicPr>
          <p:cNvPr id="8" name="Picture 7">
            <a:extLst>
              <a:ext uri="{FF2B5EF4-FFF2-40B4-BE49-F238E27FC236}">
                <a16:creationId xmlns:a16="http://schemas.microsoft.com/office/drawing/2014/main" id="{179EB7B8-8355-503E-0C2E-846556A07B05}"/>
              </a:ext>
            </a:extLst>
          </p:cNvPr>
          <p:cNvPicPr>
            <a:picLocks noChangeAspect="1"/>
          </p:cNvPicPr>
          <p:nvPr userDrawn="1"/>
        </p:nvPicPr>
        <p:blipFill>
          <a:blip r:embed="rId3"/>
          <a:stretch>
            <a:fillRect/>
          </a:stretch>
        </p:blipFill>
        <p:spPr>
          <a:xfrm>
            <a:off x="440515" y="6246201"/>
            <a:ext cx="8262973" cy="80861"/>
          </a:xfrm>
          <a:prstGeom prst="rect">
            <a:avLst/>
          </a:prstGeom>
        </p:spPr>
      </p:pic>
      <p:sp>
        <p:nvSpPr>
          <p:cNvPr id="9" name="Slide Number Placeholder 1">
            <a:extLst>
              <a:ext uri="{FF2B5EF4-FFF2-40B4-BE49-F238E27FC236}">
                <a16:creationId xmlns:a16="http://schemas.microsoft.com/office/drawing/2014/main" id="{2FE2B641-B772-A924-D81E-C50D60F40720}"/>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164916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11AE-A3A5-CB3A-6577-26A5E1C68F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A7F32C-B7D6-1A06-E86A-EDC3F4B75D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5531AF-1271-EDDC-48BC-3A5CE2368C22}"/>
              </a:ext>
            </a:extLst>
          </p:cNvPr>
          <p:cNvSpPr>
            <a:spLocks noGrp="1"/>
          </p:cNvSpPr>
          <p:nvPr>
            <p:ph type="dt" sz="half" idx="10"/>
          </p:nvPr>
        </p:nvSpPr>
        <p:spPr/>
        <p:txBody>
          <a:bodyPr/>
          <a:lstStyle/>
          <a:p>
            <a:fld id="{4A69E64B-1C40-C940-AF35-5E0A11CA8507}" type="datetimeFigureOut">
              <a:rPr lang="en-US" smtClean="0"/>
              <a:t>7/10/2025</a:t>
            </a:fld>
            <a:endParaRPr lang="en-US"/>
          </a:p>
        </p:txBody>
      </p:sp>
      <p:sp>
        <p:nvSpPr>
          <p:cNvPr id="5" name="Footer Placeholder 4">
            <a:extLst>
              <a:ext uri="{FF2B5EF4-FFF2-40B4-BE49-F238E27FC236}">
                <a16:creationId xmlns:a16="http://schemas.microsoft.com/office/drawing/2014/main" id="{1F7EADEC-804C-0587-E0B0-3E2615FB8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4D1E4-B512-713A-1F26-063593D43D15}"/>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34756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FE2B3C-1E7A-627F-DB1F-F6D41BA088EA}"/>
              </a:ext>
            </a:extLst>
          </p:cNvPr>
          <p:cNvSpPr>
            <a:spLocks noGrp="1"/>
          </p:cNvSpPr>
          <p:nvPr>
            <p:ph type="title" orient="vert"/>
          </p:nvPr>
        </p:nvSpPr>
        <p:spPr>
          <a:xfrm>
            <a:off x="6543676" y="366187"/>
            <a:ext cx="1971675" cy="581024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889E4E-F0E5-87FE-510C-03F981486015}"/>
              </a:ext>
            </a:extLst>
          </p:cNvPr>
          <p:cNvSpPr>
            <a:spLocks noGrp="1"/>
          </p:cNvSpPr>
          <p:nvPr>
            <p:ph type="body" orient="vert" idx="1"/>
          </p:nvPr>
        </p:nvSpPr>
        <p:spPr>
          <a:xfrm>
            <a:off x="628652" y="366187"/>
            <a:ext cx="5762625" cy="581024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B70A96-28F0-3250-D845-1F8DD0D2A1D9}"/>
              </a:ext>
            </a:extLst>
          </p:cNvPr>
          <p:cNvSpPr>
            <a:spLocks noGrp="1"/>
          </p:cNvSpPr>
          <p:nvPr>
            <p:ph type="dt" sz="half" idx="10"/>
          </p:nvPr>
        </p:nvSpPr>
        <p:spPr/>
        <p:txBody>
          <a:bodyPr/>
          <a:lstStyle/>
          <a:p>
            <a:fld id="{4A69E64B-1C40-C940-AF35-5E0A11CA8507}" type="datetimeFigureOut">
              <a:rPr lang="en-US" smtClean="0"/>
              <a:t>7/10/2025</a:t>
            </a:fld>
            <a:endParaRPr lang="en-US"/>
          </a:p>
        </p:txBody>
      </p:sp>
      <p:sp>
        <p:nvSpPr>
          <p:cNvPr id="5" name="Footer Placeholder 4">
            <a:extLst>
              <a:ext uri="{FF2B5EF4-FFF2-40B4-BE49-F238E27FC236}">
                <a16:creationId xmlns:a16="http://schemas.microsoft.com/office/drawing/2014/main" id="{6071A880-9649-7DBF-B160-3A73C3FD1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F5447-CDCD-FE44-6801-BBAD5749CBC5}"/>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753062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3575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69107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D0CA3-04F8-4120-BBAE-A5B50267F82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85699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5D0CA3-04F8-4120-BBAE-A5B50267F82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112995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5D0CA3-04F8-4120-BBAE-A5B50267F82A}"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55535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5D0CA3-04F8-4120-BBAE-A5B50267F82A}" type="datetimeFigureOut">
              <a:rPr lang="en-GB" smtClean="0"/>
              <a:t>10/07/2025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5845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D0CA3-04F8-4120-BBAE-A5B50267F82A}"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949250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5D0CA3-04F8-4120-BBAE-A5B50267F82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18041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37AF7A-C4A9-610E-0228-4383C42C5C51}"/>
              </a:ext>
            </a:extLst>
          </p:cNvPr>
          <p:cNvPicPr>
            <a:picLocks noChangeAspect="1"/>
          </p:cNvPicPr>
          <p:nvPr userDrawn="1"/>
        </p:nvPicPr>
        <p:blipFill rotWithShape="1">
          <a:blip r:embed="rId2"/>
          <a:srcRect l="29650" r="35497"/>
          <a:stretch/>
        </p:blipFill>
        <p:spPr>
          <a:xfrm>
            <a:off x="0" y="0"/>
            <a:ext cx="3189767" cy="6864000"/>
          </a:xfrm>
          <a:prstGeom prst="rect">
            <a:avLst/>
          </a:prstGeom>
        </p:spPr>
      </p:pic>
      <p:pic>
        <p:nvPicPr>
          <p:cNvPr id="8" name="Picture 7">
            <a:extLst>
              <a:ext uri="{FF2B5EF4-FFF2-40B4-BE49-F238E27FC236}">
                <a16:creationId xmlns:a16="http://schemas.microsoft.com/office/drawing/2014/main" id="{EEC6E197-96E5-BDD4-CE18-D100B7F22C85}"/>
              </a:ext>
            </a:extLst>
          </p:cNvPr>
          <p:cNvPicPr>
            <a:picLocks noChangeAspect="1"/>
          </p:cNvPicPr>
          <p:nvPr userDrawn="1"/>
        </p:nvPicPr>
        <p:blipFill>
          <a:blip r:embed="rId3"/>
          <a:stretch>
            <a:fillRect/>
          </a:stretch>
        </p:blipFill>
        <p:spPr>
          <a:xfrm>
            <a:off x="7075458" y="530942"/>
            <a:ext cx="1628028" cy="1127915"/>
          </a:xfrm>
          <a:prstGeom prst="rect">
            <a:avLst/>
          </a:prstGeom>
        </p:spPr>
      </p:pic>
      <p:pic>
        <p:nvPicPr>
          <p:cNvPr id="9" name="Picture 8">
            <a:extLst>
              <a:ext uri="{FF2B5EF4-FFF2-40B4-BE49-F238E27FC236}">
                <a16:creationId xmlns:a16="http://schemas.microsoft.com/office/drawing/2014/main" id="{6968FA69-2FA7-6306-428F-84C0DC2C7C09}"/>
              </a:ext>
            </a:extLst>
          </p:cNvPr>
          <p:cNvPicPr>
            <a:picLocks noChangeAspect="1"/>
          </p:cNvPicPr>
          <p:nvPr userDrawn="1"/>
        </p:nvPicPr>
        <p:blipFill>
          <a:blip r:embed="rId4"/>
          <a:stretch>
            <a:fillRect/>
          </a:stretch>
        </p:blipFill>
        <p:spPr>
          <a:xfrm>
            <a:off x="440515" y="6246201"/>
            <a:ext cx="8262973" cy="80861"/>
          </a:xfrm>
          <a:prstGeom prst="rect">
            <a:avLst/>
          </a:prstGeom>
        </p:spPr>
      </p:pic>
      <p:sp>
        <p:nvSpPr>
          <p:cNvPr id="10" name="Slide Number Placeholder 1">
            <a:extLst>
              <a:ext uri="{FF2B5EF4-FFF2-40B4-BE49-F238E27FC236}">
                <a16:creationId xmlns:a16="http://schemas.microsoft.com/office/drawing/2014/main" id="{A542D722-4768-4051-7E3E-9836C1273A5E}"/>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1252764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5D0CA3-04F8-4120-BBAE-A5B50267F82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185395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69750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3552730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51580-E2D0-D89B-43F9-552AD36B95DE}"/>
              </a:ext>
            </a:extLst>
          </p:cNvPr>
          <p:cNvPicPr>
            <a:picLocks noChangeAspect="1"/>
          </p:cNvPicPr>
          <p:nvPr userDrawn="1"/>
        </p:nvPicPr>
        <p:blipFill>
          <a:blip r:embed="rId2"/>
          <a:stretch>
            <a:fillRect/>
          </a:stretch>
        </p:blipFill>
        <p:spPr>
          <a:xfrm>
            <a:off x="440515" y="6246201"/>
            <a:ext cx="8262973" cy="80861"/>
          </a:xfrm>
          <a:prstGeom prst="rect">
            <a:avLst/>
          </a:prstGeom>
        </p:spPr>
      </p:pic>
      <p:sp>
        <p:nvSpPr>
          <p:cNvPr id="8" name="Slide Number Placeholder 1">
            <a:extLst>
              <a:ext uri="{FF2B5EF4-FFF2-40B4-BE49-F238E27FC236}">
                <a16:creationId xmlns:a16="http://schemas.microsoft.com/office/drawing/2014/main" id="{B5B98FC0-D012-69F4-7608-88731454C538}"/>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pic>
        <p:nvPicPr>
          <p:cNvPr id="9" name="Picture 8">
            <a:extLst>
              <a:ext uri="{FF2B5EF4-FFF2-40B4-BE49-F238E27FC236}">
                <a16:creationId xmlns:a16="http://schemas.microsoft.com/office/drawing/2014/main" id="{EF52090C-F899-C805-5C16-F0C275BBF241}"/>
              </a:ext>
            </a:extLst>
          </p:cNvPr>
          <p:cNvPicPr>
            <a:picLocks noChangeAspect="1"/>
          </p:cNvPicPr>
          <p:nvPr userDrawn="1"/>
        </p:nvPicPr>
        <p:blipFill>
          <a:blip r:embed="rId3"/>
          <a:stretch>
            <a:fillRect/>
          </a:stretch>
        </p:blipFill>
        <p:spPr>
          <a:xfrm>
            <a:off x="7433790" y="530941"/>
            <a:ext cx="1269696" cy="879659"/>
          </a:xfrm>
          <a:prstGeom prst="rect">
            <a:avLst/>
          </a:prstGeom>
        </p:spPr>
      </p:pic>
    </p:spTree>
    <p:extLst>
      <p:ext uri="{BB962C8B-B14F-4D97-AF65-F5344CB8AC3E}">
        <p14:creationId xmlns:p14="http://schemas.microsoft.com/office/powerpoint/2010/main" val="426175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D120-90FD-17B7-8EBF-63C2B4048EC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B018D71-BACF-5B56-016B-FF1BDF6221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610F41-4AB9-C6EA-0EF5-7D04F581C0A7}"/>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5" name="Footer Placeholder 4">
            <a:extLst>
              <a:ext uri="{FF2B5EF4-FFF2-40B4-BE49-F238E27FC236}">
                <a16:creationId xmlns:a16="http://schemas.microsoft.com/office/drawing/2014/main" id="{5CE38293-7867-7B46-238B-BE83939EF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3DC4E-74F6-0650-A7D1-DF54C02CA81F}"/>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2259716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098D-48E8-EF01-58CB-16570D3810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5F464-594C-CE1E-26E0-03DFF8955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37D66-164A-E45F-EE29-19E273DDF1DA}"/>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5" name="Footer Placeholder 4">
            <a:extLst>
              <a:ext uri="{FF2B5EF4-FFF2-40B4-BE49-F238E27FC236}">
                <a16:creationId xmlns:a16="http://schemas.microsoft.com/office/drawing/2014/main" id="{15CD3CF9-3E62-BD61-17EC-8F0FEDFD3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E8411-A16C-7E8C-E05E-72D0DFEAD073}"/>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414771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C0C2-C323-11D3-0C4B-644CD1C9C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06ACDF-C9B0-9447-11F9-74A90D1C2E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8E4E2-06B3-F02D-2353-02EDDCF75618}"/>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5" name="Footer Placeholder 4">
            <a:extLst>
              <a:ext uri="{FF2B5EF4-FFF2-40B4-BE49-F238E27FC236}">
                <a16:creationId xmlns:a16="http://schemas.microsoft.com/office/drawing/2014/main" id="{873AA841-8665-6D3D-6770-61574E23E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AC1440-64DE-9661-0F9F-CF1F6497D1AB}"/>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398507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1217-787A-3B17-6CF1-DE1C9DA4CF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328D5D-640A-CB94-FA40-930D33BD244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986A10-8A80-542C-A13C-D6FC1459D62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C9B82F-F701-56F7-B1E8-A8B2EFAE673C}"/>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6" name="Footer Placeholder 5">
            <a:extLst>
              <a:ext uri="{FF2B5EF4-FFF2-40B4-BE49-F238E27FC236}">
                <a16:creationId xmlns:a16="http://schemas.microsoft.com/office/drawing/2014/main" id="{5AFD77D0-B32A-2A6D-81E4-E270F8805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F7356-094C-88E8-A34F-B387E274C518}"/>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89449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23A3-1E75-F0A9-281B-AE0DA057D73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DAE00B-58B9-C08B-51C7-EF1F735D05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842CC-03F2-018C-AE44-53CDEC83AB6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7435DB-4837-7C31-3B8E-F504833097D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544D2-A68D-0B2E-FAE4-D439D53511F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A78205-BC33-1EDE-9F73-3BEA4285D89D}"/>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8" name="Footer Placeholder 7">
            <a:extLst>
              <a:ext uri="{FF2B5EF4-FFF2-40B4-BE49-F238E27FC236}">
                <a16:creationId xmlns:a16="http://schemas.microsoft.com/office/drawing/2014/main" id="{CBEFAC8A-F96C-81BA-B5BC-0DEA50BE4C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B27213-B8B2-7370-8993-A3A1C6E51B92}"/>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16298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1332-A5A1-AA76-E51B-2B6DA53548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5FB19-8631-B40C-F929-A52B27315949}"/>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4" name="Footer Placeholder 3">
            <a:extLst>
              <a:ext uri="{FF2B5EF4-FFF2-40B4-BE49-F238E27FC236}">
                <a16:creationId xmlns:a16="http://schemas.microsoft.com/office/drawing/2014/main" id="{4F8D29A3-6CA9-42DC-4B5A-62A039A31F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394E93-D9B0-2842-BEF3-A07663F05A26}"/>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96083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51580-E2D0-D89B-43F9-552AD36B95DE}"/>
              </a:ext>
            </a:extLst>
          </p:cNvPr>
          <p:cNvPicPr>
            <a:picLocks noChangeAspect="1"/>
          </p:cNvPicPr>
          <p:nvPr userDrawn="1"/>
        </p:nvPicPr>
        <p:blipFill>
          <a:blip r:embed="rId2"/>
          <a:stretch>
            <a:fillRect/>
          </a:stretch>
        </p:blipFill>
        <p:spPr>
          <a:xfrm>
            <a:off x="440515" y="6246201"/>
            <a:ext cx="8262973" cy="80861"/>
          </a:xfrm>
          <a:prstGeom prst="rect">
            <a:avLst/>
          </a:prstGeom>
        </p:spPr>
      </p:pic>
      <p:sp>
        <p:nvSpPr>
          <p:cNvPr id="8" name="Slide Number Placeholder 1">
            <a:extLst>
              <a:ext uri="{FF2B5EF4-FFF2-40B4-BE49-F238E27FC236}">
                <a16:creationId xmlns:a16="http://schemas.microsoft.com/office/drawing/2014/main" id="{B5B98FC0-D012-69F4-7608-88731454C538}"/>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pic>
        <p:nvPicPr>
          <p:cNvPr id="9" name="Picture 8">
            <a:extLst>
              <a:ext uri="{FF2B5EF4-FFF2-40B4-BE49-F238E27FC236}">
                <a16:creationId xmlns:a16="http://schemas.microsoft.com/office/drawing/2014/main" id="{EF52090C-F899-C805-5C16-F0C275BBF241}"/>
              </a:ext>
            </a:extLst>
          </p:cNvPr>
          <p:cNvPicPr>
            <a:picLocks noChangeAspect="1"/>
          </p:cNvPicPr>
          <p:nvPr userDrawn="1"/>
        </p:nvPicPr>
        <p:blipFill>
          <a:blip r:embed="rId3"/>
          <a:stretch>
            <a:fillRect/>
          </a:stretch>
        </p:blipFill>
        <p:spPr>
          <a:xfrm>
            <a:off x="7433790" y="530941"/>
            <a:ext cx="1269696" cy="879659"/>
          </a:xfrm>
          <a:prstGeom prst="rect">
            <a:avLst/>
          </a:prstGeom>
        </p:spPr>
      </p:pic>
    </p:spTree>
    <p:extLst>
      <p:ext uri="{BB962C8B-B14F-4D97-AF65-F5344CB8AC3E}">
        <p14:creationId xmlns:p14="http://schemas.microsoft.com/office/powerpoint/2010/main" val="693405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137D9-0617-D560-F6FE-9F67358CC6BB}"/>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3" name="Footer Placeholder 2">
            <a:extLst>
              <a:ext uri="{FF2B5EF4-FFF2-40B4-BE49-F238E27FC236}">
                <a16:creationId xmlns:a16="http://schemas.microsoft.com/office/drawing/2014/main" id="{0CC9CCD3-2491-CA35-7C1E-4EE027F8C7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DA5403-DE0F-C3A1-F042-CAB9FED8CDC0}"/>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347020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9F3E-6006-FC3D-9320-41DB35D85E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91FF24-A15D-9913-B885-69D9C22E1D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96E62-12D1-B3AE-32BD-B94DEB5163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295F9D-A13E-B3E4-AF7D-DE8C2FAAD7CD}"/>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6" name="Footer Placeholder 5">
            <a:extLst>
              <a:ext uri="{FF2B5EF4-FFF2-40B4-BE49-F238E27FC236}">
                <a16:creationId xmlns:a16="http://schemas.microsoft.com/office/drawing/2014/main" id="{5BD5A798-11F8-84CA-C25C-9E23EBDCCB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AD6697-9FA2-83A3-AEFC-ADEA1B871EB4}"/>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42896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BA9A-BA02-44E0-695F-4838915DD0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96B2BF-0B3B-F57A-A8B5-11C42932FE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0EF18B2-BF69-AB65-8153-0EF25D8787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806C5F-0D21-3619-590C-10629B367B80}"/>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6" name="Footer Placeholder 5">
            <a:extLst>
              <a:ext uri="{FF2B5EF4-FFF2-40B4-BE49-F238E27FC236}">
                <a16:creationId xmlns:a16="http://schemas.microsoft.com/office/drawing/2014/main" id="{29F9AAED-CF21-2409-FDC6-59FF5E099B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F93B0-75D3-8D4A-0DEF-276B5342E0AE}"/>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01385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8044-7F11-3A3E-8C45-8F2255EA23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D8FE4B-12DF-DA28-5F8F-53A6C0DC3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5DEA3-CABF-62FE-ABD1-F5994EA76541}"/>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5" name="Footer Placeholder 4">
            <a:extLst>
              <a:ext uri="{FF2B5EF4-FFF2-40B4-BE49-F238E27FC236}">
                <a16:creationId xmlns:a16="http://schemas.microsoft.com/office/drawing/2014/main" id="{DE51C0E6-2C9E-B1D1-50A4-843192A4E2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CCCF4-CABA-A01E-7C07-A19D7501B450}"/>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017328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3E2AA-E514-8A42-3858-BF2ADD37169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8BB2-BE5D-30A6-549D-D986CB5B911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D3ACF-59DA-2EC8-7886-69209968FB53}"/>
              </a:ext>
            </a:extLst>
          </p:cNvPr>
          <p:cNvSpPr>
            <a:spLocks noGrp="1"/>
          </p:cNvSpPr>
          <p:nvPr>
            <p:ph type="dt" sz="half" idx="10"/>
          </p:nvPr>
        </p:nvSpPr>
        <p:spPr/>
        <p:txBody>
          <a:bodyPr/>
          <a:lstStyle/>
          <a:p>
            <a:fld id="{713838F9-01AC-4851-946F-93B6BE4D970A}" type="datetimeFigureOut">
              <a:rPr lang="en-GB" smtClean="0"/>
              <a:t>10/07/2025</a:t>
            </a:fld>
            <a:endParaRPr lang="en-GB"/>
          </a:p>
        </p:txBody>
      </p:sp>
      <p:sp>
        <p:nvSpPr>
          <p:cNvPr id="5" name="Footer Placeholder 4">
            <a:extLst>
              <a:ext uri="{FF2B5EF4-FFF2-40B4-BE49-F238E27FC236}">
                <a16:creationId xmlns:a16="http://schemas.microsoft.com/office/drawing/2014/main" id="{13565472-0BD6-54E8-9BFF-7BDDAB7D1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C9844-8BE1-9792-7CEC-4228A2EF1C93}"/>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75445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8E00FC-9233-4131-AD9D-DFEEE3108502}"/>
              </a:ext>
            </a:extLst>
          </p:cNvPr>
          <p:cNvSpPr/>
          <p:nvPr userDrawn="1"/>
        </p:nvSpPr>
        <p:spPr>
          <a:xfrm>
            <a:off x="5879806" y="3059076"/>
            <a:ext cx="3264195" cy="3798927"/>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B46C07E7-FA9C-130B-0DAF-A001AFBFC2CB}"/>
              </a:ext>
            </a:extLst>
          </p:cNvPr>
          <p:cNvSpPr/>
          <p:nvPr userDrawn="1"/>
        </p:nvSpPr>
        <p:spPr>
          <a:xfrm>
            <a:off x="5879805" y="1"/>
            <a:ext cx="3264196" cy="2942336"/>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8567315-4A41-AD9A-EF80-DB63BCC573DE}"/>
              </a:ext>
            </a:extLst>
          </p:cNvPr>
          <p:cNvPicPr>
            <a:picLocks noChangeAspect="1"/>
          </p:cNvPicPr>
          <p:nvPr userDrawn="1"/>
        </p:nvPicPr>
        <p:blipFill>
          <a:blip r:embed="rId2"/>
          <a:stretch>
            <a:fillRect/>
          </a:stretch>
        </p:blipFill>
        <p:spPr>
          <a:xfrm>
            <a:off x="434649" y="530941"/>
            <a:ext cx="1269696" cy="879659"/>
          </a:xfrm>
          <a:prstGeom prst="rect">
            <a:avLst/>
          </a:prstGeom>
        </p:spPr>
      </p:pic>
      <p:pic>
        <p:nvPicPr>
          <p:cNvPr id="11" name="Picture 10">
            <a:extLst>
              <a:ext uri="{FF2B5EF4-FFF2-40B4-BE49-F238E27FC236}">
                <a16:creationId xmlns:a16="http://schemas.microsoft.com/office/drawing/2014/main" id="{A20BA196-750E-BA02-50EF-0C79A320D82B}"/>
              </a:ext>
            </a:extLst>
          </p:cNvPr>
          <p:cNvPicPr>
            <a:picLocks noChangeAspect="1"/>
          </p:cNvPicPr>
          <p:nvPr userDrawn="1"/>
        </p:nvPicPr>
        <p:blipFill>
          <a:blip r:embed="rId3"/>
          <a:stretch>
            <a:fillRect/>
          </a:stretch>
        </p:blipFill>
        <p:spPr>
          <a:xfrm>
            <a:off x="440515" y="6246201"/>
            <a:ext cx="8262973" cy="80861"/>
          </a:xfrm>
          <a:prstGeom prst="rect">
            <a:avLst/>
          </a:prstGeom>
        </p:spPr>
      </p:pic>
      <p:sp>
        <p:nvSpPr>
          <p:cNvPr id="12" name="Slide Number Placeholder 3">
            <a:extLst>
              <a:ext uri="{FF2B5EF4-FFF2-40B4-BE49-F238E27FC236}">
                <a16:creationId xmlns:a16="http://schemas.microsoft.com/office/drawing/2014/main" id="{8C40FBA6-CDC3-3753-6029-06B6FF70E12D}"/>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0518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1ACC9CC1-D483-B008-EF12-BE325E391649}"/>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91D54EA1-E216-0D6B-A717-F4F6D2D46C17}"/>
              </a:ext>
            </a:extLst>
          </p:cNvPr>
          <p:cNvPicPr>
            <a:picLocks noChangeAspect="1"/>
          </p:cNvPicPr>
          <p:nvPr userDrawn="1"/>
        </p:nvPicPr>
        <p:blipFill>
          <a:blip r:embed="rId3"/>
          <a:stretch>
            <a:fillRect/>
          </a:stretch>
        </p:blipFill>
        <p:spPr>
          <a:xfrm>
            <a:off x="440515" y="6246201"/>
            <a:ext cx="8262973" cy="80861"/>
          </a:xfrm>
          <a:prstGeom prst="rect">
            <a:avLst/>
          </a:prstGeom>
        </p:spPr>
      </p:pic>
      <p:sp>
        <p:nvSpPr>
          <p:cNvPr id="12" name="Slide Number Placeholder 1">
            <a:extLst>
              <a:ext uri="{FF2B5EF4-FFF2-40B4-BE49-F238E27FC236}">
                <a16:creationId xmlns:a16="http://schemas.microsoft.com/office/drawing/2014/main" id="{3955A6EE-45EF-761F-F0B5-10CC3AE23D8A}"/>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solidFill>
                  <a:schemeClr val="bg1"/>
                </a:solidFill>
              </a:rPr>
              <a:pPr/>
              <a:t>‹#›</a:t>
            </a:fld>
            <a:endParaRPr lang="en-US">
              <a:solidFill>
                <a:schemeClr val="bg1"/>
              </a:solidFill>
            </a:endParaRPr>
          </a:p>
        </p:txBody>
      </p:sp>
      <p:pic>
        <p:nvPicPr>
          <p:cNvPr id="13" name="Picture 12">
            <a:extLst>
              <a:ext uri="{FF2B5EF4-FFF2-40B4-BE49-F238E27FC236}">
                <a16:creationId xmlns:a16="http://schemas.microsoft.com/office/drawing/2014/main" id="{CB1A0EC9-577D-5648-2D71-F6B83AE25B2F}"/>
              </a:ext>
            </a:extLst>
          </p:cNvPr>
          <p:cNvPicPr>
            <a:picLocks noChangeAspect="1"/>
          </p:cNvPicPr>
          <p:nvPr userDrawn="1"/>
        </p:nvPicPr>
        <p:blipFill>
          <a:blip r:embed="rId4"/>
          <a:stretch>
            <a:fillRect/>
          </a:stretch>
        </p:blipFill>
        <p:spPr>
          <a:xfrm>
            <a:off x="440515" y="530941"/>
            <a:ext cx="1293085" cy="879649"/>
          </a:xfrm>
          <a:prstGeom prst="rect">
            <a:avLst/>
          </a:prstGeom>
        </p:spPr>
      </p:pic>
    </p:spTree>
    <p:extLst>
      <p:ext uri="{BB962C8B-B14F-4D97-AF65-F5344CB8AC3E}">
        <p14:creationId xmlns:p14="http://schemas.microsoft.com/office/powerpoint/2010/main" val="372871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2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BB11E-EDA3-4E46-0B41-938F1E1856CA}"/>
              </a:ext>
            </a:extLst>
          </p:cNvPr>
          <p:cNvSpPr>
            <a:spLocks noGrp="1"/>
          </p:cNvSpPr>
          <p:nvPr>
            <p:ph type="dt" sz="half" idx="10"/>
          </p:nvPr>
        </p:nvSpPr>
        <p:spPr/>
        <p:txBody>
          <a:bodyPr/>
          <a:lstStyle/>
          <a:p>
            <a:fld id="{4A69E64B-1C40-C940-AF35-5E0A11CA8507}" type="datetimeFigureOut">
              <a:rPr lang="en-US" smtClean="0"/>
              <a:t>7/10/2025</a:t>
            </a:fld>
            <a:endParaRPr lang="en-US"/>
          </a:p>
        </p:txBody>
      </p:sp>
      <p:sp>
        <p:nvSpPr>
          <p:cNvPr id="3" name="Footer Placeholder 2">
            <a:extLst>
              <a:ext uri="{FF2B5EF4-FFF2-40B4-BE49-F238E27FC236}">
                <a16:creationId xmlns:a16="http://schemas.microsoft.com/office/drawing/2014/main" id="{1E6BCD69-E971-8CB2-24FB-184EEC3E7F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C213C-1CF5-9C3F-12DB-B74F2D2D8EFD}"/>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20928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BF5E-7890-6208-FA97-AF24DEE3E271}"/>
              </a:ext>
            </a:extLst>
          </p:cNvPr>
          <p:cNvSpPr>
            <a:spLocks noGrp="1"/>
          </p:cNvSpPr>
          <p:nvPr>
            <p:ph type="title"/>
          </p:nvPr>
        </p:nvSpPr>
        <p:spPr>
          <a:xfrm>
            <a:off x="630240" y="457200"/>
            <a:ext cx="2949575"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687279-B0B6-AD9D-19AC-6C3F6E5C836A}"/>
              </a:ext>
            </a:extLst>
          </p:cNvPr>
          <p:cNvSpPr>
            <a:spLocks noGrp="1"/>
          </p:cNvSpPr>
          <p:nvPr>
            <p:ph idx="1"/>
          </p:nvPr>
        </p:nvSpPr>
        <p:spPr>
          <a:xfrm>
            <a:off x="3887788" y="988487"/>
            <a:ext cx="4629150" cy="48725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E59303-3575-EB46-09E5-EF28D909FF26}"/>
              </a:ext>
            </a:extLst>
          </p:cNvPr>
          <p:cNvSpPr>
            <a:spLocks noGrp="1"/>
          </p:cNvSpPr>
          <p:nvPr>
            <p:ph type="body" sz="half" idx="2"/>
          </p:nvPr>
        </p:nvSpPr>
        <p:spPr>
          <a:xfrm>
            <a:off x="630240" y="2057402"/>
            <a:ext cx="2949575" cy="381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EC9130D-D4AE-84B4-9A0B-7D4224EF2469}"/>
              </a:ext>
            </a:extLst>
          </p:cNvPr>
          <p:cNvSpPr>
            <a:spLocks noGrp="1"/>
          </p:cNvSpPr>
          <p:nvPr>
            <p:ph type="dt" sz="half" idx="10"/>
          </p:nvPr>
        </p:nvSpPr>
        <p:spPr/>
        <p:txBody>
          <a:bodyPr/>
          <a:lstStyle/>
          <a:p>
            <a:fld id="{4A69E64B-1C40-C940-AF35-5E0A11CA8507}" type="datetimeFigureOut">
              <a:rPr lang="en-US" smtClean="0"/>
              <a:t>7/10/2025</a:t>
            </a:fld>
            <a:endParaRPr lang="en-US"/>
          </a:p>
        </p:txBody>
      </p:sp>
      <p:sp>
        <p:nvSpPr>
          <p:cNvPr id="6" name="Footer Placeholder 5">
            <a:extLst>
              <a:ext uri="{FF2B5EF4-FFF2-40B4-BE49-F238E27FC236}">
                <a16:creationId xmlns:a16="http://schemas.microsoft.com/office/drawing/2014/main" id="{5E42C97E-D64E-693A-9D9A-503C15137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E0460-0BAA-097A-1CE1-C72C5094EFE6}"/>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1162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09A1-E4D4-8B05-0928-5DB733C6CD11}"/>
              </a:ext>
            </a:extLst>
          </p:cNvPr>
          <p:cNvSpPr>
            <a:spLocks noGrp="1"/>
          </p:cNvSpPr>
          <p:nvPr>
            <p:ph type="title"/>
          </p:nvPr>
        </p:nvSpPr>
        <p:spPr>
          <a:xfrm>
            <a:off x="630240" y="457200"/>
            <a:ext cx="2949575"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ED1871C-A14D-83CC-4709-A989FAA9B6F0}"/>
              </a:ext>
            </a:extLst>
          </p:cNvPr>
          <p:cNvSpPr>
            <a:spLocks noGrp="1"/>
          </p:cNvSpPr>
          <p:nvPr>
            <p:ph type="pic" idx="1"/>
          </p:nvPr>
        </p:nvSpPr>
        <p:spPr>
          <a:xfrm>
            <a:off x="3887788" y="988487"/>
            <a:ext cx="4629150" cy="487256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24437C9-F5A7-949C-8780-031D75FD976C}"/>
              </a:ext>
            </a:extLst>
          </p:cNvPr>
          <p:cNvSpPr>
            <a:spLocks noGrp="1"/>
          </p:cNvSpPr>
          <p:nvPr>
            <p:ph type="body" sz="half" idx="2"/>
          </p:nvPr>
        </p:nvSpPr>
        <p:spPr>
          <a:xfrm>
            <a:off x="630240" y="2057402"/>
            <a:ext cx="2949575" cy="381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C63BCFD-F07C-4BCB-D2C8-5FF96512DAF1}"/>
              </a:ext>
            </a:extLst>
          </p:cNvPr>
          <p:cNvSpPr>
            <a:spLocks noGrp="1"/>
          </p:cNvSpPr>
          <p:nvPr>
            <p:ph type="dt" sz="half" idx="10"/>
          </p:nvPr>
        </p:nvSpPr>
        <p:spPr/>
        <p:txBody>
          <a:bodyPr/>
          <a:lstStyle/>
          <a:p>
            <a:fld id="{4A69E64B-1C40-C940-AF35-5E0A11CA8507}" type="datetimeFigureOut">
              <a:rPr lang="en-US" smtClean="0"/>
              <a:t>7/10/2025</a:t>
            </a:fld>
            <a:endParaRPr lang="en-US"/>
          </a:p>
        </p:txBody>
      </p:sp>
      <p:sp>
        <p:nvSpPr>
          <p:cNvPr id="6" name="Footer Placeholder 5">
            <a:extLst>
              <a:ext uri="{FF2B5EF4-FFF2-40B4-BE49-F238E27FC236}">
                <a16:creationId xmlns:a16="http://schemas.microsoft.com/office/drawing/2014/main" id="{56EC0A30-5773-18C9-ABF1-1B38FD70C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A96B0-D119-0A98-41CB-909B7BD9943A}"/>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26006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4CF18-E850-7BEC-9947-5E5C8B43004A}"/>
              </a:ext>
            </a:extLst>
          </p:cNvPr>
          <p:cNvSpPr>
            <a:spLocks noGrp="1"/>
          </p:cNvSpPr>
          <p:nvPr>
            <p:ph type="title"/>
          </p:nvPr>
        </p:nvSpPr>
        <p:spPr>
          <a:xfrm>
            <a:off x="628650" y="366186"/>
            <a:ext cx="7886700" cy="132503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87F219-2797-92C6-FA30-4F6C6A9415F0}"/>
              </a:ext>
            </a:extLst>
          </p:cNvPr>
          <p:cNvSpPr>
            <a:spLocks noGrp="1"/>
          </p:cNvSpPr>
          <p:nvPr>
            <p:ph type="body" idx="1"/>
          </p:nvPr>
        </p:nvSpPr>
        <p:spPr>
          <a:xfrm>
            <a:off x="628650" y="1826685"/>
            <a:ext cx="7886700" cy="434974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41F528-3F74-D9E3-48C3-E9A1B53BCC82}"/>
              </a:ext>
            </a:extLst>
          </p:cNvPr>
          <p:cNvSpPr>
            <a:spLocks noGrp="1"/>
          </p:cNvSpPr>
          <p:nvPr>
            <p:ph type="dt" sz="half" idx="2"/>
          </p:nvPr>
        </p:nvSpPr>
        <p:spPr>
          <a:xfrm>
            <a:off x="628650" y="6356353"/>
            <a:ext cx="2057400" cy="366183"/>
          </a:xfrm>
          <a:prstGeom prst="rect">
            <a:avLst/>
          </a:prstGeom>
        </p:spPr>
        <p:txBody>
          <a:bodyPr vert="horz" lIns="91440" tIns="45720" rIns="91440" bIns="45720" rtlCol="0" anchor="ctr"/>
          <a:lstStyle>
            <a:lvl1pPr algn="l">
              <a:defRPr sz="900">
                <a:solidFill>
                  <a:schemeClr val="tx1">
                    <a:tint val="75000"/>
                  </a:schemeClr>
                </a:solidFill>
              </a:defRPr>
            </a:lvl1pPr>
          </a:lstStyle>
          <a:p>
            <a:fld id="{4A69E64B-1C40-C940-AF35-5E0A11CA8507}" type="datetimeFigureOut">
              <a:rPr lang="en-US" smtClean="0"/>
              <a:t>7/10/2025</a:t>
            </a:fld>
            <a:endParaRPr lang="en-US"/>
          </a:p>
        </p:txBody>
      </p:sp>
      <p:sp>
        <p:nvSpPr>
          <p:cNvPr id="5" name="Footer Placeholder 4">
            <a:extLst>
              <a:ext uri="{FF2B5EF4-FFF2-40B4-BE49-F238E27FC236}">
                <a16:creationId xmlns:a16="http://schemas.microsoft.com/office/drawing/2014/main" id="{53638FC3-7F9B-564C-DE6E-D72046C15A61}"/>
              </a:ext>
            </a:extLst>
          </p:cNvPr>
          <p:cNvSpPr>
            <a:spLocks noGrp="1"/>
          </p:cNvSpPr>
          <p:nvPr>
            <p:ph type="ftr" sz="quarter" idx="3"/>
          </p:nvPr>
        </p:nvSpPr>
        <p:spPr>
          <a:xfrm>
            <a:off x="3028950" y="6356353"/>
            <a:ext cx="3086100" cy="36618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E7347-3B8C-C72A-91D0-63AF659B5C42}"/>
              </a:ext>
            </a:extLst>
          </p:cNvPr>
          <p:cNvSpPr>
            <a:spLocks noGrp="1"/>
          </p:cNvSpPr>
          <p:nvPr>
            <p:ph type="sldNum" sz="quarter" idx="4"/>
          </p:nvPr>
        </p:nvSpPr>
        <p:spPr>
          <a:xfrm>
            <a:off x="6457950" y="6356353"/>
            <a:ext cx="2057400" cy="366183"/>
          </a:xfrm>
          <a:prstGeom prst="rect">
            <a:avLst/>
          </a:prstGeom>
        </p:spPr>
        <p:txBody>
          <a:bodyPr vert="horz" lIns="91440" tIns="45720" rIns="91440" bIns="45720" rtlCol="0" anchor="ctr"/>
          <a:lstStyle>
            <a:lvl1pPr algn="r">
              <a:defRPr sz="900">
                <a:solidFill>
                  <a:schemeClr val="tx1">
                    <a:tint val="75000"/>
                  </a:schemeClr>
                </a:solidFill>
              </a:defRPr>
            </a:lvl1pPr>
          </a:lstStyle>
          <a:p>
            <a:fld id="{F3A45D8A-0D20-AD44-9033-AE9AB06E1129}" type="slidenum">
              <a:rPr lang="en-US" smtClean="0"/>
              <a:t>‹#›</a:t>
            </a:fld>
            <a:endParaRPr lang="en-US"/>
          </a:p>
        </p:txBody>
      </p:sp>
    </p:spTree>
    <p:extLst>
      <p:ext uri="{BB962C8B-B14F-4D97-AF65-F5344CB8AC3E}">
        <p14:creationId xmlns:p14="http://schemas.microsoft.com/office/powerpoint/2010/main" val="3300587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9E64B-1C40-C940-AF35-5E0A11CA8507}" type="datetimeFigureOut">
              <a:rPr lang="en-US" smtClean="0"/>
              <a:t>7/10/2025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45D8A-0D20-AD44-9033-AE9AB06E1129}" type="slidenum">
              <a:rPr lang="en-US" smtClean="0"/>
              <a:t>‹#›</a:t>
            </a:fld>
            <a:endParaRPr lang="en-US"/>
          </a:p>
        </p:txBody>
      </p:sp>
    </p:spTree>
    <p:extLst>
      <p:ext uri="{BB962C8B-B14F-4D97-AF65-F5344CB8AC3E}">
        <p14:creationId xmlns:p14="http://schemas.microsoft.com/office/powerpoint/2010/main" val="180084450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E29BED-50E9-3561-499C-DA18E4E1C2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05FDC-DACB-637D-7D80-CE37BC128D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AAFA8-E71C-F339-84CE-A9FB88BF12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3838F9-01AC-4851-946F-93B6BE4D970A}" type="datetimeFigureOut">
              <a:rPr lang="en-GB" smtClean="0"/>
              <a:t>10/07/2025</a:t>
            </a:fld>
            <a:endParaRPr lang="en-GB"/>
          </a:p>
        </p:txBody>
      </p:sp>
      <p:sp>
        <p:nvSpPr>
          <p:cNvPr id="5" name="Footer Placeholder 4">
            <a:extLst>
              <a:ext uri="{FF2B5EF4-FFF2-40B4-BE49-F238E27FC236}">
                <a16:creationId xmlns:a16="http://schemas.microsoft.com/office/drawing/2014/main" id="{17BEBE96-016C-0E3E-C0E4-0F19009209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0A598E-0A76-6A4A-3E8F-0B4DE10DA7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F72D78-D8DE-4DBB-9A32-5CF82DC7A1C4}" type="slidenum">
              <a:rPr lang="en-GB" smtClean="0"/>
              <a:t>‹#›</a:t>
            </a:fld>
            <a:endParaRPr lang="en-GB"/>
          </a:p>
        </p:txBody>
      </p:sp>
    </p:spTree>
    <p:extLst>
      <p:ext uri="{BB962C8B-B14F-4D97-AF65-F5344CB8AC3E}">
        <p14:creationId xmlns:p14="http://schemas.microsoft.com/office/powerpoint/2010/main" val="3615718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kva.org.uk/support-for-communities/good-food-group/surplus-hu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mailto:Emma.hill@kva.org.uk"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27">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2A2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703568-46E2-0594-EA4B-BCA4D8FDF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82750"/>
            <a:ext cx="4094163" cy="4094163"/>
          </a:xfrm>
          <a:prstGeom prst="rect">
            <a:avLst/>
          </a:prstGeom>
        </p:spPr>
      </p:pic>
      <p:pic>
        <p:nvPicPr>
          <p:cNvPr id="1026" name="Picture 2">
            <a:extLst>
              <a:ext uri="{FF2B5EF4-FFF2-40B4-BE49-F238E27FC236}">
                <a16:creationId xmlns:a16="http://schemas.microsoft.com/office/drawing/2014/main" id="{E492462E-6018-7B7D-9810-E02A0E9AB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40413"/>
            <a:ext cx="4094163" cy="18573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94475-396C-F391-320A-6535263B0834}"/>
              </a:ext>
            </a:extLst>
          </p:cNvPr>
          <p:cNvSpPr>
            <a:spLocks noGrp="1"/>
          </p:cNvSpPr>
          <p:nvPr>
            <p:ph type="ctrTitle"/>
          </p:nvPr>
        </p:nvSpPr>
        <p:spPr>
          <a:xfrm>
            <a:off x="172720" y="640080"/>
            <a:ext cx="3708400" cy="5578816"/>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Health &amp; Wellbeing Network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July 2025</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000" kern="1200" dirty="0">
                <a:solidFill>
                  <a:srgbClr val="FFFFFF"/>
                </a:solidFill>
                <a:latin typeface="+mj-lt"/>
                <a:ea typeface="+mj-ea"/>
                <a:cs typeface="+mj-cs"/>
              </a:rPr>
              <a:t>Emma Hill</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Deputy CEO / Health </a:t>
            </a:r>
            <a:r>
              <a:rPr lang="en-US" sz="4000" kern="1200" dirty="0" err="1">
                <a:solidFill>
                  <a:srgbClr val="FFFFFF"/>
                </a:solidFill>
                <a:latin typeface="+mj-lt"/>
                <a:ea typeface="+mj-ea"/>
                <a:cs typeface="+mj-cs"/>
              </a:rPr>
              <a:t>Programme</a:t>
            </a:r>
            <a:r>
              <a:rPr lang="en-US" sz="4000" dirty="0" err="1">
                <a:solidFill>
                  <a:srgbClr val="FFFFFF"/>
                </a:solidFill>
              </a:rPr>
              <a:t>s</a:t>
            </a:r>
            <a:r>
              <a:rPr lang="en-US" sz="4000" dirty="0">
                <a:solidFill>
                  <a:srgbClr val="FFFFFF"/>
                </a:solidFill>
              </a:rPr>
              <a:t> Manager </a:t>
            </a:r>
            <a:r>
              <a:rPr lang="en-US" sz="4000" kern="1200" dirty="0">
                <a:solidFill>
                  <a:srgbClr val="FFFFFF"/>
                </a:solidFill>
                <a:latin typeface="+mj-lt"/>
                <a:ea typeface="+mj-ea"/>
                <a:cs typeface="+mj-cs"/>
              </a:rPr>
              <a:t> </a:t>
            </a:r>
          </a:p>
        </p:txBody>
      </p:sp>
    </p:spTree>
    <p:extLst>
      <p:ext uri="{BB962C8B-B14F-4D97-AF65-F5344CB8AC3E}">
        <p14:creationId xmlns:p14="http://schemas.microsoft.com/office/powerpoint/2010/main" val="85326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395079" y="301752"/>
            <a:ext cx="8263890" cy="914002"/>
          </a:xfrm>
        </p:spPr>
        <p:txBody>
          <a:bodyPr anchor="b">
            <a:normAutofit/>
          </a:bodyPr>
          <a:lstStyle/>
          <a:p>
            <a:r>
              <a:rPr lang="en-GB" sz="4000" dirty="0"/>
              <a:t>Agenda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sp>
        <p:nvSpPr>
          <p:cNvPr id="10" name="TextBox 9">
            <a:extLst>
              <a:ext uri="{FF2B5EF4-FFF2-40B4-BE49-F238E27FC236}">
                <a16:creationId xmlns:a16="http://schemas.microsoft.com/office/drawing/2014/main" id="{42D760D7-EAFC-A0CE-23DC-992E0DED4638}"/>
              </a:ext>
            </a:extLst>
          </p:cNvPr>
          <p:cNvSpPr txBox="1"/>
          <p:nvPr/>
        </p:nvSpPr>
        <p:spPr>
          <a:xfrm>
            <a:off x="636438" y="2021541"/>
            <a:ext cx="8022531" cy="3992953"/>
          </a:xfrm>
          <a:prstGeom prst="rect">
            <a:avLst/>
          </a:prstGeom>
          <a:noFill/>
        </p:spPr>
        <p:txBody>
          <a:bodyPr wrap="square" rtlCol="0">
            <a:spAutoFit/>
          </a:bodyPr>
          <a:lstStyle/>
          <a:p>
            <a:pPr>
              <a:lnSpc>
                <a:spcPct val="150000"/>
              </a:lnSpc>
            </a:pPr>
            <a:r>
              <a:rPr lang="en-GB" sz="2000" b="1" dirty="0"/>
              <a:t>10am</a:t>
            </a:r>
            <a:r>
              <a:rPr lang="en-GB" sz="2000" dirty="0"/>
              <a:t> - </a:t>
            </a:r>
            <a:r>
              <a:rPr lang="en-US" sz="2000" dirty="0">
                <a:effectLst/>
                <a:latin typeface="Segoe UI" panose="020B0502040204020203" pitchFamily="34" charset="0"/>
                <a:ea typeface="MS Gothic" panose="020B0609070205080204" pitchFamily="49" charset="-128"/>
                <a:cs typeface="Arial" panose="020B0604020202020204" pitchFamily="34" charset="0"/>
              </a:rPr>
              <a:t>Welcome, housekeeping and introductions</a:t>
            </a:r>
          </a:p>
          <a:p>
            <a:pPr>
              <a:lnSpc>
                <a:spcPct val="150000"/>
              </a:lnSpc>
              <a:spcAft>
                <a:spcPts val="800"/>
              </a:spcAft>
              <a:buNone/>
            </a:pPr>
            <a:r>
              <a:rPr lang="en-US" sz="2000" b="1" dirty="0">
                <a:latin typeface="Segoe UI" panose="020B0502040204020203" pitchFamily="34" charset="0"/>
                <a:ea typeface="MS Gothic" panose="020B0609070205080204" pitchFamily="49" charset="-128"/>
                <a:cs typeface="Arial" panose="020B0604020202020204" pitchFamily="34" charset="0"/>
              </a:rPr>
              <a:t>10:05-10:10</a:t>
            </a:r>
            <a:r>
              <a:rPr lang="en-US" sz="2000" dirty="0">
                <a:latin typeface="Segoe UI" panose="020B0502040204020203" pitchFamily="34" charset="0"/>
                <a:ea typeface="MS Gothic" panose="020B0609070205080204" pitchFamily="49" charset="-128"/>
                <a:cs typeface="Arial" panose="020B0604020202020204" pitchFamily="34" charset="0"/>
              </a:rPr>
              <a:t> – </a:t>
            </a:r>
            <a:r>
              <a:rPr lang="en-GB" sz="2000" dirty="0">
                <a:effectLst/>
                <a:latin typeface="Segoe UI" panose="020B0502040204020203" pitchFamily="34" charset="0"/>
                <a:ea typeface="Calibri" panose="020F0502020204030204" pitchFamily="34" charset="0"/>
                <a:cs typeface="Arial" panose="020B0604020202020204" pitchFamily="34" charset="0"/>
              </a:rPr>
              <a:t>KVA health &amp; Wellbeing update </a:t>
            </a:r>
            <a:endParaRPr lang="en-US" sz="2000" dirty="0">
              <a:effectLst/>
              <a:latin typeface="Segoe UI" panose="020B0502040204020203"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a:latin typeface="Segoe UI" panose="020B0502040204020203" pitchFamily="34" charset="0"/>
                <a:ea typeface="Calibri" panose="020F0502020204030204" pitchFamily="34" charset="0"/>
                <a:cs typeface="Arial" panose="020B0604020202020204" pitchFamily="34" charset="0"/>
              </a:rPr>
              <a:t>10:10-10:20</a:t>
            </a:r>
            <a:r>
              <a:rPr lang="en-US" sz="2000" dirty="0">
                <a:latin typeface="Segoe UI" panose="020B0502040204020203" pitchFamily="34" charset="0"/>
                <a:ea typeface="Calibri" panose="020F0502020204030204" pitchFamily="34" charset="0"/>
                <a:cs typeface="Arial" panose="020B0604020202020204" pitchFamily="34" charset="0"/>
              </a:rPr>
              <a:t> – </a:t>
            </a:r>
            <a:r>
              <a:rPr lang="en-GB" sz="2000" dirty="0">
                <a:effectLst/>
                <a:latin typeface="Segoe UI" panose="020B0502040204020203" pitchFamily="34" charset="0"/>
                <a:ea typeface="Calibri" panose="020F0502020204030204" pitchFamily="34" charset="0"/>
                <a:cs typeface="Arial" panose="020B0604020202020204" pitchFamily="34" charset="0"/>
              </a:rPr>
              <a:t>Hugh Williams – Save the World Club</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a:latin typeface="Segoe UI" panose="020B0502040204020203" pitchFamily="34" charset="0"/>
                <a:ea typeface="Calibri" panose="020F0502020204030204" pitchFamily="34" charset="0"/>
                <a:cs typeface="Arial" panose="020B0604020202020204" pitchFamily="34" charset="0"/>
              </a:rPr>
              <a:t>10:20- 10.40 </a:t>
            </a:r>
            <a:r>
              <a:rPr lang="en-US" sz="2000" dirty="0">
                <a:latin typeface="Segoe UI" panose="020B0502040204020203" pitchFamily="34" charset="0"/>
                <a:ea typeface="Calibri" panose="020F0502020204030204" pitchFamily="34" charset="0"/>
                <a:cs typeface="Arial" panose="020B0604020202020204" pitchFamily="34" charset="0"/>
              </a:rPr>
              <a:t>– </a:t>
            </a:r>
            <a:r>
              <a:rPr lang="en-GB" sz="2000" dirty="0">
                <a:effectLst/>
                <a:latin typeface="Segoe UI" panose="020B0502040204020203" pitchFamily="34" charset="0"/>
                <a:ea typeface="Calibri" panose="020F0502020204030204" pitchFamily="34" charset="0"/>
                <a:cs typeface="Arial" panose="020B0604020202020204" pitchFamily="34" charset="0"/>
              </a:rPr>
              <a:t>Mansour </a:t>
            </a:r>
            <a:r>
              <a:rPr lang="en-GB" sz="2000" dirty="0" err="1">
                <a:effectLst/>
                <a:latin typeface="Segoe UI" panose="020B0502040204020203" pitchFamily="34" charset="0"/>
                <a:ea typeface="Calibri" panose="020F0502020204030204" pitchFamily="34" charset="0"/>
                <a:cs typeface="Arial" panose="020B0604020202020204" pitchFamily="34" charset="0"/>
              </a:rPr>
              <a:t>Miralami</a:t>
            </a:r>
            <a:r>
              <a:rPr lang="en-GB" sz="2000" dirty="0">
                <a:effectLst/>
                <a:latin typeface="Segoe UI" panose="020B0502040204020203" pitchFamily="34" charset="0"/>
                <a:ea typeface="Calibri" panose="020F0502020204030204" pitchFamily="34" charset="0"/>
                <a:cs typeface="Arial" panose="020B0604020202020204" pitchFamily="34" charset="0"/>
              </a:rPr>
              <a:t> – </a:t>
            </a:r>
            <a:r>
              <a:rPr lang="en-GB" sz="2000" dirty="0" err="1">
                <a:effectLst/>
                <a:latin typeface="Segoe UI" panose="020B0502040204020203" pitchFamily="34" charset="0"/>
                <a:ea typeface="Calibri" panose="020F0502020204030204" pitchFamily="34" charset="0"/>
                <a:cs typeface="Arial" panose="020B0604020202020204" pitchFamily="34" charset="0"/>
              </a:rPr>
              <a:t>Movemingle</a:t>
            </a:r>
            <a:r>
              <a:rPr lang="en-GB" sz="2000" dirty="0">
                <a:effectLst/>
                <a:latin typeface="Segoe UI" panose="020B0502040204020203" pitchFamily="34" charset="0"/>
                <a:ea typeface="Calibri" panose="020F0502020204030204" pitchFamily="34" charset="0"/>
                <a:cs typeface="Arial" panose="020B0604020202020204" pitchFamily="34" charset="0"/>
              </a:rPr>
              <a:t> CIC</a:t>
            </a:r>
          </a:p>
          <a:p>
            <a:pPr>
              <a:lnSpc>
                <a:spcPct val="107000"/>
              </a:lnSpc>
              <a:spcAft>
                <a:spcPts val="800"/>
              </a:spcAft>
            </a:pPr>
            <a:r>
              <a:rPr lang="en-GB" sz="2000" b="1" dirty="0">
                <a:latin typeface="Segoe UI" panose="020B0502040204020203" pitchFamily="34" charset="0"/>
                <a:ea typeface="Calibri" panose="020F0502020204030204" pitchFamily="34" charset="0"/>
                <a:cs typeface="Arial" panose="020B0604020202020204" pitchFamily="34" charset="0"/>
              </a:rPr>
              <a:t>10:40-11.00</a:t>
            </a:r>
            <a:r>
              <a:rPr lang="en-GB" sz="2000" dirty="0">
                <a:latin typeface="Segoe UI" panose="020B0502040204020203" pitchFamily="34" charset="0"/>
                <a:ea typeface="Calibri" panose="020F0502020204030204" pitchFamily="34" charset="0"/>
                <a:cs typeface="Arial" panose="020B0604020202020204" pitchFamily="34" charset="0"/>
              </a:rPr>
              <a:t> – Dr Danielle Solomon – RBK Public Health </a:t>
            </a:r>
          </a:p>
          <a:p>
            <a:pPr>
              <a:lnSpc>
                <a:spcPct val="107000"/>
              </a:lnSpc>
              <a:spcAft>
                <a:spcPts val="800"/>
              </a:spcAft>
            </a:pPr>
            <a:r>
              <a:rPr lang="en-GB" sz="2000" b="1" dirty="0">
                <a:effectLst/>
                <a:latin typeface="Segoe UI" panose="020B0502040204020203" pitchFamily="34" charset="0"/>
                <a:ea typeface="Calibri" panose="020F0502020204030204" pitchFamily="34" charset="0"/>
                <a:cs typeface="Arial" panose="020B0604020202020204" pitchFamily="34" charset="0"/>
              </a:rPr>
              <a:t>11:00 – 11:15 </a:t>
            </a:r>
            <a:r>
              <a:rPr lang="en-GB" sz="2000" dirty="0">
                <a:effectLst/>
                <a:latin typeface="Segoe UI" panose="020B0502040204020203" pitchFamily="34" charset="0"/>
                <a:ea typeface="Calibri" panose="020F0502020204030204" pitchFamily="34" charset="0"/>
                <a:cs typeface="Arial" panose="020B0604020202020204" pitchFamily="34" charset="0"/>
              </a:rPr>
              <a:t>- </a:t>
            </a:r>
            <a:r>
              <a:rPr lang="en-GB" sz="2000" dirty="0">
                <a:latin typeface="Segoe UI" panose="020B0502040204020203" pitchFamily="34" charset="0"/>
                <a:ea typeface="Calibri" panose="020F0502020204030204" pitchFamily="34" charset="0"/>
                <a:cs typeface="Arial" panose="020B0604020202020204" pitchFamily="34" charset="0"/>
              </a:rPr>
              <a:t>Break and networking </a:t>
            </a:r>
          </a:p>
          <a:p>
            <a:pPr>
              <a:lnSpc>
                <a:spcPct val="107000"/>
              </a:lnSpc>
              <a:spcAft>
                <a:spcPts val="800"/>
              </a:spcAft>
            </a:pPr>
            <a:r>
              <a:rPr lang="en-US" sz="2000" b="1" dirty="0">
                <a:latin typeface="Segoe UI" panose="020B0502040204020203" pitchFamily="34" charset="0"/>
                <a:ea typeface="Calibri" panose="020F0502020204030204" pitchFamily="34" charset="0"/>
                <a:cs typeface="Arial" panose="020B0604020202020204" pitchFamily="34" charset="0"/>
              </a:rPr>
              <a:t>11:15-12:45</a:t>
            </a:r>
            <a:r>
              <a:rPr lang="en-US" sz="2000" dirty="0">
                <a:latin typeface="Segoe UI" panose="020B0502040204020203" pitchFamily="34" charset="0"/>
                <a:ea typeface="Calibri" panose="020F0502020204030204" pitchFamily="34" charset="0"/>
                <a:cs typeface="Arial" panose="020B0604020202020204" pitchFamily="34" charset="0"/>
              </a:rPr>
              <a:t> - </a:t>
            </a:r>
            <a:r>
              <a:rPr lang="en-US" sz="2000" dirty="0">
                <a:latin typeface="Segoe UI" panose="020B0502040204020203" pitchFamily="34" charset="0"/>
                <a:ea typeface="MS Gothic" panose="020B0609070205080204" pitchFamily="49" charset="-128"/>
                <a:cs typeface="Arial" panose="020B0604020202020204" pitchFamily="34" charset="0"/>
              </a:rPr>
              <a:t>Talk Listen Connect – Princess Alice Hospice</a:t>
            </a:r>
            <a:endParaRPr lang="en-GB" sz="2000" dirty="0">
              <a:latin typeface="Segoe UI" panose="020B0502040204020203" pitchFamily="34" charset="0"/>
              <a:ea typeface="MS Gothic" panose="020B0609070205080204" pitchFamily="49" charset="-128"/>
              <a:cs typeface="Arial" panose="020B0604020202020204" pitchFamily="34" charset="0"/>
            </a:endParaRPr>
          </a:p>
          <a:p>
            <a:pPr>
              <a:lnSpc>
                <a:spcPct val="107000"/>
              </a:lnSpc>
              <a:spcAft>
                <a:spcPts val="800"/>
              </a:spcAft>
            </a:pPr>
            <a:r>
              <a:rPr lang="en-US" sz="2000" b="1" dirty="0">
                <a:latin typeface="Segoe UI" panose="020B0502040204020203" pitchFamily="34" charset="0"/>
                <a:ea typeface="MS Gothic" panose="020B0609070205080204" pitchFamily="49" charset="-128"/>
                <a:cs typeface="Arial" panose="020B0604020202020204" pitchFamily="34" charset="0"/>
              </a:rPr>
              <a:t>12:45 – </a:t>
            </a:r>
            <a:r>
              <a:rPr lang="en-US" sz="2000" dirty="0">
                <a:latin typeface="Segoe UI" panose="020B0502040204020203" pitchFamily="34" charset="0"/>
                <a:ea typeface="MS Gothic" panose="020B0609070205080204" pitchFamily="49" charset="-128"/>
                <a:cs typeface="Arial" panose="020B0604020202020204" pitchFamily="34" charset="0"/>
              </a:rPr>
              <a:t>Close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251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20C1F6-313B-A738-ED92-ACABA08E90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0DD570-8E4B-CC28-5BDA-04DD3CD9B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DFC63-1195-B868-CBD5-4AAFD46C9944}"/>
              </a:ext>
            </a:extLst>
          </p:cNvPr>
          <p:cNvSpPr>
            <a:spLocks noGrp="1"/>
          </p:cNvSpPr>
          <p:nvPr>
            <p:ph type="title"/>
          </p:nvPr>
        </p:nvSpPr>
        <p:spPr>
          <a:xfrm>
            <a:off x="395079" y="301752"/>
            <a:ext cx="8263890" cy="914002"/>
          </a:xfrm>
        </p:spPr>
        <p:txBody>
          <a:bodyPr anchor="b">
            <a:normAutofit/>
          </a:bodyPr>
          <a:lstStyle/>
          <a:p>
            <a:r>
              <a:rPr lang="en-GB" sz="4000" dirty="0"/>
              <a:t>KVA Health Programmes </a:t>
            </a:r>
          </a:p>
        </p:txBody>
      </p:sp>
      <p:sp>
        <p:nvSpPr>
          <p:cNvPr id="11" name="sketchy line">
            <a:extLst>
              <a:ext uri="{FF2B5EF4-FFF2-40B4-BE49-F238E27FC236}">
                <a16:creationId xmlns:a16="http://schemas.microsoft.com/office/drawing/2014/main" id="{2BF565A1-BE82-EE7B-7631-79756767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51E9FE-605A-2ADE-47B7-9C3A1997D964}"/>
              </a:ext>
            </a:extLst>
          </p:cNvPr>
          <p:cNvPicPr>
            <a:picLocks noChangeAspect="1"/>
          </p:cNvPicPr>
          <p:nvPr/>
        </p:nvPicPr>
        <p:blipFill>
          <a:blip r:embed="rId2"/>
          <a:stretch>
            <a:fillRect/>
          </a:stretch>
        </p:blipFill>
        <p:spPr>
          <a:xfrm>
            <a:off x="7259614" y="377439"/>
            <a:ext cx="1157996" cy="1178312"/>
          </a:xfrm>
          <a:prstGeom prst="rect">
            <a:avLst/>
          </a:prstGeom>
        </p:spPr>
      </p:pic>
      <p:graphicFrame>
        <p:nvGraphicFramePr>
          <p:cNvPr id="6" name="Content Placeholder 5">
            <a:extLst>
              <a:ext uri="{FF2B5EF4-FFF2-40B4-BE49-F238E27FC236}">
                <a16:creationId xmlns:a16="http://schemas.microsoft.com/office/drawing/2014/main" id="{D7E9B4E1-D06E-AFF3-19A9-DF7B66CD4DBD}"/>
              </a:ext>
            </a:extLst>
          </p:cNvPr>
          <p:cNvGraphicFramePr>
            <a:graphicFrameLocks noGrp="1"/>
          </p:cNvGraphicFramePr>
          <p:nvPr>
            <p:ph idx="1"/>
            <p:extLst>
              <p:ext uri="{D42A27DB-BD31-4B8C-83A1-F6EECF244321}">
                <p14:modId xmlns:p14="http://schemas.microsoft.com/office/powerpoint/2010/main" val="3579952228"/>
              </p:ext>
            </p:extLst>
          </p:nvPr>
        </p:nvGraphicFramePr>
        <p:xfrm>
          <a:off x="251460" y="1825624"/>
          <a:ext cx="8263890" cy="480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91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16990E-5E4B-D3DF-147F-3C4CF351E89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43BF63-F0AD-3470-3C47-7095A1EE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BF6-59F0-B025-5B17-FEC3D809CE02}"/>
              </a:ext>
            </a:extLst>
          </p:cNvPr>
          <p:cNvSpPr>
            <a:spLocks noGrp="1"/>
          </p:cNvSpPr>
          <p:nvPr>
            <p:ph type="title"/>
          </p:nvPr>
        </p:nvSpPr>
        <p:spPr>
          <a:xfrm>
            <a:off x="179418" y="143089"/>
            <a:ext cx="5953963" cy="914002"/>
          </a:xfrm>
        </p:spPr>
        <p:txBody>
          <a:bodyPr anchor="b">
            <a:normAutofit/>
          </a:bodyPr>
          <a:lstStyle/>
          <a:p>
            <a:r>
              <a:rPr lang="en-GB" sz="4000" dirty="0"/>
              <a:t>KVA Surplus to Supper hub </a:t>
            </a:r>
          </a:p>
        </p:txBody>
      </p:sp>
      <p:sp>
        <p:nvSpPr>
          <p:cNvPr id="11" name="sketchy line">
            <a:extLst>
              <a:ext uri="{FF2B5EF4-FFF2-40B4-BE49-F238E27FC236}">
                <a16:creationId xmlns:a16="http://schemas.microsoft.com/office/drawing/2014/main" id="{CFE88016-9271-55A9-A2FD-AD3D2E08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FED430-C7F8-56CD-E51A-AA20903AA40E}"/>
              </a:ext>
            </a:extLst>
          </p:cNvPr>
          <p:cNvPicPr>
            <a:picLocks noChangeAspect="1"/>
          </p:cNvPicPr>
          <p:nvPr/>
        </p:nvPicPr>
        <p:blipFill>
          <a:blip r:embed="rId2"/>
          <a:stretch>
            <a:fillRect/>
          </a:stretch>
        </p:blipFill>
        <p:spPr>
          <a:xfrm>
            <a:off x="6196203" y="402147"/>
            <a:ext cx="1030961" cy="1049048"/>
          </a:xfrm>
          <a:prstGeom prst="rect">
            <a:avLst/>
          </a:prstGeom>
        </p:spPr>
      </p:pic>
      <p:sp>
        <p:nvSpPr>
          <p:cNvPr id="4" name="Content Placeholder 3">
            <a:extLst>
              <a:ext uri="{FF2B5EF4-FFF2-40B4-BE49-F238E27FC236}">
                <a16:creationId xmlns:a16="http://schemas.microsoft.com/office/drawing/2014/main" id="{4EB50547-4304-35B7-8141-5928E5B5C247}"/>
              </a:ext>
            </a:extLst>
          </p:cNvPr>
          <p:cNvSpPr>
            <a:spLocks noGrp="1"/>
          </p:cNvSpPr>
          <p:nvPr>
            <p:ph idx="1"/>
          </p:nvPr>
        </p:nvSpPr>
        <p:spPr/>
        <p:txBody>
          <a:bodyPr>
            <a:normAutofit/>
          </a:bodyPr>
          <a:lstStyle/>
          <a:p>
            <a:pPr marL="0" indent="0">
              <a:buNone/>
            </a:pPr>
            <a:r>
              <a:rPr lang="en-GB" sz="1600" dirty="0"/>
              <a:t>The </a:t>
            </a:r>
            <a:r>
              <a:rPr lang="en-GB" sz="1600" b="1" dirty="0"/>
              <a:t>KVA Surplus to Supper </a:t>
            </a:r>
            <a:r>
              <a:rPr lang="en-GB" sz="1600" dirty="0"/>
              <a:t>Hub is committed to addressing food insecurity and reducing food waste in our borough. By collecting surplus food and redistributing it to those in need, we ensure that everyone has access to healthy, nutritious food. Our efforts not only support the community but also promote environmental sustainability.</a:t>
            </a:r>
          </a:p>
          <a:p>
            <a:endParaRPr lang="en-GB" dirty="0"/>
          </a:p>
        </p:txBody>
      </p:sp>
      <p:graphicFrame>
        <p:nvGraphicFramePr>
          <p:cNvPr id="5" name="Diagram 4">
            <a:extLst>
              <a:ext uri="{FF2B5EF4-FFF2-40B4-BE49-F238E27FC236}">
                <a16:creationId xmlns:a16="http://schemas.microsoft.com/office/drawing/2014/main" id="{38A093EC-DD46-3A7D-BFFF-31F33460402F}"/>
              </a:ext>
            </a:extLst>
          </p:cNvPr>
          <p:cNvGraphicFramePr/>
          <p:nvPr>
            <p:extLst>
              <p:ext uri="{D42A27DB-BD31-4B8C-83A1-F6EECF244321}">
                <p14:modId xmlns:p14="http://schemas.microsoft.com/office/powerpoint/2010/main" val="1115887048"/>
              </p:ext>
            </p:extLst>
          </p:nvPr>
        </p:nvGraphicFramePr>
        <p:xfrm>
          <a:off x="1630392" y="2920040"/>
          <a:ext cx="5891842" cy="338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2S logo">
            <a:extLst>
              <a:ext uri="{FF2B5EF4-FFF2-40B4-BE49-F238E27FC236}">
                <a16:creationId xmlns:a16="http://schemas.microsoft.com/office/drawing/2014/main" id="{2E2B863C-BD4B-B609-660D-C7C08F8A2E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5816" y="435080"/>
            <a:ext cx="1293153" cy="989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464A64-E062-0EE4-92FE-23FEA15C2802}"/>
              </a:ext>
            </a:extLst>
          </p:cNvPr>
          <p:cNvSpPr txBox="1"/>
          <p:nvPr/>
        </p:nvSpPr>
        <p:spPr>
          <a:xfrm>
            <a:off x="1892834" y="6395712"/>
            <a:ext cx="6766135" cy="369332"/>
          </a:xfrm>
          <a:prstGeom prst="rect">
            <a:avLst/>
          </a:prstGeom>
          <a:noFill/>
        </p:spPr>
        <p:txBody>
          <a:bodyPr wrap="square">
            <a:spAutoFit/>
          </a:bodyPr>
          <a:lstStyle/>
          <a:p>
            <a:r>
              <a:rPr lang="en-GB" dirty="0">
                <a:hlinkClick r:id="rId9"/>
              </a:rPr>
              <a:t>Kingston Surplus Food Hub - Kingston Voluntary Action</a:t>
            </a:r>
            <a:endParaRPr lang="en-GB" dirty="0"/>
          </a:p>
        </p:txBody>
      </p:sp>
    </p:spTree>
    <p:extLst>
      <p:ext uri="{BB962C8B-B14F-4D97-AF65-F5344CB8AC3E}">
        <p14:creationId xmlns:p14="http://schemas.microsoft.com/office/powerpoint/2010/main" val="12635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5131-DF5A-CD38-FFAF-E334A13520B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30328D9-1BF0-F4F1-E158-875A602F8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289" y="1122422"/>
            <a:ext cx="1806787" cy="2409049"/>
          </a:xfrm>
          <a:prstGeom prst="rect">
            <a:avLst/>
          </a:prstGeom>
        </p:spPr>
      </p:pic>
      <p:pic>
        <p:nvPicPr>
          <p:cNvPr id="8" name="Picture 7">
            <a:extLst>
              <a:ext uri="{FF2B5EF4-FFF2-40B4-BE49-F238E27FC236}">
                <a16:creationId xmlns:a16="http://schemas.microsoft.com/office/drawing/2014/main" id="{0D2A2FD0-723E-C788-DDA1-CC0D37799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705" y="3366881"/>
            <a:ext cx="3158264" cy="2368698"/>
          </a:xfrm>
          <a:prstGeom prst="rect">
            <a:avLst/>
          </a:prstGeom>
        </p:spPr>
      </p:pic>
      <p:pic>
        <p:nvPicPr>
          <p:cNvPr id="23" name="Picture 22">
            <a:extLst>
              <a:ext uri="{FF2B5EF4-FFF2-40B4-BE49-F238E27FC236}">
                <a16:creationId xmlns:a16="http://schemas.microsoft.com/office/drawing/2014/main" id="{2F45C1E2-3309-0ECB-0DA5-8E5EEF3A51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479387" y="3788434"/>
            <a:ext cx="1967400" cy="1475550"/>
          </a:xfrm>
          <a:prstGeom prst="rect">
            <a:avLst/>
          </a:prstGeom>
        </p:spPr>
      </p:pic>
      <p:pic>
        <p:nvPicPr>
          <p:cNvPr id="28" name="Picture 27">
            <a:extLst>
              <a:ext uri="{FF2B5EF4-FFF2-40B4-BE49-F238E27FC236}">
                <a16:creationId xmlns:a16="http://schemas.microsoft.com/office/drawing/2014/main" id="{289BB06F-1D76-E283-F71B-79FCF2EFD8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428736" y="1348715"/>
            <a:ext cx="2231751" cy="1673814"/>
          </a:xfrm>
          <a:prstGeom prst="rect">
            <a:avLst/>
          </a:prstGeom>
        </p:spPr>
      </p:pic>
      <p:sp>
        <p:nvSpPr>
          <p:cNvPr id="31" name="TextBox 30">
            <a:extLst>
              <a:ext uri="{FF2B5EF4-FFF2-40B4-BE49-F238E27FC236}">
                <a16:creationId xmlns:a16="http://schemas.microsoft.com/office/drawing/2014/main" id="{9F419618-9A5D-5340-A87D-73B8474003E8}"/>
              </a:ext>
            </a:extLst>
          </p:cNvPr>
          <p:cNvSpPr txBox="1"/>
          <p:nvPr/>
        </p:nvSpPr>
        <p:spPr>
          <a:xfrm>
            <a:off x="3747739" y="1503835"/>
            <a:ext cx="1293884" cy="276999"/>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dirty="0">
                <a:ea typeface="Calibri"/>
                <a:cs typeface="Calibri"/>
              </a:rPr>
              <a:t>Felix delivery</a:t>
            </a:r>
            <a:endParaRPr lang="en-GB" sz="1350" dirty="0"/>
          </a:p>
        </p:txBody>
      </p:sp>
      <p:sp>
        <p:nvSpPr>
          <p:cNvPr id="32" name="TextBox 31">
            <a:extLst>
              <a:ext uri="{FF2B5EF4-FFF2-40B4-BE49-F238E27FC236}">
                <a16:creationId xmlns:a16="http://schemas.microsoft.com/office/drawing/2014/main" id="{B0A8BB1C-8F1C-5835-229A-CC139B4EEFEC}"/>
              </a:ext>
            </a:extLst>
          </p:cNvPr>
          <p:cNvSpPr txBox="1"/>
          <p:nvPr/>
        </p:nvSpPr>
        <p:spPr>
          <a:xfrm>
            <a:off x="7248652" y="3425151"/>
            <a:ext cx="1492427" cy="276999"/>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dirty="0">
                <a:ea typeface="Calibri"/>
                <a:cs typeface="Calibri"/>
              </a:rPr>
              <a:t>900kg surplus food</a:t>
            </a:r>
            <a:endParaRPr lang="en-GB" sz="1350" dirty="0"/>
          </a:p>
        </p:txBody>
      </p:sp>
      <p:sp>
        <p:nvSpPr>
          <p:cNvPr id="33" name="TextBox 32">
            <a:extLst>
              <a:ext uri="{FF2B5EF4-FFF2-40B4-BE49-F238E27FC236}">
                <a16:creationId xmlns:a16="http://schemas.microsoft.com/office/drawing/2014/main" id="{F08C6E83-624B-7B4F-E8CC-FF8ADBF09E40}"/>
              </a:ext>
            </a:extLst>
          </p:cNvPr>
          <p:cNvSpPr txBox="1"/>
          <p:nvPr/>
        </p:nvSpPr>
        <p:spPr>
          <a:xfrm>
            <a:off x="3945736" y="5190500"/>
            <a:ext cx="897890" cy="276999"/>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dirty="0">
                <a:ea typeface="Calibri"/>
                <a:cs typeface="Calibri"/>
              </a:rPr>
              <a:t>Volunteers</a:t>
            </a:r>
            <a:endParaRPr lang="en-GB" sz="1350" dirty="0"/>
          </a:p>
        </p:txBody>
      </p:sp>
      <p:sp>
        <p:nvSpPr>
          <p:cNvPr id="34" name="TextBox 33">
            <a:extLst>
              <a:ext uri="{FF2B5EF4-FFF2-40B4-BE49-F238E27FC236}">
                <a16:creationId xmlns:a16="http://schemas.microsoft.com/office/drawing/2014/main" id="{CEE099D2-0E9E-D446-5E4C-0FE6272C9FF9}"/>
              </a:ext>
            </a:extLst>
          </p:cNvPr>
          <p:cNvSpPr txBox="1"/>
          <p:nvPr/>
        </p:nvSpPr>
        <p:spPr>
          <a:xfrm>
            <a:off x="5756311" y="2959860"/>
            <a:ext cx="1576601" cy="276999"/>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dirty="0">
                <a:ea typeface="Calibri"/>
                <a:cs typeface="Calibri"/>
              </a:rPr>
              <a:t>Kingston Food Bank</a:t>
            </a:r>
            <a:endParaRPr lang="en-GB" sz="1350" dirty="0"/>
          </a:p>
        </p:txBody>
      </p:sp>
      <p:sp>
        <p:nvSpPr>
          <p:cNvPr id="4" name="Rectangle 3">
            <a:extLst>
              <a:ext uri="{FF2B5EF4-FFF2-40B4-BE49-F238E27FC236}">
                <a16:creationId xmlns:a16="http://schemas.microsoft.com/office/drawing/2014/main" id="{6390F90D-1968-6744-2285-3F4C9D5164BA}"/>
              </a:ext>
            </a:extLst>
          </p:cNvPr>
          <p:cNvSpPr/>
          <p:nvPr/>
        </p:nvSpPr>
        <p:spPr>
          <a:xfrm>
            <a:off x="0" y="0"/>
            <a:ext cx="3390503" cy="697877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5E0C1B49-DF18-3883-9B21-C561F565290C}"/>
              </a:ext>
            </a:extLst>
          </p:cNvPr>
          <p:cNvGraphicFramePr/>
          <p:nvPr>
            <p:extLst>
              <p:ext uri="{D42A27DB-BD31-4B8C-83A1-F6EECF244321}">
                <p14:modId xmlns:p14="http://schemas.microsoft.com/office/powerpoint/2010/main" val="716140550"/>
              </p:ext>
            </p:extLst>
          </p:nvPr>
        </p:nvGraphicFramePr>
        <p:xfrm>
          <a:off x="63484" y="543464"/>
          <a:ext cx="2915064" cy="57365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3725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0" y="5089675"/>
            <a:ext cx="9144001" cy="1768325"/>
          </a:xfrm>
          <a:prstGeom prst="rect">
            <a:avLst/>
          </a:prstGeom>
          <a:noFill/>
          <a:ln>
            <a:noFill/>
          </a:ln>
        </p:spPr>
      </p:pic>
      <p:pic>
        <p:nvPicPr>
          <p:cNvPr id="56" name="Google Shape;56;p13"/>
          <p:cNvPicPr preferRelativeResize="0"/>
          <p:nvPr/>
        </p:nvPicPr>
        <p:blipFill>
          <a:blip r:embed="rId4">
            <a:alphaModFix/>
          </a:blip>
          <a:stretch>
            <a:fillRect/>
          </a:stretch>
        </p:blipFill>
        <p:spPr>
          <a:xfrm>
            <a:off x="5679440" y="1"/>
            <a:ext cx="3464560" cy="1178560"/>
          </a:xfrm>
          <a:prstGeom prst="rect">
            <a:avLst/>
          </a:prstGeom>
          <a:noFill/>
          <a:ln>
            <a:noFill/>
          </a:ln>
        </p:spPr>
      </p:pic>
      <p:sp>
        <p:nvSpPr>
          <p:cNvPr id="4" name="TextBox 3">
            <a:extLst>
              <a:ext uri="{FF2B5EF4-FFF2-40B4-BE49-F238E27FC236}">
                <a16:creationId xmlns:a16="http://schemas.microsoft.com/office/drawing/2014/main" id="{6C4E1DA1-E199-8E48-BE96-2E1967FE36A4}"/>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6" name="TextBox 5">
            <a:extLst>
              <a:ext uri="{FF2B5EF4-FFF2-40B4-BE49-F238E27FC236}">
                <a16:creationId xmlns:a16="http://schemas.microsoft.com/office/drawing/2014/main" id="{84275050-F88D-48E0-2416-5D7FA34064AB}"/>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8" name="TextBox 7">
            <a:extLst>
              <a:ext uri="{FF2B5EF4-FFF2-40B4-BE49-F238E27FC236}">
                <a16:creationId xmlns:a16="http://schemas.microsoft.com/office/drawing/2014/main" id="{3DFF1047-D72D-105F-773F-0492ABA0B68A}"/>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pic>
        <p:nvPicPr>
          <p:cNvPr id="5" name="Picture 4">
            <a:extLst>
              <a:ext uri="{FF2B5EF4-FFF2-40B4-BE49-F238E27FC236}">
                <a16:creationId xmlns:a16="http://schemas.microsoft.com/office/drawing/2014/main" id="{5A3F92FA-008C-60BF-04A5-D7E067F15CAE}"/>
              </a:ext>
            </a:extLst>
          </p:cNvPr>
          <p:cNvPicPr>
            <a:picLocks noChangeAspect="1"/>
          </p:cNvPicPr>
          <p:nvPr/>
        </p:nvPicPr>
        <p:blipFill>
          <a:blip r:embed="rId5"/>
          <a:stretch>
            <a:fillRect/>
          </a:stretch>
        </p:blipFill>
        <p:spPr>
          <a:xfrm>
            <a:off x="2623506" y="1052203"/>
            <a:ext cx="4572000" cy="1940384"/>
          </a:xfrm>
          <a:prstGeom prst="rect">
            <a:avLst/>
          </a:prstGeom>
        </p:spPr>
      </p:pic>
      <p:pic>
        <p:nvPicPr>
          <p:cNvPr id="9" name="Picture 8">
            <a:extLst>
              <a:ext uri="{FF2B5EF4-FFF2-40B4-BE49-F238E27FC236}">
                <a16:creationId xmlns:a16="http://schemas.microsoft.com/office/drawing/2014/main" id="{F1584968-6AA6-08D5-00C1-0F2289425139}"/>
              </a:ext>
            </a:extLst>
          </p:cNvPr>
          <p:cNvPicPr>
            <a:picLocks noChangeAspect="1"/>
          </p:cNvPicPr>
          <p:nvPr/>
        </p:nvPicPr>
        <p:blipFill>
          <a:blip r:embed="rId6"/>
          <a:stretch>
            <a:fillRect/>
          </a:stretch>
        </p:blipFill>
        <p:spPr>
          <a:xfrm>
            <a:off x="1171859" y="3510331"/>
            <a:ext cx="4070559" cy="1886047"/>
          </a:xfrm>
          <a:prstGeom prst="rect">
            <a:avLst/>
          </a:prstGeom>
        </p:spPr>
      </p:pic>
      <p:sp>
        <p:nvSpPr>
          <p:cNvPr id="10" name="TextBox 9">
            <a:extLst>
              <a:ext uri="{FF2B5EF4-FFF2-40B4-BE49-F238E27FC236}">
                <a16:creationId xmlns:a16="http://schemas.microsoft.com/office/drawing/2014/main" id="{AA44BAEA-5B3F-192F-C496-4994FA6485D0}"/>
              </a:ext>
            </a:extLst>
          </p:cNvPr>
          <p:cNvSpPr txBox="1"/>
          <p:nvPr/>
        </p:nvSpPr>
        <p:spPr>
          <a:xfrm>
            <a:off x="217813" y="261293"/>
            <a:ext cx="5461627" cy="1200329"/>
          </a:xfrm>
          <a:prstGeom prst="rect">
            <a:avLst/>
          </a:prstGeom>
          <a:noFill/>
        </p:spPr>
        <p:txBody>
          <a:bodyPr wrap="square" rtlCol="0">
            <a:spAutoFit/>
          </a:bodyPr>
          <a:lstStyle/>
          <a:p>
            <a:pPr defTabSz="914400">
              <a:lnSpc>
                <a:spcPct val="90000"/>
              </a:lnSpc>
              <a:spcBef>
                <a:spcPct val="0"/>
              </a:spcBef>
            </a:pPr>
            <a:r>
              <a:rPr lang="en-GB" sz="4000" dirty="0">
                <a:latin typeface="+mj-lt"/>
                <a:ea typeface="+mj-ea"/>
                <a:cs typeface="+mj-cs"/>
              </a:rPr>
              <a:t>New events page and Instagram </a:t>
            </a:r>
          </a:p>
        </p:txBody>
      </p:sp>
      <p:pic>
        <p:nvPicPr>
          <p:cNvPr id="2052" name="Picture 4" descr="A screenshot of a video game&#10;&#10;AI-generated content may be incorrect.">
            <a:extLst>
              <a:ext uri="{FF2B5EF4-FFF2-40B4-BE49-F238E27FC236}">
                <a16:creationId xmlns:a16="http://schemas.microsoft.com/office/drawing/2014/main" id="{7F6405D5-895B-6B51-E5F7-6DC7477B27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9924" y="3093331"/>
            <a:ext cx="1615582" cy="2939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DEA084A7-70F1-EB49-3EB4-E2EDA67F7B8D}"/>
            </a:ext>
          </a:extLst>
        </p:cNvPr>
        <p:cNvGrpSpPr/>
        <p:nvPr/>
      </p:nvGrpSpPr>
      <p:grpSpPr>
        <a:xfrm>
          <a:off x="0" y="0"/>
          <a:ext cx="0" cy="0"/>
          <a:chOff x="0" y="0"/>
          <a:chExt cx="0" cy="0"/>
        </a:xfrm>
      </p:grpSpPr>
      <p:pic>
        <p:nvPicPr>
          <p:cNvPr id="55" name="Google Shape;55;p13">
            <a:extLst>
              <a:ext uri="{FF2B5EF4-FFF2-40B4-BE49-F238E27FC236}">
                <a16:creationId xmlns:a16="http://schemas.microsoft.com/office/drawing/2014/main" id="{FE1280AC-F5E3-7ABB-98E2-38790B36477E}"/>
              </a:ext>
            </a:extLst>
          </p:cNvPr>
          <p:cNvPicPr preferRelativeResize="0"/>
          <p:nvPr/>
        </p:nvPicPr>
        <p:blipFill>
          <a:blip r:embed="rId3">
            <a:alphaModFix/>
          </a:blip>
          <a:stretch>
            <a:fillRect/>
          </a:stretch>
        </p:blipFill>
        <p:spPr>
          <a:xfrm>
            <a:off x="9289" y="5538894"/>
            <a:ext cx="9144001" cy="1319106"/>
          </a:xfrm>
          <a:prstGeom prst="rect">
            <a:avLst/>
          </a:prstGeom>
          <a:noFill/>
          <a:ln>
            <a:noFill/>
          </a:ln>
        </p:spPr>
      </p:pic>
      <p:sp>
        <p:nvSpPr>
          <p:cNvPr id="3" name="TextBox 2">
            <a:extLst>
              <a:ext uri="{FF2B5EF4-FFF2-40B4-BE49-F238E27FC236}">
                <a16:creationId xmlns:a16="http://schemas.microsoft.com/office/drawing/2014/main" id="{278E6319-6397-DDEF-9EF3-DFE8BDD9442E}"/>
              </a:ext>
            </a:extLst>
          </p:cNvPr>
          <p:cNvSpPr txBox="1"/>
          <p:nvPr/>
        </p:nvSpPr>
        <p:spPr>
          <a:xfrm>
            <a:off x="1087120" y="516435"/>
            <a:ext cx="7274560" cy="769441"/>
          </a:xfrm>
          <a:prstGeom prst="rect">
            <a:avLst/>
          </a:prstGeom>
          <a:noFill/>
        </p:spPr>
        <p:txBody>
          <a:bodyPr wrap="square">
            <a:spAutoFit/>
          </a:bodyPr>
          <a:lstStyle/>
          <a:p>
            <a:r>
              <a:rPr lang="en-GB" sz="4400" dirty="0"/>
              <a:t>www.connectedkingston.uk</a:t>
            </a:r>
          </a:p>
        </p:txBody>
      </p:sp>
      <p:pic>
        <p:nvPicPr>
          <p:cNvPr id="5" name="Picture 4">
            <a:extLst>
              <a:ext uri="{FF2B5EF4-FFF2-40B4-BE49-F238E27FC236}">
                <a16:creationId xmlns:a16="http://schemas.microsoft.com/office/drawing/2014/main" id="{B5E720D4-C1CC-8BE0-5E05-E1AB7C668628}"/>
              </a:ext>
            </a:extLst>
          </p:cNvPr>
          <p:cNvPicPr>
            <a:picLocks noChangeAspect="1"/>
          </p:cNvPicPr>
          <p:nvPr/>
        </p:nvPicPr>
        <p:blipFill>
          <a:blip r:embed="rId4"/>
          <a:stretch>
            <a:fillRect/>
          </a:stretch>
        </p:blipFill>
        <p:spPr>
          <a:xfrm>
            <a:off x="2428875" y="1549399"/>
            <a:ext cx="4022725" cy="4022725"/>
          </a:xfrm>
          <a:prstGeom prst="rect">
            <a:avLst/>
          </a:prstGeom>
        </p:spPr>
      </p:pic>
      <p:pic>
        <p:nvPicPr>
          <p:cNvPr id="2" name="Google Shape;99;p17">
            <a:extLst>
              <a:ext uri="{FF2B5EF4-FFF2-40B4-BE49-F238E27FC236}">
                <a16:creationId xmlns:a16="http://schemas.microsoft.com/office/drawing/2014/main" id="{CAA68C3D-FE05-323C-E5E5-9537105C41A0}"/>
              </a:ext>
            </a:extLst>
          </p:cNvPr>
          <p:cNvPicPr preferRelativeResize="0"/>
          <p:nvPr/>
        </p:nvPicPr>
        <p:blipFill>
          <a:blip r:embed="rId5">
            <a:alphaModFix/>
          </a:blip>
          <a:stretch>
            <a:fillRect/>
          </a:stretch>
        </p:blipFill>
        <p:spPr>
          <a:xfrm>
            <a:off x="2824580" y="5401982"/>
            <a:ext cx="3318577" cy="867330"/>
          </a:xfrm>
          <a:prstGeom prst="rect">
            <a:avLst/>
          </a:prstGeom>
          <a:noFill/>
          <a:ln>
            <a:noFill/>
          </a:ln>
        </p:spPr>
      </p:pic>
    </p:spTree>
    <p:extLst>
      <p:ext uri="{BB962C8B-B14F-4D97-AF65-F5344CB8AC3E}">
        <p14:creationId xmlns:p14="http://schemas.microsoft.com/office/powerpoint/2010/main" val="360206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EF2C7-12A4-DD76-D801-30A931CB6118}"/>
              </a:ext>
            </a:extLst>
          </p:cNvPr>
          <p:cNvPicPr>
            <a:picLocks noChangeAspect="1"/>
          </p:cNvPicPr>
          <p:nvPr/>
        </p:nvPicPr>
        <p:blipFill>
          <a:blip r:embed="rId2"/>
          <a:stretch>
            <a:fillRect/>
          </a:stretch>
        </p:blipFill>
        <p:spPr>
          <a:xfrm>
            <a:off x="340505" y="672860"/>
            <a:ext cx="8675022" cy="4856672"/>
          </a:xfrm>
          <a:prstGeom prst="rect">
            <a:avLst/>
          </a:prstGeom>
        </p:spPr>
      </p:pic>
    </p:spTree>
    <p:extLst>
      <p:ext uri="{BB962C8B-B14F-4D97-AF65-F5344CB8AC3E}">
        <p14:creationId xmlns:p14="http://schemas.microsoft.com/office/powerpoint/2010/main" val="88470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0793" y="360350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014F23-9A92-B87A-3981-24F3A0E92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722" y="709803"/>
            <a:ext cx="5410962" cy="5410962"/>
          </a:xfrm>
          <a:prstGeom prst="rect">
            <a:avLst/>
          </a:prstGeom>
        </p:spPr>
      </p:pic>
      <p:sp>
        <p:nvSpPr>
          <p:cNvPr id="2" name="Title 1">
            <a:extLst>
              <a:ext uri="{FF2B5EF4-FFF2-40B4-BE49-F238E27FC236}">
                <a16:creationId xmlns:a16="http://schemas.microsoft.com/office/drawing/2014/main" id="{7E4EFC36-41A0-2FC7-8D87-9D8D5F2D0C7F}"/>
              </a:ext>
            </a:extLst>
          </p:cNvPr>
          <p:cNvSpPr>
            <a:spLocks noGrp="1"/>
          </p:cNvSpPr>
          <p:nvPr>
            <p:ph type="title"/>
          </p:nvPr>
        </p:nvSpPr>
        <p:spPr>
          <a:xfrm>
            <a:off x="447782" y="3779405"/>
            <a:ext cx="4196646" cy="2168734"/>
          </a:xfrm>
        </p:spPr>
        <p:txBody>
          <a:bodyPr vert="horz" lIns="91440" tIns="45720" rIns="91440" bIns="45720" rtlCol="0" anchor="b">
            <a:normAutofit/>
          </a:bodyPr>
          <a:lstStyle/>
          <a:p>
            <a:r>
              <a:rPr lang="en-US" sz="2800" kern="1200" dirty="0">
                <a:solidFill>
                  <a:schemeClr val="tx1"/>
                </a:solidFill>
                <a:latin typeface="+mj-lt"/>
                <a:ea typeface="+mj-ea"/>
                <a:cs typeface="+mj-cs"/>
              </a:rPr>
              <a:t>Contact Details </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hlinkClick r:id="rId3"/>
              </a:rPr>
              <a:t>Emma.hill@kva.org.uk</a:t>
            </a:r>
            <a:br>
              <a:rPr lang="en-US" sz="2800" kern="1200" dirty="0">
                <a:solidFill>
                  <a:schemeClr val="tx1"/>
                </a:solidFill>
                <a:latin typeface="+mj-lt"/>
                <a:ea typeface="+mj-ea"/>
                <a:cs typeface="+mj-cs"/>
              </a:rPr>
            </a:br>
            <a:r>
              <a:rPr lang="en-GB" sz="2800" kern="0" dirty="0">
                <a:solidFill>
                  <a:srgbClr val="000000"/>
                </a:solidFill>
                <a:effectLst/>
                <a:ea typeface="Calibri" panose="020F0502020204030204" pitchFamily="34" charset="0"/>
              </a:rPr>
              <a:t>020 8255 3335</a:t>
            </a:r>
            <a:r>
              <a:rPr lang="en-US" sz="2800" kern="1200" dirty="0">
                <a:solidFill>
                  <a:schemeClr val="tx1"/>
                </a:solidFill>
                <a:ea typeface="+mj-ea"/>
                <a:cs typeface="+mj-cs"/>
              </a:rPr>
              <a:t> </a:t>
            </a:r>
          </a:p>
        </p:txBody>
      </p:sp>
      <p:sp>
        <p:nvSpPr>
          <p:cNvPr id="5" name="TextBox 4">
            <a:extLst>
              <a:ext uri="{FF2B5EF4-FFF2-40B4-BE49-F238E27FC236}">
                <a16:creationId xmlns:a16="http://schemas.microsoft.com/office/drawing/2014/main" id="{2B288E29-5FE3-4D46-2DBF-22E058A96A23}"/>
              </a:ext>
            </a:extLst>
          </p:cNvPr>
          <p:cNvSpPr txBox="1"/>
          <p:nvPr/>
        </p:nvSpPr>
        <p:spPr>
          <a:xfrm>
            <a:off x="713016" y="1236752"/>
            <a:ext cx="2777706" cy="954107"/>
          </a:xfrm>
          <a:prstGeom prst="rect">
            <a:avLst/>
          </a:prstGeom>
          <a:noFill/>
        </p:spPr>
        <p:txBody>
          <a:bodyPr wrap="square" rtlCol="0">
            <a:spAutoFit/>
          </a:bodyPr>
          <a:lstStyle/>
          <a:p>
            <a:r>
              <a:rPr lang="en-GB" sz="2800" dirty="0">
                <a:latin typeface="+mj-lt"/>
                <a:ea typeface="+mj-ea"/>
                <a:cs typeface="+mj-cs"/>
              </a:rPr>
              <a:t>Thank you and good bye </a:t>
            </a:r>
          </a:p>
        </p:txBody>
      </p:sp>
    </p:spTree>
    <p:extLst>
      <p:ext uri="{BB962C8B-B14F-4D97-AF65-F5344CB8AC3E}">
        <p14:creationId xmlns:p14="http://schemas.microsoft.com/office/powerpoint/2010/main" val="2874420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7" ma:contentTypeDescription="Create a new document." ma:contentTypeScope="" ma:versionID="79b27da85d7c044a2cf835f276970b93">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48f7db64387bfc0ac519599915325323"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37B53A-F621-4DE2-A111-7C07B3DBF64F}">
  <ds:schemaRefs>
    <ds:schemaRef ds:uri="33e64dad-92f2-4c3d-b8e6-7f8c8a2530d4"/>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520aca0-c040-4e7c-8925-f9894a8c167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F9F89FD-3203-4B59-87CC-176B828F6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5CB41B-1699-4DBC-BC8A-7F1A4450F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13690</TotalTime>
  <Words>353</Words>
  <Application>Microsoft Office PowerPoint</Application>
  <PresentationFormat>On-screen Show (4:3)</PresentationFormat>
  <Paragraphs>42</Paragraphs>
  <Slides>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Segoe UI</vt:lpstr>
      <vt:lpstr>Custom Design</vt:lpstr>
      <vt:lpstr>Office Theme</vt:lpstr>
      <vt:lpstr>1_Office Theme</vt:lpstr>
      <vt:lpstr>Health &amp; Wellbeing Network  July 2025  Emma Hill Deputy CEO / Health Programmes Manager  </vt:lpstr>
      <vt:lpstr>Agenda </vt:lpstr>
      <vt:lpstr>KVA Health Programmes </vt:lpstr>
      <vt:lpstr>KVA Surplus to Supper hub </vt:lpstr>
      <vt:lpstr>PowerPoint Presentation</vt:lpstr>
      <vt:lpstr>PowerPoint Presentation</vt:lpstr>
      <vt:lpstr>PowerPoint Presentation</vt:lpstr>
      <vt:lpstr>PowerPoint Presentation</vt:lpstr>
      <vt:lpstr>Contact Details  Emma.hill@kva.org.uk 020 8255 3335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Healthwatch Open Meeting</dc:title>
  <dc:creator>Emma Hill</dc:creator>
  <cp:lastModifiedBy>Camilla Wheal</cp:lastModifiedBy>
  <cp:revision>6</cp:revision>
  <dcterms:created xsi:type="dcterms:W3CDTF">2024-01-19T14:46:37Z</dcterms:created>
  <dcterms:modified xsi:type="dcterms:W3CDTF">2025-07-10T11:31:17Z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y fmtid="{D5CDD505-2E9C-101B-9397-08002B2CF9AE}" pid="3" name="MediaServiceImageTags">
    <vt:lpwstr/>
  </property>
</Properties>
</file>