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matic SC" panose="00000500000000000000" pitchFamily="2" charset="-79"/>
      <p:regular r:id="rId16"/>
      <p:bold r:id="rId17"/>
    </p:embeddedFont>
    <p:embeddedFont>
      <p:font typeface="Quicksand" panose="020B0604020202020204" charset="0"/>
      <p:bold r:id="rId18"/>
    </p:embeddedFont>
    <p:embeddedFont>
      <p:font typeface="Quicksand SemiBold" panose="020B0604020202020204" charset="0"/>
      <p:regular r:id="rId19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02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6f240c2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e6f240c2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7dc17aa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e7dc17aa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1b6c2e0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d1b6c2e0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08c922b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08c922b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08c922b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08c922b4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08c922b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d08c922b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zguZltnI-NE_509YjmXMcY-Jy_8Aw5gXimN2SQTURIo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kingstonheritage.org.uk/homepage/102/kingston-2025---celebrating-our-past-present-and-futur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68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8782098" y="4907668"/>
            <a:ext cx="4208185" cy="2188095"/>
            <a:chOff x="0" y="0"/>
            <a:chExt cx="5610913" cy="2917459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884556" cy="2917459"/>
            </a:xfrm>
            <a:custGeom>
              <a:avLst/>
              <a:gdLst/>
              <a:ahLst/>
              <a:cxnLst/>
              <a:rect l="l" t="t" r="r" b="b"/>
              <a:pathLst>
                <a:path w="2884556" h="2917459" extrusionOk="0">
                  <a:moveTo>
                    <a:pt x="0" y="0"/>
                  </a:moveTo>
                  <a:lnTo>
                    <a:pt x="2884556" y="0"/>
                  </a:lnTo>
                  <a:lnTo>
                    <a:pt x="2884556" y="2917459"/>
                  </a:lnTo>
                  <a:lnTo>
                    <a:pt x="0" y="29174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" name="Google Shape;86;p13"/>
            <p:cNvSpPr/>
            <p:nvPr/>
          </p:nvSpPr>
          <p:spPr>
            <a:xfrm>
              <a:off x="3096716" y="0"/>
              <a:ext cx="2514197" cy="2917459"/>
            </a:xfrm>
            <a:custGeom>
              <a:avLst/>
              <a:gdLst/>
              <a:ahLst/>
              <a:cxnLst/>
              <a:rect l="l" t="t" r="r" b="b"/>
              <a:pathLst>
                <a:path w="2514197" h="2917459" extrusionOk="0">
                  <a:moveTo>
                    <a:pt x="0" y="0"/>
                  </a:moveTo>
                  <a:lnTo>
                    <a:pt x="2514197" y="0"/>
                  </a:lnTo>
                  <a:lnTo>
                    <a:pt x="2514197" y="2917459"/>
                  </a:lnTo>
                  <a:lnTo>
                    <a:pt x="0" y="29174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87" name="Google Shape;87;p13"/>
          <p:cNvSpPr txBox="1"/>
          <p:nvPr/>
        </p:nvSpPr>
        <p:spPr>
          <a:xfrm>
            <a:off x="2194250" y="2404100"/>
            <a:ext cx="13603800" cy="5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9" b="1" i="0" u="none" strike="noStrike" cap="none">
                <a:solidFill>
                  <a:srgbClr val="F7B512"/>
                </a:solidFill>
                <a:latin typeface="Quicksand"/>
                <a:ea typeface="Quicksand"/>
                <a:cs typeface="Quicksand"/>
                <a:sym typeface="Quicksand"/>
              </a:rPr>
              <a:t>KINGSTON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1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/>
        </p:nvSpPr>
        <p:spPr>
          <a:xfrm>
            <a:off x="7325450" y="2001351"/>
            <a:ext cx="106071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Help us to build awareness and promote Kingston 2025 in your own communications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7325450" y="3823650"/>
            <a:ext cx="106071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We can help you to badge activities by providing you with  Kingston 2025 marketing assets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7325450" y="5781250"/>
            <a:ext cx="10607100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Join in the fun and collective community spirit by encouraging your networks to sign up to volunteer at events - we’ll need lots of help!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7325450" y="7923425"/>
            <a:ext cx="103647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Help us to reach people and organisations who we may miss to create an inclusive celebration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7396100" y="609900"/>
            <a:ext cx="10364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5C068C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Ways to you can support</a:t>
            </a:r>
            <a:endParaRPr sz="4700">
              <a:solidFill>
                <a:srgbClr val="5C068C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212" name="Google Shape;212;p22" title="image0.jpeg"/>
          <p:cNvPicPr preferRelativeResize="0"/>
          <p:nvPr/>
        </p:nvPicPr>
        <p:blipFill rotWithShape="1">
          <a:blip r:embed="rId3">
            <a:alphaModFix/>
          </a:blip>
          <a:srcRect t="3803" b="12233"/>
          <a:stretch/>
        </p:blipFill>
        <p:spPr>
          <a:xfrm>
            <a:off x="893175" y="2264075"/>
            <a:ext cx="5570250" cy="58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D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/>
        </p:nvSpPr>
        <p:spPr>
          <a:xfrm>
            <a:off x="2273825" y="5505200"/>
            <a:ext cx="135348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Subscribe</a:t>
            </a:r>
            <a:r>
              <a:rPr lang="en-US" sz="5000" b="1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 to stay in touch</a:t>
            </a:r>
            <a:r>
              <a:rPr lang="en-US" sz="50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5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Find out more about Kingston 2025</a:t>
            </a:r>
            <a:endParaRPr sz="5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87900"/>
            <a:ext cx="18337325" cy="39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1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2273800" y="3429000"/>
            <a:ext cx="13534800" cy="2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What outcomes would you like to see as part of Kingston 2025?</a:t>
            </a:r>
            <a:endParaRPr sz="4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How could you help to ensure we engage as many our communities as possible?</a:t>
            </a:r>
            <a:endParaRPr sz="4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3151850" y="1559475"/>
            <a:ext cx="135282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0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Some questions for you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68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5"/>
          <p:cNvGrpSpPr/>
          <p:nvPr/>
        </p:nvGrpSpPr>
        <p:grpSpPr>
          <a:xfrm>
            <a:off x="8782098" y="4907668"/>
            <a:ext cx="4208185" cy="2188094"/>
            <a:chOff x="0" y="0"/>
            <a:chExt cx="5610913" cy="2917459"/>
          </a:xfrm>
        </p:grpSpPr>
        <p:sp>
          <p:nvSpPr>
            <p:cNvPr id="230" name="Google Shape;230;p25"/>
            <p:cNvSpPr/>
            <p:nvPr/>
          </p:nvSpPr>
          <p:spPr>
            <a:xfrm>
              <a:off x="0" y="0"/>
              <a:ext cx="2884556" cy="2917459"/>
            </a:xfrm>
            <a:custGeom>
              <a:avLst/>
              <a:gdLst/>
              <a:ahLst/>
              <a:cxnLst/>
              <a:rect l="l" t="t" r="r" b="b"/>
              <a:pathLst>
                <a:path w="2884556" h="2917459" extrusionOk="0">
                  <a:moveTo>
                    <a:pt x="0" y="0"/>
                  </a:moveTo>
                  <a:lnTo>
                    <a:pt x="2884556" y="0"/>
                  </a:lnTo>
                  <a:lnTo>
                    <a:pt x="2884556" y="2917459"/>
                  </a:lnTo>
                  <a:lnTo>
                    <a:pt x="0" y="29174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31" name="Google Shape;231;p25"/>
            <p:cNvSpPr/>
            <p:nvPr/>
          </p:nvSpPr>
          <p:spPr>
            <a:xfrm>
              <a:off x="3096716" y="0"/>
              <a:ext cx="2514197" cy="2917459"/>
            </a:xfrm>
            <a:custGeom>
              <a:avLst/>
              <a:gdLst/>
              <a:ahLst/>
              <a:cxnLst/>
              <a:rect l="l" t="t" r="r" b="b"/>
              <a:pathLst>
                <a:path w="2514197" h="2917459" extrusionOk="0">
                  <a:moveTo>
                    <a:pt x="0" y="0"/>
                  </a:moveTo>
                  <a:lnTo>
                    <a:pt x="2514197" y="0"/>
                  </a:lnTo>
                  <a:lnTo>
                    <a:pt x="2514197" y="2917459"/>
                  </a:lnTo>
                  <a:lnTo>
                    <a:pt x="0" y="29174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32" name="Google Shape;232;p25"/>
          <p:cNvSpPr txBox="1"/>
          <p:nvPr/>
        </p:nvSpPr>
        <p:spPr>
          <a:xfrm>
            <a:off x="2273835" y="2358052"/>
            <a:ext cx="13534800" cy="5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9" b="1" i="0" u="none" strike="noStrike" cap="none">
                <a:solidFill>
                  <a:srgbClr val="F7B512"/>
                </a:solidFill>
                <a:latin typeface="Quicksand"/>
                <a:ea typeface="Quicksand"/>
                <a:cs typeface="Quicksand"/>
                <a:sym typeface="Quicksand"/>
              </a:rPr>
              <a:t>KINGSTON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1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13212992" y="2258764"/>
            <a:ext cx="4345133" cy="2909428"/>
          </a:xfrm>
          <a:custGeom>
            <a:avLst/>
            <a:gdLst/>
            <a:ahLst/>
            <a:cxnLst/>
            <a:rect l="l" t="t" r="r" b="b"/>
            <a:pathLst>
              <a:path w="4345133" h="2909428" extrusionOk="0">
                <a:moveTo>
                  <a:pt x="0" y="0"/>
                </a:moveTo>
                <a:lnTo>
                  <a:pt x="4345133" y="0"/>
                </a:lnTo>
                <a:lnTo>
                  <a:pt x="4345133" y="2909428"/>
                </a:lnTo>
                <a:lnTo>
                  <a:pt x="0" y="2909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4"/>
          <p:cNvSpPr/>
          <p:nvPr/>
        </p:nvSpPr>
        <p:spPr>
          <a:xfrm>
            <a:off x="11363600" y="5857300"/>
            <a:ext cx="6546934" cy="3573393"/>
          </a:xfrm>
          <a:custGeom>
            <a:avLst/>
            <a:gdLst/>
            <a:ahLst/>
            <a:cxnLst/>
            <a:rect l="l" t="t" r="r" b="b"/>
            <a:pathLst>
              <a:path w="7460894" h="3427715" extrusionOk="0">
                <a:moveTo>
                  <a:pt x="0" y="0"/>
                </a:moveTo>
                <a:lnTo>
                  <a:pt x="7460894" y="0"/>
                </a:lnTo>
                <a:lnTo>
                  <a:pt x="7460894" y="3427715"/>
                </a:lnTo>
                <a:lnTo>
                  <a:pt x="0" y="342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454" t="-72152"/>
            </a:stretch>
          </a:blipFill>
          <a:ln>
            <a:noFill/>
          </a:ln>
        </p:spPr>
      </p:sp>
      <p:sp>
        <p:nvSpPr>
          <p:cNvPr id="94" name="Google Shape;94;p14"/>
          <p:cNvSpPr txBox="1"/>
          <p:nvPr/>
        </p:nvSpPr>
        <p:spPr>
          <a:xfrm>
            <a:off x="604428" y="736464"/>
            <a:ext cx="12246378" cy="114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1" b="0" i="0" u="none" strike="noStrike" cap="none">
                <a:solidFill>
                  <a:srgbClr val="5C068C"/>
                </a:solidFill>
                <a:latin typeface="Trebuchet MS"/>
                <a:ea typeface="Trebuchet MS"/>
                <a:cs typeface="Trebuchet MS"/>
                <a:sym typeface="Trebuchet MS"/>
              </a:rPr>
              <a:t>Kingston 2025 - What is it?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04428" y="3078724"/>
            <a:ext cx="10439400" cy="1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2025 is the 1100th anniversary of the crowning of King Athelstan in Kingston.</a:t>
            </a:r>
            <a:endParaRPr sz="1600"/>
          </a:p>
        </p:txBody>
      </p:sp>
      <p:sp>
        <p:nvSpPr>
          <p:cNvPr id="96" name="Google Shape;96;p14"/>
          <p:cNvSpPr txBox="1"/>
          <p:nvPr/>
        </p:nvSpPr>
        <p:spPr>
          <a:xfrm>
            <a:off x="604428" y="5061524"/>
            <a:ext cx="9991200" cy="1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Marking this significant moment by creating a multi-strand cultural programme, shaped with the community. </a:t>
            </a:r>
            <a:endParaRPr sz="1500"/>
          </a:p>
        </p:txBody>
      </p:sp>
      <p:sp>
        <p:nvSpPr>
          <p:cNvPr id="97" name="Google Shape;97;p14"/>
          <p:cNvSpPr txBox="1"/>
          <p:nvPr/>
        </p:nvSpPr>
        <p:spPr>
          <a:xfrm>
            <a:off x="604428" y="7539624"/>
            <a:ext cx="9991200" cy="1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A celebration of our past, present and future that tells a more diverse &amp; inclusive story of the borough’s culture and identity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D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1529625" y="750425"/>
            <a:ext cx="13871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5C068C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 we want to achieve?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1894371" y="2048088"/>
            <a:ext cx="6236720" cy="3765642"/>
          </a:xfrm>
          <a:custGeom>
            <a:avLst/>
            <a:gdLst/>
            <a:ahLst/>
            <a:cxnLst/>
            <a:rect l="l" t="t" r="r" b="b"/>
            <a:pathLst>
              <a:path w="6236720" h="3765642" extrusionOk="0">
                <a:moveTo>
                  <a:pt x="0" y="0"/>
                </a:moveTo>
                <a:lnTo>
                  <a:pt x="6236720" y="0"/>
                </a:lnTo>
                <a:lnTo>
                  <a:pt x="6236720" y="3765642"/>
                </a:lnTo>
                <a:lnTo>
                  <a:pt x="0" y="3765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58" b="-11250"/>
            </a:stretch>
          </a:blipFill>
          <a:ln>
            <a:noFill/>
          </a:ln>
        </p:spPr>
      </p:sp>
      <p:sp>
        <p:nvSpPr>
          <p:cNvPr id="104" name="Google Shape;104;p15"/>
          <p:cNvSpPr/>
          <p:nvPr/>
        </p:nvSpPr>
        <p:spPr>
          <a:xfrm>
            <a:off x="290510" y="2737492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Google Shape;105;p15"/>
          <p:cNvSpPr/>
          <p:nvPr/>
        </p:nvSpPr>
        <p:spPr>
          <a:xfrm>
            <a:off x="290510" y="3803416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15"/>
          <p:cNvSpPr/>
          <p:nvPr/>
        </p:nvSpPr>
        <p:spPr>
          <a:xfrm>
            <a:off x="290510" y="4869581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7" name="Google Shape;107;p15"/>
          <p:cNvSpPr/>
          <p:nvPr/>
        </p:nvSpPr>
        <p:spPr>
          <a:xfrm>
            <a:off x="5969607" y="6739519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15"/>
          <p:cNvSpPr/>
          <p:nvPr/>
        </p:nvSpPr>
        <p:spPr>
          <a:xfrm>
            <a:off x="5969607" y="8066385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5"/>
                </a:lnTo>
                <a:lnTo>
                  <a:pt x="0" y="79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15"/>
          <p:cNvSpPr/>
          <p:nvPr/>
        </p:nvSpPr>
        <p:spPr>
          <a:xfrm>
            <a:off x="558897" y="6491727"/>
            <a:ext cx="4886835" cy="3303148"/>
          </a:xfrm>
          <a:custGeom>
            <a:avLst/>
            <a:gdLst/>
            <a:ahLst/>
            <a:cxnLst/>
            <a:rect l="l" t="t" r="r" b="b"/>
            <a:pathLst>
              <a:path w="4886835" h="3303148" extrusionOk="0">
                <a:moveTo>
                  <a:pt x="0" y="0"/>
                </a:moveTo>
                <a:lnTo>
                  <a:pt x="4886835" y="0"/>
                </a:lnTo>
                <a:lnTo>
                  <a:pt x="4886835" y="3303148"/>
                </a:lnTo>
                <a:lnTo>
                  <a:pt x="0" y="330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46408"/>
            </a:stretch>
          </a:blipFill>
          <a:ln>
            <a:noFill/>
          </a:ln>
        </p:spPr>
      </p:sp>
      <p:sp>
        <p:nvSpPr>
          <p:cNvPr id="110" name="Google Shape;110;p15"/>
          <p:cNvSpPr txBox="1"/>
          <p:nvPr/>
        </p:nvSpPr>
        <p:spPr>
          <a:xfrm>
            <a:off x="7329908" y="7923652"/>
            <a:ext cx="10364746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Community grants to support activities in each neighbourhood</a:t>
            </a:r>
            <a:endParaRPr/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strike="noStrike" cap="none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529626" y="2604000"/>
            <a:ext cx="10364746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To amplify some of the great things already going on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529626" y="3921384"/>
            <a:ext cx="10364746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Deliver a programme with impact and profile 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529626" y="4736089"/>
            <a:ext cx="10364746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Six months of activities launching in April 2025 through to September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7329908" y="6606027"/>
            <a:ext cx="10364746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Larger scale community events, reaching every part of the borough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1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 rot="-5397232">
            <a:off x="9619208" y="7823344"/>
            <a:ext cx="2158878" cy="178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50" tIns="34550" rIns="34550" bIns="34550" anchor="ctr" anchorCtr="0">
            <a:noAutofit/>
          </a:bodyPr>
          <a:lstStyle/>
          <a:p>
            <a:pPr marL="0" marR="0" lvl="0" indent="0" algn="ctr" rtl="0">
              <a:lnSpc>
                <a:spcPct val="82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1853420" y="-3691"/>
            <a:ext cx="6641221" cy="10341214"/>
          </a:xfrm>
          <a:custGeom>
            <a:avLst/>
            <a:gdLst/>
            <a:ahLst/>
            <a:cxnLst/>
            <a:rect l="l" t="t" r="r" b="b"/>
            <a:pathLst>
              <a:path w="6858000" h="10287000" extrusionOk="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1" name="Google Shape;121;p16"/>
          <p:cNvSpPr/>
          <p:nvPr/>
        </p:nvSpPr>
        <p:spPr>
          <a:xfrm>
            <a:off x="398766" y="1893681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6"/>
          <p:cNvSpPr/>
          <p:nvPr/>
        </p:nvSpPr>
        <p:spPr>
          <a:xfrm>
            <a:off x="398766" y="3217021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3" name="Google Shape;123;p16"/>
          <p:cNvSpPr/>
          <p:nvPr/>
        </p:nvSpPr>
        <p:spPr>
          <a:xfrm>
            <a:off x="398766" y="4867989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4" name="Google Shape;124;p16"/>
          <p:cNvSpPr/>
          <p:nvPr/>
        </p:nvSpPr>
        <p:spPr>
          <a:xfrm>
            <a:off x="398766" y="6642924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5" name="Google Shape;125;p16"/>
          <p:cNvSpPr txBox="1"/>
          <p:nvPr/>
        </p:nvSpPr>
        <p:spPr>
          <a:xfrm>
            <a:off x="1945258" y="2021174"/>
            <a:ext cx="10364746" cy="56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Develop new networks and partnerships 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4049997" y="421000"/>
            <a:ext cx="4325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5C068C"/>
                </a:solidFill>
                <a:latin typeface="Arial"/>
                <a:ea typeface="Arial"/>
                <a:cs typeface="Arial"/>
                <a:sym typeface="Arial"/>
              </a:rPr>
              <a:t>Legacy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1934718" y="3047276"/>
            <a:ext cx="9666053" cy="110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Reposition the importance of culture and creativity in the life of the borough.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945250" y="6149401"/>
            <a:ext cx="9144300" cy="24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2025 is a stepping off point, an opportunity to test new things and importantly....have fun</a:t>
            </a:r>
            <a:endParaRPr sz="3699" b="1" i="0" u="none" strike="noStrike" cap="none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99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1934718" y="4660099"/>
            <a:ext cx="9876594" cy="110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Use evidence to develop a new cultural strategy for the borough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528341" y="8320174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1" name="Google Shape;131;p16"/>
          <p:cNvSpPr txBox="1"/>
          <p:nvPr/>
        </p:nvSpPr>
        <p:spPr>
          <a:xfrm>
            <a:off x="1934725" y="8197675"/>
            <a:ext cx="9144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Tell a more confident story of the borough’s history and identity</a:t>
            </a:r>
            <a:endParaRPr sz="38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D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75" y="237138"/>
            <a:ext cx="17444851" cy="981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/>
          <p:nvPr/>
        </p:nvSpPr>
        <p:spPr>
          <a:xfrm>
            <a:off x="3553800" y="735725"/>
            <a:ext cx="11788800" cy="8774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4486029" y="1473382"/>
            <a:ext cx="8852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5C068C"/>
                </a:solidFill>
                <a:latin typeface="Arial"/>
                <a:ea typeface="Arial"/>
                <a:cs typeface="Arial"/>
                <a:sym typeface="Arial"/>
              </a:rPr>
              <a:t>Current Focus 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486029" y="3053378"/>
            <a:ext cx="105654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Developing the programme through consultation and engagement since Sept 23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4486025" y="4676250"/>
            <a:ext cx="10749300" cy="2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Themes: </a:t>
            </a: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Sharing our stories</a:t>
            </a: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Celebrating our place together</a:t>
            </a: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Looking to the future</a:t>
            </a: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(challenging perceptions) </a:t>
            </a: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486025" y="8109325"/>
            <a:ext cx="10381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Development of funding bids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D3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/>
        </p:nvSpPr>
        <p:spPr>
          <a:xfrm>
            <a:off x="2021996" y="7508100"/>
            <a:ext cx="1022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</p:txBody>
      </p:sp>
      <p:sp>
        <p:nvSpPr>
          <p:cNvPr id="147" name="Google Shape;147;p18"/>
          <p:cNvSpPr txBox="1"/>
          <p:nvPr/>
        </p:nvSpPr>
        <p:spPr>
          <a:xfrm>
            <a:off x="775050" y="779650"/>
            <a:ext cx="15388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Research strands</a:t>
            </a:r>
            <a:endParaRPr sz="5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Exploration of different topics such as:</a:t>
            </a:r>
            <a:endParaRPr sz="50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775048" y="3173717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8"/>
          <p:cNvSpPr/>
          <p:nvPr/>
        </p:nvSpPr>
        <p:spPr>
          <a:xfrm>
            <a:off x="775048" y="4545042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0" name="Google Shape;150;p18"/>
          <p:cNvSpPr/>
          <p:nvPr/>
        </p:nvSpPr>
        <p:spPr>
          <a:xfrm>
            <a:off x="775048" y="5672380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1" name="Google Shape;151;p18"/>
          <p:cNvSpPr/>
          <p:nvPr/>
        </p:nvSpPr>
        <p:spPr>
          <a:xfrm>
            <a:off x="775048" y="6869617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18"/>
          <p:cNvSpPr txBox="1"/>
          <p:nvPr/>
        </p:nvSpPr>
        <p:spPr>
          <a:xfrm>
            <a:off x="2022000" y="3017850"/>
            <a:ext cx="112545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What does it mean to be a 21st century market town? </a:t>
            </a: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2021997" y="4268000"/>
            <a:ext cx="102210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How might this evolve in the future (Festival of Futures) 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963199" y="5737250"/>
            <a:ext cx="10338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What does culture mean to young people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963200" y="6602900"/>
            <a:ext cx="103386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Saxon history told through a lens of migration &amp; integration</a:t>
            </a:r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l="45126" t="4840" r="8769" b="-4839"/>
          <a:stretch/>
        </p:blipFill>
        <p:spPr>
          <a:xfrm>
            <a:off x="13298025" y="0"/>
            <a:ext cx="7069302" cy="1082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1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2054071" y="7223613"/>
            <a:ext cx="10221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Decolonising Kingston</a:t>
            </a:r>
            <a:endParaRPr sz="6000"/>
          </a:p>
        </p:txBody>
      </p:sp>
      <p:sp>
        <p:nvSpPr>
          <p:cNvPr id="162" name="Google Shape;162;p19"/>
          <p:cNvSpPr/>
          <p:nvPr/>
        </p:nvSpPr>
        <p:spPr>
          <a:xfrm>
            <a:off x="608698" y="2571730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19"/>
          <p:cNvSpPr/>
          <p:nvPr/>
        </p:nvSpPr>
        <p:spPr>
          <a:xfrm>
            <a:off x="608698" y="4019655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Google Shape;164;p19"/>
          <p:cNvSpPr/>
          <p:nvPr/>
        </p:nvSpPr>
        <p:spPr>
          <a:xfrm>
            <a:off x="608698" y="5769230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5" name="Google Shape;165;p19"/>
          <p:cNvSpPr/>
          <p:nvPr/>
        </p:nvSpPr>
        <p:spPr>
          <a:xfrm>
            <a:off x="608698" y="7188530"/>
            <a:ext cx="1010785" cy="793466"/>
          </a:xfrm>
          <a:custGeom>
            <a:avLst/>
            <a:gdLst/>
            <a:ahLst/>
            <a:cxnLst/>
            <a:rect l="l" t="t" r="r" b="b"/>
            <a:pathLst>
              <a:path w="1010785" h="793466" extrusionOk="0">
                <a:moveTo>
                  <a:pt x="0" y="0"/>
                </a:moveTo>
                <a:lnTo>
                  <a:pt x="1010785" y="0"/>
                </a:lnTo>
                <a:lnTo>
                  <a:pt x="1010785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6" name="Google Shape;166;p19"/>
          <p:cNvSpPr txBox="1"/>
          <p:nvPr/>
        </p:nvSpPr>
        <p:spPr>
          <a:xfrm>
            <a:off x="2054073" y="2305013"/>
            <a:ext cx="112545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River, bridge and market as places trading in goods, skills &amp; ideas</a:t>
            </a: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2054072" y="3752938"/>
            <a:ext cx="102210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Kingston as a place of learning (a fringe programme with different events)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995274" y="5200863"/>
            <a:ext cx="103386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Diverse and inclusive histories eg - industrial history, LGBTQ+, Caring &amp; Carers (hidden histories &amp; voices)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-447328" y="7385163"/>
            <a:ext cx="1033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3350" y="5178100"/>
            <a:ext cx="5964646" cy="44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23325" y="724525"/>
            <a:ext cx="5964677" cy="447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68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>
            <a:off x="169100" y="126825"/>
            <a:ext cx="17849700" cy="1016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7B51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1883600" y="1254175"/>
            <a:ext cx="6951900" cy="8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Community launch event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Heritage Trails - environment and physical heritage (hidden histories)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Textile/branding project representing different neighbourhoods (and their different identities)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Museum exhibitions  (In Suburbia and K Women)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Saxon Takeover (large scale event, living history)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9798475" y="1254175"/>
            <a:ext cx="7821000" cy="8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Dance weekend &amp; commissions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Large scale community music project on Athelstan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Music Festival on the Fairfield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Literature Festival 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River Festival - (celebrating river cultures)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Carnival (themed around Kingston 2025)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Large Scale Community Music Event</a:t>
            </a:r>
            <a:endParaRPr sz="3200" b="1">
              <a:solidFill>
                <a:srgbClr val="5C068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3457175" y="275900"/>
            <a:ext cx="10239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5C068C"/>
                </a:solidFill>
                <a:latin typeface="Amatic SC"/>
                <a:ea typeface="Amatic SC"/>
                <a:cs typeface="Amatic SC"/>
                <a:sym typeface="Amatic SC"/>
              </a:rPr>
              <a:t>KEY EVENTS INCLUDING…</a:t>
            </a:r>
            <a:endParaRPr sz="7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7563" y="2319838"/>
            <a:ext cx="1140926" cy="11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7563" y="4956675"/>
            <a:ext cx="1140926" cy="11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25" y="8474138"/>
            <a:ext cx="1140926" cy="11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188" y="4573038"/>
            <a:ext cx="1140926" cy="11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25" y="944375"/>
            <a:ext cx="1140926" cy="11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38" y="2259625"/>
            <a:ext cx="1315251" cy="131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38" y="6683675"/>
            <a:ext cx="1315251" cy="131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388" y="944363"/>
            <a:ext cx="1315251" cy="131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400" y="3520975"/>
            <a:ext cx="1315251" cy="131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400" y="6097600"/>
            <a:ext cx="1315251" cy="131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7575" y="7867400"/>
            <a:ext cx="1140926" cy="11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400" y="9154850"/>
            <a:ext cx="1315251" cy="131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1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>
            <a:off x="423441" y="5143500"/>
            <a:ext cx="6277606" cy="4378630"/>
          </a:xfrm>
          <a:custGeom>
            <a:avLst/>
            <a:gdLst/>
            <a:ahLst/>
            <a:cxnLst/>
            <a:rect l="l" t="t" r="r" b="b"/>
            <a:pathLst>
              <a:path w="6277606" h="4378630" extrusionOk="0">
                <a:moveTo>
                  <a:pt x="0" y="0"/>
                </a:moveTo>
                <a:lnTo>
                  <a:pt x="6277607" y="0"/>
                </a:lnTo>
                <a:lnTo>
                  <a:pt x="6277607" y="4378630"/>
                </a:lnTo>
                <a:lnTo>
                  <a:pt x="0" y="4378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21"/>
          <p:cNvSpPr/>
          <p:nvPr/>
        </p:nvSpPr>
        <p:spPr>
          <a:xfrm>
            <a:off x="423450" y="643525"/>
            <a:ext cx="6277606" cy="4496139"/>
          </a:xfrm>
          <a:custGeom>
            <a:avLst/>
            <a:gdLst/>
            <a:ahLst/>
            <a:cxnLst/>
            <a:rect l="l" t="t" r="r" b="b"/>
            <a:pathLst>
              <a:path w="6277606" h="4182455" extrusionOk="0">
                <a:moveTo>
                  <a:pt x="0" y="0"/>
                </a:moveTo>
                <a:lnTo>
                  <a:pt x="6277607" y="0"/>
                </a:lnTo>
                <a:lnTo>
                  <a:pt x="6277607" y="4182455"/>
                </a:lnTo>
                <a:lnTo>
                  <a:pt x="0" y="4182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8" name="Google Shape;198;p21"/>
          <p:cNvSpPr txBox="1"/>
          <p:nvPr/>
        </p:nvSpPr>
        <p:spPr>
          <a:xfrm>
            <a:off x="7325450" y="2001351"/>
            <a:ext cx="106071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Discuss with your users what stories they might want to share as part of the programme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7325450" y="3589649"/>
            <a:ext cx="10607100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Be part of this exciting celebration by planning activities or aligning projects that can be included in Kingston 2025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7325450" y="5781250"/>
            <a:ext cx="10607100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Think about applying for funding from our small community grants to support your ideas in early Autumn</a:t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7325450" y="7923425"/>
            <a:ext cx="103647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C068C"/>
                </a:solidFill>
                <a:latin typeface="Quicksand"/>
                <a:ea typeface="Quicksand"/>
                <a:cs typeface="Quicksand"/>
                <a:sym typeface="Quicksand"/>
              </a:rPr>
              <a:t>Sign up to our newsletter to receive further updates and to stay in touch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7396100" y="609900"/>
            <a:ext cx="10364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5C068C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Ways to get involved</a:t>
            </a:r>
            <a:endParaRPr sz="4700">
              <a:solidFill>
                <a:srgbClr val="5C068C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Custom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Trebuchet MS</vt:lpstr>
      <vt:lpstr>Quicksand</vt:lpstr>
      <vt:lpstr>Arial</vt:lpstr>
      <vt:lpstr>Calibri</vt:lpstr>
      <vt:lpstr>Quicksand SemiBold</vt:lpstr>
      <vt:lpstr>Amatic SC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Camilla Wheal</dc:creator>
  <cp:lastModifiedBy>Camilla Wheal</cp:lastModifiedBy>
  <cp:revision>1</cp:revision>
  <dcterms:modified xsi:type="dcterms:W3CDTF">2024-06-25T14:43:33Z</dcterms:modified>
</cp:coreProperties>
</file>