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2fd30859fd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2fd30859fd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2d936a2b2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2d936a2b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2a42ee3804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2a42ee380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2a42ee3804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2a42ee380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2a42ee3804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2a42ee380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2a42ee3804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2a42ee380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2fd30859f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2fd30859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2fd30859fd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2fd30859f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 -0 coing to conclude, it is improatnt to remember that, the health and care p,ay a key role inb health - but thr wiedr factors - such as edcation as mentioned for childrenb, eh=usinge tc all play a role in determining health status - possibly up to 85% of health </a:t>
            </a:r>
            <a:endParaRPr/>
          </a:p>
          <a:p>
            <a:pPr marL="0" lvl="0" indent="0" algn="l" rtl="0">
              <a:spcBef>
                <a:spcPts val="0"/>
              </a:spcBef>
              <a:spcAft>
                <a:spcPts val="0"/>
              </a:spcAft>
              <a:buNone/>
            </a:pPr>
            <a:endParaRPr/>
          </a:p>
          <a:p>
            <a:pPr marL="0" lvl="0" indent="0" algn="l" rtl="0">
              <a:spcBef>
                <a:spcPts val="0"/>
              </a:spcBef>
              <a:spcAft>
                <a:spcPts val="0"/>
              </a:spcAft>
              <a:buNone/>
            </a:pPr>
            <a:r>
              <a:rPr lang="en-GB"/>
              <a:t>An drelated to this, climate - the risks and solutions also have linsk to health inequalitires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2d205dbe1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2d205dbe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2fd30859fd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2fd30859fd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2a42ee3804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2a42ee380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2a42ee3804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2a42ee380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2a42ee3804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2a42ee380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kingstonletstalk.co.uk/public-health/healthandwellbeingstrategy/"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mailto:JLHWS@kingston.gov.u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moderngov.kingston.gov.uk/mgCommitteeDetails.aspx?ID=717"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515975"/>
            <a:ext cx="8520600" cy="2052600"/>
          </a:xfrm>
          <a:prstGeom prst="rect">
            <a:avLst/>
          </a:prstGeom>
        </p:spPr>
        <p:txBody>
          <a:bodyPr spcFirstLastPara="1" wrap="square" lIns="91425" tIns="91425" rIns="91425" bIns="91425" anchor="b" anchorCtr="0">
            <a:normAutofit fontScale="90000"/>
          </a:bodyPr>
          <a:lstStyle/>
          <a:p>
            <a:pPr marL="0" lvl="0" indent="0" algn="l" rtl="0">
              <a:lnSpc>
                <a:spcPct val="115000"/>
              </a:lnSpc>
              <a:spcBef>
                <a:spcPts val="0"/>
              </a:spcBef>
              <a:spcAft>
                <a:spcPts val="0"/>
              </a:spcAft>
              <a:buNone/>
            </a:pPr>
            <a:r>
              <a:rPr lang="en-GB" sz="3600" b="1"/>
              <a:t>Tell us your thoughts on the draft Kingston Joint Local Health and Wellbeing Strategy (JLHWS) 2025-2028 </a:t>
            </a:r>
            <a:endParaRPr sz="3600" b="1"/>
          </a:p>
        </p:txBody>
      </p:sp>
      <p:sp>
        <p:nvSpPr>
          <p:cNvPr id="55" name="Google Shape;55;p13"/>
          <p:cNvSpPr txBox="1">
            <a:spLocks noGrp="1"/>
          </p:cNvSpPr>
          <p:nvPr>
            <p:ph type="subTitle" idx="1"/>
          </p:nvPr>
        </p:nvSpPr>
        <p:spPr>
          <a:xfrm>
            <a:off x="311700" y="2605525"/>
            <a:ext cx="8520600" cy="1864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900" b="1"/>
              <a:t>Laura MacLehose</a:t>
            </a:r>
            <a:endParaRPr sz="1900" b="1"/>
          </a:p>
          <a:p>
            <a:pPr marL="0" lvl="0" indent="0" algn="l" rtl="0">
              <a:lnSpc>
                <a:spcPct val="115000"/>
              </a:lnSpc>
              <a:spcBef>
                <a:spcPts val="0"/>
              </a:spcBef>
              <a:spcAft>
                <a:spcPts val="0"/>
              </a:spcAft>
              <a:buNone/>
            </a:pPr>
            <a:r>
              <a:rPr lang="en-GB" sz="1900" b="1"/>
              <a:t>RBK Acting Director of Public Health</a:t>
            </a:r>
            <a:endParaRPr sz="1900" b="1"/>
          </a:p>
          <a:p>
            <a:pPr marL="0" lvl="0" indent="0" algn="l" rtl="0">
              <a:lnSpc>
                <a:spcPct val="115000"/>
              </a:lnSpc>
              <a:spcBef>
                <a:spcPts val="0"/>
              </a:spcBef>
              <a:spcAft>
                <a:spcPts val="0"/>
              </a:spcAft>
              <a:buNone/>
            </a:pPr>
            <a:endParaRPr sz="1900" b="1"/>
          </a:p>
          <a:p>
            <a:pPr marL="0" lvl="0" indent="0" algn="l" rtl="0">
              <a:lnSpc>
                <a:spcPct val="115000"/>
              </a:lnSpc>
              <a:spcBef>
                <a:spcPts val="0"/>
              </a:spcBef>
              <a:spcAft>
                <a:spcPts val="0"/>
              </a:spcAft>
              <a:buNone/>
            </a:pPr>
            <a:r>
              <a:rPr lang="en-GB" sz="1900" b="1"/>
              <a:t>VCSE Forum</a:t>
            </a:r>
            <a:endParaRPr sz="1900" b="1"/>
          </a:p>
          <a:p>
            <a:pPr marL="0" lvl="0" indent="0" algn="l" rtl="0">
              <a:lnSpc>
                <a:spcPct val="115000"/>
              </a:lnSpc>
              <a:spcBef>
                <a:spcPts val="0"/>
              </a:spcBef>
              <a:spcAft>
                <a:spcPts val="0"/>
              </a:spcAft>
              <a:buNone/>
            </a:pPr>
            <a:r>
              <a:rPr lang="en-GB" sz="1900" b="1"/>
              <a:t>12th February 2025</a:t>
            </a:r>
            <a:endParaRPr sz="1900" b="1"/>
          </a:p>
        </p:txBody>
      </p:sp>
      <p:pic>
        <p:nvPicPr>
          <p:cNvPr id="56" name="Google Shape;56;p13"/>
          <p:cNvPicPr preferRelativeResize="0"/>
          <p:nvPr/>
        </p:nvPicPr>
        <p:blipFill>
          <a:blip r:embed="rId3">
            <a:alphaModFix/>
          </a:blip>
          <a:stretch>
            <a:fillRect/>
          </a:stretch>
        </p:blipFill>
        <p:spPr>
          <a:xfrm>
            <a:off x="7435000" y="3499800"/>
            <a:ext cx="1397299" cy="13972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t>Golden threads and ways of working</a:t>
            </a:r>
            <a:endParaRPr b="1"/>
          </a:p>
        </p:txBody>
      </p:sp>
      <p:sp>
        <p:nvSpPr>
          <p:cNvPr id="127" name="Google Shape;127;p22"/>
          <p:cNvSpPr txBox="1">
            <a:spLocks noGrp="1"/>
          </p:cNvSpPr>
          <p:nvPr>
            <p:ph type="body" idx="1"/>
          </p:nvPr>
        </p:nvSpPr>
        <p:spPr>
          <a:xfrm>
            <a:off x="83100" y="865325"/>
            <a:ext cx="4470000" cy="401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t>The four </a:t>
            </a:r>
            <a:r>
              <a:rPr lang="en-GB" sz="1300" b="1"/>
              <a:t>‘Golden Threads’ </a:t>
            </a:r>
            <a:r>
              <a:rPr lang="en-GB" sz="1300"/>
              <a:t>selected for across the lifecourse are:</a:t>
            </a:r>
            <a:endParaRPr sz="1300"/>
          </a:p>
          <a:p>
            <a:pPr marL="457200" lvl="0" indent="-311150" algn="l" rtl="0">
              <a:spcBef>
                <a:spcPts val="1000"/>
              </a:spcBef>
              <a:spcAft>
                <a:spcPts val="0"/>
              </a:spcAft>
              <a:buSzPts val="1300"/>
              <a:buChar char="●"/>
            </a:pPr>
            <a:r>
              <a:rPr lang="en-GB" sz="1300">
                <a:highlight>
                  <a:srgbClr val="FFFFFF"/>
                </a:highlight>
              </a:rPr>
              <a:t>Prioritise those living in deprivation to increase their access to services and reduce their health inequalities, reduce poverty and target healthy living environmental measures (e.g. cycle lanes etc.)</a:t>
            </a:r>
            <a:endParaRPr sz="1300">
              <a:highlight>
                <a:srgbClr val="FFFFFF"/>
              </a:highlight>
            </a:endParaRPr>
          </a:p>
          <a:p>
            <a:pPr marL="457200" lvl="0" indent="-311150" algn="l" rtl="0">
              <a:spcBef>
                <a:spcPts val="1000"/>
              </a:spcBef>
              <a:spcAft>
                <a:spcPts val="0"/>
              </a:spcAft>
              <a:buSzPts val="1300"/>
              <a:buChar char="●"/>
            </a:pPr>
            <a:r>
              <a:rPr lang="en-GB" sz="1300"/>
              <a:t>Ensuring health and care and community offers are inclusive </a:t>
            </a:r>
            <a:endParaRPr sz="1300"/>
          </a:p>
          <a:p>
            <a:pPr marL="457200" lvl="0" indent="-311150" algn="l" rtl="0">
              <a:spcBef>
                <a:spcPts val="1000"/>
              </a:spcBef>
              <a:spcAft>
                <a:spcPts val="0"/>
              </a:spcAft>
              <a:buSzPts val="1300"/>
              <a:buChar char="●"/>
            </a:pPr>
            <a:r>
              <a:rPr lang="en-GB" sz="1300"/>
              <a:t>Consider the impact of climate on health and protect vulnerable residents.  Support health and wellbeing interventions that are climate friendly and support our carbon emissions reduction goals. Adapt and protect vulnerable residents from climate extremes</a:t>
            </a:r>
            <a:endParaRPr sz="1300"/>
          </a:p>
          <a:p>
            <a:pPr marL="457200" lvl="0" indent="-311150" algn="l" rtl="0">
              <a:spcBef>
                <a:spcPts val="1000"/>
              </a:spcBef>
              <a:spcAft>
                <a:spcPts val="1000"/>
              </a:spcAft>
              <a:buSzPts val="1300"/>
              <a:buChar char="●"/>
            </a:pPr>
            <a:r>
              <a:rPr lang="en-GB" sz="1300"/>
              <a:t>Work with our local community and voluntary sector to increase connectivity and reduce health inequalities </a:t>
            </a:r>
            <a:endParaRPr sz="1300"/>
          </a:p>
        </p:txBody>
      </p:sp>
      <p:sp>
        <p:nvSpPr>
          <p:cNvPr id="128" name="Google Shape;128;p22"/>
          <p:cNvSpPr txBox="1">
            <a:spLocks noGrp="1"/>
          </p:cNvSpPr>
          <p:nvPr>
            <p:ph type="body" idx="1"/>
          </p:nvPr>
        </p:nvSpPr>
        <p:spPr>
          <a:xfrm>
            <a:off x="4705600" y="857525"/>
            <a:ext cx="4260300" cy="4010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300"/>
              <a:t>The three ‘enabling themes’ selected for </a:t>
            </a:r>
            <a:r>
              <a:rPr lang="en-GB" sz="1300" b="1"/>
              <a:t>Ways of Working</a:t>
            </a:r>
            <a:r>
              <a:rPr lang="en-GB" sz="1300"/>
              <a:t> to improve health outcomes are:</a:t>
            </a:r>
            <a:endParaRPr sz="1300"/>
          </a:p>
          <a:p>
            <a:pPr marL="457200" lvl="0" indent="-311150" algn="just" rtl="0">
              <a:spcBef>
                <a:spcPts val="1000"/>
              </a:spcBef>
              <a:spcAft>
                <a:spcPts val="0"/>
              </a:spcAft>
              <a:buSzPts val="1300"/>
              <a:buChar char="●"/>
            </a:pPr>
            <a:r>
              <a:rPr lang="en-GB" sz="1300"/>
              <a:t>Focus on prevention at all levels and in all approaches to increase time in good health for our  residents: Deliver the best outcomes for the best value </a:t>
            </a:r>
            <a:endParaRPr sz="1300">
              <a:highlight>
                <a:srgbClr val="FFFFFF"/>
              </a:highlight>
            </a:endParaRPr>
          </a:p>
          <a:p>
            <a:pPr marL="457200" lvl="0" indent="-311150" algn="just" rtl="0">
              <a:spcBef>
                <a:spcPts val="1000"/>
              </a:spcBef>
              <a:spcAft>
                <a:spcPts val="0"/>
              </a:spcAft>
              <a:buSzPts val="1300"/>
              <a:buChar char="●"/>
            </a:pPr>
            <a:r>
              <a:rPr lang="en-GB" sz="1300"/>
              <a:t>Communicate clearly and Create a connected community through effective communications</a:t>
            </a:r>
            <a:endParaRPr sz="1300"/>
          </a:p>
          <a:p>
            <a:pPr marL="457200" lvl="0" indent="-311150" algn="just" rtl="0">
              <a:spcBef>
                <a:spcPts val="1000"/>
              </a:spcBef>
              <a:spcAft>
                <a:spcPts val="0"/>
              </a:spcAft>
              <a:buSzPts val="1300"/>
              <a:buChar char="●"/>
            </a:pPr>
            <a:r>
              <a:rPr lang="en-GB" sz="1300"/>
              <a:t>Work in partnership to ensure services are well coordinated within and between partners </a:t>
            </a:r>
            <a:endParaRPr sz="1300"/>
          </a:p>
          <a:p>
            <a:pPr marL="0" lvl="0" indent="0" algn="l" rtl="0">
              <a:spcBef>
                <a:spcPts val="1000"/>
              </a:spcBef>
              <a:spcAft>
                <a:spcPts val="1000"/>
              </a:spcAft>
              <a:buNone/>
            </a:pPr>
            <a:endParaRPr sz="13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44375" y="19015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t>How the strategy will be used after it is finalised</a:t>
            </a:r>
            <a:endParaRPr b="1"/>
          </a:p>
        </p:txBody>
      </p:sp>
      <p:sp>
        <p:nvSpPr>
          <p:cNvPr id="134" name="Google Shape;134;p23"/>
          <p:cNvSpPr txBox="1">
            <a:spLocks noGrp="1"/>
          </p:cNvSpPr>
          <p:nvPr>
            <p:ph type="body" idx="1"/>
          </p:nvPr>
        </p:nvSpPr>
        <p:spPr>
          <a:xfrm>
            <a:off x="311700" y="903750"/>
            <a:ext cx="8520600" cy="3665100"/>
          </a:xfrm>
          <a:prstGeom prst="rect">
            <a:avLst/>
          </a:prstGeom>
        </p:spPr>
        <p:txBody>
          <a:bodyPr spcFirstLastPara="1" wrap="square" lIns="91425" tIns="91425" rIns="91425" bIns="91425" anchor="t" anchorCtr="0">
            <a:normAutofit/>
          </a:bodyPr>
          <a:lstStyle/>
          <a:p>
            <a:pPr marL="457200" lvl="0" indent="-355600" algn="l" rtl="0">
              <a:lnSpc>
                <a:spcPct val="100000"/>
              </a:lnSpc>
              <a:spcBef>
                <a:spcPts val="0"/>
              </a:spcBef>
              <a:spcAft>
                <a:spcPts val="0"/>
              </a:spcAft>
              <a:buSzPts val="2000"/>
              <a:buChar char="●"/>
            </a:pPr>
            <a:r>
              <a:rPr lang="en-GB" sz="2000"/>
              <a:t>Member organisations of the Kingston Health and Wellbeing Board (Kingston Partnership Board) will work together on addressing the agreed priority areas</a:t>
            </a:r>
            <a:endParaRPr sz="2000"/>
          </a:p>
          <a:p>
            <a:pPr marL="457200" lvl="0" indent="-355600" algn="l" rtl="0">
              <a:lnSpc>
                <a:spcPct val="100000"/>
              </a:lnSpc>
              <a:spcBef>
                <a:spcPts val="1000"/>
              </a:spcBef>
              <a:spcAft>
                <a:spcPts val="0"/>
              </a:spcAft>
              <a:buSzPts val="2000"/>
              <a:buChar char="●"/>
            </a:pPr>
            <a:r>
              <a:rPr lang="en-GB" sz="2000"/>
              <a:t>The Voluntary Sector is represented on the HWB</a:t>
            </a:r>
            <a:endParaRPr sz="2000"/>
          </a:p>
          <a:p>
            <a:pPr marL="457200" lvl="0" indent="-355600" algn="l" rtl="0">
              <a:lnSpc>
                <a:spcPct val="100000"/>
              </a:lnSpc>
              <a:spcBef>
                <a:spcPts val="1000"/>
              </a:spcBef>
              <a:spcAft>
                <a:spcPts val="0"/>
              </a:spcAft>
              <a:buSzPts val="2000"/>
              <a:buChar char="●"/>
            </a:pPr>
            <a:r>
              <a:rPr lang="en-GB" sz="2000"/>
              <a:t>The Board has agreed that the meetings of the board, which focus on ‘wellbeing’ will be structured around the strategy priority areas</a:t>
            </a:r>
            <a:endParaRPr sz="2000"/>
          </a:p>
          <a:p>
            <a:pPr marL="457200" lvl="0" indent="-355600" algn="l" rtl="0">
              <a:lnSpc>
                <a:spcPct val="100000"/>
              </a:lnSpc>
              <a:spcBef>
                <a:spcPts val="1000"/>
              </a:spcBef>
              <a:spcAft>
                <a:spcPts val="1000"/>
              </a:spcAft>
              <a:buSzPts val="2000"/>
              <a:buChar char="●"/>
            </a:pPr>
            <a:r>
              <a:rPr lang="en-GB" sz="2000"/>
              <a:t>Data on progress (see the indicators at the end of the strategy) will be reviewed on an annual basis (and, if possible, there will be a live dashboard of available data for these priorities)</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t>Give us your feedback</a:t>
            </a:r>
            <a:endParaRPr b="1"/>
          </a:p>
        </p:txBody>
      </p:sp>
      <p:sp>
        <p:nvSpPr>
          <p:cNvPr id="140" name="Google Shape;140;p24"/>
          <p:cNvSpPr txBox="1">
            <a:spLocks noGrp="1"/>
          </p:cNvSpPr>
          <p:nvPr>
            <p:ph type="body" idx="1"/>
          </p:nvPr>
        </p:nvSpPr>
        <p:spPr>
          <a:xfrm>
            <a:off x="311700" y="912300"/>
            <a:ext cx="5940600" cy="350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b="1"/>
              <a:t>We want to hear your thoughts on the draft Kingston Joint Local Health and Wellbeing Strategy 2025-28</a:t>
            </a:r>
            <a:endParaRPr sz="1600" b="1"/>
          </a:p>
          <a:p>
            <a:pPr marL="457200" lvl="0" indent="-330200" algn="l" rtl="0">
              <a:spcBef>
                <a:spcPts val="1000"/>
              </a:spcBef>
              <a:spcAft>
                <a:spcPts val="0"/>
              </a:spcAft>
              <a:buSzPts val="1600"/>
              <a:buChar char="●"/>
            </a:pPr>
            <a:r>
              <a:rPr lang="en-GB" sz="1600"/>
              <a:t>You can give your feedback in our survey on the </a:t>
            </a:r>
            <a:r>
              <a:rPr lang="en-GB" sz="1600" u="sng">
                <a:solidFill>
                  <a:schemeClr val="hlink"/>
                </a:solidFill>
                <a:hlinkClick r:id="rId3"/>
              </a:rPr>
              <a:t>Kingston Let’s Talk website</a:t>
            </a:r>
            <a:endParaRPr sz="1600"/>
          </a:p>
          <a:p>
            <a:pPr marL="457200" lvl="0" indent="-330200" algn="l" rtl="0">
              <a:spcBef>
                <a:spcPts val="1000"/>
              </a:spcBef>
              <a:spcAft>
                <a:spcPts val="0"/>
              </a:spcAft>
              <a:buSzPts val="1600"/>
              <a:buChar char="●"/>
            </a:pPr>
            <a:r>
              <a:rPr lang="en-GB" sz="1600"/>
              <a:t>If you are involved in local groups and forums that would like to share their thoughts, please ask them to get involved too</a:t>
            </a:r>
            <a:endParaRPr sz="1600"/>
          </a:p>
          <a:p>
            <a:pPr marL="457200" lvl="0" indent="-330200" algn="l" rtl="0">
              <a:spcBef>
                <a:spcPts val="1000"/>
              </a:spcBef>
              <a:spcAft>
                <a:spcPts val="0"/>
              </a:spcAft>
              <a:buSzPts val="1600"/>
              <a:buChar char="●"/>
            </a:pPr>
            <a:r>
              <a:rPr lang="en-GB" sz="1600"/>
              <a:t>If you have any questions or if you need the documents in an alternative format, please get in touch with us: </a:t>
            </a:r>
            <a:endParaRPr sz="1600"/>
          </a:p>
          <a:p>
            <a:pPr marL="914400" lvl="1" indent="-330200" algn="l" rtl="0">
              <a:spcBef>
                <a:spcPts val="1000"/>
              </a:spcBef>
              <a:spcAft>
                <a:spcPts val="0"/>
              </a:spcAft>
              <a:buSzPts val="1600"/>
              <a:buChar char="○"/>
            </a:pPr>
            <a:r>
              <a:rPr lang="en-GB" sz="1600" b="1"/>
              <a:t>Email: </a:t>
            </a:r>
            <a:r>
              <a:rPr lang="en-GB" sz="1600" u="sng">
                <a:solidFill>
                  <a:schemeClr val="hlink"/>
                </a:solidFill>
                <a:hlinkClick r:id="rId4"/>
              </a:rPr>
              <a:t>JLHWS@kingston.gov.uk</a:t>
            </a:r>
            <a:r>
              <a:rPr lang="en-GB" sz="1600"/>
              <a:t> </a:t>
            </a:r>
            <a:endParaRPr sz="1600"/>
          </a:p>
          <a:p>
            <a:pPr marL="914400" lvl="1" indent="-330200" algn="l" rtl="0">
              <a:spcBef>
                <a:spcPts val="0"/>
              </a:spcBef>
              <a:spcAft>
                <a:spcPts val="0"/>
              </a:spcAft>
              <a:buSzPts val="1600"/>
              <a:buChar char="○"/>
            </a:pPr>
            <a:r>
              <a:rPr lang="en-GB" sz="1600" b="1"/>
              <a:t>Phone:</a:t>
            </a:r>
            <a:r>
              <a:rPr lang="en-GB" sz="1600"/>
              <a:t> 020 8547 5000 (Ask for a member of the Public Health Team to call you back)</a:t>
            </a:r>
            <a:endParaRPr sz="1600"/>
          </a:p>
          <a:p>
            <a:pPr marL="0" lvl="0" indent="0" algn="l" rtl="0">
              <a:spcBef>
                <a:spcPts val="0"/>
              </a:spcBef>
              <a:spcAft>
                <a:spcPts val="1000"/>
              </a:spcAft>
              <a:buNone/>
            </a:pPr>
            <a:endParaRPr sz="1600"/>
          </a:p>
        </p:txBody>
      </p:sp>
      <p:pic>
        <p:nvPicPr>
          <p:cNvPr id="141" name="Google Shape;141;p24"/>
          <p:cNvPicPr preferRelativeResize="0"/>
          <p:nvPr/>
        </p:nvPicPr>
        <p:blipFill>
          <a:blip r:embed="rId5">
            <a:alphaModFix/>
          </a:blip>
          <a:stretch>
            <a:fillRect/>
          </a:stretch>
        </p:blipFill>
        <p:spPr>
          <a:xfrm>
            <a:off x="6252300" y="1398200"/>
            <a:ext cx="2586900" cy="25325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t>Why your views matter</a:t>
            </a:r>
            <a:endParaRPr b="1"/>
          </a:p>
        </p:txBody>
      </p:sp>
      <p:sp>
        <p:nvSpPr>
          <p:cNvPr id="147" name="Google Shape;147;p25"/>
          <p:cNvSpPr txBox="1">
            <a:spLocks noGrp="1"/>
          </p:cNvSpPr>
          <p:nvPr>
            <p:ph type="body" idx="1"/>
          </p:nvPr>
        </p:nvSpPr>
        <p:spPr>
          <a:xfrm>
            <a:off x="311700" y="1000075"/>
            <a:ext cx="8520600" cy="34164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GB" sz="2000">
                <a:highlight>
                  <a:srgbClr val="FFFFFF"/>
                </a:highlight>
              </a:rPr>
              <a:t>We will review all the feedback we receive and consider this to help us finalise the Kingston Joint Local Health and Wellbeing Strategy 2025-2028</a:t>
            </a:r>
            <a:endParaRPr sz="2000">
              <a:highlight>
                <a:srgbClr val="FFFFFF"/>
              </a:highlight>
            </a:endParaRPr>
          </a:p>
          <a:p>
            <a:pPr marL="457200" lvl="0" indent="-355600" algn="l" rtl="0">
              <a:lnSpc>
                <a:spcPct val="115000"/>
              </a:lnSpc>
              <a:spcBef>
                <a:spcPts val="1000"/>
              </a:spcBef>
              <a:spcAft>
                <a:spcPts val="0"/>
              </a:spcAft>
              <a:buSzPts val="2000"/>
              <a:buChar char="●"/>
            </a:pPr>
            <a:r>
              <a:rPr lang="en-GB" sz="2000">
                <a:highlight>
                  <a:srgbClr val="FFFFFF"/>
                </a:highlight>
              </a:rPr>
              <a:t>It is planned that the approved Kingston Joint Local Health and Wellbeing Strategy 2025-2028 will be published in Spring 2025</a:t>
            </a:r>
            <a:endParaRPr sz="2000">
              <a:highlight>
                <a:srgbClr val="FFFFFF"/>
              </a:highlight>
            </a:endParaRPr>
          </a:p>
          <a:p>
            <a:pPr marL="457200" lvl="0" indent="-355600" algn="l" rtl="0">
              <a:lnSpc>
                <a:spcPct val="115000"/>
              </a:lnSpc>
              <a:spcBef>
                <a:spcPts val="1000"/>
              </a:spcBef>
              <a:spcAft>
                <a:spcPts val="0"/>
              </a:spcAft>
              <a:buSzPts val="2000"/>
              <a:buChar char="●"/>
            </a:pPr>
            <a:r>
              <a:rPr lang="en-GB" sz="2000">
                <a:highlight>
                  <a:srgbClr val="FFFFFF"/>
                </a:highlight>
              </a:rPr>
              <a:t>The strategy will help guide the work of the Kingston Partnership Board and its partners</a:t>
            </a:r>
            <a:endParaRPr sz="2000"/>
          </a:p>
          <a:p>
            <a:pPr marL="0" lvl="0" indent="0" algn="l" rtl="0">
              <a:lnSpc>
                <a:spcPct val="115000"/>
              </a:lnSpc>
              <a:spcBef>
                <a:spcPts val="1000"/>
              </a:spcBef>
              <a:spcAft>
                <a:spcPts val="1000"/>
              </a:spcAft>
              <a:buNone/>
            </a:pP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t>Scan the QR code to take the survey:</a:t>
            </a:r>
            <a:endParaRPr b="1"/>
          </a:p>
        </p:txBody>
      </p:sp>
      <p:pic>
        <p:nvPicPr>
          <p:cNvPr id="153" name="Google Shape;153;p26"/>
          <p:cNvPicPr preferRelativeResize="0"/>
          <p:nvPr/>
        </p:nvPicPr>
        <p:blipFill>
          <a:blip r:embed="rId3">
            <a:alphaModFix/>
          </a:blip>
          <a:stretch>
            <a:fillRect/>
          </a:stretch>
        </p:blipFill>
        <p:spPr>
          <a:xfrm>
            <a:off x="3409302" y="1409036"/>
            <a:ext cx="2325375" cy="2325426"/>
          </a:xfrm>
          <a:prstGeom prst="rect">
            <a:avLst/>
          </a:prstGeom>
          <a:noFill/>
          <a:ln>
            <a:noFill/>
          </a:ln>
        </p:spPr>
      </p:pic>
      <p:sp>
        <p:nvSpPr>
          <p:cNvPr id="154" name="Google Shape;154;p26"/>
          <p:cNvSpPr txBox="1">
            <a:spLocks noGrp="1"/>
          </p:cNvSpPr>
          <p:nvPr>
            <p:ph type="title"/>
          </p:nvPr>
        </p:nvSpPr>
        <p:spPr>
          <a:xfrm>
            <a:off x="311688" y="427815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t>Thank you for your support!</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t>What is the Kingston JLHWS 2025-28?</a:t>
            </a:r>
            <a:endParaRPr b="1"/>
          </a:p>
        </p:txBody>
      </p:sp>
      <p:sp>
        <p:nvSpPr>
          <p:cNvPr id="62" name="Google Shape;62;p14"/>
          <p:cNvSpPr txBox="1">
            <a:spLocks noGrp="1"/>
          </p:cNvSpPr>
          <p:nvPr>
            <p:ph type="body" idx="1"/>
          </p:nvPr>
        </p:nvSpPr>
        <p:spPr>
          <a:xfrm>
            <a:off x="311700" y="1000075"/>
            <a:ext cx="8520600" cy="38355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SzPts val="1900"/>
              <a:buChar char="●"/>
            </a:pPr>
            <a:r>
              <a:rPr lang="en-GB" sz="1900"/>
              <a:t>The draft Kingston Joint Local Health and Wellbeing Strategy (JLHWS) 2025-28 sets out the priorities proposed for action across the </a:t>
            </a:r>
            <a:r>
              <a:rPr lang="en-GB" sz="1900" u="sng">
                <a:solidFill>
                  <a:schemeClr val="hlink"/>
                </a:solidFill>
                <a:hlinkClick r:id="rId3"/>
              </a:rPr>
              <a:t>Kingston Partnership Board</a:t>
            </a:r>
            <a:r>
              <a:rPr lang="en-GB" sz="1900"/>
              <a:t> (which includes the statutory Health and Wellbeing Board)</a:t>
            </a:r>
            <a:endParaRPr sz="1900"/>
          </a:p>
          <a:p>
            <a:pPr marL="457200" lvl="0" indent="-349250" algn="l" rtl="0">
              <a:lnSpc>
                <a:spcPct val="100000"/>
              </a:lnSpc>
              <a:spcBef>
                <a:spcPts val="1000"/>
              </a:spcBef>
              <a:spcAft>
                <a:spcPts val="0"/>
              </a:spcAft>
              <a:buSzPts val="1900"/>
              <a:buChar char="●"/>
            </a:pPr>
            <a:r>
              <a:rPr lang="en-GB" sz="1900"/>
              <a:t>The strategy does not cover all aspects of health and wellbeing in Kingston, but a small number of priority areas focused on improving health outcomes and reducing health inequalities</a:t>
            </a:r>
            <a:endParaRPr sz="1900"/>
          </a:p>
          <a:p>
            <a:pPr marL="457200" lvl="0" indent="-349250" algn="l" rtl="0">
              <a:lnSpc>
                <a:spcPct val="100000"/>
              </a:lnSpc>
              <a:spcBef>
                <a:spcPts val="1000"/>
              </a:spcBef>
              <a:spcAft>
                <a:spcPts val="0"/>
              </a:spcAft>
              <a:buSzPts val="1900"/>
              <a:buChar char="●"/>
            </a:pPr>
            <a:r>
              <a:rPr lang="en-GB" sz="1900"/>
              <a:t>All Health and Wellbeing Boards must produce a Joint Local Health and Wellbeing Strategy</a:t>
            </a:r>
            <a:endParaRPr sz="1900"/>
          </a:p>
          <a:p>
            <a:pPr marL="457200" lvl="0" indent="-349250" algn="l" rtl="0">
              <a:lnSpc>
                <a:spcPct val="100000"/>
              </a:lnSpc>
              <a:spcBef>
                <a:spcPts val="1000"/>
              </a:spcBef>
              <a:spcAft>
                <a:spcPts val="0"/>
              </a:spcAft>
              <a:buSzPts val="1900"/>
              <a:buChar char="●"/>
            </a:pPr>
            <a:r>
              <a:rPr lang="en-GB" sz="1900"/>
              <a:t>The JLHWS is a strategy for meeting the needs identified in the </a:t>
            </a:r>
            <a:r>
              <a:rPr lang="en-GB" sz="1900" b="1"/>
              <a:t>Joint Strategic Needs Assessment</a:t>
            </a:r>
            <a:r>
              <a:rPr lang="en-GB" sz="1900"/>
              <a:t> (local health data)</a:t>
            </a:r>
            <a:endParaRPr sz="1900"/>
          </a:p>
          <a:p>
            <a:pPr marL="0" lvl="0" indent="0" algn="l" rtl="0">
              <a:spcBef>
                <a:spcPts val="1000"/>
              </a:spcBef>
              <a:spcAft>
                <a:spcPts val="1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262375" y="184375"/>
            <a:ext cx="8520600" cy="9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020" b="1"/>
              <a:t>The Kingston Joint Strategic Needs Assessment (JSNA 2023) → which helped provide evidence for the new draft JLHWS 2025-2028</a:t>
            </a:r>
            <a:endParaRPr sz="2020" b="1"/>
          </a:p>
        </p:txBody>
      </p:sp>
      <p:pic>
        <p:nvPicPr>
          <p:cNvPr id="68" name="Google Shape;68;p15"/>
          <p:cNvPicPr preferRelativeResize="0"/>
          <p:nvPr/>
        </p:nvPicPr>
        <p:blipFill>
          <a:blip r:embed="rId3">
            <a:alphaModFix/>
          </a:blip>
          <a:stretch>
            <a:fillRect/>
          </a:stretch>
        </p:blipFill>
        <p:spPr>
          <a:xfrm>
            <a:off x="177550" y="3057393"/>
            <a:ext cx="2060750" cy="1494275"/>
          </a:xfrm>
          <a:prstGeom prst="rect">
            <a:avLst/>
          </a:prstGeom>
          <a:noFill/>
          <a:ln w="38100" cap="flat" cmpd="sng">
            <a:solidFill>
              <a:srgbClr val="00FF00"/>
            </a:solidFill>
            <a:prstDash val="solid"/>
            <a:round/>
            <a:headEnd type="none" w="sm" len="sm"/>
            <a:tailEnd type="none" w="sm" len="sm"/>
          </a:ln>
        </p:spPr>
      </p:pic>
      <p:pic>
        <p:nvPicPr>
          <p:cNvPr id="69" name="Google Shape;69;p15"/>
          <p:cNvPicPr preferRelativeResize="0"/>
          <p:nvPr/>
        </p:nvPicPr>
        <p:blipFill>
          <a:blip r:embed="rId4">
            <a:alphaModFix/>
          </a:blip>
          <a:stretch>
            <a:fillRect/>
          </a:stretch>
        </p:blipFill>
        <p:spPr>
          <a:xfrm>
            <a:off x="262375" y="1015350"/>
            <a:ext cx="3109225" cy="1951675"/>
          </a:xfrm>
          <a:prstGeom prst="rect">
            <a:avLst/>
          </a:prstGeom>
          <a:noFill/>
          <a:ln>
            <a:noFill/>
          </a:ln>
        </p:spPr>
      </p:pic>
      <p:pic>
        <p:nvPicPr>
          <p:cNvPr id="70" name="Google Shape;70;p15"/>
          <p:cNvPicPr preferRelativeResize="0"/>
          <p:nvPr/>
        </p:nvPicPr>
        <p:blipFill>
          <a:blip r:embed="rId5">
            <a:alphaModFix/>
          </a:blip>
          <a:stretch>
            <a:fillRect/>
          </a:stretch>
        </p:blipFill>
        <p:spPr>
          <a:xfrm>
            <a:off x="3438650" y="1015350"/>
            <a:ext cx="3716024" cy="800100"/>
          </a:xfrm>
          <a:prstGeom prst="rect">
            <a:avLst/>
          </a:prstGeom>
          <a:noFill/>
          <a:ln w="19050" cap="flat" cmpd="sng">
            <a:solidFill>
              <a:srgbClr val="0000FF"/>
            </a:solidFill>
            <a:prstDash val="solid"/>
            <a:round/>
            <a:headEnd type="none" w="sm" len="sm"/>
            <a:tailEnd type="none" w="sm" len="sm"/>
          </a:ln>
        </p:spPr>
      </p:pic>
      <p:pic>
        <p:nvPicPr>
          <p:cNvPr id="71" name="Google Shape;71;p15"/>
          <p:cNvPicPr preferRelativeResize="0"/>
          <p:nvPr/>
        </p:nvPicPr>
        <p:blipFill>
          <a:blip r:embed="rId6">
            <a:alphaModFix/>
          </a:blip>
          <a:stretch>
            <a:fillRect/>
          </a:stretch>
        </p:blipFill>
        <p:spPr>
          <a:xfrm>
            <a:off x="2821425" y="2571750"/>
            <a:ext cx="1670068" cy="2496325"/>
          </a:xfrm>
          <a:prstGeom prst="rect">
            <a:avLst/>
          </a:prstGeom>
          <a:noFill/>
          <a:ln w="9525" cap="flat" cmpd="sng">
            <a:solidFill>
              <a:schemeClr val="dk2"/>
            </a:solidFill>
            <a:prstDash val="solid"/>
            <a:round/>
            <a:headEnd type="none" w="sm" len="sm"/>
            <a:tailEnd type="none" w="sm" len="sm"/>
          </a:ln>
        </p:spPr>
      </p:pic>
      <p:pic>
        <p:nvPicPr>
          <p:cNvPr id="72" name="Google Shape;72;p15"/>
          <p:cNvPicPr preferRelativeResize="0"/>
          <p:nvPr/>
        </p:nvPicPr>
        <p:blipFill>
          <a:blip r:embed="rId7">
            <a:alphaModFix/>
          </a:blip>
          <a:stretch>
            <a:fillRect/>
          </a:stretch>
        </p:blipFill>
        <p:spPr>
          <a:xfrm>
            <a:off x="4572000" y="1921450"/>
            <a:ext cx="3467025" cy="1893234"/>
          </a:xfrm>
          <a:prstGeom prst="rect">
            <a:avLst/>
          </a:prstGeom>
          <a:noFill/>
          <a:ln w="19050" cap="flat" cmpd="sng">
            <a:solidFill>
              <a:srgbClr val="6AA84F"/>
            </a:solidFill>
            <a:prstDash val="solid"/>
            <a:round/>
            <a:headEnd type="none" w="sm" len="sm"/>
            <a:tailEnd type="none" w="sm" len="sm"/>
          </a:ln>
        </p:spPr>
      </p:pic>
      <p:pic>
        <p:nvPicPr>
          <p:cNvPr id="73" name="Google Shape;73;p15"/>
          <p:cNvPicPr preferRelativeResize="0"/>
          <p:nvPr/>
        </p:nvPicPr>
        <p:blipFill>
          <a:blip r:embed="rId8">
            <a:alphaModFix/>
          </a:blip>
          <a:stretch>
            <a:fillRect/>
          </a:stretch>
        </p:blipFill>
        <p:spPr>
          <a:xfrm>
            <a:off x="7649825" y="2609350"/>
            <a:ext cx="1326608" cy="2496325"/>
          </a:xfrm>
          <a:prstGeom prst="rect">
            <a:avLst/>
          </a:prstGeom>
          <a:noFill/>
          <a:ln>
            <a:noFill/>
          </a:ln>
        </p:spPr>
      </p:pic>
      <p:pic>
        <p:nvPicPr>
          <p:cNvPr id="74" name="Google Shape;74;p15"/>
          <p:cNvPicPr preferRelativeResize="0"/>
          <p:nvPr/>
        </p:nvPicPr>
        <p:blipFill>
          <a:blip r:embed="rId9">
            <a:alphaModFix/>
          </a:blip>
          <a:stretch>
            <a:fillRect/>
          </a:stretch>
        </p:blipFill>
        <p:spPr>
          <a:xfrm>
            <a:off x="7798800" y="867902"/>
            <a:ext cx="1326599" cy="1312998"/>
          </a:xfrm>
          <a:prstGeom prst="rect">
            <a:avLst/>
          </a:prstGeom>
          <a:noFill/>
          <a:ln>
            <a:noFill/>
          </a:ln>
        </p:spPr>
      </p:pic>
      <p:sp>
        <p:nvSpPr>
          <p:cNvPr id="75" name="Google Shape;75;p15"/>
          <p:cNvSpPr txBox="1"/>
          <p:nvPr/>
        </p:nvSpPr>
        <p:spPr>
          <a:xfrm>
            <a:off x="4756125" y="4259850"/>
            <a:ext cx="2478900" cy="75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t>See the JSNA here: </a:t>
            </a:r>
            <a:r>
              <a:rPr lang="en-GB">
                <a:solidFill>
                  <a:srgbClr val="0000FF"/>
                </a:solidFill>
              </a:rPr>
              <a:t>https://data.kingston.gov.uk/needs-assessments/</a:t>
            </a:r>
            <a:endParaRPr>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90300"/>
            <a:ext cx="8520600" cy="98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100" b="1">
                <a:highlight>
                  <a:srgbClr val="00FF00"/>
                </a:highlight>
              </a:rPr>
              <a:t>What influences health in Kingston? The conditions in which people are born, grow, live, work and age (‘wider determinants’)</a:t>
            </a:r>
            <a:endParaRPr sz="2100" b="1"/>
          </a:p>
        </p:txBody>
      </p:sp>
      <p:sp>
        <p:nvSpPr>
          <p:cNvPr id="81" name="Google Shape;81;p16"/>
          <p:cNvSpPr txBox="1">
            <a:spLocks noGrp="1"/>
          </p:cNvSpPr>
          <p:nvPr>
            <p:ph type="body" idx="1"/>
          </p:nvPr>
        </p:nvSpPr>
        <p:spPr>
          <a:xfrm>
            <a:off x="311700" y="1238350"/>
            <a:ext cx="3356100" cy="36198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GB" sz="2000"/>
              <a:t>Education</a:t>
            </a:r>
            <a:endParaRPr sz="2000"/>
          </a:p>
          <a:p>
            <a:pPr marL="457200" lvl="0" indent="-355600" algn="l" rtl="0">
              <a:spcBef>
                <a:spcPts val="0"/>
              </a:spcBef>
              <a:spcAft>
                <a:spcPts val="0"/>
              </a:spcAft>
              <a:buSzPts val="2000"/>
              <a:buChar char="●"/>
            </a:pPr>
            <a:r>
              <a:rPr lang="en-GB" sz="2000"/>
              <a:t>Crime</a:t>
            </a:r>
            <a:endParaRPr sz="2000"/>
          </a:p>
          <a:p>
            <a:pPr marL="457200" lvl="0" indent="-355600" algn="l" rtl="0">
              <a:spcBef>
                <a:spcPts val="0"/>
              </a:spcBef>
              <a:spcAft>
                <a:spcPts val="0"/>
              </a:spcAft>
              <a:buSzPts val="2000"/>
              <a:buChar char="●"/>
            </a:pPr>
            <a:r>
              <a:rPr lang="en-GB" sz="2000"/>
              <a:t>Housing</a:t>
            </a:r>
            <a:endParaRPr sz="2000"/>
          </a:p>
          <a:p>
            <a:pPr marL="457200" lvl="0" indent="-355600" algn="l" rtl="0">
              <a:spcBef>
                <a:spcPts val="0"/>
              </a:spcBef>
              <a:spcAft>
                <a:spcPts val="0"/>
              </a:spcAft>
              <a:buSzPts val="2000"/>
              <a:buChar char="●"/>
            </a:pPr>
            <a:r>
              <a:rPr lang="en-GB" sz="2000"/>
              <a:t>Work and the labour market</a:t>
            </a:r>
            <a:endParaRPr sz="2000"/>
          </a:p>
          <a:p>
            <a:pPr marL="457200" lvl="0" indent="-355600" algn="l" rtl="0">
              <a:spcBef>
                <a:spcPts val="0"/>
              </a:spcBef>
              <a:spcAft>
                <a:spcPts val="0"/>
              </a:spcAft>
              <a:buSzPts val="2000"/>
              <a:buChar char="●"/>
            </a:pPr>
            <a:r>
              <a:rPr lang="en-GB" sz="2000"/>
              <a:t>Natural and Built Environment</a:t>
            </a:r>
            <a:endParaRPr sz="2000"/>
          </a:p>
          <a:p>
            <a:pPr marL="0" lvl="0" indent="0" algn="l" rtl="0">
              <a:spcBef>
                <a:spcPts val="1200"/>
              </a:spcBef>
              <a:spcAft>
                <a:spcPts val="1200"/>
              </a:spcAft>
              <a:buNone/>
            </a:pPr>
            <a:endParaRPr sz="2000"/>
          </a:p>
        </p:txBody>
      </p:sp>
      <p:pic>
        <p:nvPicPr>
          <p:cNvPr id="82" name="Google Shape;82;p16"/>
          <p:cNvPicPr preferRelativeResize="0"/>
          <p:nvPr/>
        </p:nvPicPr>
        <p:blipFill>
          <a:blip r:embed="rId3">
            <a:alphaModFix/>
          </a:blip>
          <a:stretch>
            <a:fillRect/>
          </a:stretch>
        </p:blipFill>
        <p:spPr>
          <a:xfrm>
            <a:off x="3363075" y="1337450"/>
            <a:ext cx="2869275" cy="3021100"/>
          </a:xfrm>
          <a:prstGeom prst="rect">
            <a:avLst/>
          </a:prstGeom>
          <a:noFill/>
          <a:ln w="9525" cap="flat" cmpd="sng">
            <a:solidFill>
              <a:schemeClr val="dk2"/>
            </a:solidFill>
            <a:prstDash val="solid"/>
            <a:round/>
            <a:headEnd type="none" w="sm" len="sm"/>
            <a:tailEnd type="none" w="sm" len="sm"/>
          </a:ln>
        </p:spPr>
      </p:pic>
      <p:sp>
        <p:nvSpPr>
          <p:cNvPr id="83" name="Google Shape;83;p16"/>
          <p:cNvSpPr txBox="1"/>
          <p:nvPr/>
        </p:nvSpPr>
        <p:spPr>
          <a:xfrm>
            <a:off x="6451775" y="1078800"/>
            <a:ext cx="2352900" cy="3906000"/>
          </a:xfrm>
          <a:prstGeom prst="rect">
            <a:avLst/>
          </a:prstGeom>
          <a:solidFill>
            <a:srgbClr val="C9DAF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highlight>
                  <a:srgbClr val="00FFFF"/>
                </a:highlight>
              </a:rPr>
              <a:t>Climate and Health:</a:t>
            </a:r>
            <a:endParaRPr sz="1200" i="1">
              <a:solidFill>
                <a:schemeClr val="dk1"/>
              </a:solidFill>
            </a:endParaRPr>
          </a:p>
          <a:p>
            <a:pPr marL="457200" lvl="0" indent="-304800" algn="l" rtl="0">
              <a:spcBef>
                <a:spcPts val="0"/>
              </a:spcBef>
              <a:spcAft>
                <a:spcPts val="0"/>
              </a:spcAft>
              <a:buClr>
                <a:schemeClr val="dk1"/>
              </a:buClr>
              <a:buSzPts val="1200"/>
              <a:buChar char="●"/>
            </a:pPr>
            <a:r>
              <a:rPr lang="en-GB" sz="1200" i="1">
                <a:solidFill>
                  <a:schemeClr val="dk1"/>
                </a:solidFill>
              </a:rPr>
              <a:t>Areas of our housing estates (Cambridge Road, Alpha Road) as well as south Tolworth and parts of New Malden and North Kingston scored highest in terms of overall climate risk of its residents</a:t>
            </a:r>
            <a:r>
              <a:rPr lang="en-GB" sz="1200">
                <a:solidFill>
                  <a:schemeClr val="dk1"/>
                </a:solidFill>
              </a:rPr>
              <a:t> (sensitivity and exposure combined)</a:t>
            </a:r>
            <a:endParaRPr sz="1200">
              <a:solidFill>
                <a:schemeClr val="dk1"/>
              </a:solidFill>
            </a:endParaRPr>
          </a:p>
          <a:p>
            <a:pPr marL="457200" lvl="0" indent="-304800" algn="l" rtl="0">
              <a:spcBef>
                <a:spcPts val="1000"/>
              </a:spcBef>
              <a:spcAft>
                <a:spcPts val="0"/>
              </a:spcAft>
              <a:buClr>
                <a:schemeClr val="dk1"/>
              </a:buClr>
              <a:buSzPts val="1200"/>
              <a:buChar char="●"/>
            </a:pPr>
            <a:r>
              <a:rPr lang="en-GB" sz="1200" i="1">
                <a:solidFill>
                  <a:schemeClr val="dk1"/>
                </a:solidFill>
              </a:rPr>
              <a:t>Mitigating climate change will also help mitigate health inequalities.</a:t>
            </a:r>
            <a:endParaRPr sz="1200">
              <a:solidFill>
                <a:schemeClr val="dk1"/>
              </a:solidFill>
            </a:endParaRPr>
          </a:p>
          <a:p>
            <a:pPr marL="0" lvl="0" indent="0" algn="l" rtl="0">
              <a:spcBef>
                <a:spcPts val="1000"/>
              </a:spcBef>
              <a:spcAft>
                <a:spcPts val="0"/>
              </a:spcAft>
              <a:buNone/>
            </a:pPr>
            <a:r>
              <a:rPr lang="en-GB" sz="800" b="1">
                <a:solidFill>
                  <a:schemeClr val="dk1"/>
                </a:solidFill>
              </a:rPr>
              <a:t>See the Kingston Climate Action Plan for more details of local data and actions:</a:t>
            </a:r>
            <a:r>
              <a:rPr lang="en-GB" sz="800">
                <a:solidFill>
                  <a:schemeClr val="dk1"/>
                </a:solidFill>
              </a:rPr>
              <a:t> https://www.kingston.gov.uk/downloads/download/442/kingstons-climate-action-plan</a:t>
            </a:r>
            <a:endParaRPr sz="800">
              <a:solidFill>
                <a:schemeClr val="dk1"/>
              </a:solidFill>
            </a:endParaRPr>
          </a:p>
          <a:p>
            <a:pPr marL="0" lvl="0" indent="0" algn="l" rtl="0">
              <a:spcBef>
                <a:spcPts val="1000"/>
              </a:spcBef>
              <a:spcAft>
                <a:spcPts val="0"/>
              </a:spcAft>
              <a:buNone/>
            </a:pPr>
            <a:endParaRPr sz="12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75025" y="15895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t>How was the draft JLHWS 2025-28 produced? </a:t>
            </a:r>
            <a:endParaRPr b="1"/>
          </a:p>
        </p:txBody>
      </p:sp>
      <p:sp>
        <p:nvSpPr>
          <p:cNvPr id="89" name="Google Shape;89;p17"/>
          <p:cNvSpPr txBox="1">
            <a:spLocks noGrp="1"/>
          </p:cNvSpPr>
          <p:nvPr>
            <p:ph type="body" idx="1"/>
          </p:nvPr>
        </p:nvSpPr>
        <p:spPr>
          <a:xfrm>
            <a:off x="311700" y="731650"/>
            <a:ext cx="8520600" cy="3608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GB" sz="1600"/>
              <a:t>The Kingston Partnership Board (KPB) requested that a Kingston JLHWS Steering Group to undertake the production of the JLHWS 2025-2028 on behalf of the Board</a:t>
            </a:r>
            <a:endParaRPr sz="1600"/>
          </a:p>
          <a:p>
            <a:pPr marL="457200" lvl="0" indent="-330200" algn="l" rtl="0">
              <a:spcBef>
                <a:spcPts val="1000"/>
              </a:spcBef>
              <a:spcAft>
                <a:spcPts val="0"/>
              </a:spcAft>
              <a:buSzPts val="1600"/>
              <a:buChar char="●"/>
            </a:pPr>
            <a:r>
              <a:rPr lang="en-GB" sz="1600"/>
              <a:t>The Steering Group is made up of representatives from RBK, AfC, the VCSE, NHS ICB, PRimary Care, Kingston Hospital, Healthwatch, Kingston College Group, and Kingston University</a:t>
            </a:r>
            <a:endParaRPr sz="1600"/>
          </a:p>
          <a:p>
            <a:pPr marL="457200" lvl="0" indent="-330200" algn="l" rtl="0">
              <a:spcBef>
                <a:spcPts val="1000"/>
              </a:spcBef>
              <a:spcAft>
                <a:spcPts val="0"/>
              </a:spcAft>
              <a:buSzPts val="1600"/>
              <a:buChar char="●"/>
            </a:pPr>
            <a:r>
              <a:rPr lang="en-GB" sz="1600"/>
              <a:t>The Steering Group met five times between September and December 2024 to produce the draft JLHWS</a:t>
            </a:r>
            <a:endParaRPr sz="1600"/>
          </a:p>
          <a:p>
            <a:pPr marL="457200" lvl="0" indent="-330200" algn="l" rtl="0">
              <a:spcBef>
                <a:spcPts val="1000"/>
              </a:spcBef>
              <a:spcAft>
                <a:spcPts val="0"/>
              </a:spcAft>
              <a:buSzPts val="1600"/>
              <a:buChar char="●"/>
            </a:pPr>
            <a:r>
              <a:rPr lang="en-GB" sz="1600"/>
              <a:t>The draft is now out for public engagement - comments will be considered</a:t>
            </a:r>
            <a:endParaRPr sz="1600"/>
          </a:p>
          <a:p>
            <a:pPr marL="457200" lvl="0" indent="-330200" algn="l" rtl="0">
              <a:spcBef>
                <a:spcPts val="1000"/>
              </a:spcBef>
              <a:spcAft>
                <a:spcPts val="1000"/>
              </a:spcAft>
              <a:buSzPts val="1600"/>
              <a:buChar char="●"/>
            </a:pPr>
            <a:r>
              <a:rPr lang="en-GB" sz="1600"/>
              <a:t>The final draft of the JLHWS will be signed off by the KPB ahead of publication in Spring 2025</a:t>
            </a:r>
            <a:endParaRPr sz="1600"/>
          </a:p>
        </p:txBody>
      </p:sp>
      <p:pic>
        <p:nvPicPr>
          <p:cNvPr id="90" name="Google Shape;90;p17"/>
          <p:cNvPicPr preferRelativeResize="0"/>
          <p:nvPr/>
        </p:nvPicPr>
        <p:blipFill>
          <a:blip r:embed="rId3">
            <a:alphaModFix/>
          </a:blip>
          <a:stretch>
            <a:fillRect/>
          </a:stretch>
        </p:blipFill>
        <p:spPr>
          <a:xfrm>
            <a:off x="3977838" y="3917538"/>
            <a:ext cx="1188325" cy="1225975"/>
          </a:xfrm>
          <a:prstGeom prst="rect">
            <a:avLst/>
          </a:prstGeom>
          <a:noFill/>
          <a:ln>
            <a:noFill/>
          </a:ln>
        </p:spPr>
      </p:pic>
      <p:pic>
        <p:nvPicPr>
          <p:cNvPr id="91" name="Google Shape;91;p17"/>
          <p:cNvPicPr preferRelativeResize="0"/>
          <p:nvPr/>
        </p:nvPicPr>
        <p:blipFill>
          <a:blip r:embed="rId4">
            <a:alphaModFix/>
          </a:blip>
          <a:stretch>
            <a:fillRect/>
          </a:stretch>
        </p:blipFill>
        <p:spPr>
          <a:xfrm>
            <a:off x="6332638" y="4146802"/>
            <a:ext cx="2031125" cy="881550"/>
          </a:xfrm>
          <a:prstGeom prst="rect">
            <a:avLst/>
          </a:prstGeom>
          <a:noFill/>
          <a:ln>
            <a:noFill/>
          </a:ln>
        </p:spPr>
      </p:pic>
      <p:pic>
        <p:nvPicPr>
          <p:cNvPr id="92" name="Google Shape;92;p17"/>
          <p:cNvPicPr preferRelativeResize="0"/>
          <p:nvPr/>
        </p:nvPicPr>
        <p:blipFill>
          <a:blip r:embed="rId5">
            <a:alphaModFix/>
          </a:blip>
          <a:stretch>
            <a:fillRect/>
          </a:stretch>
        </p:blipFill>
        <p:spPr>
          <a:xfrm>
            <a:off x="595825" y="4309725"/>
            <a:ext cx="2278875" cy="753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t>How is the JLHWS 2025-2028 laid out?</a:t>
            </a:r>
            <a:endParaRPr b="1"/>
          </a:p>
        </p:txBody>
      </p:sp>
      <p:sp>
        <p:nvSpPr>
          <p:cNvPr id="98" name="Google Shape;98;p18"/>
          <p:cNvSpPr txBox="1">
            <a:spLocks noGrp="1"/>
          </p:cNvSpPr>
          <p:nvPr>
            <p:ph type="body" idx="1"/>
          </p:nvPr>
        </p:nvSpPr>
        <p:spPr>
          <a:xfrm>
            <a:off x="311700" y="1000075"/>
            <a:ext cx="8520600" cy="3781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The JLHWS covers all ages, set out as three life stages:</a:t>
            </a:r>
            <a:endParaRPr/>
          </a:p>
          <a:p>
            <a:pPr marL="914400" lvl="1" indent="-342900" algn="l" rtl="0">
              <a:spcBef>
                <a:spcPts val="1000"/>
              </a:spcBef>
              <a:spcAft>
                <a:spcPts val="0"/>
              </a:spcAft>
              <a:buSzPts val="1800"/>
              <a:buChar char="○"/>
            </a:pPr>
            <a:r>
              <a:rPr lang="en-GB" sz="1800" b="1"/>
              <a:t>Start Well</a:t>
            </a:r>
            <a:r>
              <a:rPr lang="en-GB" sz="1800"/>
              <a:t> (children and young people: birth to 19 years)</a:t>
            </a:r>
            <a:endParaRPr sz="1800"/>
          </a:p>
          <a:p>
            <a:pPr marL="914400" lvl="1" indent="-342900" algn="l" rtl="0">
              <a:spcBef>
                <a:spcPts val="0"/>
              </a:spcBef>
              <a:spcAft>
                <a:spcPts val="0"/>
              </a:spcAft>
              <a:buSzPts val="1800"/>
              <a:buChar char="○"/>
            </a:pPr>
            <a:r>
              <a:rPr lang="en-GB" sz="1800" b="1"/>
              <a:t>Live Well </a:t>
            </a:r>
            <a:r>
              <a:rPr lang="en-GB" sz="1800"/>
              <a:t>(working age adults: 20 to 64 years)</a:t>
            </a:r>
            <a:endParaRPr sz="1800"/>
          </a:p>
          <a:p>
            <a:pPr marL="914400" lvl="1" indent="-342900" algn="l" rtl="0">
              <a:spcBef>
                <a:spcPts val="0"/>
              </a:spcBef>
              <a:spcAft>
                <a:spcPts val="0"/>
              </a:spcAft>
              <a:buSzPts val="1800"/>
              <a:buChar char="○"/>
            </a:pPr>
            <a:r>
              <a:rPr lang="en-GB" sz="1800" b="1"/>
              <a:t>Age Well </a:t>
            </a:r>
            <a:r>
              <a:rPr lang="en-GB" sz="1800"/>
              <a:t>(older adults: 65 years and over)</a:t>
            </a:r>
            <a:endParaRPr sz="1800"/>
          </a:p>
          <a:p>
            <a:pPr marL="457200" lvl="0" indent="-342900" algn="l" rtl="0">
              <a:spcBef>
                <a:spcPts val="1000"/>
              </a:spcBef>
              <a:spcAft>
                <a:spcPts val="0"/>
              </a:spcAft>
              <a:buSzPts val="1800"/>
              <a:buChar char="●"/>
            </a:pPr>
            <a:r>
              <a:rPr lang="en-GB"/>
              <a:t>The JLHWS also covers:</a:t>
            </a:r>
            <a:endParaRPr/>
          </a:p>
          <a:p>
            <a:pPr marL="914400" lvl="1" indent="-342900" algn="l" rtl="0">
              <a:spcBef>
                <a:spcPts val="1000"/>
              </a:spcBef>
              <a:spcAft>
                <a:spcPts val="0"/>
              </a:spcAft>
              <a:buSzPts val="1800"/>
              <a:buChar char="○"/>
            </a:pPr>
            <a:r>
              <a:rPr lang="en-GB" sz="1800" b="1"/>
              <a:t>4 Golden threads</a:t>
            </a:r>
            <a:r>
              <a:rPr lang="en-GB" sz="1800"/>
              <a:t> (common themes across the life course)</a:t>
            </a:r>
            <a:endParaRPr sz="1800"/>
          </a:p>
          <a:p>
            <a:pPr marL="914400" lvl="1" indent="-342900" algn="l" rtl="0">
              <a:spcBef>
                <a:spcPts val="0"/>
              </a:spcBef>
              <a:spcAft>
                <a:spcPts val="0"/>
              </a:spcAft>
              <a:buSzPts val="1800"/>
              <a:buChar char="○"/>
            </a:pPr>
            <a:r>
              <a:rPr lang="en-GB" sz="1800" b="1"/>
              <a:t>3 themed ‘Ways of Workings’</a:t>
            </a:r>
            <a:r>
              <a:rPr lang="en-GB" sz="1800"/>
              <a:t> (‘enablers’ for Kingston Partnership Board organisations to achieve better outcomes in our set priorities)</a:t>
            </a:r>
            <a:endParaRPr sz="1800"/>
          </a:p>
          <a:p>
            <a:pPr marL="914400" lvl="1" indent="-342900" algn="l" rtl="0">
              <a:spcBef>
                <a:spcPts val="0"/>
              </a:spcBef>
              <a:spcAft>
                <a:spcPts val="1000"/>
              </a:spcAft>
              <a:buSzPts val="1800"/>
              <a:buChar char="○"/>
            </a:pPr>
            <a:r>
              <a:rPr lang="en-GB" sz="1800" b="1"/>
              <a:t>Outcome measures</a:t>
            </a:r>
            <a:r>
              <a:rPr lang="en-GB" sz="1800"/>
              <a:t> (indicators for tracking the impact of the strategy on health outcomes)</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t>Start Well</a:t>
            </a:r>
            <a:endParaRPr b="1"/>
          </a:p>
        </p:txBody>
      </p:sp>
      <p:sp>
        <p:nvSpPr>
          <p:cNvPr id="104" name="Google Shape;104;p19"/>
          <p:cNvSpPr txBox="1">
            <a:spLocks noGrp="1"/>
          </p:cNvSpPr>
          <p:nvPr>
            <p:ph type="body" idx="1"/>
          </p:nvPr>
        </p:nvSpPr>
        <p:spPr>
          <a:xfrm>
            <a:off x="311700" y="10000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GB" sz="2000">
                <a:highlight>
                  <a:srgbClr val="FFFFFF"/>
                </a:highlight>
              </a:rPr>
              <a:t>The three priorities selected for children and young people are:</a:t>
            </a:r>
            <a:endParaRPr sz="2000">
              <a:highlight>
                <a:srgbClr val="FFFFFF"/>
              </a:highlight>
            </a:endParaRPr>
          </a:p>
          <a:p>
            <a:pPr marL="457200" lvl="0" indent="-355600" algn="just" rtl="0">
              <a:spcBef>
                <a:spcPts val="1000"/>
              </a:spcBef>
              <a:spcAft>
                <a:spcPts val="0"/>
              </a:spcAft>
              <a:buSzPts val="2000"/>
              <a:buChar char="●"/>
            </a:pPr>
            <a:r>
              <a:rPr lang="en-GB" sz="2000"/>
              <a:t>Supporting children and young people to achieve good mental health and wellbeing</a:t>
            </a:r>
            <a:endParaRPr sz="2000">
              <a:highlight>
                <a:srgbClr val="FFFFFF"/>
              </a:highlight>
            </a:endParaRPr>
          </a:p>
          <a:p>
            <a:pPr marL="457200" lvl="0" indent="-355600" algn="just" rtl="0">
              <a:spcBef>
                <a:spcPts val="1000"/>
              </a:spcBef>
              <a:spcAft>
                <a:spcPts val="0"/>
              </a:spcAft>
              <a:buSzPts val="2000"/>
              <a:buChar char="●"/>
            </a:pPr>
            <a:r>
              <a:rPr lang="en-GB" sz="2000"/>
              <a:t>Supporting and encouraging children and young people and their families to engage in a healthy lifestyle</a:t>
            </a:r>
            <a:endParaRPr sz="2000">
              <a:highlight>
                <a:srgbClr val="FFFFFF"/>
              </a:highlight>
            </a:endParaRPr>
          </a:p>
          <a:p>
            <a:pPr marL="457200" lvl="0" indent="-355600" algn="just" rtl="0">
              <a:spcBef>
                <a:spcPts val="1000"/>
              </a:spcBef>
              <a:spcAft>
                <a:spcPts val="0"/>
              </a:spcAft>
              <a:buSzPts val="2000"/>
              <a:buChar char="●"/>
            </a:pPr>
            <a:r>
              <a:rPr lang="en-GB" sz="2000"/>
              <a:t>Creating an environment that supports good </a:t>
            </a:r>
            <a:br>
              <a:rPr lang="en-GB" sz="2000"/>
            </a:br>
            <a:r>
              <a:rPr lang="en-GB" sz="2000"/>
              <a:t>respiratory health</a:t>
            </a:r>
            <a:endParaRPr sz="2000"/>
          </a:p>
          <a:p>
            <a:pPr marL="0" lvl="0" indent="0" algn="l" rtl="0">
              <a:spcBef>
                <a:spcPts val="1000"/>
              </a:spcBef>
              <a:spcAft>
                <a:spcPts val="1000"/>
              </a:spcAft>
              <a:buNone/>
            </a:pPr>
            <a:endParaRPr sz="2000"/>
          </a:p>
        </p:txBody>
      </p:sp>
      <p:pic>
        <p:nvPicPr>
          <p:cNvPr id="105" name="Google Shape;105;p19"/>
          <p:cNvPicPr preferRelativeResize="0"/>
          <p:nvPr/>
        </p:nvPicPr>
        <p:blipFill rotWithShape="1">
          <a:blip r:embed="rId3">
            <a:alphaModFix/>
          </a:blip>
          <a:srcRect r="69403" b="10442"/>
          <a:stretch/>
        </p:blipFill>
        <p:spPr>
          <a:xfrm>
            <a:off x="5942600" y="2747375"/>
            <a:ext cx="2998449" cy="2261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t>Live Well</a:t>
            </a:r>
            <a:endParaRPr b="1"/>
          </a:p>
        </p:txBody>
      </p:sp>
      <p:sp>
        <p:nvSpPr>
          <p:cNvPr id="111" name="Google Shape;111;p20"/>
          <p:cNvSpPr txBox="1">
            <a:spLocks noGrp="1"/>
          </p:cNvSpPr>
          <p:nvPr>
            <p:ph type="body" idx="1"/>
          </p:nvPr>
        </p:nvSpPr>
        <p:spPr>
          <a:xfrm>
            <a:off x="311700" y="10000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GB" sz="2000">
                <a:highlight>
                  <a:srgbClr val="FFFFFF"/>
                </a:highlight>
              </a:rPr>
              <a:t>The three priorities selected for working aged adults are:</a:t>
            </a:r>
            <a:endParaRPr sz="2000">
              <a:highlight>
                <a:srgbClr val="FFFFFF"/>
              </a:highlight>
            </a:endParaRPr>
          </a:p>
          <a:p>
            <a:pPr marL="457200" lvl="0" indent="-355600" algn="l" rtl="0">
              <a:spcBef>
                <a:spcPts val="1200"/>
              </a:spcBef>
              <a:spcAft>
                <a:spcPts val="0"/>
              </a:spcAft>
              <a:buSzPts val="2000"/>
              <a:buChar char="●"/>
            </a:pPr>
            <a:r>
              <a:rPr lang="en-GB" sz="2000"/>
              <a:t>Creating an environment that supports a healthy weight and promotes physical health for working age adults</a:t>
            </a:r>
            <a:endParaRPr sz="2000"/>
          </a:p>
          <a:p>
            <a:pPr marL="457200" lvl="0" indent="-355600" algn="l" rtl="0">
              <a:spcBef>
                <a:spcPts val="1000"/>
              </a:spcBef>
              <a:spcAft>
                <a:spcPts val="0"/>
              </a:spcAft>
              <a:buSzPts val="2000"/>
              <a:buChar char="●"/>
            </a:pPr>
            <a:r>
              <a:rPr lang="en-GB" sz="2000"/>
              <a:t>Taking a harm reduction approach to (minimise the negative impacts of) tobacco, alcohol and other substance misuse</a:t>
            </a:r>
            <a:endParaRPr sz="2000"/>
          </a:p>
          <a:p>
            <a:pPr marL="457200" lvl="0" indent="-355600" algn="l" rtl="0">
              <a:spcBef>
                <a:spcPts val="1000"/>
              </a:spcBef>
              <a:spcAft>
                <a:spcPts val="0"/>
              </a:spcAft>
              <a:buSzPts val="2000"/>
              <a:buChar char="●"/>
            </a:pPr>
            <a:r>
              <a:rPr lang="en-GB" sz="2000"/>
              <a:t>Promoting good mental health and wellbeing </a:t>
            </a:r>
            <a:br>
              <a:rPr lang="en-GB" sz="2000"/>
            </a:br>
            <a:r>
              <a:rPr lang="en-GB" sz="2000"/>
              <a:t>for working age adults</a:t>
            </a:r>
            <a:r>
              <a:rPr lang="en-GB" sz="2000" u="sng"/>
              <a:t> </a:t>
            </a:r>
            <a:endParaRPr sz="2000"/>
          </a:p>
          <a:p>
            <a:pPr marL="0" lvl="0" indent="0" algn="l" rtl="0">
              <a:spcBef>
                <a:spcPts val="1000"/>
              </a:spcBef>
              <a:spcAft>
                <a:spcPts val="1000"/>
              </a:spcAft>
              <a:buNone/>
            </a:pPr>
            <a:endParaRPr sz="2000"/>
          </a:p>
        </p:txBody>
      </p:sp>
      <p:grpSp>
        <p:nvGrpSpPr>
          <p:cNvPr id="112" name="Google Shape;112;p20"/>
          <p:cNvGrpSpPr/>
          <p:nvPr/>
        </p:nvGrpSpPr>
        <p:grpSpPr>
          <a:xfrm>
            <a:off x="6025125" y="3004071"/>
            <a:ext cx="2761051" cy="2033279"/>
            <a:chOff x="6025125" y="3004071"/>
            <a:chExt cx="2761051" cy="2033279"/>
          </a:xfrm>
        </p:grpSpPr>
        <p:pic>
          <p:nvPicPr>
            <p:cNvPr id="113" name="Google Shape;113;p20"/>
            <p:cNvPicPr preferRelativeResize="0"/>
            <p:nvPr/>
          </p:nvPicPr>
          <p:blipFill rotWithShape="1">
            <a:blip r:embed="rId3">
              <a:alphaModFix/>
            </a:blip>
            <a:srcRect l="61291" t="17105" r="25046" b="15390"/>
            <a:stretch/>
          </p:blipFill>
          <p:spPr>
            <a:xfrm>
              <a:off x="7481950" y="3004071"/>
              <a:ext cx="1304226" cy="1660675"/>
            </a:xfrm>
            <a:prstGeom prst="rect">
              <a:avLst/>
            </a:prstGeom>
            <a:noFill/>
            <a:ln>
              <a:noFill/>
            </a:ln>
          </p:spPr>
        </p:pic>
        <p:pic>
          <p:nvPicPr>
            <p:cNvPr id="114" name="Google Shape;114;p20"/>
            <p:cNvPicPr preferRelativeResize="0"/>
            <p:nvPr/>
          </p:nvPicPr>
          <p:blipFill rotWithShape="1">
            <a:blip r:embed="rId3">
              <a:alphaModFix/>
            </a:blip>
            <a:srcRect l="30645" t="16798" r="53929"/>
            <a:stretch/>
          </p:blipFill>
          <p:spPr>
            <a:xfrm>
              <a:off x="6025125" y="3004075"/>
              <a:ext cx="1462801" cy="2033275"/>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t>Age Well</a:t>
            </a:r>
            <a:endParaRPr b="1"/>
          </a:p>
        </p:txBody>
      </p:sp>
      <p:sp>
        <p:nvSpPr>
          <p:cNvPr id="120" name="Google Shape;120;p21"/>
          <p:cNvSpPr txBox="1">
            <a:spLocks noGrp="1"/>
          </p:cNvSpPr>
          <p:nvPr>
            <p:ph type="body" idx="1"/>
          </p:nvPr>
        </p:nvSpPr>
        <p:spPr>
          <a:xfrm>
            <a:off x="311700" y="10000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GB" sz="2000">
                <a:highlight>
                  <a:srgbClr val="FFFFFF"/>
                </a:highlight>
              </a:rPr>
              <a:t>The three priorities selected for older adults are:</a:t>
            </a:r>
            <a:endParaRPr sz="2000">
              <a:highlight>
                <a:srgbClr val="FFFFFF"/>
              </a:highlight>
            </a:endParaRPr>
          </a:p>
          <a:p>
            <a:pPr marL="457200" lvl="0" indent="-355600" algn="just" rtl="0">
              <a:spcBef>
                <a:spcPts val="1200"/>
              </a:spcBef>
              <a:spcAft>
                <a:spcPts val="0"/>
              </a:spcAft>
              <a:buSzPts val="2000"/>
              <a:buChar char="●"/>
            </a:pPr>
            <a:r>
              <a:rPr lang="en-GB" sz="2000"/>
              <a:t>Supporting people to keep active and promote physical health in older age</a:t>
            </a:r>
            <a:endParaRPr sz="2000" b="1"/>
          </a:p>
          <a:p>
            <a:pPr marL="457200" lvl="0" indent="-355600" algn="just" rtl="0">
              <a:spcBef>
                <a:spcPts val="1000"/>
              </a:spcBef>
              <a:spcAft>
                <a:spcPts val="0"/>
              </a:spcAft>
              <a:buSzPts val="2000"/>
              <a:buChar char="●"/>
            </a:pPr>
            <a:r>
              <a:rPr lang="en-GB" sz="2000"/>
              <a:t>Creating a connected community that supports good mental health and wellbeing</a:t>
            </a:r>
            <a:endParaRPr sz="2000"/>
          </a:p>
          <a:p>
            <a:pPr marL="457200" lvl="0" indent="-355600" algn="just" rtl="0">
              <a:spcBef>
                <a:spcPts val="1000"/>
              </a:spcBef>
              <a:spcAft>
                <a:spcPts val="0"/>
              </a:spcAft>
              <a:buSzPts val="2000"/>
              <a:buChar char="●"/>
            </a:pPr>
            <a:r>
              <a:rPr lang="en-GB" sz="2000"/>
              <a:t>Supporting people to stay in their homes for longer</a:t>
            </a:r>
            <a:endParaRPr sz="2000"/>
          </a:p>
          <a:p>
            <a:pPr marL="0" lvl="0" indent="0" algn="l" rtl="0">
              <a:spcBef>
                <a:spcPts val="1000"/>
              </a:spcBef>
              <a:spcAft>
                <a:spcPts val="1000"/>
              </a:spcAft>
              <a:buNone/>
            </a:pPr>
            <a:endParaRPr sz="2000"/>
          </a:p>
        </p:txBody>
      </p:sp>
      <p:pic>
        <p:nvPicPr>
          <p:cNvPr id="121" name="Google Shape;121;p21"/>
          <p:cNvPicPr preferRelativeResize="0"/>
          <p:nvPr/>
        </p:nvPicPr>
        <p:blipFill rotWithShape="1">
          <a:blip r:embed="rId3">
            <a:alphaModFix/>
          </a:blip>
          <a:srcRect l="72566"/>
          <a:stretch/>
        </p:blipFill>
        <p:spPr>
          <a:xfrm>
            <a:off x="6534578" y="2646721"/>
            <a:ext cx="2541124" cy="23871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1236</Words>
  <Application>Microsoft Office PowerPoint</Application>
  <PresentationFormat>On-screen Show (16:9)</PresentationFormat>
  <Paragraphs>84</Paragraphs>
  <Slides>14</Slides>
  <Notes>14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Simple Light</vt:lpstr>
      <vt:lpstr>Tell us your thoughts on the draft Kingston Joint Local Health and Wellbeing Strategy (JLHWS) 2025-2028 </vt:lpstr>
      <vt:lpstr>What is the Kingston JLHWS 2025-28?</vt:lpstr>
      <vt:lpstr>The Kingston Joint Strategic Needs Assessment (JSNA 2023) → which helped provide evidence for the new draft JLHWS 2025-2028</vt:lpstr>
      <vt:lpstr>What influences health in Kingston? The conditions in which people are born, grow, live, work and age (‘wider determinants’)</vt:lpstr>
      <vt:lpstr>How was the draft JLHWS 2025-28 produced? </vt:lpstr>
      <vt:lpstr>How is the JLHWS 2025-2028 laid out?</vt:lpstr>
      <vt:lpstr>Start Well</vt:lpstr>
      <vt:lpstr>Live Well</vt:lpstr>
      <vt:lpstr>Age Well</vt:lpstr>
      <vt:lpstr>Golden threads and ways of working</vt:lpstr>
      <vt:lpstr>How the strategy will be used after it is finalised</vt:lpstr>
      <vt:lpstr>Give us your feedback</vt:lpstr>
      <vt:lpstr>Why your views matter</vt:lpstr>
      <vt:lpstr>Scan the QR code to take the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Camilla Wheal</dc:creator>
  <cp:lastModifiedBy>Camilla Wheal</cp:lastModifiedBy>
  <cp:revision>1</cp:revision>
  <dcterms:modified xsi:type="dcterms:W3CDTF">2025-02-11T17:42:51Z</dcterms:modified>
</cp:coreProperties>
</file>