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0" r:id="rId2"/>
    <p:sldId id="257" r:id="rId3"/>
    <p:sldId id="258" r:id="rId4"/>
    <p:sldId id="259" r:id="rId5"/>
    <p:sldId id="264" r:id="rId6"/>
    <p:sldId id="263"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835E9F-2E3A-4739-9C56-C147F757A0BC}" v="1" dt="2024-10-23T08:53:38.5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p:restoredTop sz="94676"/>
  </p:normalViewPr>
  <p:slideViewPr>
    <p:cSldViewPr snapToGrid="0">
      <p:cViewPr varScale="1">
        <p:scale>
          <a:sx n="48" d="100"/>
          <a:sy n="48" d="100"/>
        </p:scale>
        <p:origin x="1027" y="5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illa Wheal" userId="346764f5-9897-4706-8652-5e6e8b741e4a" providerId="ADAL" clId="{6F835E9F-2E3A-4739-9C56-C147F757A0BC}"/>
    <pc:docChg chg="custSel modSld">
      <pc:chgData name="Camilla Wheal" userId="346764f5-9897-4706-8652-5e6e8b741e4a" providerId="ADAL" clId="{6F835E9F-2E3A-4739-9C56-C147F757A0BC}" dt="2024-10-24T13:40:23.453" v="214" actId="27636"/>
      <pc:docMkLst>
        <pc:docMk/>
      </pc:docMkLst>
      <pc:sldChg chg="modSp mod">
        <pc:chgData name="Camilla Wheal" userId="346764f5-9897-4706-8652-5e6e8b741e4a" providerId="ADAL" clId="{6F835E9F-2E3A-4739-9C56-C147F757A0BC}" dt="2024-10-24T13:40:23.453" v="214" actId="27636"/>
        <pc:sldMkLst>
          <pc:docMk/>
          <pc:sldMk cId="3209914571" sldId="260"/>
        </pc:sldMkLst>
        <pc:spChg chg="mod">
          <ac:chgData name="Camilla Wheal" userId="346764f5-9897-4706-8652-5e6e8b741e4a" providerId="ADAL" clId="{6F835E9F-2E3A-4739-9C56-C147F757A0BC}" dt="2024-10-24T13:40:23.453" v="214" actId="27636"/>
          <ac:spMkLst>
            <pc:docMk/>
            <pc:sldMk cId="3209914571" sldId="260"/>
            <ac:spMk id="3" creationId="{C5CD85EB-4AD0-75A1-A380-44D69697D5D8}"/>
          </ac:spMkLst>
        </pc:spChg>
      </pc:sldChg>
      <pc:sldChg chg="modSp mod">
        <pc:chgData name="Camilla Wheal" userId="346764f5-9897-4706-8652-5e6e8b741e4a" providerId="ADAL" clId="{6F835E9F-2E3A-4739-9C56-C147F757A0BC}" dt="2024-10-22T17:58:47.283" v="16" actId="114"/>
        <pc:sldMkLst>
          <pc:docMk/>
          <pc:sldMk cId="2844169064" sldId="261"/>
        </pc:sldMkLst>
        <pc:spChg chg="mod">
          <ac:chgData name="Camilla Wheal" userId="346764f5-9897-4706-8652-5e6e8b741e4a" providerId="ADAL" clId="{6F835E9F-2E3A-4739-9C56-C147F757A0BC}" dt="2024-10-22T17:58:47.283" v="16" actId="114"/>
          <ac:spMkLst>
            <pc:docMk/>
            <pc:sldMk cId="2844169064" sldId="261"/>
            <ac:spMk id="3" creationId="{1B13E4F8-2A31-BCCD-2865-5B1EE15A62E4}"/>
          </ac:spMkLst>
        </pc:spChg>
      </pc:sldChg>
      <pc:sldChg chg="modSp mod">
        <pc:chgData name="Camilla Wheal" userId="346764f5-9897-4706-8652-5e6e8b741e4a" providerId="ADAL" clId="{6F835E9F-2E3A-4739-9C56-C147F757A0BC}" dt="2024-10-23T08:52:52.099" v="22" actId="114"/>
        <pc:sldMkLst>
          <pc:docMk/>
          <pc:sldMk cId="2636376664" sldId="262"/>
        </pc:sldMkLst>
        <pc:spChg chg="mod">
          <ac:chgData name="Camilla Wheal" userId="346764f5-9897-4706-8652-5e6e8b741e4a" providerId="ADAL" clId="{6F835E9F-2E3A-4739-9C56-C147F757A0BC}" dt="2024-10-23T08:52:52.099" v="22" actId="114"/>
          <ac:spMkLst>
            <pc:docMk/>
            <pc:sldMk cId="2636376664" sldId="262"/>
            <ac:spMk id="3" creationId="{5E681D56-9C3F-A210-7E49-5B344215A72E}"/>
          </ac:spMkLst>
        </pc:spChg>
      </pc:sldChg>
      <pc:sldChg chg="modSp mod">
        <pc:chgData name="Camilla Wheal" userId="346764f5-9897-4706-8652-5e6e8b741e4a" providerId="ADAL" clId="{6F835E9F-2E3A-4739-9C56-C147F757A0BC}" dt="2024-10-23T08:55:00.550" v="164" actId="5793"/>
        <pc:sldMkLst>
          <pc:docMk/>
          <pc:sldMk cId="4293574405" sldId="264"/>
        </pc:sldMkLst>
        <pc:spChg chg="mod">
          <ac:chgData name="Camilla Wheal" userId="346764f5-9897-4706-8652-5e6e8b741e4a" providerId="ADAL" clId="{6F835E9F-2E3A-4739-9C56-C147F757A0BC}" dt="2024-10-23T08:54:15.701" v="62" actId="5793"/>
          <ac:spMkLst>
            <pc:docMk/>
            <pc:sldMk cId="4293574405" sldId="264"/>
            <ac:spMk id="2" creationId="{2CCF4E5D-1C25-16F4-16F8-D3424B84D96E}"/>
          </ac:spMkLst>
        </pc:spChg>
        <pc:spChg chg="mod">
          <ac:chgData name="Camilla Wheal" userId="346764f5-9897-4706-8652-5e6e8b741e4a" providerId="ADAL" clId="{6F835E9F-2E3A-4739-9C56-C147F757A0BC}" dt="2024-10-23T08:55:00.550" v="164" actId="5793"/>
          <ac:spMkLst>
            <pc:docMk/>
            <pc:sldMk cId="4293574405" sldId="264"/>
            <ac:spMk id="3" creationId="{172E12BB-DF86-DE00-1DF1-A51DA2842CE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540D7-E96C-46EC-1AFE-DE2353D94EA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EBD1075-0674-1796-526F-4908C46470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7222677-1B78-4C9D-C82E-21F4EC24CA7D}"/>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5" name="Footer Placeholder 4">
            <a:extLst>
              <a:ext uri="{FF2B5EF4-FFF2-40B4-BE49-F238E27FC236}">
                <a16:creationId xmlns:a16="http://schemas.microsoft.com/office/drawing/2014/main" id="{CFA55D18-312D-A9C8-975A-3FDA324194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9F96F0-74D3-B705-6EB1-915D306776D0}"/>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236098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7829-5931-EF6A-4A52-E065203B78D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F0BC89-67A1-AE39-2986-28C73180992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7C392D1-1985-07B5-DC8E-4BAF834CF880}"/>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5" name="Footer Placeholder 4">
            <a:extLst>
              <a:ext uri="{FF2B5EF4-FFF2-40B4-BE49-F238E27FC236}">
                <a16:creationId xmlns:a16="http://schemas.microsoft.com/office/drawing/2014/main" id="{87D0F1E0-F100-4027-3000-A94415000A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8C1648-A500-1411-D228-5B51950A565E}"/>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3466168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4930E8-D607-33EB-0830-7B682E29842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F05F0D9-FBB0-9514-6F81-F331A841B9C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720016-16FC-9249-6A3D-7A8B3FF7754A}"/>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5" name="Footer Placeholder 4">
            <a:extLst>
              <a:ext uri="{FF2B5EF4-FFF2-40B4-BE49-F238E27FC236}">
                <a16:creationId xmlns:a16="http://schemas.microsoft.com/office/drawing/2014/main" id="{272AB2C4-01DB-B445-5AC4-79F83013C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B1C5D2-9031-A2C5-95BC-6416FAF49B0F}"/>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1661267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A011A-3894-1A18-CBE1-CD7C56E3708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0FB74A7-2005-0A5E-D5D3-5880DCEA5D1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AC67266-2580-6FBE-6E92-AF38514C2A2A}"/>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5" name="Footer Placeholder 4">
            <a:extLst>
              <a:ext uri="{FF2B5EF4-FFF2-40B4-BE49-F238E27FC236}">
                <a16:creationId xmlns:a16="http://schemas.microsoft.com/office/drawing/2014/main" id="{87FD18C5-70B0-8D6C-CC8D-05F95F67E2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9B3065-1D32-E779-AB39-CDB6F54F6977}"/>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312153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AB4C4-11A7-1D93-8D3C-B8484959483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FD1373B-1778-AA52-C1E1-9167538F536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50899CD-45A2-C4EA-67AA-8242EE3792AF}"/>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5" name="Footer Placeholder 4">
            <a:extLst>
              <a:ext uri="{FF2B5EF4-FFF2-40B4-BE49-F238E27FC236}">
                <a16:creationId xmlns:a16="http://schemas.microsoft.com/office/drawing/2014/main" id="{86EC08E7-AF6F-2AA4-CEB2-726781485C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9ED06A-5490-2F22-DC18-ED3F745DDE2F}"/>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176916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3ECE-0C33-6D98-1F8A-BF348737CFC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650EBD6-C4C6-026E-E9DC-39BE7FE71FB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F3FBB0D-D162-879C-E61C-CA21B7D0404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909E0A5-7687-218E-FEA6-61A71FD1E46B}"/>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6" name="Footer Placeholder 5">
            <a:extLst>
              <a:ext uri="{FF2B5EF4-FFF2-40B4-BE49-F238E27FC236}">
                <a16:creationId xmlns:a16="http://schemas.microsoft.com/office/drawing/2014/main" id="{C5A14F80-6957-B648-6326-75D6B747B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DF3A99-C3EB-0BA1-43FF-80D929B1D272}"/>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135759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4C965-20FA-433F-B019-D9F5D74817E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6E46A0A-8589-19CC-D5DD-80C4A3D71F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4FF341F-FAC2-B087-3D3B-94A6A5D0B27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3B355B0-AA61-97CC-9360-525859EC55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633A7CE-5859-A4F4-6CE1-94D2911FACD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45972A6-8796-4170-E7D1-5D4E64540E4F}"/>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8" name="Footer Placeholder 7">
            <a:extLst>
              <a:ext uri="{FF2B5EF4-FFF2-40B4-BE49-F238E27FC236}">
                <a16:creationId xmlns:a16="http://schemas.microsoft.com/office/drawing/2014/main" id="{6FD0904D-316E-6675-6152-DC4BDC720E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238591-A7A5-92AA-1052-13AE27936E35}"/>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3754738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4A11F-E4EC-2B8C-9DD5-33D2B16A0BE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F340F01-5895-51F3-B962-BC454B5CFB9B}"/>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4" name="Footer Placeholder 3">
            <a:extLst>
              <a:ext uri="{FF2B5EF4-FFF2-40B4-BE49-F238E27FC236}">
                <a16:creationId xmlns:a16="http://schemas.microsoft.com/office/drawing/2014/main" id="{5E55F690-9754-0FD3-82FD-DB0951D02E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A52CEC-CF6D-49B3-8E6E-E6D6B50234FC}"/>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1354334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7E57D2-D53D-8DFB-161A-8A45689ABF17}"/>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3" name="Footer Placeholder 2">
            <a:extLst>
              <a:ext uri="{FF2B5EF4-FFF2-40B4-BE49-F238E27FC236}">
                <a16:creationId xmlns:a16="http://schemas.microsoft.com/office/drawing/2014/main" id="{BDE4A899-81B8-D65E-38B5-4747E5B300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DC8614-5DA2-09EE-9A17-63F6EC9CA0A1}"/>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1688242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C1678-DD94-CC36-A4BC-31CAC581990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F41166A-7967-E6EE-C010-4934483372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F3312FE-D904-EE40-6761-B55ECC74F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C600405-33EE-D56F-1585-8E548C806020}"/>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6" name="Footer Placeholder 5">
            <a:extLst>
              <a:ext uri="{FF2B5EF4-FFF2-40B4-BE49-F238E27FC236}">
                <a16:creationId xmlns:a16="http://schemas.microsoft.com/office/drawing/2014/main" id="{25341921-EEE5-EF12-4E60-89F30812A4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1C9150-67D6-1DCD-BA4E-554CBA11DD34}"/>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679016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8448E-C1BE-92A3-B257-DDD07EFA90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11E8C97-37CE-59EB-5250-6DFAB0F2C7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65F6A0-5FD4-E110-88B6-1745492EEB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F95489D-BC98-2AF0-083C-9C2ABAD5B737}"/>
              </a:ext>
            </a:extLst>
          </p:cNvPr>
          <p:cNvSpPr>
            <a:spLocks noGrp="1"/>
          </p:cNvSpPr>
          <p:nvPr>
            <p:ph type="dt" sz="half" idx="10"/>
          </p:nvPr>
        </p:nvSpPr>
        <p:spPr/>
        <p:txBody>
          <a:bodyPr/>
          <a:lstStyle/>
          <a:p>
            <a:fld id="{4C40E640-7A03-BA41-8948-7F52A0A3FD10}" type="datetimeFigureOut">
              <a:rPr lang="en-US" smtClean="0"/>
              <a:t>10/24/2024</a:t>
            </a:fld>
            <a:endParaRPr lang="en-US"/>
          </a:p>
        </p:txBody>
      </p:sp>
      <p:sp>
        <p:nvSpPr>
          <p:cNvPr id="6" name="Footer Placeholder 5">
            <a:extLst>
              <a:ext uri="{FF2B5EF4-FFF2-40B4-BE49-F238E27FC236}">
                <a16:creationId xmlns:a16="http://schemas.microsoft.com/office/drawing/2014/main" id="{295A3180-C641-1853-C698-9171720565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D02F59-16EA-F4AB-BE00-87BB0B948F59}"/>
              </a:ext>
            </a:extLst>
          </p:cNvPr>
          <p:cNvSpPr>
            <a:spLocks noGrp="1"/>
          </p:cNvSpPr>
          <p:nvPr>
            <p:ph type="sldNum" sz="quarter" idx="12"/>
          </p:nvPr>
        </p:nvSpPr>
        <p:spPr/>
        <p:txBody>
          <a:bodyPr/>
          <a:lstStyle/>
          <a:p>
            <a:fld id="{168712C9-EED3-8943-9E3C-A62D8AC09899}" type="slidenum">
              <a:rPr lang="en-US" smtClean="0"/>
              <a:t>‹#›</a:t>
            </a:fld>
            <a:endParaRPr lang="en-US"/>
          </a:p>
        </p:txBody>
      </p:sp>
    </p:spTree>
    <p:extLst>
      <p:ext uri="{BB962C8B-B14F-4D97-AF65-F5344CB8AC3E}">
        <p14:creationId xmlns:p14="http://schemas.microsoft.com/office/powerpoint/2010/main" val="1897702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F4E3D0-9975-0D52-E762-5264D3A753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EA7A95D-B49F-EC4B-2007-EDF8CF4D31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CFD1AC5-15A2-ADBC-FEEE-E2BAADB52C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C40E640-7A03-BA41-8948-7F52A0A3FD10}" type="datetimeFigureOut">
              <a:rPr lang="en-US" smtClean="0"/>
              <a:t>10/24/2024</a:t>
            </a:fld>
            <a:endParaRPr lang="en-US"/>
          </a:p>
        </p:txBody>
      </p:sp>
      <p:sp>
        <p:nvSpPr>
          <p:cNvPr id="5" name="Footer Placeholder 4">
            <a:extLst>
              <a:ext uri="{FF2B5EF4-FFF2-40B4-BE49-F238E27FC236}">
                <a16:creationId xmlns:a16="http://schemas.microsoft.com/office/drawing/2014/main" id="{F2AC4E8B-418D-A7C2-660B-7179F469BD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1D6BF94-E184-5EC6-F539-9D1DC86A12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68712C9-EED3-8943-9E3C-A62D8AC09899}" type="slidenum">
              <a:rPr lang="en-US" smtClean="0"/>
              <a:t>‹#›</a:t>
            </a:fld>
            <a:endParaRPr lang="en-US"/>
          </a:p>
        </p:txBody>
      </p:sp>
    </p:spTree>
    <p:extLst>
      <p:ext uri="{BB962C8B-B14F-4D97-AF65-F5344CB8AC3E}">
        <p14:creationId xmlns:p14="http://schemas.microsoft.com/office/powerpoint/2010/main" val="1533394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FA7F8-B589-20F1-464C-CC1E00D799BE}"/>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C5CD85EB-4AD0-75A1-A380-44D69697D5D8}"/>
              </a:ext>
            </a:extLst>
          </p:cNvPr>
          <p:cNvSpPr>
            <a:spLocks noGrp="1"/>
          </p:cNvSpPr>
          <p:nvPr>
            <p:ph idx="1"/>
          </p:nvPr>
        </p:nvSpPr>
        <p:spPr>
          <a:xfrm>
            <a:off x="838200" y="583727"/>
            <a:ext cx="10515600" cy="4552478"/>
          </a:xfrm>
        </p:spPr>
        <p:txBody>
          <a:bodyPr>
            <a:normAutofit/>
          </a:bodyPr>
          <a:lstStyle/>
          <a:p>
            <a:pPr marL="0" indent="0">
              <a:buNone/>
            </a:pPr>
            <a:endParaRPr lang="en-GB" sz="4000" dirty="0">
              <a:latin typeface="+mj-lt"/>
            </a:endParaRPr>
          </a:p>
          <a:p>
            <a:pPr marL="0" indent="0" algn="ctr">
              <a:buNone/>
            </a:pPr>
            <a:r>
              <a:rPr lang="en-GB" sz="4000" b="1" dirty="0"/>
              <a:t>Kingston VCSE Sector Forum </a:t>
            </a:r>
          </a:p>
          <a:p>
            <a:pPr marL="0" indent="0" algn="ctr">
              <a:buNone/>
            </a:pPr>
            <a:r>
              <a:rPr lang="en-GB" sz="4000" b="1" dirty="0"/>
              <a:t>23 October 2024 </a:t>
            </a:r>
          </a:p>
          <a:p>
            <a:pPr marL="0" indent="0" algn="ctr">
              <a:buNone/>
            </a:pPr>
            <a:r>
              <a:rPr lang="en-GB" sz="4000" b="1" dirty="0"/>
              <a:t>Kingston Compact </a:t>
            </a:r>
          </a:p>
          <a:p>
            <a:pPr marL="0" indent="0" algn="ctr">
              <a:buNone/>
            </a:pPr>
            <a:r>
              <a:rPr lang="en-GB" dirty="0"/>
              <a:t>Facilitator: Lev Pedro</a:t>
            </a:r>
          </a:p>
          <a:p>
            <a:pPr marL="0" indent="0" algn="ctr">
              <a:buNone/>
            </a:pPr>
            <a:endParaRPr lang="en-GB" dirty="0"/>
          </a:p>
          <a:p>
            <a:pPr marL="0" indent="0" algn="ctr">
              <a:buNone/>
            </a:pPr>
            <a:endParaRPr lang="en-GB" dirty="0"/>
          </a:p>
        </p:txBody>
      </p:sp>
      <p:pic>
        <p:nvPicPr>
          <p:cNvPr id="7" name="Picture 6" descr="A orange sign with white text&#10;&#10;Description automatically generated">
            <a:extLst>
              <a:ext uri="{FF2B5EF4-FFF2-40B4-BE49-F238E27FC236}">
                <a16:creationId xmlns:a16="http://schemas.microsoft.com/office/drawing/2014/main" id="{AA068B7D-5CFB-EC45-CF29-1438C33E5F13}"/>
              </a:ext>
            </a:extLst>
          </p:cNvPr>
          <p:cNvPicPr>
            <a:picLocks noChangeAspect="1"/>
          </p:cNvPicPr>
          <p:nvPr/>
        </p:nvPicPr>
        <p:blipFill>
          <a:blip r:embed="rId2"/>
          <a:stretch>
            <a:fillRect/>
          </a:stretch>
        </p:blipFill>
        <p:spPr>
          <a:xfrm>
            <a:off x="496888" y="4796148"/>
            <a:ext cx="3219078" cy="1472990"/>
          </a:xfrm>
          <a:prstGeom prst="rect">
            <a:avLst/>
          </a:prstGeom>
        </p:spPr>
      </p:pic>
      <p:pic>
        <p:nvPicPr>
          <p:cNvPr id="9" name="Picture 8" descr="A logo for a charity&#10;&#10;Description automatically generated">
            <a:extLst>
              <a:ext uri="{FF2B5EF4-FFF2-40B4-BE49-F238E27FC236}">
                <a16:creationId xmlns:a16="http://schemas.microsoft.com/office/drawing/2014/main" id="{143B63A7-8079-F9AB-4EDC-1EC45A44F9E7}"/>
              </a:ext>
            </a:extLst>
          </p:cNvPr>
          <p:cNvPicPr>
            <a:picLocks noChangeAspect="1"/>
          </p:cNvPicPr>
          <p:nvPr/>
        </p:nvPicPr>
        <p:blipFill>
          <a:blip r:embed="rId3"/>
          <a:stretch>
            <a:fillRect/>
          </a:stretch>
        </p:blipFill>
        <p:spPr>
          <a:xfrm>
            <a:off x="4057277" y="4658502"/>
            <a:ext cx="1575037" cy="1615771"/>
          </a:xfrm>
          <a:prstGeom prst="rect">
            <a:avLst/>
          </a:prstGeom>
        </p:spPr>
      </p:pic>
    </p:spTree>
    <p:extLst>
      <p:ext uri="{BB962C8B-B14F-4D97-AF65-F5344CB8AC3E}">
        <p14:creationId xmlns:p14="http://schemas.microsoft.com/office/powerpoint/2010/main" val="3209914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58894-B37E-0B62-2039-5DFAF75234E7}"/>
              </a:ext>
            </a:extLst>
          </p:cNvPr>
          <p:cNvSpPr>
            <a:spLocks noGrp="1"/>
          </p:cNvSpPr>
          <p:nvPr>
            <p:ph type="title"/>
          </p:nvPr>
        </p:nvSpPr>
        <p:spPr/>
        <p:txBody>
          <a:bodyPr/>
          <a:lstStyle/>
          <a:p>
            <a:r>
              <a:rPr lang="en-US" dirty="0"/>
              <a:t>What is a Compact? </a:t>
            </a:r>
          </a:p>
        </p:txBody>
      </p:sp>
      <p:sp>
        <p:nvSpPr>
          <p:cNvPr id="3" name="Content Placeholder 2">
            <a:extLst>
              <a:ext uri="{FF2B5EF4-FFF2-40B4-BE49-F238E27FC236}">
                <a16:creationId xmlns:a16="http://schemas.microsoft.com/office/drawing/2014/main" id="{CDDC66CF-0207-C405-D168-BA13D5FDE2C3}"/>
              </a:ext>
            </a:extLst>
          </p:cNvPr>
          <p:cNvSpPr>
            <a:spLocks noGrp="1"/>
          </p:cNvSpPr>
          <p:nvPr>
            <p:ph idx="1"/>
          </p:nvPr>
        </p:nvSpPr>
        <p:spPr/>
        <p:txBody>
          <a:bodyPr/>
          <a:lstStyle/>
          <a:p>
            <a:r>
              <a:rPr lang="en-GB" dirty="0"/>
              <a:t>A </a:t>
            </a:r>
            <a:r>
              <a:rPr lang="en-GB" b="1" u="sng" dirty="0"/>
              <a:t>framework</a:t>
            </a:r>
            <a:r>
              <a:rPr lang="en-GB" dirty="0"/>
              <a:t> for </a:t>
            </a:r>
            <a:r>
              <a:rPr lang="en-GB" b="1" u="sng" dirty="0"/>
              <a:t>good practice </a:t>
            </a:r>
            <a:r>
              <a:rPr lang="en-GB" dirty="0"/>
              <a:t>in public and voluntary sector relations</a:t>
            </a:r>
          </a:p>
          <a:p>
            <a:r>
              <a:rPr lang="en-GB" dirty="0"/>
              <a:t>... ensuring that both sectors work together effectively, with respect, accountability, and shared values.</a:t>
            </a:r>
          </a:p>
          <a:p>
            <a:r>
              <a:rPr lang="en-GB" dirty="0"/>
              <a:t>It represents a </a:t>
            </a:r>
            <a:r>
              <a:rPr lang="en-GB" b="1" u="sng" dirty="0"/>
              <a:t>commitment to collaborative working</a:t>
            </a:r>
            <a:r>
              <a:rPr lang="en-GB" dirty="0"/>
              <a:t>, fostering a strong and productive relationship</a:t>
            </a:r>
          </a:p>
          <a:p>
            <a:r>
              <a:rPr lang="en-GB" dirty="0"/>
              <a:t>… that benefits communities and improves public services. </a:t>
            </a:r>
          </a:p>
          <a:p>
            <a:pPr marL="0" indent="0">
              <a:buNone/>
            </a:pPr>
            <a:endParaRPr lang="en-US" dirty="0"/>
          </a:p>
        </p:txBody>
      </p:sp>
      <p:pic>
        <p:nvPicPr>
          <p:cNvPr id="4" name="Picture 3" descr="A orange sign with white text&#10;&#10;Description automatically generated">
            <a:extLst>
              <a:ext uri="{FF2B5EF4-FFF2-40B4-BE49-F238E27FC236}">
                <a16:creationId xmlns:a16="http://schemas.microsoft.com/office/drawing/2014/main" id="{B057EC96-F7D3-F309-151A-63999BD2588D}"/>
              </a:ext>
            </a:extLst>
          </p:cNvPr>
          <p:cNvPicPr>
            <a:picLocks noChangeAspect="1"/>
          </p:cNvPicPr>
          <p:nvPr/>
        </p:nvPicPr>
        <p:blipFill>
          <a:blip r:embed="rId2"/>
          <a:stretch>
            <a:fillRect/>
          </a:stretch>
        </p:blipFill>
        <p:spPr>
          <a:xfrm>
            <a:off x="438523" y="5511041"/>
            <a:ext cx="1750200" cy="800859"/>
          </a:xfrm>
          <a:prstGeom prst="rect">
            <a:avLst/>
          </a:prstGeom>
        </p:spPr>
      </p:pic>
      <p:pic>
        <p:nvPicPr>
          <p:cNvPr id="5" name="Picture 4" descr="A logo for a charity&#10;&#10;Description automatically generated">
            <a:extLst>
              <a:ext uri="{FF2B5EF4-FFF2-40B4-BE49-F238E27FC236}">
                <a16:creationId xmlns:a16="http://schemas.microsoft.com/office/drawing/2014/main" id="{862785E9-37D0-B43B-9B62-1AB1B402838F}"/>
              </a:ext>
            </a:extLst>
          </p:cNvPr>
          <p:cNvPicPr>
            <a:picLocks noChangeAspect="1"/>
          </p:cNvPicPr>
          <p:nvPr/>
        </p:nvPicPr>
        <p:blipFill>
          <a:blip r:embed="rId3"/>
          <a:stretch>
            <a:fillRect/>
          </a:stretch>
        </p:blipFill>
        <p:spPr>
          <a:xfrm>
            <a:off x="2364665" y="5384696"/>
            <a:ext cx="903829" cy="927204"/>
          </a:xfrm>
          <a:prstGeom prst="rect">
            <a:avLst/>
          </a:prstGeom>
        </p:spPr>
      </p:pic>
    </p:spTree>
    <p:extLst>
      <p:ext uri="{BB962C8B-B14F-4D97-AF65-F5344CB8AC3E}">
        <p14:creationId xmlns:p14="http://schemas.microsoft.com/office/powerpoint/2010/main" val="2133098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4023C-3003-E42F-ADFA-96D099E4D6DC}"/>
              </a:ext>
            </a:extLst>
          </p:cNvPr>
          <p:cNvSpPr>
            <a:spLocks noGrp="1"/>
          </p:cNvSpPr>
          <p:nvPr>
            <p:ph type="title"/>
          </p:nvPr>
        </p:nvSpPr>
        <p:spPr/>
        <p:txBody>
          <a:bodyPr/>
          <a:lstStyle/>
          <a:p>
            <a:r>
              <a:rPr lang="en-US" dirty="0"/>
              <a:t>Compact – key features</a:t>
            </a:r>
          </a:p>
        </p:txBody>
      </p:sp>
      <p:sp>
        <p:nvSpPr>
          <p:cNvPr id="3" name="Content Placeholder 2">
            <a:extLst>
              <a:ext uri="{FF2B5EF4-FFF2-40B4-BE49-F238E27FC236}">
                <a16:creationId xmlns:a16="http://schemas.microsoft.com/office/drawing/2014/main" id="{D9F707E2-D0C4-65C9-0461-78E0F2F1FC49}"/>
              </a:ext>
            </a:extLst>
          </p:cNvPr>
          <p:cNvSpPr>
            <a:spLocks noGrp="1"/>
          </p:cNvSpPr>
          <p:nvPr>
            <p:ph idx="1"/>
          </p:nvPr>
        </p:nvSpPr>
        <p:spPr/>
        <p:txBody>
          <a:bodyPr/>
          <a:lstStyle/>
          <a:p>
            <a:r>
              <a:rPr lang="en-US" dirty="0"/>
              <a:t>Jointly produced </a:t>
            </a:r>
          </a:p>
          <a:p>
            <a:r>
              <a:rPr lang="en-US" dirty="0"/>
              <a:t>Commitments from both sectors </a:t>
            </a:r>
          </a:p>
          <a:p>
            <a:r>
              <a:rPr lang="en-US" dirty="0"/>
              <a:t>Implementation group (ensures mutual accountability) </a:t>
            </a:r>
          </a:p>
          <a:p>
            <a:r>
              <a:rPr lang="en-US" dirty="0"/>
              <a:t>What happens if something goes wrong? </a:t>
            </a:r>
          </a:p>
          <a:p>
            <a:r>
              <a:rPr lang="en-US" dirty="0"/>
              <a:t>Periodic review and refresh </a:t>
            </a:r>
          </a:p>
        </p:txBody>
      </p:sp>
      <p:pic>
        <p:nvPicPr>
          <p:cNvPr id="4" name="Picture 3" descr="A orange sign with white text&#10;&#10;Description automatically generated">
            <a:extLst>
              <a:ext uri="{FF2B5EF4-FFF2-40B4-BE49-F238E27FC236}">
                <a16:creationId xmlns:a16="http://schemas.microsoft.com/office/drawing/2014/main" id="{9A9FE024-FA87-CED3-B118-713DE04CE31D}"/>
              </a:ext>
            </a:extLst>
          </p:cNvPr>
          <p:cNvPicPr>
            <a:picLocks noChangeAspect="1"/>
          </p:cNvPicPr>
          <p:nvPr/>
        </p:nvPicPr>
        <p:blipFill>
          <a:blip r:embed="rId2"/>
          <a:stretch>
            <a:fillRect/>
          </a:stretch>
        </p:blipFill>
        <p:spPr>
          <a:xfrm>
            <a:off x="438523" y="5426469"/>
            <a:ext cx="1935026" cy="885431"/>
          </a:xfrm>
          <a:prstGeom prst="rect">
            <a:avLst/>
          </a:prstGeom>
        </p:spPr>
      </p:pic>
      <p:pic>
        <p:nvPicPr>
          <p:cNvPr id="5" name="Picture 4" descr="A logo for a charity&#10;&#10;Description automatically generated">
            <a:extLst>
              <a:ext uri="{FF2B5EF4-FFF2-40B4-BE49-F238E27FC236}">
                <a16:creationId xmlns:a16="http://schemas.microsoft.com/office/drawing/2014/main" id="{9B837C28-9C42-85E8-3990-5F6860E25AEA}"/>
              </a:ext>
            </a:extLst>
          </p:cNvPr>
          <p:cNvPicPr>
            <a:picLocks noChangeAspect="1"/>
          </p:cNvPicPr>
          <p:nvPr/>
        </p:nvPicPr>
        <p:blipFill>
          <a:blip r:embed="rId3"/>
          <a:stretch>
            <a:fillRect/>
          </a:stretch>
        </p:blipFill>
        <p:spPr>
          <a:xfrm>
            <a:off x="2549491" y="5344779"/>
            <a:ext cx="942740" cy="967121"/>
          </a:xfrm>
          <a:prstGeom prst="rect">
            <a:avLst/>
          </a:prstGeom>
        </p:spPr>
      </p:pic>
    </p:spTree>
    <p:extLst>
      <p:ext uri="{BB962C8B-B14F-4D97-AF65-F5344CB8AC3E}">
        <p14:creationId xmlns:p14="http://schemas.microsoft.com/office/powerpoint/2010/main" val="170413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9023A-83CF-03A6-A2C9-FB0BA2B4DAE8}"/>
              </a:ext>
            </a:extLst>
          </p:cNvPr>
          <p:cNvSpPr>
            <a:spLocks noGrp="1"/>
          </p:cNvSpPr>
          <p:nvPr>
            <p:ph type="title"/>
          </p:nvPr>
        </p:nvSpPr>
        <p:spPr/>
        <p:txBody>
          <a:bodyPr/>
          <a:lstStyle/>
          <a:p>
            <a:r>
              <a:rPr lang="en-US" dirty="0"/>
              <a:t>Main components of a compact 	</a:t>
            </a:r>
          </a:p>
        </p:txBody>
      </p:sp>
      <p:sp>
        <p:nvSpPr>
          <p:cNvPr id="3" name="Content Placeholder 2">
            <a:extLst>
              <a:ext uri="{FF2B5EF4-FFF2-40B4-BE49-F238E27FC236}">
                <a16:creationId xmlns:a16="http://schemas.microsoft.com/office/drawing/2014/main" id="{58718720-8CDC-865A-7336-E0D7005495A2}"/>
              </a:ext>
            </a:extLst>
          </p:cNvPr>
          <p:cNvSpPr>
            <a:spLocks noGrp="1"/>
          </p:cNvSpPr>
          <p:nvPr>
            <p:ph idx="1"/>
          </p:nvPr>
        </p:nvSpPr>
        <p:spPr/>
        <p:txBody>
          <a:bodyPr/>
          <a:lstStyle/>
          <a:p>
            <a:r>
              <a:rPr lang="en-US" dirty="0"/>
              <a:t>Background / context – e.g. council &amp; NHS approach to partnership, links to local strategies </a:t>
            </a:r>
          </a:p>
          <a:p>
            <a:r>
              <a:rPr lang="en-US" dirty="0"/>
              <a:t>Purpose and shared values </a:t>
            </a:r>
          </a:p>
          <a:p>
            <a:r>
              <a:rPr lang="en-US" dirty="0"/>
              <a:t>Principles of partnership working </a:t>
            </a:r>
          </a:p>
          <a:p>
            <a:r>
              <a:rPr lang="en-US" dirty="0"/>
              <a:t>Structures / governance / accountability / dispute resolution  </a:t>
            </a:r>
          </a:p>
          <a:p>
            <a:r>
              <a:rPr lang="en-US" dirty="0"/>
              <a:t>Process for review / refresh </a:t>
            </a:r>
          </a:p>
          <a:p>
            <a:endParaRPr lang="en-US" dirty="0"/>
          </a:p>
          <a:p>
            <a:endParaRPr lang="en-US" dirty="0"/>
          </a:p>
        </p:txBody>
      </p:sp>
      <p:pic>
        <p:nvPicPr>
          <p:cNvPr id="4" name="Picture 3" descr="A orange sign with white text&#10;&#10;Description automatically generated">
            <a:extLst>
              <a:ext uri="{FF2B5EF4-FFF2-40B4-BE49-F238E27FC236}">
                <a16:creationId xmlns:a16="http://schemas.microsoft.com/office/drawing/2014/main" id="{E96B8C73-91CB-6BE9-3BCD-4AE609F6318B}"/>
              </a:ext>
            </a:extLst>
          </p:cNvPr>
          <p:cNvPicPr>
            <a:picLocks noChangeAspect="1"/>
          </p:cNvPicPr>
          <p:nvPr/>
        </p:nvPicPr>
        <p:blipFill>
          <a:blip r:embed="rId2"/>
          <a:stretch>
            <a:fillRect/>
          </a:stretch>
        </p:blipFill>
        <p:spPr>
          <a:xfrm>
            <a:off x="438523" y="5617870"/>
            <a:ext cx="1516737" cy="694030"/>
          </a:xfrm>
          <a:prstGeom prst="rect">
            <a:avLst/>
          </a:prstGeom>
        </p:spPr>
      </p:pic>
      <p:pic>
        <p:nvPicPr>
          <p:cNvPr id="5" name="Picture 4" descr="A logo for a charity&#10;&#10;Description automatically generated">
            <a:extLst>
              <a:ext uri="{FF2B5EF4-FFF2-40B4-BE49-F238E27FC236}">
                <a16:creationId xmlns:a16="http://schemas.microsoft.com/office/drawing/2014/main" id="{C19C67D6-47FD-068F-23CE-52C1FBB58798}"/>
              </a:ext>
            </a:extLst>
          </p:cNvPr>
          <p:cNvPicPr>
            <a:picLocks noChangeAspect="1"/>
          </p:cNvPicPr>
          <p:nvPr/>
        </p:nvPicPr>
        <p:blipFill>
          <a:blip r:embed="rId3"/>
          <a:stretch>
            <a:fillRect/>
          </a:stretch>
        </p:blipFill>
        <p:spPr>
          <a:xfrm>
            <a:off x="2140928" y="5591210"/>
            <a:ext cx="748187" cy="767537"/>
          </a:xfrm>
          <a:prstGeom prst="rect">
            <a:avLst/>
          </a:prstGeom>
        </p:spPr>
      </p:pic>
    </p:spTree>
    <p:extLst>
      <p:ext uri="{BB962C8B-B14F-4D97-AF65-F5344CB8AC3E}">
        <p14:creationId xmlns:p14="http://schemas.microsoft.com/office/powerpoint/2010/main" val="1781857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33377-0408-675B-65F4-13A9BCE69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CF4E5D-1C25-16F4-16F8-D3424B84D96E}"/>
              </a:ext>
            </a:extLst>
          </p:cNvPr>
          <p:cNvSpPr>
            <a:spLocks noGrp="1"/>
          </p:cNvSpPr>
          <p:nvPr>
            <p:ph type="title"/>
          </p:nvPr>
        </p:nvSpPr>
        <p:spPr/>
        <p:txBody>
          <a:bodyPr/>
          <a:lstStyle/>
          <a:p>
            <a:r>
              <a:rPr lang="en-US" dirty="0"/>
              <a:t>Governance and implementation 	</a:t>
            </a:r>
          </a:p>
        </p:txBody>
      </p:sp>
      <p:sp>
        <p:nvSpPr>
          <p:cNvPr id="3" name="Content Placeholder 2">
            <a:extLst>
              <a:ext uri="{FF2B5EF4-FFF2-40B4-BE49-F238E27FC236}">
                <a16:creationId xmlns:a16="http://schemas.microsoft.com/office/drawing/2014/main" id="{172E12BB-DF86-DE00-1DF1-A51DA2842CEF}"/>
              </a:ext>
            </a:extLst>
          </p:cNvPr>
          <p:cNvSpPr>
            <a:spLocks noGrp="1"/>
          </p:cNvSpPr>
          <p:nvPr>
            <p:ph idx="1"/>
          </p:nvPr>
        </p:nvSpPr>
        <p:spPr/>
        <p:txBody>
          <a:bodyPr/>
          <a:lstStyle/>
          <a:p>
            <a:pPr marL="0" indent="0">
              <a:buNone/>
            </a:pPr>
            <a:endParaRPr lang="en-US" dirty="0"/>
          </a:p>
          <a:p>
            <a:r>
              <a:rPr lang="en-US" dirty="0"/>
              <a:t>Where is it owned?</a:t>
            </a:r>
          </a:p>
          <a:p>
            <a:r>
              <a:rPr lang="en-US" dirty="0"/>
              <a:t>How is it monitored?</a:t>
            </a:r>
          </a:p>
          <a:p>
            <a:r>
              <a:rPr lang="en-US" dirty="0"/>
              <a:t>How will we hold each other to account? </a:t>
            </a:r>
          </a:p>
          <a:p>
            <a:r>
              <a:rPr lang="en-US" dirty="0"/>
              <a:t>How is it reviewed? </a:t>
            </a:r>
          </a:p>
        </p:txBody>
      </p:sp>
      <p:pic>
        <p:nvPicPr>
          <p:cNvPr id="4" name="Picture 3" descr="A orange sign with white text&#10;&#10;Description automatically generated">
            <a:extLst>
              <a:ext uri="{FF2B5EF4-FFF2-40B4-BE49-F238E27FC236}">
                <a16:creationId xmlns:a16="http://schemas.microsoft.com/office/drawing/2014/main" id="{C50EB973-498C-23F8-17CE-AD85F5BC7FA3}"/>
              </a:ext>
            </a:extLst>
          </p:cNvPr>
          <p:cNvPicPr>
            <a:picLocks noChangeAspect="1"/>
          </p:cNvPicPr>
          <p:nvPr/>
        </p:nvPicPr>
        <p:blipFill>
          <a:blip r:embed="rId2"/>
          <a:stretch>
            <a:fillRect/>
          </a:stretch>
        </p:blipFill>
        <p:spPr>
          <a:xfrm>
            <a:off x="438523" y="5617870"/>
            <a:ext cx="1516737" cy="694030"/>
          </a:xfrm>
          <a:prstGeom prst="rect">
            <a:avLst/>
          </a:prstGeom>
        </p:spPr>
      </p:pic>
      <p:pic>
        <p:nvPicPr>
          <p:cNvPr id="5" name="Picture 4" descr="A logo for a charity&#10;&#10;Description automatically generated">
            <a:extLst>
              <a:ext uri="{FF2B5EF4-FFF2-40B4-BE49-F238E27FC236}">
                <a16:creationId xmlns:a16="http://schemas.microsoft.com/office/drawing/2014/main" id="{AD790994-6FA8-BB94-B2EF-2FA67D4D2C95}"/>
              </a:ext>
            </a:extLst>
          </p:cNvPr>
          <p:cNvPicPr>
            <a:picLocks noChangeAspect="1"/>
          </p:cNvPicPr>
          <p:nvPr/>
        </p:nvPicPr>
        <p:blipFill>
          <a:blip r:embed="rId3"/>
          <a:stretch>
            <a:fillRect/>
          </a:stretch>
        </p:blipFill>
        <p:spPr>
          <a:xfrm>
            <a:off x="2140928" y="5591210"/>
            <a:ext cx="748187" cy="767537"/>
          </a:xfrm>
          <a:prstGeom prst="rect">
            <a:avLst/>
          </a:prstGeom>
        </p:spPr>
      </p:pic>
    </p:spTree>
    <p:extLst>
      <p:ext uri="{BB962C8B-B14F-4D97-AF65-F5344CB8AC3E}">
        <p14:creationId xmlns:p14="http://schemas.microsoft.com/office/powerpoint/2010/main" val="4293574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848BB-ECB2-0684-51D3-A90446C7A889}"/>
              </a:ext>
            </a:extLst>
          </p:cNvPr>
          <p:cNvSpPr>
            <a:spLocks noGrp="1"/>
          </p:cNvSpPr>
          <p:nvPr>
            <p:ph type="title"/>
          </p:nvPr>
        </p:nvSpPr>
        <p:spPr/>
        <p:txBody>
          <a:bodyPr/>
          <a:lstStyle/>
          <a:p>
            <a:r>
              <a:rPr lang="en-US" dirty="0"/>
              <a:t>National compact – outcomes 	</a:t>
            </a:r>
          </a:p>
        </p:txBody>
      </p:sp>
      <p:sp>
        <p:nvSpPr>
          <p:cNvPr id="3" name="Content Placeholder 2">
            <a:extLst>
              <a:ext uri="{FF2B5EF4-FFF2-40B4-BE49-F238E27FC236}">
                <a16:creationId xmlns:a16="http://schemas.microsoft.com/office/drawing/2014/main" id="{39FA6C05-2A67-E4B2-EB2E-4AB21B542302}"/>
              </a:ext>
            </a:extLst>
          </p:cNvPr>
          <p:cNvSpPr>
            <a:spLocks noGrp="1"/>
          </p:cNvSpPr>
          <p:nvPr>
            <p:ph idx="1"/>
          </p:nvPr>
        </p:nvSpPr>
        <p:spPr/>
        <p:txBody>
          <a:bodyPr/>
          <a:lstStyle/>
          <a:p>
            <a:pPr>
              <a:spcAft>
                <a:spcPts val="600"/>
              </a:spcAft>
            </a:pPr>
            <a:r>
              <a:rPr lang="en-GB" dirty="0"/>
              <a:t>A strong, diverse and independent VCS</a:t>
            </a:r>
          </a:p>
          <a:p>
            <a:pPr>
              <a:spcAft>
                <a:spcPts val="600"/>
              </a:spcAft>
            </a:pPr>
            <a:r>
              <a:rPr lang="en-GB" dirty="0"/>
              <a:t>Effective and transparent design and development of policies, programmes and public services</a:t>
            </a:r>
          </a:p>
          <a:p>
            <a:pPr>
              <a:spcAft>
                <a:spcPts val="600"/>
              </a:spcAft>
            </a:pPr>
            <a:r>
              <a:rPr lang="en-GB" dirty="0"/>
              <a:t>Responsive and high-quality programmes and services</a:t>
            </a:r>
          </a:p>
          <a:p>
            <a:pPr>
              <a:spcAft>
                <a:spcPts val="600"/>
              </a:spcAft>
            </a:pPr>
            <a:r>
              <a:rPr lang="en-GB" dirty="0"/>
              <a:t>Clear arrangements for managing changes to programmes and services</a:t>
            </a:r>
          </a:p>
          <a:p>
            <a:pPr>
              <a:spcAft>
                <a:spcPts val="600"/>
              </a:spcAft>
            </a:pPr>
            <a:r>
              <a:rPr lang="en-GB" dirty="0"/>
              <a:t>An equal and fair society</a:t>
            </a:r>
          </a:p>
          <a:p>
            <a:endParaRPr lang="en-US" dirty="0"/>
          </a:p>
        </p:txBody>
      </p:sp>
      <p:pic>
        <p:nvPicPr>
          <p:cNvPr id="4" name="Picture 3" descr="A orange sign with white text&#10;&#10;Description automatically generated">
            <a:extLst>
              <a:ext uri="{FF2B5EF4-FFF2-40B4-BE49-F238E27FC236}">
                <a16:creationId xmlns:a16="http://schemas.microsoft.com/office/drawing/2014/main" id="{323F67AA-D1E2-812D-5BA8-A4BB9D7258BE}"/>
              </a:ext>
            </a:extLst>
          </p:cNvPr>
          <p:cNvPicPr>
            <a:picLocks noChangeAspect="1"/>
          </p:cNvPicPr>
          <p:nvPr/>
        </p:nvPicPr>
        <p:blipFill>
          <a:blip r:embed="rId2"/>
          <a:stretch>
            <a:fillRect/>
          </a:stretch>
        </p:blipFill>
        <p:spPr>
          <a:xfrm>
            <a:off x="438523" y="5617870"/>
            <a:ext cx="1516737" cy="694030"/>
          </a:xfrm>
          <a:prstGeom prst="rect">
            <a:avLst/>
          </a:prstGeom>
        </p:spPr>
      </p:pic>
      <p:pic>
        <p:nvPicPr>
          <p:cNvPr id="5" name="Picture 4" descr="A logo for a charity&#10;&#10;Description automatically generated">
            <a:extLst>
              <a:ext uri="{FF2B5EF4-FFF2-40B4-BE49-F238E27FC236}">
                <a16:creationId xmlns:a16="http://schemas.microsoft.com/office/drawing/2014/main" id="{5BE68E30-9945-E288-A5A0-BBE818ED124E}"/>
              </a:ext>
            </a:extLst>
          </p:cNvPr>
          <p:cNvPicPr>
            <a:picLocks noChangeAspect="1"/>
          </p:cNvPicPr>
          <p:nvPr/>
        </p:nvPicPr>
        <p:blipFill>
          <a:blip r:embed="rId3"/>
          <a:stretch>
            <a:fillRect/>
          </a:stretch>
        </p:blipFill>
        <p:spPr>
          <a:xfrm>
            <a:off x="2140928" y="5591210"/>
            <a:ext cx="748187" cy="767537"/>
          </a:xfrm>
          <a:prstGeom prst="rect">
            <a:avLst/>
          </a:prstGeom>
        </p:spPr>
      </p:pic>
    </p:spTree>
    <p:extLst>
      <p:ext uri="{BB962C8B-B14F-4D97-AF65-F5344CB8AC3E}">
        <p14:creationId xmlns:p14="http://schemas.microsoft.com/office/powerpoint/2010/main" val="1596214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19606-7110-D819-9D81-46B21F0A3E14}"/>
              </a:ext>
            </a:extLst>
          </p:cNvPr>
          <p:cNvSpPr>
            <a:spLocks noGrp="1"/>
          </p:cNvSpPr>
          <p:nvPr>
            <p:ph type="title"/>
          </p:nvPr>
        </p:nvSpPr>
        <p:spPr/>
        <p:txBody>
          <a:bodyPr/>
          <a:lstStyle/>
          <a:p>
            <a:pPr algn="ctr"/>
            <a:r>
              <a:rPr lang="en-GB" dirty="0">
                <a:latin typeface="+mn-lt"/>
              </a:rPr>
              <a:t>Kingston Partnership Board </a:t>
            </a:r>
          </a:p>
        </p:txBody>
      </p:sp>
      <p:sp>
        <p:nvSpPr>
          <p:cNvPr id="3" name="Content Placeholder 2">
            <a:extLst>
              <a:ext uri="{FF2B5EF4-FFF2-40B4-BE49-F238E27FC236}">
                <a16:creationId xmlns:a16="http://schemas.microsoft.com/office/drawing/2014/main" id="{1B13E4F8-2A31-BCCD-2865-5B1EE15A62E4}"/>
              </a:ext>
            </a:extLst>
          </p:cNvPr>
          <p:cNvSpPr>
            <a:spLocks noGrp="1"/>
          </p:cNvSpPr>
          <p:nvPr>
            <p:ph idx="1"/>
          </p:nvPr>
        </p:nvSpPr>
        <p:spPr/>
        <p:txBody>
          <a:bodyPr>
            <a:normAutofit/>
          </a:bodyPr>
          <a:lstStyle/>
          <a:p>
            <a:pPr marL="0" indent="0">
              <a:buNone/>
            </a:pPr>
            <a:endParaRPr lang="en-GB" sz="1800" i="1" dirty="0">
              <a:effectLst/>
              <a:latin typeface="Aptos" panose="020B0004020202020204" pitchFamily="34" charset="0"/>
              <a:ea typeface="Aptos" panose="020B0004020202020204" pitchFamily="34" charset="0"/>
              <a:cs typeface="Aptos" panose="020B0004020202020204" pitchFamily="34" charset="0"/>
            </a:endParaRPr>
          </a:p>
          <a:p>
            <a:pPr marL="0" indent="0" algn="ctr">
              <a:lnSpc>
                <a:spcPct val="100000"/>
              </a:lnSpc>
              <a:buNone/>
            </a:pPr>
            <a:r>
              <a:rPr lang="en-GB" sz="2400" i="1" dirty="0">
                <a:effectLst/>
                <a:latin typeface="Aptos" panose="020B0004020202020204" pitchFamily="34" charset="0"/>
                <a:ea typeface="Aptos" panose="020B0004020202020204" pitchFamily="34" charset="0"/>
                <a:cs typeface="Aptos" panose="020B0004020202020204" pitchFamily="34" charset="0"/>
              </a:rPr>
              <a:t>The Kingston Partnership Board is the strategic lead for place, focusing on broader social determinants of health and wellbeing and tackling inequalities in the Borough. The board is instrumental in ensuring that key stakeholders, including voluntary and community sector, health services and local authority coordinate effectively to support the community's needs and improve outcomes for residents. It serves as the main governance body overseeing the implementation of strategies such as Kingston's Health &amp; Wellbeing Strategy and works collaboratively to address shared challenges across the system. </a:t>
            </a:r>
          </a:p>
          <a:p>
            <a:pPr marL="0" indent="0">
              <a:buNone/>
            </a:pPr>
            <a:endParaRPr lang="en-GB" sz="1800" dirty="0">
              <a:effectLst/>
              <a:latin typeface="Aptos" panose="020B0004020202020204" pitchFamily="34" charset="0"/>
              <a:ea typeface="Aptos" panose="020B0004020202020204" pitchFamily="34" charset="0"/>
              <a:cs typeface="Aptos" panose="020B0004020202020204" pitchFamily="34" charset="0"/>
            </a:endParaRPr>
          </a:p>
        </p:txBody>
      </p:sp>
      <p:pic>
        <p:nvPicPr>
          <p:cNvPr id="4" name="Picture 3" descr="A orange sign with white text&#10;&#10;Description automatically generated">
            <a:extLst>
              <a:ext uri="{FF2B5EF4-FFF2-40B4-BE49-F238E27FC236}">
                <a16:creationId xmlns:a16="http://schemas.microsoft.com/office/drawing/2014/main" id="{33BB103D-C5CF-B027-13F0-C3B3D3BAEE79}"/>
              </a:ext>
            </a:extLst>
          </p:cNvPr>
          <p:cNvPicPr>
            <a:picLocks noChangeAspect="1"/>
          </p:cNvPicPr>
          <p:nvPr/>
        </p:nvPicPr>
        <p:blipFill>
          <a:blip r:embed="rId2"/>
          <a:stretch>
            <a:fillRect/>
          </a:stretch>
        </p:blipFill>
        <p:spPr>
          <a:xfrm>
            <a:off x="438523" y="5524395"/>
            <a:ext cx="1721017" cy="787505"/>
          </a:xfrm>
          <a:prstGeom prst="rect">
            <a:avLst/>
          </a:prstGeom>
        </p:spPr>
      </p:pic>
      <p:pic>
        <p:nvPicPr>
          <p:cNvPr id="5" name="Picture 4" descr="A logo for a charity&#10;&#10;Description automatically generated">
            <a:extLst>
              <a:ext uri="{FF2B5EF4-FFF2-40B4-BE49-F238E27FC236}">
                <a16:creationId xmlns:a16="http://schemas.microsoft.com/office/drawing/2014/main" id="{3AD02D37-D2DA-EDD9-FE2E-5E5499E6232A}"/>
              </a:ext>
            </a:extLst>
          </p:cNvPr>
          <p:cNvPicPr>
            <a:picLocks noChangeAspect="1"/>
          </p:cNvPicPr>
          <p:nvPr/>
        </p:nvPicPr>
        <p:blipFill>
          <a:blip r:embed="rId3"/>
          <a:stretch>
            <a:fillRect/>
          </a:stretch>
        </p:blipFill>
        <p:spPr>
          <a:xfrm>
            <a:off x="2257660" y="5486768"/>
            <a:ext cx="806553" cy="827412"/>
          </a:xfrm>
          <a:prstGeom prst="rect">
            <a:avLst/>
          </a:prstGeom>
        </p:spPr>
      </p:pic>
    </p:spTree>
    <p:extLst>
      <p:ext uri="{BB962C8B-B14F-4D97-AF65-F5344CB8AC3E}">
        <p14:creationId xmlns:p14="http://schemas.microsoft.com/office/powerpoint/2010/main" val="2844169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77EA4-0B52-F3FE-7967-DBE4CDD1EF88}"/>
              </a:ext>
            </a:extLst>
          </p:cNvPr>
          <p:cNvSpPr>
            <a:spLocks noGrp="1"/>
          </p:cNvSpPr>
          <p:nvPr>
            <p:ph type="title"/>
          </p:nvPr>
        </p:nvSpPr>
        <p:spPr/>
        <p:txBody>
          <a:bodyPr/>
          <a:lstStyle/>
          <a:p>
            <a:pPr algn="ctr"/>
            <a:r>
              <a:rPr lang="en-GB" dirty="0"/>
              <a:t>Kingston Place Based Committee </a:t>
            </a:r>
          </a:p>
        </p:txBody>
      </p:sp>
      <p:sp>
        <p:nvSpPr>
          <p:cNvPr id="3" name="Content Placeholder 2">
            <a:extLst>
              <a:ext uri="{FF2B5EF4-FFF2-40B4-BE49-F238E27FC236}">
                <a16:creationId xmlns:a16="http://schemas.microsoft.com/office/drawing/2014/main" id="{5E681D56-9C3F-A210-7E49-5B344215A72E}"/>
              </a:ext>
            </a:extLst>
          </p:cNvPr>
          <p:cNvSpPr>
            <a:spLocks noGrp="1"/>
          </p:cNvSpPr>
          <p:nvPr>
            <p:ph idx="1"/>
          </p:nvPr>
        </p:nvSpPr>
        <p:spPr>
          <a:xfrm>
            <a:off x="838200" y="1825625"/>
            <a:ext cx="10515600" cy="3446766"/>
          </a:xfrm>
        </p:spPr>
        <p:txBody>
          <a:bodyPr/>
          <a:lstStyle/>
          <a:p>
            <a:pPr marL="0" indent="0">
              <a:buNone/>
            </a:pPr>
            <a:endParaRPr lang="en-GB" sz="1800" dirty="0">
              <a:latin typeface="Segoe UI" panose="020B0502040204020203" pitchFamily="34" charset="0"/>
              <a:ea typeface="Aptos" panose="020B0004020202020204" pitchFamily="34" charset="0"/>
            </a:endParaRPr>
          </a:p>
          <a:p>
            <a:pPr marL="0" indent="0">
              <a:buNone/>
            </a:pPr>
            <a:endParaRPr lang="en-GB" dirty="0">
              <a:ea typeface="Aptos" panose="020B0004020202020204" pitchFamily="34" charset="0"/>
            </a:endParaRPr>
          </a:p>
          <a:p>
            <a:pPr marL="0" indent="0">
              <a:buNone/>
            </a:pPr>
            <a:r>
              <a:rPr lang="en-GB" i="1" dirty="0">
                <a:effectLst/>
                <a:ea typeface="Aptos" panose="020B0004020202020204" pitchFamily="34" charset="0"/>
              </a:rPr>
              <a:t>‘The Kingston Place Based Committee brings Kingston's Health and Wellbeing Board and local system leaders together to focus on making sure people in Kingston Start Well as children, Live Well as adults and Age Well for longer as older adults.’</a:t>
            </a:r>
          </a:p>
          <a:p>
            <a:endParaRPr lang="en-GB" dirty="0"/>
          </a:p>
        </p:txBody>
      </p:sp>
      <p:pic>
        <p:nvPicPr>
          <p:cNvPr id="4" name="Picture 3" descr="A orange sign with white text&#10;&#10;Description automatically generated">
            <a:extLst>
              <a:ext uri="{FF2B5EF4-FFF2-40B4-BE49-F238E27FC236}">
                <a16:creationId xmlns:a16="http://schemas.microsoft.com/office/drawing/2014/main" id="{68345660-C198-1C01-BE72-C382EBD458ED}"/>
              </a:ext>
            </a:extLst>
          </p:cNvPr>
          <p:cNvPicPr>
            <a:picLocks noChangeAspect="1"/>
          </p:cNvPicPr>
          <p:nvPr/>
        </p:nvPicPr>
        <p:blipFill>
          <a:blip r:embed="rId2"/>
          <a:stretch>
            <a:fillRect/>
          </a:stretch>
        </p:blipFill>
        <p:spPr>
          <a:xfrm>
            <a:off x="438523" y="5511041"/>
            <a:ext cx="1750200" cy="800859"/>
          </a:xfrm>
          <a:prstGeom prst="rect">
            <a:avLst/>
          </a:prstGeom>
        </p:spPr>
      </p:pic>
      <p:pic>
        <p:nvPicPr>
          <p:cNvPr id="5" name="Picture 4" descr="A logo for a charity&#10;&#10;Description automatically generated">
            <a:extLst>
              <a:ext uri="{FF2B5EF4-FFF2-40B4-BE49-F238E27FC236}">
                <a16:creationId xmlns:a16="http://schemas.microsoft.com/office/drawing/2014/main" id="{384EDE0C-5254-7166-8E19-BC41634C962D}"/>
              </a:ext>
            </a:extLst>
          </p:cNvPr>
          <p:cNvPicPr>
            <a:picLocks noChangeAspect="1"/>
          </p:cNvPicPr>
          <p:nvPr/>
        </p:nvPicPr>
        <p:blipFill>
          <a:blip r:embed="rId3"/>
          <a:stretch>
            <a:fillRect/>
          </a:stretch>
        </p:blipFill>
        <p:spPr>
          <a:xfrm>
            <a:off x="2296572" y="5474508"/>
            <a:ext cx="816280" cy="837391"/>
          </a:xfrm>
          <a:prstGeom prst="rect">
            <a:avLst/>
          </a:prstGeom>
        </p:spPr>
      </p:pic>
    </p:spTree>
    <p:extLst>
      <p:ext uri="{BB962C8B-B14F-4D97-AF65-F5344CB8AC3E}">
        <p14:creationId xmlns:p14="http://schemas.microsoft.com/office/powerpoint/2010/main" val="2636376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265</TotalTime>
  <Words>358</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Segoe UI</vt:lpstr>
      <vt:lpstr>Office Theme</vt:lpstr>
      <vt:lpstr>PowerPoint Presentation</vt:lpstr>
      <vt:lpstr>What is a Compact? </vt:lpstr>
      <vt:lpstr>Compact – key features</vt:lpstr>
      <vt:lpstr>Main components of a compact  </vt:lpstr>
      <vt:lpstr>Governance and implementation  </vt:lpstr>
      <vt:lpstr>National compact – outcomes  </vt:lpstr>
      <vt:lpstr>Kingston Partnership Board </vt:lpstr>
      <vt:lpstr>Kingston Place Based Committee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Lev Pedro</dc:creator>
  <cp:lastModifiedBy>Camilla Wheal</cp:lastModifiedBy>
  <cp:revision>4</cp:revision>
  <dcterms:created xsi:type="dcterms:W3CDTF">2024-10-21T12:54:36Z</dcterms:created>
  <dcterms:modified xsi:type="dcterms:W3CDTF">2024-10-24T13:40:26Z</dcterms:modified>
</cp:coreProperties>
</file>