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43904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43904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ca9330e2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ca9330e2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25e49efc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25e49efc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this sprint very much on getting ready for go-live with final fixes and testing and beginning to map out phase 2.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ca9330e2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ca9330e2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25e49efc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25e49efc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this sprint very much on getting ready for go-live with final fixes and testing and beginning to map out phase 2.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84390428f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84390428f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25e49efc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25e49efca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25e49ef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25e49ef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25e49ef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25e49ef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this sprint very much on getting ready for go-live with final fixes and testing and beginning to map out phase 2.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25e49efc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25e49efc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need to meet these 3 key user needs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25e49efc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25e49efc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25e49efc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25e49efc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25e49efc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25e49efc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this sprint very much on getting ready for go-live with final fixes and testing and beginning to map out phase 2.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ca9330e2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ca9330e2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25e49efc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25e49efc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adult-social-care-web-uat.vercel.app/eligibility-checker" TargetMode="External"/><Relationship Id="rId7" Type="http://schemas.openxmlformats.org/officeDocument/2006/relationships/hyperlink" Target="https://www.kingston.gov.uk/adult-social-care/make-professional-referral-social-care-services/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ingston.gov.uk/social-care-assessment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e.taylor@kingston.gov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00175" y="1739550"/>
            <a:ext cx="7249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RBK Adults - Digital Front Door</a:t>
            </a:r>
            <a:endParaRPr sz="3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17675" y="2769667"/>
            <a:ext cx="493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Kingston Voluntary Action 17.04.24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rot="10800000">
            <a:off x="517650" y="2594625"/>
            <a:ext cx="580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" name="Google Shape;57;p13"/>
          <p:cNvGrpSpPr/>
          <p:nvPr/>
        </p:nvGrpSpPr>
        <p:grpSpPr>
          <a:xfrm>
            <a:off x="7563366" y="3660660"/>
            <a:ext cx="1155330" cy="1055128"/>
            <a:chOff x="7650263" y="3702575"/>
            <a:chExt cx="953400" cy="953400"/>
          </a:xfrm>
        </p:grpSpPr>
        <p:sp>
          <p:nvSpPr>
            <p:cNvPr id="58" name="Google Shape;58;p13"/>
            <p:cNvSpPr/>
            <p:nvPr/>
          </p:nvSpPr>
          <p:spPr>
            <a:xfrm>
              <a:off x="7650263" y="3702575"/>
              <a:ext cx="953400" cy="9534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56575" y="3847288"/>
              <a:ext cx="540775" cy="62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166150" y="191525"/>
            <a:ext cx="4500600" cy="9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/>
              <a:t>We lose time asking for key information</a:t>
            </a:r>
            <a:endParaRPr sz="2700" b="1"/>
          </a:p>
        </p:txBody>
      </p:sp>
      <p:sp>
        <p:nvSpPr>
          <p:cNvPr id="122" name="Google Shape;122;p22"/>
          <p:cNvSpPr/>
          <p:nvPr/>
        </p:nvSpPr>
        <p:spPr>
          <a:xfrm>
            <a:off x="1707179" y="2809239"/>
            <a:ext cx="66300" cy="57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2746004" y="2809239"/>
            <a:ext cx="66300" cy="57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266750" y="343575"/>
            <a:ext cx="3516600" cy="32160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Improved data capture</a:t>
            </a:r>
            <a:endParaRPr sz="2400" b="1"/>
          </a:p>
        </p:txBody>
      </p:sp>
      <p:sp>
        <p:nvSpPr>
          <p:cNvPr id="125" name="Google Shape;125;p22"/>
          <p:cNvSpPr txBox="1"/>
          <p:nvPr/>
        </p:nvSpPr>
        <p:spPr>
          <a:xfrm>
            <a:off x="3978275" y="1170225"/>
            <a:ext cx="4500600" cy="3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Last summer we shadowed social workers and our access team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We learned that staff spend a lot of time going back to people for key pieces of information such as NHS numbers and GP details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We learned that professional referrals often come in via email with very little detail given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The new forms are built to address this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0" y="-46275"/>
            <a:ext cx="9144000" cy="883500"/>
          </a:xfrm>
          <a:prstGeom prst="rect">
            <a:avLst/>
          </a:prstGeom>
          <a:solidFill>
            <a:srgbClr val="1B2152"/>
          </a:solidFill>
          <a:ln>
            <a:noFill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</a:rPr>
              <a:t>The new care assessment journeys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2489450" y="4298675"/>
            <a:ext cx="27267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New resident [citizen] eligibility checker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438" y="933724"/>
            <a:ext cx="3305923" cy="1162249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7050" y="933725"/>
            <a:ext cx="3065574" cy="1460675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23"/>
          <p:cNvSpPr txBox="1"/>
          <p:nvPr/>
        </p:nvSpPr>
        <p:spPr>
          <a:xfrm>
            <a:off x="63175" y="2095975"/>
            <a:ext cx="3214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web content</a:t>
            </a:r>
            <a:r>
              <a:rPr lang="en-GB">
                <a:solidFill>
                  <a:schemeClr val="dk2"/>
                </a:solidFill>
              </a:rPr>
              <a:t> that explains more about eligibility and the process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651450" y="2357850"/>
            <a:ext cx="2832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professional referral forms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7050" y="2801829"/>
            <a:ext cx="3214800" cy="1683815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" name="Google Shape;137;p23"/>
          <p:cNvSpPr txBox="1"/>
          <p:nvPr/>
        </p:nvSpPr>
        <p:spPr>
          <a:xfrm>
            <a:off x="5704250" y="4485650"/>
            <a:ext cx="27267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New resident care assessment request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3582875" y="1194800"/>
            <a:ext cx="2068500" cy="42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/>
          <p:nvPr/>
        </p:nvSpPr>
        <p:spPr>
          <a:xfrm rot="10800000" flipH="1">
            <a:off x="3582875" y="1831150"/>
            <a:ext cx="1303200" cy="964500"/>
          </a:xfrm>
          <a:prstGeom prst="bentUpArrow">
            <a:avLst>
              <a:gd name="adj1" fmla="val 25000"/>
              <a:gd name="adj2" fmla="val 21615"/>
              <a:gd name="adj3" fmla="val 25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5251025" y="3664500"/>
            <a:ext cx="453300" cy="11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3926425" y="1194800"/>
            <a:ext cx="13032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Professionals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3811475" y="1783075"/>
            <a:ext cx="938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Residents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43" name="Google Shape;143;p23"/>
          <p:cNvSpPr/>
          <p:nvPr/>
        </p:nvSpPr>
        <p:spPr>
          <a:xfrm rot="-2217006" flipH="1">
            <a:off x="1895905" y="3057213"/>
            <a:ext cx="728641" cy="3100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80450" y="3264825"/>
            <a:ext cx="1868100" cy="1162200"/>
          </a:xfrm>
          <a:prstGeom prst="flowChartAlternateProcess">
            <a:avLst/>
          </a:prstGeom>
          <a:solidFill>
            <a:schemeClr val="l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Signposting to Connected Kingston curated pages + other organisations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11074" y="2801825"/>
            <a:ext cx="2605075" cy="1546075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4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4"/>
          <p:cNvSpPr txBox="1"/>
          <p:nvPr/>
        </p:nvSpPr>
        <p:spPr>
          <a:xfrm>
            <a:off x="0" y="1545350"/>
            <a:ext cx="3372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else and what next?</a:t>
            </a:r>
            <a:endParaRPr sz="27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0" y="-46275"/>
            <a:ext cx="9144000" cy="883500"/>
          </a:xfrm>
          <a:prstGeom prst="rect">
            <a:avLst/>
          </a:prstGeom>
          <a:solidFill>
            <a:srgbClr val="1B2152"/>
          </a:solidFill>
          <a:ln>
            <a:noFill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b="1">
                <a:solidFill>
                  <a:schemeClr val="lt1"/>
                </a:solidFill>
              </a:rPr>
              <a:t>What else and what next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413525" y="2581313"/>
            <a:ext cx="3247500" cy="760500"/>
          </a:xfrm>
          <a:prstGeom prst="flowChartAlternateProcess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New content for carer support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413525" y="1663875"/>
            <a:ext cx="3247500" cy="681600"/>
          </a:xfrm>
          <a:prstGeom prst="flowChartAlternateProcess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New content about paying for care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413525" y="3537600"/>
            <a:ext cx="3247500" cy="681600"/>
          </a:xfrm>
          <a:prstGeom prst="flowChartAlternateProcess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New content on living independently at home [live soon]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4449575" y="1484575"/>
            <a:ext cx="2161500" cy="9288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Online financial assessment + better FA forms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4419275" y="2533738"/>
            <a:ext cx="2222100" cy="12786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Improved signposting at the end of the care eligibility checker journey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52925" y="913425"/>
            <a:ext cx="3838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Already live [or nearly]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4449575" y="890350"/>
            <a:ext cx="33000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Coming next</a:t>
            </a:r>
            <a:endParaRPr sz="1800" b="1">
              <a:solidFill>
                <a:schemeClr val="dk1"/>
              </a:solidFill>
            </a:endParaRPr>
          </a:p>
        </p:txBody>
      </p:sp>
      <p:cxnSp>
        <p:nvCxnSpPr>
          <p:cNvPr id="164" name="Google Shape;164;p25"/>
          <p:cNvCxnSpPr/>
          <p:nvPr/>
        </p:nvCxnSpPr>
        <p:spPr>
          <a:xfrm>
            <a:off x="4343400" y="913425"/>
            <a:ext cx="27300" cy="41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5"/>
          <p:cNvSpPr/>
          <p:nvPr/>
        </p:nvSpPr>
        <p:spPr>
          <a:xfrm>
            <a:off x="4419275" y="3932725"/>
            <a:ext cx="2222100" cy="11220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A new content section on the website for professionals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6796550" y="1484575"/>
            <a:ext cx="2161500" cy="12786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Streamlining professional referrals to a single point of access form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6796550" y="2907700"/>
            <a:ext cx="2161500" cy="12123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New content on learning disability, mental health and transitions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346475" y="2810350"/>
            <a:ext cx="3631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F63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0" y="0"/>
            <a:ext cx="9144000" cy="883500"/>
          </a:xfrm>
          <a:prstGeom prst="rect">
            <a:avLst/>
          </a:prstGeom>
          <a:solidFill>
            <a:srgbClr val="1B2152"/>
          </a:solidFill>
          <a:ln>
            <a:noFill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involved! </a:t>
            </a:r>
            <a:endParaRPr sz="23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2307050" y="4029550"/>
            <a:ext cx="264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F63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>
              <a:solidFill>
                <a:srgbClr val="5F636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340950" y="1126175"/>
            <a:ext cx="7773000" cy="3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 sz="2400">
                <a:solidFill>
                  <a:schemeClr val="dk2"/>
                </a:solidFill>
              </a:rPr>
              <a:t>Join our fortnightly online ‘show and share’ meetings where we give updates on what we’re working on</a:t>
            </a:r>
            <a:endParaRPr sz="24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 sz="2400">
                <a:solidFill>
                  <a:schemeClr val="dk2"/>
                </a:solidFill>
              </a:rPr>
              <a:t>Take part in research - we are always looking for professionals!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If you’re interested in either of these please email </a:t>
            </a:r>
            <a:r>
              <a:rPr lang="en-GB" sz="2400" u="sng">
                <a:solidFill>
                  <a:schemeClr val="hlink"/>
                </a:solidFill>
                <a:hlinkClick r:id="rId3"/>
              </a:rPr>
              <a:t>sue.taylor@kingston.gov.uk</a:t>
            </a:r>
            <a:r>
              <a:rPr lang="en-GB" sz="2400">
                <a:solidFill>
                  <a:schemeClr val="dk2"/>
                </a:solidFill>
              </a:rPr>
              <a:t> 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7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7"/>
          <p:cNvSpPr txBox="1"/>
          <p:nvPr/>
        </p:nvSpPr>
        <p:spPr>
          <a:xfrm>
            <a:off x="0" y="1545350"/>
            <a:ext cx="3372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questions?</a:t>
            </a:r>
            <a:endParaRPr sz="27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4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0" y="1545350"/>
            <a:ext cx="33726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Improving information and guidance for service users</a:t>
            </a:r>
            <a:endParaRPr sz="27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0" y="-46275"/>
            <a:ext cx="9144000" cy="883500"/>
          </a:xfrm>
          <a:prstGeom prst="rect">
            <a:avLst/>
          </a:prstGeom>
          <a:solidFill>
            <a:srgbClr val="1B2152"/>
          </a:solidFill>
          <a:ln>
            <a:noFill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</a:rPr>
              <a:t>How did we get here? 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16225" y="936350"/>
            <a:ext cx="62382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From March 2023 to now we have researched the care assessment journey with </a:t>
            </a:r>
            <a:r>
              <a:rPr lang="en-GB" sz="1800" b="1">
                <a:solidFill>
                  <a:schemeClr val="dk2"/>
                </a:solidFill>
              </a:rPr>
              <a:t>37 resident users</a:t>
            </a:r>
            <a:r>
              <a:rPr lang="en-GB" sz="1800">
                <a:solidFill>
                  <a:schemeClr val="dk2"/>
                </a:solidFill>
              </a:rPr>
              <a:t> who were looking for care either for themselves or a loved one.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16225" y="1907600"/>
            <a:ext cx="6238200" cy="3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We started by watching people go through our current web journey and other council web journeys that had interesting functionality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Then we built a prototype and tested and then iterated it 4 times with different users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Working closely with service stakeholders on content development we have now built a whole new care assessment journey on the website based on all this research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This new journey has been tested with users and iterated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73" name="Google Shape;73;p15"/>
          <p:cNvGrpSpPr/>
          <p:nvPr/>
        </p:nvGrpSpPr>
        <p:grpSpPr>
          <a:xfrm>
            <a:off x="7315200" y="-46275"/>
            <a:ext cx="1828800" cy="5189778"/>
            <a:chOff x="7315200" y="-46275"/>
            <a:chExt cx="1828800" cy="5189778"/>
          </a:xfrm>
        </p:grpSpPr>
        <p:pic>
          <p:nvPicPr>
            <p:cNvPr id="74" name="Google Shape;74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8750" y="-46275"/>
              <a:ext cx="1781700" cy="1756899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75" name="Google Shape;75;p15"/>
            <p:cNvPicPr preferRelativeResize="0"/>
            <p:nvPr/>
          </p:nvPicPr>
          <p:blipFill rotWithShape="1">
            <a:blip r:embed="rId4">
              <a:alphaModFix/>
            </a:blip>
            <a:srcRect r="22582"/>
            <a:stretch/>
          </p:blipFill>
          <p:spPr>
            <a:xfrm>
              <a:off x="7315200" y="3568700"/>
              <a:ext cx="1828800" cy="1574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15200" y="1224400"/>
              <a:ext cx="1828800" cy="2495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5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830400" y="378725"/>
            <a:ext cx="71388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citizen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who is uncertain about eligibility criteria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clear and concise information about the Council’s eligibility requirements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that</a:t>
            </a:r>
            <a:r>
              <a:rPr lang="en-GB" sz="29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 can determine if my family member qualifies for the services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5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830400" y="378725"/>
            <a:ext cx="71388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citizen</a:t>
            </a:r>
            <a:r>
              <a:rPr lang="en-GB" sz="29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who initially thought social care was free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clear information about potential charges for social care services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that</a:t>
            </a:r>
            <a:r>
              <a:rPr lang="en-GB" sz="29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can manage my expectations and budget accordingly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5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830400" y="454925"/>
            <a:ext cx="71388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citizen</a:t>
            </a:r>
            <a:r>
              <a:rPr lang="en-GB" sz="29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unaware of what care and support services are available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</a:t>
            </a:r>
            <a:r>
              <a:rPr lang="en-GB" sz="29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discover helpful resources and services related to my family member's condition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that</a:t>
            </a:r>
            <a:r>
              <a:rPr lang="en-GB" sz="2900" b="1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can better support them</a:t>
            </a:r>
            <a:endParaRPr sz="2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0" y="-46275"/>
            <a:ext cx="9144000" cy="883500"/>
          </a:xfrm>
          <a:prstGeom prst="rect">
            <a:avLst/>
          </a:prstGeom>
          <a:solidFill>
            <a:srgbClr val="1B2152"/>
          </a:solidFill>
          <a:ln>
            <a:noFill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</a:rPr>
              <a:t>How did we get here? 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116225" y="936350"/>
            <a:ext cx="6768300" cy="3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Over the course of the year we have also interviewed, shadowed or run usability testing with 40 professional users.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We learned that: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Professionals want us to trust their judgement, they do not want the eligibility questions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Professionals are busy and want the process to be quick, easy and intuitive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We need to encourage professionals to give us more information so we can triage and process faster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This is why we have developed a dedicated professional referral pathway.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98" name="Google Shape;98;p19"/>
          <p:cNvGrpSpPr/>
          <p:nvPr/>
        </p:nvGrpSpPr>
        <p:grpSpPr>
          <a:xfrm>
            <a:off x="7286000" y="-46275"/>
            <a:ext cx="1858002" cy="5189776"/>
            <a:chOff x="7286000" y="-46275"/>
            <a:chExt cx="1858002" cy="5189776"/>
          </a:xfrm>
        </p:grpSpPr>
        <p:pic>
          <p:nvPicPr>
            <p:cNvPr id="99" name="Google Shape;99;p19"/>
            <p:cNvPicPr preferRelativeResize="0"/>
            <p:nvPr/>
          </p:nvPicPr>
          <p:blipFill rotWithShape="1">
            <a:blip r:embed="rId3">
              <a:alphaModFix/>
            </a:blip>
            <a:srcRect l="24087" r="28682"/>
            <a:stretch/>
          </p:blipFill>
          <p:spPr>
            <a:xfrm>
              <a:off x="7286000" y="-46275"/>
              <a:ext cx="1858001" cy="2299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9"/>
            <p:cNvPicPr preferRelativeResize="0"/>
            <p:nvPr/>
          </p:nvPicPr>
          <p:blipFill rotWithShape="1">
            <a:blip r:embed="rId4">
              <a:alphaModFix/>
            </a:blip>
            <a:srcRect l="20278" t="16840" r="50892" b="12040"/>
            <a:stretch/>
          </p:blipFill>
          <p:spPr>
            <a:xfrm>
              <a:off x="7286000" y="1358026"/>
              <a:ext cx="1857999" cy="3055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9"/>
            <p:cNvPicPr preferRelativeResize="0"/>
            <p:nvPr/>
          </p:nvPicPr>
          <p:blipFill rotWithShape="1">
            <a:blip r:embed="rId5">
              <a:alphaModFix/>
            </a:blip>
            <a:srcRect l="20046" r="13264" b="9082"/>
            <a:stretch/>
          </p:blipFill>
          <p:spPr>
            <a:xfrm>
              <a:off x="7286000" y="3284650"/>
              <a:ext cx="1858002" cy="18588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0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20"/>
          <p:cNvSpPr txBox="1"/>
          <p:nvPr/>
        </p:nvSpPr>
        <p:spPr>
          <a:xfrm>
            <a:off x="0" y="1545350"/>
            <a:ext cx="3372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the needs of the business</a:t>
            </a:r>
            <a:endParaRPr sz="27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166150" y="191525"/>
            <a:ext cx="4500600" cy="9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/>
              <a:t>Most contacts result in signposting or no action</a:t>
            </a:r>
            <a:endParaRPr sz="2700" b="1"/>
          </a:p>
        </p:txBody>
      </p:sp>
      <p:sp>
        <p:nvSpPr>
          <p:cNvPr id="113" name="Google Shape;113;p21"/>
          <p:cNvSpPr/>
          <p:nvPr/>
        </p:nvSpPr>
        <p:spPr>
          <a:xfrm>
            <a:off x="1707179" y="2809239"/>
            <a:ext cx="66300" cy="57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2746004" y="2809239"/>
            <a:ext cx="66300" cy="57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266750" y="343575"/>
            <a:ext cx="3516600" cy="32160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Demand management</a:t>
            </a:r>
            <a:endParaRPr sz="2400" b="1"/>
          </a:p>
        </p:txBody>
      </p:sp>
      <p:sp>
        <p:nvSpPr>
          <p:cNvPr id="116" name="Google Shape;116;p21"/>
          <p:cNvSpPr txBox="1"/>
          <p:nvPr/>
        </p:nvSpPr>
        <p:spPr>
          <a:xfrm>
            <a:off x="3978275" y="1170225"/>
            <a:ext cx="4500600" cy="3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16% increase [18/19 - 21/22] in new requests for support. London average is 7% in the same timeframe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90%</a:t>
            </a:r>
            <a:r>
              <a:rPr lang="en-GB" sz="1600">
                <a:solidFill>
                  <a:schemeClr val="dk1"/>
                </a:solidFill>
              </a:rPr>
              <a:t> of new requests for support from new clients aged 18-64 are either signposted [including universal services] or no action is taken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68%</a:t>
            </a:r>
            <a:r>
              <a:rPr lang="en-GB" sz="1600">
                <a:solidFill>
                  <a:schemeClr val="dk1"/>
                </a:solidFill>
              </a:rPr>
              <a:t> of new requests for people aged 65 and over are either signposted [including universal services] or no action is taken</a:t>
            </a:r>
            <a:endParaRPr sz="16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Source ASC insights team August 2023</a:t>
            </a:r>
            <a:endParaRPr sz="12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79b27da85d7c044a2cf835f276970b93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48f7db64387bfc0ac519599915325323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101C57-8A36-4008-91B0-D9309376D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8C2EB-0116-4E13-8FFB-D6CF1458502D}">
  <ds:schemaRefs>
    <ds:schemaRef ds:uri="http://schemas.microsoft.com/office/2006/metadata/properties"/>
    <ds:schemaRef ds:uri="http://schemas.microsoft.com/office/infopath/2007/PartnerControls"/>
    <ds:schemaRef ds:uri="33e64dad-92f2-4c3d-b8e6-7f8c8a2530d4"/>
    <ds:schemaRef ds:uri="4520aca0-c040-4e7c-8925-f9894a8c167f"/>
  </ds:schemaRefs>
</ds:datastoreItem>
</file>

<file path=customXml/itemProps3.xml><?xml version="1.0" encoding="utf-8"?>
<ds:datastoreItem xmlns:ds="http://schemas.openxmlformats.org/officeDocument/2006/customXml" ds:itemID="{A0EDB728-A46A-4AD8-97D3-3B7A3266C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On-screen Show (16:9)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Helvetica Neue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contacts result in signposting or no action</vt:lpstr>
      <vt:lpstr>We lose time asking for key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Wheal</dc:creator>
  <cp:lastModifiedBy>Camilla Wheal</cp:lastModifiedBy>
  <cp:revision>1</cp:revision>
  <dcterms:modified xsi:type="dcterms:W3CDTF">2024-04-16T16:16:17Z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</Properties>
</file>