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2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9144000" cy="5143500" type="screen16x9"/>
  <p:notesSz cx="6858000" cy="9144000"/>
  <p:embeddedFontLst>
    <p:embeddedFont>
      <p:font typeface="Helvetica Neue" panose="020B060402020202020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931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e84390428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e84390428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cca9330e2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cca9330e29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c25e49efca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c25e49efca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Focus this sprint very much on getting ready for go-live with final fixes and testing and beginning to map out phase 2.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cca9330e29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cca9330e29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c25e49efca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c25e49efca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Focus this sprint very much on getting ready for go-live with final fixes and testing and beginning to map out phase 2.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e84390428f_0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1e84390428f_0_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c25e49efca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c25e49efca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c25e49efca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c25e49efca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c25e49efca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c25e49efca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Focus this sprint very much on getting ready for go-live with final fixes and testing and beginning to map out phase 2.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c25e49efca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c25e49efca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We need to meet these 3 key user needs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c25e49efca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c25e49efca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c25e49efc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c25e49efc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c25e49efca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c25e49efca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Focus this sprint very much on getting ready for go-live with final fixes and testing and beginning to map out phase 2.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cca9330e29_1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cca9330e29_1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c25e49efca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c25e49efca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adult-social-care-web-uat.vercel.app/eligibility-checker" TargetMode="External"/><Relationship Id="rId7" Type="http://schemas.openxmlformats.org/officeDocument/2006/relationships/hyperlink" Target="https://www.kingston.gov.uk/adult-social-care/make-professional-referral-social-care-services/1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kingston.gov.uk/social-care-assessments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sue.taylor@kingston.gov.uk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152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600175" y="1739550"/>
            <a:ext cx="7249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RBK Adults - Digital Front Door</a:t>
            </a:r>
            <a:endParaRPr sz="3600" b="1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517675" y="2769667"/>
            <a:ext cx="4931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Kingston Voluntary Action 17.04.24</a:t>
            </a: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56" name="Google Shape;56;p13"/>
          <p:cNvCxnSpPr/>
          <p:nvPr/>
        </p:nvCxnSpPr>
        <p:spPr>
          <a:xfrm rot="10800000">
            <a:off x="517650" y="2594625"/>
            <a:ext cx="580800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7" name="Google Shape;57;p13"/>
          <p:cNvGrpSpPr/>
          <p:nvPr/>
        </p:nvGrpSpPr>
        <p:grpSpPr>
          <a:xfrm>
            <a:off x="7563366" y="3660660"/>
            <a:ext cx="1155330" cy="1055128"/>
            <a:chOff x="7650263" y="3702575"/>
            <a:chExt cx="953400" cy="953400"/>
          </a:xfrm>
        </p:grpSpPr>
        <p:sp>
          <p:nvSpPr>
            <p:cNvPr id="58" name="Google Shape;58;p13"/>
            <p:cNvSpPr/>
            <p:nvPr/>
          </p:nvSpPr>
          <p:spPr>
            <a:xfrm>
              <a:off x="7650263" y="3702575"/>
              <a:ext cx="953400" cy="953400"/>
            </a:xfrm>
            <a:prstGeom prst="ellipse">
              <a:avLst/>
            </a:prstGeom>
            <a:solidFill>
              <a:srgbClr val="FFFFFF"/>
            </a:solidFill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59" name="Google Shape;59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56575" y="3847288"/>
              <a:ext cx="540775" cy="6273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4166150" y="191525"/>
            <a:ext cx="4500600" cy="98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/>
              <a:t>We lose time asking for key information</a:t>
            </a:r>
            <a:endParaRPr sz="2700" b="1"/>
          </a:p>
        </p:txBody>
      </p:sp>
      <p:sp>
        <p:nvSpPr>
          <p:cNvPr id="122" name="Google Shape;122;p22"/>
          <p:cNvSpPr/>
          <p:nvPr/>
        </p:nvSpPr>
        <p:spPr>
          <a:xfrm>
            <a:off x="1707179" y="2809239"/>
            <a:ext cx="66300" cy="576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2"/>
          <p:cNvSpPr/>
          <p:nvPr/>
        </p:nvSpPr>
        <p:spPr>
          <a:xfrm>
            <a:off x="2746004" y="2809239"/>
            <a:ext cx="66300" cy="576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2"/>
          <p:cNvSpPr/>
          <p:nvPr/>
        </p:nvSpPr>
        <p:spPr>
          <a:xfrm>
            <a:off x="266750" y="343575"/>
            <a:ext cx="3516600" cy="3216000"/>
          </a:xfrm>
          <a:prstGeom prst="ellipse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/>
              <a:t>Improved data capture</a:t>
            </a:r>
            <a:endParaRPr sz="2400" b="1"/>
          </a:p>
        </p:txBody>
      </p:sp>
      <p:sp>
        <p:nvSpPr>
          <p:cNvPr id="125" name="Google Shape;125;p22"/>
          <p:cNvSpPr txBox="1"/>
          <p:nvPr/>
        </p:nvSpPr>
        <p:spPr>
          <a:xfrm>
            <a:off x="3978275" y="1170225"/>
            <a:ext cx="4500600" cy="33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GB" sz="1600">
                <a:solidFill>
                  <a:schemeClr val="dk1"/>
                </a:solidFill>
              </a:rPr>
              <a:t>Last summer we shadowed social workers and our access team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GB" sz="1600">
                <a:solidFill>
                  <a:schemeClr val="dk1"/>
                </a:solidFill>
              </a:rPr>
              <a:t>We learned that staff spend a lot of time going back to people for key pieces of information such as NHS numbers and GP details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GB" sz="1600">
                <a:solidFill>
                  <a:schemeClr val="dk1"/>
                </a:solidFill>
              </a:rPr>
              <a:t>We learned that professional referrals often come in via email with very little detail given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GB" sz="1600">
                <a:solidFill>
                  <a:schemeClr val="dk1"/>
                </a:solidFill>
              </a:rPr>
              <a:t>The new forms are built to address this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/>
          <p:nvPr/>
        </p:nvSpPr>
        <p:spPr>
          <a:xfrm>
            <a:off x="0" y="-46275"/>
            <a:ext cx="9144000" cy="883500"/>
          </a:xfrm>
          <a:prstGeom prst="rect">
            <a:avLst/>
          </a:prstGeom>
          <a:solidFill>
            <a:srgbClr val="1B2152"/>
          </a:solidFill>
          <a:ln>
            <a:noFill/>
          </a:ln>
        </p:spPr>
        <p:txBody>
          <a:bodyPr spcFirstLastPara="1" wrap="square" lIns="27000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>
                <a:solidFill>
                  <a:srgbClr val="FFFFFF"/>
                </a:solidFill>
              </a:rPr>
              <a:t>The new care assessment journeys</a:t>
            </a:r>
            <a:endParaRPr sz="2700" b="1">
              <a:solidFill>
                <a:srgbClr val="FFFFFF"/>
              </a:solidFill>
            </a:endParaRPr>
          </a:p>
        </p:txBody>
      </p:sp>
      <p:sp>
        <p:nvSpPr>
          <p:cNvPr id="131" name="Google Shape;131;p23"/>
          <p:cNvSpPr txBox="1"/>
          <p:nvPr/>
        </p:nvSpPr>
        <p:spPr>
          <a:xfrm>
            <a:off x="2489450" y="4298675"/>
            <a:ext cx="27267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New resident [citizen] eligibility checker</a:t>
            </a:r>
            <a:r>
              <a:rPr lang="en-GB">
                <a:solidFill>
                  <a:schemeClr val="dk2"/>
                </a:solidFill>
              </a:rPr>
              <a:t> 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32" name="Google Shape;132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7438" y="933724"/>
            <a:ext cx="3305923" cy="1162249"/>
          </a:xfrm>
          <a:prstGeom prst="rect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3" name="Google Shape;133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57050" y="933725"/>
            <a:ext cx="3065574" cy="1460675"/>
          </a:xfrm>
          <a:prstGeom prst="rect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4" name="Google Shape;134;p23"/>
          <p:cNvSpPr txBox="1"/>
          <p:nvPr/>
        </p:nvSpPr>
        <p:spPr>
          <a:xfrm>
            <a:off x="63175" y="2095975"/>
            <a:ext cx="32148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u="sng">
                <a:solidFill>
                  <a:schemeClr val="accent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 web content</a:t>
            </a:r>
            <a:r>
              <a:rPr lang="en-GB">
                <a:solidFill>
                  <a:schemeClr val="dk2"/>
                </a:solidFill>
              </a:rPr>
              <a:t> that explains more about eligibility and the process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135" name="Google Shape;135;p23"/>
          <p:cNvSpPr txBox="1"/>
          <p:nvPr/>
        </p:nvSpPr>
        <p:spPr>
          <a:xfrm>
            <a:off x="5651450" y="2357850"/>
            <a:ext cx="2832300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u="sng">
                <a:solidFill>
                  <a:schemeClr val="accent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 professional referral forms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36" name="Google Shape;136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757050" y="2801829"/>
            <a:ext cx="3214800" cy="1683815"/>
          </a:xfrm>
          <a:prstGeom prst="rect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7" name="Google Shape;137;p23"/>
          <p:cNvSpPr txBox="1"/>
          <p:nvPr/>
        </p:nvSpPr>
        <p:spPr>
          <a:xfrm>
            <a:off x="5704250" y="4485650"/>
            <a:ext cx="27267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</a:rPr>
              <a:t>New resident care assessment request form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38" name="Google Shape;138;p23"/>
          <p:cNvSpPr/>
          <p:nvPr/>
        </p:nvSpPr>
        <p:spPr>
          <a:xfrm>
            <a:off x="3582875" y="1194800"/>
            <a:ext cx="2068500" cy="427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3"/>
          <p:cNvSpPr/>
          <p:nvPr/>
        </p:nvSpPr>
        <p:spPr>
          <a:xfrm rot="10800000" flipH="1">
            <a:off x="3582875" y="1831150"/>
            <a:ext cx="1303200" cy="964500"/>
          </a:xfrm>
          <a:prstGeom prst="bentUpArrow">
            <a:avLst>
              <a:gd name="adj1" fmla="val 25000"/>
              <a:gd name="adj2" fmla="val 21615"/>
              <a:gd name="adj3" fmla="val 25000"/>
            </a:avLst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23"/>
          <p:cNvSpPr/>
          <p:nvPr/>
        </p:nvSpPr>
        <p:spPr>
          <a:xfrm>
            <a:off x="5251025" y="3664500"/>
            <a:ext cx="453300" cy="113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3"/>
          <p:cNvSpPr txBox="1"/>
          <p:nvPr/>
        </p:nvSpPr>
        <p:spPr>
          <a:xfrm>
            <a:off x="3926425" y="1194800"/>
            <a:ext cx="1303200" cy="3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</a:rPr>
              <a:t>Professionals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142" name="Google Shape;142;p23"/>
          <p:cNvSpPr txBox="1"/>
          <p:nvPr/>
        </p:nvSpPr>
        <p:spPr>
          <a:xfrm>
            <a:off x="3811475" y="1783075"/>
            <a:ext cx="938400" cy="3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</a:rPr>
              <a:t>Residents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143" name="Google Shape;143;p23"/>
          <p:cNvSpPr/>
          <p:nvPr/>
        </p:nvSpPr>
        <p:spPr>
          <a:xfrm rot="-2217006" flipH="1">
            <a:off x="1895905" y="3057213"/>
            <a:ext cx="728641" cy="31002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3"/>
          <p:cNvSpPr/>
          <p:nvPr/>
        </p:nvSpPr>
        <p:spPr>
          <a:xfrm>
            <a:off x="80450" y="3264825"/>
            <a:ext cx="1868100" cy="1162200"/>
          </a:xfrm>
          <a:prstGeom prst="flowChartAlternateProcess">
            <a:avLst/>
          </a:prstGeom>
          <a:solidFill>
            <a:schemeClr val="lt2"/>
          </a:solidFill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Signposting to Connected Kingston curated pages + other organisations</a:t>
            </a:r>
            <a:endParaRPr/>
          </a:p>
        </p:txBody>
      </p:sp>
      <p:pic>
        <p:nvPicPr>
          <p:cNvPr id="145" name="Google Shape;145;p2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611074" y="2801825"/>
            <a:ext cx="2605075" cy="1546075"/>
          </a:xfrm>
          <a:prstGeom prst="rect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4343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0" name="Google Shape;150;p24"/>
          <p:cNvCxnSpPr/>
          <p:nvPr/>
        </p:nvCxnSpPr>
        <p:spPr>
          <a:xfrm>
            <a:off x="3460100" y="1032150"/>
            <a:ext cx="36600" cy="30792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1" name="Google Shape;151;p24"/>
          <p:cNvSpPr txBox="1"/>
          <p:nvPr/>
        </p:nvSpPr>
        <p:spPr>
          <a:xfrm>
            <a:off x="0" y="1545350"/>
            <a:ext cx="3372600" cy="10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else and what next?</a:t>
            </a:r>
            <a:endParaRPr sz="2700" b="1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5"/>
          <p:cNvSpPr txBox="1"/>
          <p:nvPr/>
        </p:nvSpPr>
        <p:spPr>
          <a:xfrm>
            <a:off x="0" y="-46275"/>
            <a:ext cx="9144000" cy="883500"/>
          </a:xfrm>
          <a:prstGeom prst="rect">
            <a:avLst/>
          </a:prstGeom>
          <a:solidFill>
            <a:srgbClr val="1B2152"/>
          </a:solidFill>
          <a:ln>
            <a:noFill/>
          </a:ln>
        </p:spPr>
        <p:txBody>
          <a:bodyPr spcFirstLastPara="1" wrap="square" lIns="27000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700" b="1">
                <a:solidFill>
                  <a:schemeClr val="lt1"/>
                </a:solidFill>
              </a:rPr>
              <a:t>What else and what next</a:t>
            </a:r>
            <a:endParaRPr sz="2700" b="1">
              <a:solidFill>
                <a:srgbClr val="FFFFFF"/>
              </a:solidFill>
            </a:endParaRPr>
          </a:p>
        </p:txBody>
      </p:sp>
      <p:sp>
        <p:nvSpPr>
          <p:cNvPr id="157" name="Google Shape;157;p25"/>
          <p:cNvSpPr/>
          <p:nvPr/>
        </p:nvSpPr>
        <p:spPr>
          <a:xfrm>
            <a:off x="413525" y="2581313"/>
            <a:ext cx="3247500" cy="760500"/>
          </a:xfrm>
          <a:prstGeom prst="flowChartAlternateProcess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dk1"/>
                </a:solidFill>
              </a:rPr>
              <a:t>New content for carer support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58" name="Google Shape;158;p25"/>
          <p:cNvSpPr/>
          <p:nvPr/>
        </p:nvSpPr>
        <p:spPr>
          <a:xfrm>
            <a:off x="413525" y="1663875"/>
            <a:ext cx="3247500" cy="681600"/>
          </a:xfrm>
          <a:prstGeom prst="flowChartAlternateProcess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dk1"/>
                </a:solidFill>
              </a:rPr>
              <a:t>New content about paying for care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59" name="Google Shape;159;p25"/>
          <p:cNvSpPr/>
          <p:nvPr/>
        </p:nvSpPr>
        <p:spPr>
          <a:xfrm>
            <a:off x="413525" y="3537600"/>
            <a:ext cx="3247500" cy="681600"/>
          </a:xfrm>
          <a:prstGeom prst="flowChartAlternateProcess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dk1"/>
                </a:solidFill>
              </a:rPr>
              <a:t>New content on living independently at home [live soon]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60" name="Google Shape;160;p25"/>
          <p:cNvSpPr/>
          <p:nvPr/>
        </p:nvSpPr>
        <p:spPr>
          <a:xfrm>
            <a:off x="4449575" y="1484575"/>
            <a:ext cx="2161500" cy="928800"/>
          </a:xfrm>
          <a:prstGeom prst="flowChartAlternateProcess">
            <a:avLst/>
          </a:prstGeom>
          <a:solidFill>
            <a:srgbClr val="F6B26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dk1"/>
                </a:solidFill>
              </a:rPr>
              <a:t>Online financial assessment + better FA forms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61" name="Google Shape;161;p25"/>
          <p:cNvSpPr/>
          <p:nvPr/>
        </p:nvSpPr>
        <p:spPr>
          <a:xfrm>
            <a:off x="4419275" y="2533738"/>
            <a:ext cx="2222100" cy="1278600"/>
          </a:xfrm>
          <a:prstGeom prst="flowChartAlternateProcess">
            <a:avLst/>
          </a:prstGeom>
          <a:solidFill>
            <a:srgbClr val="F6B26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dk1"/>
                </a:solidFill>
              </a:rPr>
              <a:t>Improved signposting at the end of the care eligibility checker journey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62" name="Google Shape;162;p25"/>
          <p:cNvSpPr txBox="1"/>
          <p:nvPr/>
        </p:nvSpPr>
        <p:spPr>
          <a:xfrm>
            <a:off x="252925" y="913425"/>
            <a:ext cx="3838500" cy="4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</a:rPr>
              <a:t>Already live [or nearly]</a:t>
            </a:r>
            <a:endParaRPr sz="1800" b="1">
              <a:solidFill>
                <a:schemeClr val="dk1"/>
              </a:solidFill>
            </a:endParaRPr>
          </a:p>
        </p:txBody>
      </p:sp>
      <p:sp>
        <p:nvSpPr>
          <p:cNvPr id="163" name="Google Shape;163;p25"/>
          <p:cNvSpPr txBox="1"/>
          <p:nvPr/>
        </p:nvSpPr>
        <p:spPr>
          <a:xfrm>
            <a:off x="4449575" y="890350"/>
            <a:ext cx="3300000" cy="4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</a:rPr>
              <a:t>Coming next</a:t>
            </a:r>
            <a:endParaRPr sz="1800" b="1">
              <a:solidFill>
                <a:schemeClr val="dk1"/>
              </a:solidFill>
            </a:endParaRPr>
          </a:p>
        </p:txBody>
      </p:sp>
      <p:cxnSp>
        <p:nvCxnSpPr>
          <p:cNvPr id="164" name="Google Shape;164;p25"/>
          <p:cNvCxnSpPr/>
          <p:nvPr/>
        </p:nvCxnSpPr>
        <p:spPr>
          <a:xfrm>
            <a:off x="4343400" y="913425"/>
            <a:ext cx="27300" cy="4104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5" name="Google Shape;165;p25"/>
          <p:cNvSpPr/>
          <p:nvPr/>
        </p:nvSpPr>
        <p:spPr>
          <a:xfrm>
            <a:off x="4419275" y="3932725"/>
            <a:ext cx="2222100" cy="1122000"/>
          </a:xfrm>
          <a:prstGeom prst="flowChartAlternateProcess">
            <a:avLst/>
          </a:prstGeom>
          <a:solidFill>
            <a:srgbClr val="F6B26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dk1"/>
                </a:solidFill>
              </a:rPr>
              <a:t>A new content section on the website for professionals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66" name="Google Shape;166;p25"/>
          <p:cNvSpPr/>
          <p:nvPr/>
        </p:nvSpPr>
        <p:spPr>
          <a:xfrm>
            <a:off x="6796550" y="1484575"/>
            <a:ext cx="2161500" cy="1278600"/>
          </a:xfrm>
          <a:prstGeom prst="flowChartAlternateProcess">
            <a:avLst/>
          </a:prstGeom>
          <a:solidFill>
            <a:srgbClr val="F6B26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dk1"/>
                </a:solidFill>
              </a:rPr>
              <a:t>Streamlining professional referrals to a single point of access form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67" name="Google Shape;167;p25"/>
          <p:cNvSpPr/>
          <p:nvPr/>
        </p:nvSpPr>
        <p:spPr>
          <a:xfrm>
            <a:off x="6796550" y="2907700"/>
            <a:ext cx="2161500" cy="1212300"/>
          </a:xfrm>
          <a:prstGeom prst="flowChartAlternateProcess">
            <a:avLst/>
          </a:prstGeom>
          <a:solidFill>
            <a:srgbClr val="F6B26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dk1"/>
                </a:solidFill>
              </a:rPr>
              <a:t>New content on learning disability, mental health and transitions</a:t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6"/>
          <p:cNvSpPr txBox="1"/>
          <p:nvPr/>
        </p:nvSpPr>
        <p:spPr>
          <a:xfrm>
            <a:off x="2346475" y="2810350"/>
            <a:ext cx="3631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5F636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3" name="Google Shape;173;p26"/>
          <p:cNvSpPr txBox="1"/>
          <p:nvPr/>
        </p:nvSpPr>
        <p:spPr>
          <a:xfrm>
            <a:off x="0" y="0"/>
            <a:ext cx="9144000" cy="883500"/>
          </a:xfrm>
          <a:prstGeom prst="rect">
            <a:avLst/>
          </a:prstGeom>
          <a:solidFill>
            <a:srgbClr val="1B2152"/>
          </a:solidFill>
          <a:ln>
            <a:noFill/>
          </a:ln>
        </p:spPr>
        <p:txBody>
          <a:bodyPr spcFirstLastPara="1" wrap="square" lIns="27000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Get involved! </a:t>
            </a:r>
            <a:endParaRPr sz="2300" b="1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4" name="Google Shape;174;p26"/>
          <p:cNvSpPr txBox="1"/>
          <p:nvPr/>
        </p:nvSpPr>
        <p:spPr>
          <a:xfrm>
            <a:off x="2307050" y="4029550"/>
            <a:ext cx="26472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5F636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600">
              <a:solidFill>
                <a:srgbClr val="5F636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5" name="Google Shape;175;p26"/>
          <p:cNvSpPr txBox="1"/>
          <p:nvPr/>
        </p:nvSpPr>
        <p:spPr>
          <a:xfrm>
            <a:off x="340950" y="1126175"/>
            <a:ext cx="7773000" cy="3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</a:pPr>
            <a:r>
              <a:rPr lang="en-GB" sz="2400">
                <a:solidFill>
                  <a:schemeClr val="dk2"/>
                </a:solidFill>
              </a:rPr>
              <a:t>Join our fortnightly online ‘show and share’ meetings where we give updates on what we’re working on</a:t>
            </a:r>
            <a:endParaRPr sz="2400">
              <a:solidFill>
                <a:schemeClr val="dk2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2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</a:pPr>
            <a:r>
              <a:rPr lang="en-GB" sz="2400">
                <a:solidFill>
                  <a:schemeClr val="dk2"/>
                </a:solidFill>
              </a:rPr>
              <a:t>Take part in research - we are always looking for professionals!</a:t>
            </a:r>
            <a:endParaRPr sz="24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2"/>
                </a:solidFill>
              </a:rPr>
              <a:t>If you’re interested in either of these please email </a:t>
            </a:r>
            <a:r>
              <a:rPr lang="en-GB" sz="2400" u="sng">
                <a:solidFill>
                  <a:schemeClr val="hlink"/>
                </a:solidFill>
                <a:hlinkClick r:id="rId3"/>
              </a:rPr>
              <a:t>sue.taylor@kingston.gov.uk</a:t>
            </a:r>
            <a:r>
              <a:rPr lang="en-GB" sz="2400">
                <a:solidFill>
                  <a:schemeClr val="dk2"/>
                </a:solidFill>
              </a:rPr>
              <a:t> </a:t>
            </a:r>
            <a:endParaRPr sz="24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4343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0" name="Google Shape;180;p27"/>
          <p:cNvCxnSpPr/>
          <p:nvPr/>
        </p:nvCxnSpPr>
        <p:spPr>
          <a:xfrm>
            <a:off x="3460100" y="1032150"/>
            <a:ext cx="36600" cy="30792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1" name="Google Shape;181;p27"/>
          <p:cNvSpPr txBox="1"/>
          <p:nvPr/>
        </p:nvSpPr>
        <p:spPr>
          <a:xfrm>
            <a:off x="0" y="1545350"/>
            <a:ext cx="33726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Any questions?</a:t>
            </a:r>
            <a:endParaRPr sz="2700" b="1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4343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Google Shape;64;p14"/>
          <p:cNvCxnSpPr/>
          <p:nvPr/>
        </p:nvCxnSpPr>
        <p:spPr>
          <a:xfrm>
            <a:off x="3460100" y="1032150"/>
            <a:ext cx="36600" cy="30792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" name="Google Shape;65;p14"/>
          <p:cNvSpPr txBox="1"/>
          <p:nvPr/>
        </p:nvSpPr>
        <p:spPr>
          <a:xfrm>
            <a:off x="0" y="1545350"/>
            <a:ext cx="3372600" cy="20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Improving information and guidance for service users</a:t>
            </a:r>
            <a:endParaRPr sz="2700" b="1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/>
        </p:nvSpPr>
        <p:spPr>
          <a:xfrm>
            <a:off x="0" y="-46275"/>
            <a:ext cx="9144000" cy="883500"/>
          </a:xfrm>
          <a:prstGeom prst="rect">
            <a:avLst/>
          </a:prstGeom>
          <a:solidFill>
            <a:srgbClr val="1B2152"/>
          </a:solidFill>
          <a:ln>
            <a:noFill/>
          </a:ln>
        </p:spPr>
        <p:txBody>
          <a:bodyPr spcFirstLastPara="1" wrap="square" lIns="27000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>
                <a:solidFill>
                  <a:srgbClr val="FFFFFF"/>
                </a:solidFill>
              </a:rPr>
              <a:t>How did we get here? </a:t>
            </a:r>
            <a:endParaRPr sz="2700" b="1">
              <a:solidFill>
                <a:srgbClr val="FFFFFF"/>
              </a:solidFill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116225" y="936350"/>
            <a:ext cx="6238200" cy="10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From March 2023 to now we have researched the care assessment journey with </a:t>
            </a:r>
            <a:r>
              <a:rPr lang="en-GB" sz="1800" b="1">
                <a:solidFill>
                  <a:schemeClr val="dk2"/>
                </a:solidFill>
              </a:rPr>
              <a:t>37 resident users</a:t>
            </a:r>
            <a:r>
              <a:rPr lang="en-GB" sz="1800">
                <a:solidFill>
                  <a:schemeClr val="dk2"/>
                </a:solidFill>
              </a:rPr>
              <a:t> who were looking for care either for themselves or a loved one.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116225" y="1907600"/>
            <a:ext cx="6238200" cy="31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sz="1800">
                <a:solidFill>
                  <a:schemeClr val="dk2"/>
                </a:solidFill>
              </a:rPr>
              <a:t>We started by watching people go through our current web journey and other council web journeys that had interesting functionality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sz="1800">
                <a:solidFill>
                  <a:schemeClr val="dk2"/>
                </a:solidFill>
              </a:rPr>
              <a:t>Then we built a prototype and tested and then iterated it 4 times with different users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sz="1800">
                <a:solidFill>
                  <a:schemeClr val="dk2"/>
                </a:solidFill>
              </a:rPr>
              <a:t>Working closely with service stakeholders on content development we have now built a whole new care assessment journey on the website based on all this research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sz="1800">
                <a:solidFill>
                  <a:schemeClr val="dk2"/>
                </a:solidFill>
              </a:rPr>
              <a:t>This new journey has been tested with users and iterated</a:t>
            </a:r>
            <a:endParaRPr sz="1800">
              <a:solidFill>
                <a:schemeClr val="dk2"/>
              </a:solidFill>
            </a:endParaRPr>
          </a:p>
        </p:txBody>
      </p:sp>
      <p:grpSp>
        <p:nvGrpSpPr>
          <p:cNvPr id="73" name="Google Shape;73;p15"/>
          <p:cNvGrpSpPr/>
          <p:nvPr/>
        </p:nvGrpSpPr>
        <p:grpSpPr>
          <a:xfrm>
            <a:off x="7315200" y="-46275"/>
            <a:ext cx="1828800" cy="5189778"/>
            <a:chOff x="7315200" y="-46275"/>
            <a:chExt cx="1828800" cy="5189778"/>
          </a:xfrm>
        </p:grpSpPr>
        <p:pic>
          <p:nvPicPr>
            <p:cNvPr id="74" name="Google Shape;74;p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338750" y="-46275"/>
              <a:ext cx="1781700" cy="1756899"/>
            </a:xfrm>
            <a:prstGeom prst="rect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75" name="Google Shape;75;p15"/>
            <p:cNvPicPr preferRelativeResize="0"/>
            <p:nvPr/>
          </p:nvPicPr>
          <p:blipFill rotWithShape="1">
            <a:blip r:embed="rId4">
              <a:alphaModFix/>
            </a:blip>
            <a:srcRect r="22582"/>
            <a:stretch/>
          </p:blipFill>
          <p:spPr>
            <a:xfrm>
              <a:off x="7315200" y="3568700"/>
              <a:ext cx="1828800" cy="15748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" name="Google Shape;76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315200" y="1224400"/>
              <a:ext cx="1828800" cy="24955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152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/>
        </p:nvSpPr>
        <p:spPr>
          <a:xfrm>
            <a:off x="830400" y="378725"/>
            <a:ext cx="7138800" cy="44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400" b="1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As a citizen </a:t>
            </a:r>
            <a:r>
              <a:rPr lang="en-GB" sz="29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user who is uncertain about eligibility criteria</a:t>
            </a:r>
            <a:endParaRPr sz="2900" b="1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 b="1">
              <a:solidFill>
                <a:schemeClr val="accent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400" b="1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want </a:t>
            </a:r>
            <a:r>
              <a:rPr lang="en-GB" sz="29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clear and concise information about the Council’s eligibility requirements</a:t>
            </a:r>
            <a:endParaRPr sz="2900" b="1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 b="1">
              <a:solidFill>
                <a:schemeClr val="accent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400" b="1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 that</a:t>
            </a:r>
            <a:r>
              <a:rPr lang="en-GB" sz="2900" b="1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9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I can determine if my family member qualifies for the services</a:t>
            </a:r>
            <a:endParaRPr sz="2900" b="1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152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/>
        </p:nvSpPr>
        <p:spPr>
          <a:xfrm>
            <a:off x="830400" y="378725"/>
            <a:ext cx="7138800" cy="44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400" b="1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As a citizen</a:t>
            </a:r>
            <a:r>
              <a:rPr lang="en-GB" sz="2900" b="1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9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user who initially thought social care was free</a:t>
            </a:r>
            <a:endParaRPr sz="2900" b="1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 b="1">
              <a:solidFill>
                <a:schemeClr val="accent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400" b="1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want</a:t>
            </a:r>
            <a:r>
              <a:rPr lang="en-GB" sz="29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clear information about potential charges for social care services</a:t>
            </a:r>
            <a:endParaRPr sz="2900" b="1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 b="1">
              <a:solidFill>
                <a:schemeClr val="accent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400" b="1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 that</a:t>
            </a:r>
            <a:r>
              <a:rPr lang="en-GB" sz="2900" b="1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9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can manage my expectations and budget accordingly</a:t>
            </a:r>
            <a:endParaRPr sz="2900" b="1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152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/>
        </p:nvSpPr>
        <p:spPr>
          <a:xfrm>
            <a:off x="830400" y="454925"/>
            <a:ext cx="7138800" cy="39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400" b="1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As a citizen</a:t>
            </a:r>
            <a:r>
              <a:rPr lang="en-GB" sz="2900" b="1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9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user unaware of what care and support services are available</a:t>
            </a:r>
            <a:endParaRPr sz="2900" b="1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 b="1">
              <a:solidFill>
                <a:schemeClr val="accent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400" b="1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want to</a:t>
            </a:r>
            <a:r>
              <a:rPr lang="en-GB" sz="2900" b="1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9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discover helpful resources and services related to my family member's condition</a:t>
            </a:r>
            <a:endParaRPr sz="2900" b="1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 b="1">
              <a:solidFill>
                <a:schemeClr val="accent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400" b="1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 that</a:t>
            </a:r>
            <a:r>
              <a:rPr lang="en-GB" sz="2900" b="1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GB" sz="29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can better support them</a:t>
            </a:r>
            <a:endParaRPr sz="2900" b="1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/>
        </p:nvSpPr>
        <p:spPr>
          <a:xfrm>
            <a:off x="0" y="-46275"/>
            <a:ext cx="9144000" cy="883500"/>
          </a:xfrm>
          <a:prstGeom prst="rect">
            <a:avLst/>
          </a:prstGeom>
          <a:solidFill>
            <a:srgbClr val="1B2152"/>
          </a:solidFill>
          <a:ln>
            <a:noFill/>
          </a:ln>
        </p:spPr>
        <p:txBody>
          <a:bodyPr spcFirstLastPara="1" wrap="square" lIns="27000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>
                <a:solidFill>
                  <a:srgbClr val="FFFFFF"/>
                </a:solidFill>
              </a:rPr>
              <a:t>How did we get here? </a:t>
            </a:r>
            <a:endParaRPr sz="2700" b="1">
              <a:solidFill>
                <a:srgbClr val="FFFFFF"/>
              </a:solidFill>
            </a:endParaRPr>
          </a:p>
        </p:txBody>
      </p:sp>
      <p:sp>
        <p:nvSpPr>
          <p:cNvPr id="97" name="Google Shape;97;p19"/>
          <p:cNvSpPr txBox="1"/>
          <p:nvPr/>
        </p:nvSpPr>
        <p:spPr>
          <a:xfrm>
            <a:off x="116225" y="936350"/>
            <a:ext cx="6768300" cy="38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Over the course of the year we have also interviewed, shadowed or run usability testing with 40 professional users.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We learned that: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sz="1800">
                <a:solidFill>
                  <a:schemeClr val="dk2"/>
                </a:solidFill>
              </a:rPr>
              <a:t>Professionals want us to trust their judgement, they do not want the eligibility questions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sz="1800">
                <a:solidFill>
                  <a:schemeClr val="dk2"/>
                </a:solidFill>
              </a:rPr>
              <a:t>Professionals are busy and want the process to be quick, easy and intuitive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sz="1800">
                <a:solidFill>
                  <a:schemeClr val="dk2"/>
                </a:solidFill>
              </a:rPr>
              <a:t>We need to encourage professionals to give us more information so we can triage and process faster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This is why we have developed a dedicated professional referral pathway.</a:t>
            </a:r>
            <a:endParaRPr sz="1800">
              <a:solidFill>
                <a:schemeClr val="dk2"/>
              </a:solidFill>
            </a:endParaRPr>
          </a:p>
        </p:txBody>
      </p:sp>
      <p:grpSp>
        <p:nvGrpSpPr>
          <p:cNvPr id="98" name="Google Shape;98;p19"/>
          <p:cNvGrpSpPr/>
          <p:nvPr/>
        </p:nvGrpSpPr>
        <p:grpSpPr>
          <a:xfrm>
            <a:off x="7286000" y="-46275"/>
            <a:ext cx="1858002" cy="5189776"/>
            <a:chOff x="7286000" y="-46275"/>
            <a:chExt cx="1858002" cy="5189776"/>
          </a:xfrm>
        </p:grpSpPr>
        <p:pic>
          <p:nvPicPr>
            <p:cNvPr id="99" name="Google Shape;99;p19"/>
            <p:cNvPicPr preferRelativeResize="0"/>
            <p:nvPr/>
          </p:nvPicPr>
          <p:blipFill rotWithShape="1">
            <a:blip r:embed="rId3">
              <a:alphaModFix/>
            </a:blip>
            <a:srcRect l="24087" r="28682"/>
            <a:stretch/>
          </p:blipFill>
          <p:spPr>
            <a:xfrm>
              <a:off x="7286000" y="-46275"/>
              <a:ext cx="1858001" cy="22991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19"/>
            <p:cNvPicPr preferRelativeResize="0"/>
            <p:nvPr/>
          </p:nvPicPr>
          <p:blipFill rotWithShape="1">
            <a:blip r:embed="rId4">
              <a:alphaModFix/>
            </a:blip>
            <a:srcRect l="20278" t="16840" r="50892" b="12040"/>
            <a:stretch/>
          </p:blipFill>
          <p:spPr>
            <a:xfrm>
              <a:off x="7286000" y="1358026"/>
              <a:ext cx="1857999" cy="30556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p19"/>
            <p:cNvPicPr preferRelativeResize="0"/>
            <p:nvPr/>
          </p:nvPicPr>
          <p:blipFill rotWithShape="1">
            <a:blip r:embed="rId5">
              <a:alphaModFix/>
            </a:blip>
            <a:srcRect l="20046" r="13264" b="9082"/>
            <a:stretch/>
          </p:blipFill>
          <p:spPr>
            <a:xfrm>
              <a:off x="7286000" y="3284650"/>
              <a:ext cx="1858002" cy="185885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4343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6" name="Google Shape;106;p20"/>
          <p:cNvCxnSpPr/>
          <p:nvPr/>
        </p:nvCxnSpPr>
        <p:spPr>
          <a:xfrm>
            <a:off x="3460100" y="1032150"/>
            <a:ext cx="36600" cy="30792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7" name="Google Shape;107;p20"/>
          <p:cNvSpPr txBox="1"/>
          <p:nvPr/>
        </p:nvSpPr>
        <p:spPr>
          <a:xfrm>
            <a:off x="0" y="1545350"/>
            <a:ext cx="3372600" cy="10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Meeting the needs of the business</a:t>
            </a:r>
            <a:endParaRPr sz="2700" b="1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>
            <a:spLocks noGrp="1"/>
          </p:cNvSpPr>
          <p:nvPr>
            <p:ph type="title"/>
          </p:nvPr>
        </p:nvSpPr>
        <p:spPr>
          <a:xfrm>
            <a:off x="4166150" y="191525"/>
            <a:ext cx="4500600" cy="98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/>
              <a:t>Most contacts result in signposting or no action</a:t>
            </a:r>
            <a:endParaRPr sz="2700" b="1"/>
          </a:p>
        </p:txBody>
      </p:sp>
      <p:sp>
        <p:nvSpPr>
          <p:cNvPr id="113" name="Google Shape;113;p21"/>
          <p:cNvSpPr/>
          <p:nvPr/>
        </p:nvSpPr>
        <p:spPr>
          <a:xfrm>
            <a:off x="1707179" y="2809239"/>
            <a:ext cx="66300" cy="576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1"/>
          <p:cNvSpPr/>
          <p:nvPr/>
        </p:nvSpPr>
        <p:spPr>
          <a:xfrm>
            <a:off x="2746004" y="2809239"/>
            <a:ext cx="66300" cy="576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1"/>
          <p:cNvSpPr/>
          <p:nvPr/>
        </p:nvSpPr>
        <p:spPr>
          <a:xfrm>
            <a:off x="266750" y="343575"/>
            <a:ext cx="3516600" cy="3216000"/>
          </a:xfrm>
          <a:prstGeom prst="ellipse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/>
              <a:t>Demand management</a:t>
            </a:r>
            <a:endParaRPr sz="2400" b="1"/>
          </a:p>
        </p:txBody>
      </p:sp>
      <p:sp>
        <p:nvSpPr>
          <p:cNvPr id="116" name="Google Shape;116;p21"/>
          <p:cNvSpPr txBox="1"/>
          <p:nvPr/>
        </p:nvSpPr>
        <p:spPr>
          <a:xfrm>
            <a:off x="3978275" y="1170225"/>
            <a:ext cx="4500600" cy="33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GB" sz="1600">
                <a:solidFill>
                  <a:schemeClr val="dk1"/>
                </a:solidFill>
              </a:rPr>
              <a:t>16% increase [18/19 - 21/22] in new requests for support. London average is 7% in the same timeframe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GB" sz="1600" b="1">
                <a:solidFill>
                  <a:schemeClr val="dk1"/>
                </a:solidFill>
              </a:rPr>
              <a:t>90%</a:t>
            </a:r>
            <a:r>
              <a:rPr lang="en-GB" sz="1600">
                <a:solidFill>
                  <a:schemeClr val="dk1"/>
                </a:solidFill>
              </a:rPr>
              <a:t> of new requests for support from new clients aged 18-64 are either signposted [including universal services] or no action is taken 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GB" sz="1600" b="1">
                <a:solidFill>
                  <a:schemeClr val="dk1"/>
                </a:solidFill>
              </a:rPr>
              <a:t>68%</a:t>
            </a:r>
            <a:r>
              <a:rPr lang="en-GB" sz="1600">
                <a:solidFill>
                  <a:schemeClr val="dk1"/>
                </a:solidFill>
              </a:rPr>
              <a:t> of new requests for people aged 65 and over are either signposted [including universal services] or no action is taken</a:t>
            </a:r>
            <a:endParaRPr sz="1600">
              <a:solidFill>
                <a:schemeClr val="dk1"/>
              </a:solidFill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Source ASC insights team August 2023</a:t>
            </a:r>
            <a:endParaRPr sz="1200">
              <a:solidFill>
                <a:schemeClr val="dk1"/>
              </a:solidFill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e64dad-92f2-4c3d-b8e6-7f8c8a2530d4" xsi:nil="true"/>
    <lcf76f155ced4ddcb4097134ff3c332f xmlns="4520aca0-c040-4e7c-8925-f9894a8c167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6B36C1F9F0ED4380110010BD68DD27" ma:contentTypeVersion="17" ma:contentTypeDescription="Create a new document." ma:contentTypeScope="" ma:versionID="79b27da85d7c044a2cf835f276970b93">
  <xsd:schema xmlns:xsd="http://www.w3.org/2001/XMLSchema" xmlns:xs="http://www.w3.org/2001/XMLSchema" xmlns:p="http://schemas.microsoft.com/office/2006/metadata/properties" xmlns:ns2="4520aca0-c040-4e7c-8925-f9894a8c167f" xmlns:ns3="33e64dad-92f2-4c3d-b8e6-7f8c8a2530d4" targetNamespace="http://schemas.microsoft.com/office/2006/metadata/properties" ma:root="true" ma:fieldsID="48f7db64387bfc0ac519599915325323" ns2:_="" ns3:_="">
    <xsd:import namespace="4520aca0-c040-4e7c-8925-f9894a8c167f"/>
    <xsd:import namespace="33e64dad-92f2-4c3d-b8e6-7f8c8a2530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20aca0-c040-4e7c-8925-f9894a8c16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b6c5f2c2-09aa-4925-8f3e-4531c5e88a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e64dad-92f2-4c3d-b8e6-7f8c8a2530d4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deec0f8-0379-4878-bc47-59d5cde54f89}" ma:internalName="TaxCatchAll" ma:showField="CatchAllData" ma:web="33e64dad-92f2-4c3d-b8e6-7f8c8a2530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C101C57-8A36-4008-91B0-D9309376D13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C88C2EB-0116-4E13-8FFB-D6CF1458502D}">
  <ds:schemaRefs>
    <ds:schemaRef ds:uri="http://schemas.microsoft.com/office/2006/metadata/properties"/>
    <ds:schemaRef ds:uri="http://schemas.microsoft.com/office/infopath/2007/PartnerControls"/>
    <ds:schemaRef ds:uri="33e64dad-92f2-4c3d-b8e6-7f8c8a2530d4"/>
    <ds:schemaRef ds:uri="4520aca0-c040-4e7c-8925-f9894a8c167f"/>
  </ds:schemaRefs>
</ds:datastoreItem>
</file>

<file path=customXml/itemProps3.xml><?xml version="1.0" encoding="utf-8"?>
<ds:datastoreItem xmlns:ds="http://schemas.openxmlformats.org/officeDocument/2006/customXml" ds:itemID="{A0EDB728-A46A-4AD8-97D3-3B7A3266C9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20aca0-c040-4e7c-8925-f9894a8c167f"/>
    <ds:schemaRef ds:uri="33e64dad-92f2-4c3d-b8e6-7f8c8a2530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764</Words>
  <Application>Microsoft Office PowerPoint</Application>
  <PresentationFormat>On-screen Show (16:9)</PresentationFormat>
  <Paragraphs>80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Helvetica Neue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Most contacts result in signposting or no action</vt:lpstr>
      <vt:lpstr>We lose time asking for key information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Camilla Wheal</dc:creator>
  <cp:lastModifiedBy>Camilla Wheal</cp:lastModifiedBy>
  <cp:revision>1</cp:revision>
  <dcterms:modified xsi:type="dcterms:W3CDTF">2024-04-16T16:16:17Z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0x010100406B36C1F9F0ED4380110010BD68DD27</vt:lpwstr>
  </property>
</Properties>
</file>